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69" r:id="rId3"/>
    <p:sldId id="370" r:id="rId4"/>
    <p:sldId id="371" r:id="rId5"/>
    <p:sldId id="372" r:id="rId6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989" autoAdjust="0"/>
    <p:restoredTop sz="94468" autoAdjust="0"/>
  </p:normalViewPr>
  <p:slideViewPr>
    <p:cSldViewPr>
      <p:cViewPr varScale="1">
        <p:scale>
          <a:sx n="100" d="100"/>
          <a:sy n="100" d="100"/>
        </p:scale>
        <p:origin x="-20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0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FFE79F-A74C-4043-A2D4-D62E44091186}" type="datetimeFigureOut">
              <a:rPr lang="ru-RU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/>
            <a:r>
              <a:rPr lang="ru-RU" noProof="0" smtClean="0"/>
              <a:t>Пятый уровень</a:t>
            </a:r>
            <a:endParaRPr lang="ru-RU" noProof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7AA11C-EAD2-426B-8F73-DF15F56CBF8C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16B13-CEAD-479B-8F86-761F3CD31E72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B4FB3-6226-4706-B969-EC7285F76B4F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03DE6-AF73-4A71-BC0D-9213029BA0AD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F09AE-093D-4686-B15C-26B144C008E9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FF835-C25C-4799-B1CF-5A0C896E003B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41C3B-B1B7-4DB5-B5FD-C349B474DB5C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3F88F-5437-46A5-A1AD-1ADB32BF8772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48564-8C4C-4D62-AAAD-88EFEE47BA5F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7725-FA0B-4E00-BDF4-38E05DA2AE9B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E96A2-FF26-40A0-B358-3E17FFF29B35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325AA-B3D5-4125-A00B-19A15682D646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BDFE6-E91F-43EB-A6E7-2FF14E9E3858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F0B72-7244-434A-B91D-4BE72E91CCD8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F2099-8D9A-48C8-BA22-5B1C241ED7A8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055E2-2304-48F8-83A6-7FE98E302FD7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en-US" smtClean="0"/>
              <a:t>Образец заголовка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en-US" smtClean="0"/>
              <a:t>Образец текста</a:t>
            </a:r>
            <a:endParaRPr lang="ru-RU" altLang="en-US" smtClean="0"/>
          </a:p>
          <a:p>
            <a:pPr lvl="1"/>
            <a:r>
              <a:rPr lang="ru-RU" altLang="en-US" smtClean="0"/>
              <a:t>Второй уровень</a:t>
            </a:r>
            <a:endParaRPr lang="ru-RU" altLang="en-US" smtClean="0"/>
          </a:p>
          <a:p>
            <a:pPr lvl="2"/>
            <a:r>
              <a:rPr lang="ru-RU" altLang="en-US" smtClean="0"/>
              <a:t>Третий уровень</a:t>
            </a:r>
            <a:endParaRPr lang="ru-RU" altLang="en-US" smtClean="0"/>
          </a:p>
          <a:p>
            <a:pPr lvl="3"/>
            <a:r>
              <a:rPr lang="ru-RU" altLang="en-US" smtClean="0"/>
              <a:t>Четвертый уровень</a:t>
            </a:r>
            <a:endParaRPr lang="ru-RU" altLang="en-US" smtClean="0"/>
          </a:p>
          <a:p>
            <a:pPr lvl="4"/>
            <a:r>
              <a:rPr lang="ru-RU" altLang="en-US" smtClean="0"/>
              <a:t>Пятый уровень</a:t>
            </a:r>
            <a:endParaRPr lang="ru-RU" alt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3F7A1B2-7C31-42E7-BA5D-C07471099544}" type="slidenum">
              <a:rPr lang="ru-RU" altLang="en-US"/>
            </a:fld>
            <a:endParaRPr lang="ru-RU" altLang="en-US" dirty="0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1"/>
          <p:cNvSpPr>
            <a:spLocks noChangeArrowheads="1"/>
          </p:cNvSpPr>
          <p:nvPr/>
        </p:nvSpPr>
        <p:spPr bwMode="auto">
          <a:xfrm>
            <a:off x="500034" y="285728"/>
            <a:ext cx="4854782" cy="712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228528" tIns="152352" rIns="91440" bIns="126960" numCol="1" anchor="ctr" anchorCtr="0" compatLnSpc="1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Команды определения данных</a:t>
            </a:r>
            <a:endParaRPr lang="ru-RU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357158" y="1071546"/>
            <a:ext cx="8215370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dirty="0" smtClean="0">
                <a:ea typeface="Times New Roman" panose="02020603050405020304" pitchFamily="18" charset="0"/>
              </a:rPr>
              <a:t>П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озволяют создавать или изменять структуру базы данных. Используются для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создания или удаления таблиц и индексов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а также для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изменения структуры таблиц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текущей базе данных.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428596" y="2286469"/>
            <a:ext cx="8286808" cy="34461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TABLE – создание таблицы и подготовка ее к приему данных, которые задаются с помощью инструкции INSERT.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INDEX – создание индекса для поля или группы полей.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VIEW –  создание представления.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PROCEDURE –  создание процедуры SQL.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ALTER TABLE – добавление, удаление поля, изменение типа поля, добавление или удаление индексов.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DROP TABLE –  удаление </a:t>
            </a:r>
            <a:r>
              <a:rPr lang="ru-RU" dirty="0" smtClean="0">
                <a:ln>
                  <a:noFill/>
                </a:ln>
                <a:effectLst/>
                <a:ea typeface="Times New Roman" panose="02020603050405020304" pitchFamily="18" charset="0"/>
                <a:sym typeface="+mn-ea"/>
              </a:rPr>
              <a:t>таблицы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из базы данных 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DROP INDEX –  удаление индекса таблицы.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DROP VIEW –  удаление </a:t>
            </a:r>
            <a:r>
              <a:rPr lang="ru-RU" dirty="0" smtClean="0">
                <a:ln>
                  <a:noFill/>
                </a:ln>
                <a:effectLst/>
                <a:ea typeface="Times New Roman" panose="02020603050405020304" pitchFamily="18" charset="0"/>
                <a:sym typeface="+mn-ea"/>
              </a:rPr>
              <a:t>представления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из базы данных 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DROP PROCEDURE –  удаление </a:t>
            </a:r>
            <a:r>
              <a:rPr lang="ru-RU" dirty="0" smtClean="0">
                <a:ln>
                  <a:noFill/>
                </a:ln>
                <a:effectLst/>
                <a:ea typeface="Times New Roman" panose="02020603050405020304" pitchFamily="18" charset="0"/>
                <a:sym typeface="+mn-ea"/>
              </a:rPr>
              <a:t>процедуры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из базы данных 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8596" y="285728"/>
            <a:ext cx="857255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ru-RU" sz="2800" dirty="0" smtClean="0">
                <a:solidFill>
                  <a:schemeClr val="tx2"/>
                </a:solidFill>
              </a:rPr>
              <a:t>Команда  CREATE VIEW. </a:t>
            </a:r>
            <a:r>
              <a:rPr lang="ru-RU" sz="2400" dirty="0" smtClean="0">
                <a:solidFill>
                  <a:schemeClr val="tx2"/>
                </a:solidFill>
              </a:rPr>
              <a:t>Примеры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56001" name="Rectangle 1"/>
          <p:cNvSpPr>
            <a:spLocks noChangeArrowheads="1"/>
          </p:cNvSpPr>
          <p:nvPr/>
        </p:nvSpPr>
        <p:spPr bwMode="auto">
          <a:xfrm>
            <a:off x="428596" y="1214422"/>
            <a:ext cx="8143932" cy="45397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Запрос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54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VIEW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Запрос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54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SELECT DIS, GR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Dis_Gr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WHERE PR ="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Сидоров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.";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ru-RU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Запрос 55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VIEW Запрос55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SELECT CATEG, AVG (NAGR) AS [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средняя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нагрузка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Prep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GROUP BY CATEG;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5670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Команда CREATE PROCEDURE </a:t>
            </a:r>
            <a:endParaRPr lang="ru-RU" sz="2800" dirty="0" smtClean="0">
              <a:solidFill>
                <a:schemeClr val="tx2"/>
              </a:solidFill>
            </a:endParaRPr>
          </a:p>
        </p:txBody>
      </p:sp>
      <p:sp>
        <p:nvSpPr>
          <p:cNvPr id="257025" name="Rectangle 1"/>
          <p:cNvSpPr>
            <a:spLocks noChangeArrowheads="1"/>
          </p:cNvSpPr>
          <p:nvPr/>
        </p:nvSpPr>
        <p:spPr bwMode="auto">
          <a:xfrm>
            <a:off x="214282" y="1071546"/>
            <a:ext cx="8786874" cy="16466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2400" dirty="0" smtClean="0">
                <a:ea typeface="Times New Roman" panose="02020603050405020304" pitchFamily="18" charset="0"/>
              </a:rPr>
              <a:t>К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оманда создания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хранимой процедуры</a:t>
            </a:r>
            <a:r>
              <a:rPr kumimoji="0" lang="ru-RU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"/>
              </a:rPr>
              <a:t>[1]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Позволяет создать именованный запрос с параметрами, имеет следующий синтаксис: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PROCEDURE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имя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процедуры</a:t>
            </a:r>
            <a:r>
              <a:rPr kumimoji="0" lang="en-Z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&gt;</a:t>
            </a:r>
            <a:r>
              <a:rPr kumimoji="0" lang="en-Z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инструкция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SQL&gt;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285720" y="6215082"/>
            <a:ext cx="8643998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sz="1400" b="0" i="0" u="none" strike="sng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ru-RU" sz="1400" dirty="0" smtClean="0">
                <a:ea typeface="Times New Roman" panose="02020603050405020304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Хранимые процедуры используются в клиент-серверных приложениях. Они хранятся на сервере в откомпилированном виде, что ускоряет доступ к данным, позволяют централизовать бизнес-логику приложения.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3143248"/>
            <a:ext cx="82153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Инструкция SQL – это одна из команд языка, например, SELECT, UPDATE, DELETE, INSERT, CREATE TABLE, DROP TABLE и т. д. </a:t>
            </a:r>
            <a:endParaRPr lang="ru-RU" sz="24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Т. о. команда позволяет создавать не только именованные запросы  на выборку данных, но и именованные запросы других типов. 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86578" y="6215082"/>
            <a:ext cx="2133600" cy="457200"/>
          </a:xfrm>
        </p:spPr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7434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Команда CREATE PROCEDURE. </a:t>
            </a:r>
            <a:r>
              <a:rPr lang="ru-RU" sz="2400" dirty="0" smtClean="0">
                <a:solidFill>
                  <a:schemeClr val="tx2"/>
                </a:solidFill>
              </a:rPr>
              <a:t>Примеры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endParaRPr lang="ru-RU" sz="2800" dirty="0" smtClean="0">
              <a:solidFill>
                <a:schemeClr val="tx2"/>
              </a:solidFill>
            </a:endParaRPr>
          </a:p>
        </p:txBody>
      </p:sp>
      <p:sp>
        <p:nvSpPr>
          <p:cNvPr id="258049" name="Rectangle 1"/>
          <p:cNvSpPr>
            <a:spLocks noChangeArrowheads="1"/>
          </p:cNvSpPr>
          <p:nvPr/>
        </p:nvSpPr>
        <p:spPr bwMode="auto">
          <a:xfrm>
            <a:off x="357158" y="928670"/>
            <a:ext cx="8215370" cy="20159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56</a:t>
            </a:r>
            <a:endParaRPr lang="ru-RU" sz="2400" b="1" i="1" dirty="0" smtClean="0">
              <a:latin typeface="Times New Roman" panose="02020603050405020304"/>
              <a:ea typeface="Times New Roman" panose="02020603050405020304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PROCEDURE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Запрос56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SELECT DIS, GR, PR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Dis_Gr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WHERE PR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[ФИО преподавателя?];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357158" y="2928934"/>
            <a:ext cx="8215370" cy="20159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just" defTabSz="91440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57</a:t>
            </a:r>
            <a:endParaRPr lang="ru-RU" sz="2400" b="1" i="1" dirty="0" smtClean="0">
              <a:latin typeface="Times New Roman" panose="02020603050405020304"/>
              <a:ea typeface="Times New Roman" panose="02020603050405020304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PROCEDURE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Запрос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57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UPDATE Prep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Prep.NAGR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[NAGR]*1.1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Prep.CATEG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"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ассистент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";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4929198"/>
            <a:ext cx="821537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58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cap="all" dirty="0" smtClean="0">
                <a:latin typeface="Times New Roman" panose="02020603050405020304"/>
                <a:ea typeface="Times New Roman" panose="02020603050405020304"/>
              </a:rPr>
              <a:t>Create</a:t>
            </a:r>
            <a:r>
              <a:rPr lang="en-US" sz="2400" dirty="0" smtClean="0">
                <a:latin typeface="Times New Roman" panose="02020603050405020304"/>
                <a:ea typeface="Times New Roman" panose="02020603050405020304"/>
              </a:rPr>
              <a:t> PROCEDURE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Запрос</a:t>
            </a:r>
            <a:r>
              <a:rPr lang="en-US" sz="2400" dirty="0" smtClean="0">
                <a:latin typeface="Times New Roman" panose="02020603050405020304"/>
                <a:ea typeface="Times New Roman" panose="02020603050405020304"/>
              </a:rPr>
              <a:t>58 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cap="all" dirty="0" smtClean="0">
                <a:latin typeface="Times New Roman" panose="02020603050405020304"/>
                <a:ea typeface="Times New Roman" panose="02020603050405020304"/>
              </a:rPr>
              <a:t>as</a:t>
            </a:r>
            <a:r>
              <a:rPr lang="en-US" sz="2400" dirty="0" smtClean="0">
                <a:latin typeface="Times New Roman" panose="02020603050405020304"/>
                <a:ea typeface="Times New Roman" panose="02020603050405020304"/>
              </a:rPr>
              <a:t> DROP VIEW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Запрос</a:t>
            </a:r>
            <a:r>
              <a:rPr lang="en-US" sz="2400" dirty="0" smtClean="0">
                <a:latin typeface="Times New Roman" panose="02020603050405020304"/>
                <a:ea typeface="Times New Roman" panose="02020603050405020304"/>
              </a:rPr>
              <a:t>57;</a:t>
            </a:r>
            <a:endParaRPr lang="ru-RU" sz="24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285728"/>
            <a:ext cx="4062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chemeClr val="tx2"/>
                </a:solidFill>
              </a:rPr>
              <a:t>Команда ALTER TABLE</a:t>
            </a:r>
            <a:endParaRPr lang="ru-RU" sz="2800" dirty="0" smtClean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928670"/>
            <a:ext cx="8358246" cy="235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Изменяет структуру существующей таблицы,  позволяет: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/>
              <a:buChar char=""/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добавить в таблицу определение нового поля;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/>
              <a:buChar char=""/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удалить поле из таблицы;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/>
              <a:buChar char=""/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изменить для какого-либо поля его тип и размер, запретить использование </a:t>
            </a:r>
            <a:r>
              <a:rPr lang="ru-RU" sz="2000" dirty="0" err="1" smtClean="0">
                <a:latin typeface="Times New Roman" panose="02020603050405020304"/>
                <a:ea typeface="Times New Roman" panose="02020603050405020304"/>
              </a:rPr>
              <a:t>Null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 в качестве значения поля;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/>
              <a:buChar char=""/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добавить или удалить индекс таблицы.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214686"/>
            <a:ext cx="864399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Синтаксис команды: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400"/>
              </a:spcAft>
            </a:pP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ALTER TABLE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&lt;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имя таблицы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&gt;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{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 ADD COLUMN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&lt;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поле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&gt; ,…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|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ALTER COLUMN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&lt;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поле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&gt; |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ADD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&lt;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составной индекс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&gt; |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 DROP COLUMN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&lt;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имя поля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&gt; , …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|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DROP CONSTRAINT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 имя индекса &gt;}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4714884"/>
            <a:ext cx="864399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Можно добавить или удалить несколько полей одной командой. Но если требуется одно поле добавить, а другое удалить, необходимо последовательно выполнить две команды ALTER TABLE.  Нельзя добавить или удалить одновременно несколько индексов, а также изменить описание сразу нескольких полей.</a:t>
            </a:r>
            <a:endParaRPr lang="ru-RU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285728"/>
            <a:ext cx="5601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chemeClr val="tx2"/>
                </a:solidFill>
              </a:rPr>
              <a:t>Команда ALTER TABLE. </a:t>
            </a:r>
            <a:r>
              <a:rPr lang="ru-RU" sz="2400" dirty="0" smtClean="0">
                <a:solidFill>
                  <a:schemeClr val="tx2"/>
                </a:solidFill>
              </a:rPr>
              <a:t>Примеры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1000108"/>
            <a:ext cx="6715172" cy="25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59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ALTER TABLE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Друзья</a:t>
            </a:r>
            <a:endParaRPr lang="ru-RU" sz="240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ADD COLUMN B </a:t>
            </a: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text not null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, C </a:t>
            </a: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text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;</a:t>
            </a:r>
            <a:endParaRPr lang="ru-RU" sz="240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60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ALTER TABLE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Друзья</a:t>
            </a:r>
            <a:endParaRPr lang="ru-RU" sz="240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ALTER COLUMN C </a:t>
            </a: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text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(30) </a:t>
            </a: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not null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;</a:t>
            </a:r>
            <a:endParaRPr lang="ru-RU" sz="240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3571876"/>
            <a:ext cx="7929618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000" b="1" i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61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ALTER TABLE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Друзья</a:t>
            </a:r>
            <a:endParaRPr lang="ru-RU" sz="240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</a:t>
            </a: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rop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COLUMN С;</a:t>
            </a:r>
            <a:endParaRPr lang="ru-RU" sz="240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62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ALTER TABLE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Друзья</a:t>
            </a:r>
            <a:endParaRPr lang="ru-RU" sz="240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ADD CONSTRAINT 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primarykey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primary key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([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Код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]);</a:t>
            </a:r>
            <a:endParaRPr lang="ru-RU" sz="24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1"/>
          <p:cNvSpPr>
            <a:spLocks noChangeArrowheads="1"/>
          </p:cNvSpPr>
          <p:nvPr/>
        </p:nvSpPr>
        <p:spPr bwMode="auto">
          <a:xfrm>
            <a:off x="428596" y="285728"/>
            <a:ext cx="2786340" cy="8617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76176" rIns="91440" bIns="76176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2800" dirty="0" smtClean="0">
                <a:solidFill>
                  <a:schemeClr val="tx2"/>
                </a:solidFill>
              </a:rPr>
              <a:t>Команда DROP</a:t>
            </a:r>
            <a:endParaRPr lang="ru-RU" sz="2800" dirty="0" smtClean="0">
              <a:solidFill>
                <a:schemeClr val="tx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000108"/>
            <a:ext cx="8572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Позволяет удалить:</a:t>
            </a:r>
            <a:endParaRPr lang="ru-RU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/>
              <a:t> индекс таблицы;</a:t>
            </a:r>
            <a:endParaRPr lang="ru-RU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/>
              <a:t> таблицу из базы данных;</a:t>
            </a:r>
            <a:endParaRPr lang="ru-RU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/>
              <a:t> представление или хранимую процедуру.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357430"/>
            <a:ext cx="835824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Синтаксис: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>
                <a:latin typeface="Times New Roman" panose="02020603050405020304"/>
                <a:ea typeface="Times New Roman" panose="02020603050405020304"/>
              </a:rPr>
              <a:t>DROP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{</a:t>
            </a:r>
            <a:r>
              <a:rPr lang="en-US" sz="2400" b="1" dirty="0" smtClean="0">
                <a:latin typeface="Times New Roman" panose="02020603050405020304"/>
                <a:ea typeface="Times New Roman" panose="02020603050405020304"/>
              </a:rPr>
              <a:t>TABLE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&lt;имя таблицы&gt; |</a:t>
            </a:r>
            <a:r>
              <a:rPr lang="ru-RU" sz="2400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b="1" dirty="0" smtClean="0">
                <a:latin typeface="Times New Roman" panose="02020603050405020304"/>
                <a:ea typeface="Times New Roman" panose="02020603050405020304"/>
              </a:rPr>
              <a:t>INDEX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&lt;имя индекса&gt;</a:t>
            </a:r>
            <a:r>
              <a:rPr lang="ru-RU" sz="2400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b="1" dirty="0" smtClean="0">
                <a:latin typeface="Times New Roman" panose="02020603050405020304"/>
                <a:ea typeface="Times New Roman" panose="02020603050405020304"/>
              </a:rPr>
              <a:t>ON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&lt;имя таблицы&gt; |</a:t>
            </a:r>
            <a:r>
              <a:rPr lang="ru-RU" sz="2400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b="1" dirty="0" smtClean="0">
                <a:latin typeface="Times New Roman" panose="02020603050405020304"/>
                <a:ea typeface="Times New Roman" panose="02020603050405020304"/>
              </a:rPr>
              <a:t>PROCEDURE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&lt;имя процедуры&gt; |</a:t>
            </a:r>
            <a:r>
              <a:rPr lang="ru-RU" sz="2400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b="1" dirty="0" smtClean="0">
                <a:latin typeface="Times New Roman" panose="02020603050405020304"/>
                <a:ea typeface="Times New Roman" panose="02020603050405020304"/>
              </a:rPr>
              <a:t>VIEW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&lt;имя представления&gt;}</a:t>
            </a:r>
            <a:endParaRPr lang="ru-RU" sz="24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6286520"/>
            <a:ext cx="8286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>
                <a:latin typeface="Times New Roman" panose="02020603050405020304"/>
                <a:ea typeface="Times New Roman" panose="02020603050405020304"/>
              </a:rPr>
              <a:t>Access</a:t>
            </a:r>
            <a:r>
              <a:rPr lang="ru-RU" sz="1400" dirty="0" smtClean="0">
                <a:latin typeface="Times New Roman" panose="02020603050405020304"/>
                <a:ea typeface="Times New Roman" panose="02020603050405020304"/>
              </a:rPr>
              <a:t> выполняет команду DROP без предупреждений.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4000504"/>
            <a:ext cx="8286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Если после ключевого слова TABLE указать имя представления, а не таблицы, ошибки не будет.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4643446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Поскольку процедура, созданная командой CREATE PROCEDURE, хранится в БД как представление, то для удаления и процедуры и представления можно использовать любую из команд: DROP VIEW или DROP PROCEDURE: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1"/>
          <p:cNvSpPr>
            <a:spLocks noChangeArrowheads="1"/>
          </p:cNvSpPr>
          <p:nvPr/>
        </p:nvSpPr>
        <p:spPr bwMode="auto">
          <a:xfrm>
            <a:off x="428596" y="285728"/>
            <a:ext cx="4278928" cy="8617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76176" rIns="91440" bIns="76176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2800" dirty="0" smtClean="0">
                <a:solidFill>
                  <a:schemeClr val="tx2"/>
                </a:solidFill>
              </a:rPr>
              <a:t>Команда DROP. </a:t>
            </a:r>
            <a:r>
              <a:rPr lang="ru-RU" sz="2400" dirty="0" smtClean="0">
                <a:solidFill>
                  <a:schemeClr val="tx2"/>
                </a:solidFill>
              </a:rPr>
              <a:t>Примеры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928670"/>
            <a:ext cx="6143668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63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Drop Index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NewIndex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ON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Друзья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8596" y="1785926"/>
            <a:ext cx="535785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64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Drop Table </a:t>
            </a:r>
            <a:r>
              <a:rPr lang="en-US" sz="2400" cap="all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Друзья</a:t>
            </a: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;</a:t>
            </a:r>
            <a:endParaRPr lang="ru-RU" sz="240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65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Drop Table Запрос54;</a:t>
            </a:r>
            <a:endParaRPr lang="ru-RU" sz="24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034" y="3857628"/>
            <a:ext cx="4286280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66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Drop VIEW Запрос54;</a:t>
            </a:r>
            <a:endParaRPr lang="ru-RU" sz="24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034" y="5000636"/>
            <a:ext cx="5643602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67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400" cap="all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Drop PROCEDURE Запрос54;</a:t>
            </a:r>
            <a:endParaRPr lang="ru-RU" sz="24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1"/>
          <p:cNvSpPr>
            <a:spLocks noChangeArrowheads="1"/>
          </p:cNvSpPr>
          <p:nvPr/>
        </p:nvSpPr>
        <p:spPr bwMode="auto">
          <a:xfrm>
            <a:off x="428596" y="285728"/>
            <a:ext cx="8286808" cy="712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28528" tIns="152352" rIns="91440" bIns="12696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800" dirty="0" smtClean="0">
                <a:solidFill>
                  <a:schemeClr val="tx2"/>
                </a:solidFill>
              </a:rPr>
              <a:t>Команды управления доступом к данным</a:t>
            </a:r>
            <a:endParaRPr lang="ru-RU" sz="2800" dirty="0" smtClean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928670"/>
            <a:ext cx="8358246" cy="11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Это команда GRANT, предоставляющая конкретные привилегии существующему пользователю или группе пользователей, и команда REVOKE, эти привилегии отменяющая.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2071678"/>
            <a:ext cx="8286808" cy="302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Синтаксис команды GRANT: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GRANT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{&lt;привилегия&gt; [, …]}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ON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{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TABLE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таблицы&gt; |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OBJECT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объекта&gt; |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CONTAINER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контейнера&gt; }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TO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{&lt;имя правообладателя&gt; [, …]}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Синтаксис команды REVOKE: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REVOKE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{&lt;привилегия&gt; [, …]}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ON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{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TABLE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таблицы&gt; |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OBJECT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объекта&gt;  |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CONTAINER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контейнера&gt; }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FROM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{&lt;имя правообладателя&gt; [, …]}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5072074"/>
            <a:ext cx="828680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Объект БД – это все то, что не является таблицей или представлением, например,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форма, отчет, макрос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. Большинство объектов БД  - контейнеры. Допустимыми именами контейнеров являются, например, </a:t>
            </a:r>
            <a:r>
              <a:rPr lang="en-ZA" b="1" dirty="0" smtClean="0">
                <a:latin typeface="Times New Roman" panose="02020603050405020304"/>
                <a:ea typeface="Times New Roman" panose="02020603050405020304"/>
              </a:rPr>
              <a:t>Tables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, </a:t>
            </a:r>
            <a:r>
              <a:rPr lang="en-ZA" b="1" dirty="0" smtClean="0">
                <a:latin typeface="Times New Roman" panose="02020603050405020304"/>
                <a:ea typeface="Times New Roman" panose="02020603050405020304"/>
              </a:rPr>
              <a:t>Forms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, </a:t>
            </a:r>
            <a:r>
              <a:rPr lang="en-ZA" b="1" dirty="0" smtClean="0">
                <a:latin typeface="Times New Roman" panose="02020603050405020304"/>
                <a:ea typeface="Times New Roman" panose="02020603050405020304"/>
              </a:rPr>
              <a:t>Reports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.</a:t>
            </a:r>
            <a:endParaRPr lang="ru-RU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596" y="214290"/>
            <a:ext cx="8286808" cy="10822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28528" tIns="152352" rIns="91440" bIns="12696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800" dirty="0" smtClean="0">
                <a:solidFill>
                  <a:schemeClr val="tx2"/>
                </a:solidFill>
              </a:rPr>
              <a:t>Команды управления доступом к данным. </a:t>
            </a:r>
            <a:r>
              <a:rPr lang="ru-RU" sz="2400" dirty="0" smtClean="0">
                <a:solidFill>
                  <a:schemeClr val="tx2"/>
                </a:solidFill>
              </a:rPr>
              <a:t>Привилегии пользователей и групп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214414" y="1285860"/>
          <a:ext cx="6142292" cy="3840480"/>
        </p:xfrm>
        <a:graphic>
          <a:graphicData uri="http://schemas.openxmlformats.org/drawingml/2006/table">
            <a:tbl>
              <a:tblPr/>
              <a:tblGrid>
                <a:gridCol w="2188274"/>
                <a:gridCol w="395401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Привилегия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 panose="02020603050405020304"/>
                          <a:ea typeface="Times New Roman" panose="02020603050405020304"/>
                        </a:rPr>
                        <a:t>Что может пользователь или группа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/>
                          <a:ea typeface="Times New Roman" panose="02020603050405020304"/>
                        </a:rPr>
                        <a:t>SELECT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Читать строки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DELETE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Удалять строки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INSERT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Добавлять строки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UPDATE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Обновлять строки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DROP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Удалить объект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SELECTSECURITY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Просматривать опции защиты объекта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UPDATESECURITY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Изменять опции защиты объекта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DBPASSWORD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Изменять пароль БД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UPDATEIDENTITY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Обновлять учетные записи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CREATE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Создавать новые объекты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SELECTSCHEMA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Читать структуру объекта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SCHEMA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Изменять структуру объекта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Times New Roman" panose="02020603050405020304"/>
                        </a:rPr>
                        <a:t>UPDATEOWNER</a:t>
                      </a:r>
                      <a:endParaRPr lang="ru-RU"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anose="02020603050405020304"/>
                          <a:ea typeface="Times New Roman" panose="02020603050405020304"/>
                        </a:rPr>
                        <a:t>Менять владельца объекта</a:t>
                      </a:r>
                      <a:endParaRPr lang="ru-RU" sz="1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28596" y="5143512"/>
            <a:ext cx="821537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Привилегии не являются независимыми друг от друга. Например, разрешение обновлять строки таблицы автоматически дает разрешение на чтение строк и чтение макета этой таблицы.</a:t>
            </a:r>
            <a:endParaRPr lang="ru-RU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596" y="87607"/>
            <a:ext cx="8286808" cy="10822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28528" tIns="152352" rIns="91440" bIns="12696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800" dirty="0" smtClean="0">
                <a:solidFill>
                  <a:schemeClr val="tx2"/>
                </a:solidFill>
              </a:rPr>
              <a:t>Команды управления доступом к данным. </a:t>
            </a:r>
            <a:r>
              <a:rPr lang="ru-RU" sz="2400" dirty="0" smtClean="0">
                <a:solidFill>
                  <a:schemeClr val="tx2"/>
                </a:solidFill>
              </a:rPr>
              <a:t>Правообладатель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962009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Правообладатель– это пользователь или группа.</a:t>
            </a:r>
            <a:r>
              <a:rPr lang="ru-RU" dirty="0" smtClean="0"/>
              <a:t>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Пользователи объединяются в группы для удобства администрирования БД.   </a:t>
            </a:r>
            <a:endParaRPr lang="ru-RU" b="1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6870" y="1519555"/>
            <a:ext cx="85725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Учетные записи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пользователей и групп, а также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пароли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пользователей  и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данные о принадлежности пользователей к группам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хранятся в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файле рабочей группы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– зашифрованной БД. В многопользовательской среде этот файл располагается на файл-сервере и имеет по умолчанию имя SYSTEM.MDW. Файл рабочей группы по умолчанию содержит учетные записи двух групп – </a:t>
            </a:r>
            <a:r>
              <a:rPr lang="ru-RU" dirty="0" err="1" smtClean="0">
                <a:latin typeface="Times New Roman" panose="02020603050405020304"/>
                <a:ea typeface="Times New Roman" panose="02020603050405020304"/>
              </a:rPr>
              <a:t>Admins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и </a:t>
            </a:r>
            <a:r>
              <a:rPr lang="ru-RU" dirty="0" err="1" smtClean="0">
                <a:latin typeface="Times New Roman" panose="02020603050405020304"/>
                <a:ea typeface="Times New Roman" panose="02020603050405020304"/>
              </a:rPr>
              <a:t>Users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ru-RU" dirty="0" err="1" smtClean="0">
                <a:latin typeface="Times New Roman" panose="02020603050405020304"/>
                <a:ea typeface="Times New Roman" panose="02020603050405020304"/>
              </a:rPr>
              <a:t>и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одного пользователя  – </a:t>
            </a:r>
            <a:r>
              <a:rPr lang="ru-RU" dirty="0" err="1" smtClean="0">
                <a:latin typeface="Times New Roman" panose="02020603050405020304"/>
                <a:ea typeface="Times New Roman" panose="02020603050405020304"/>
              </a:rPr>
              <a:t>Admin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. </a:t>
            </a:r>
            <a:endParaRPr lang="ru-RU" dirty="0" smtClean="0">
              <a:latin typeface="Times New Roman" panose="02020603050405020304"/>
              <a:ea typeface="Times New Roman" panose="02020603050405020304"/>
            </a:endParaRPr>
          </a:p>
          <a:p>
            <a:pPr algn="just"/>
            <a:r>
              <a:rPr lang="ru-RU" b="1" dirty="0" smtClean="0">
                <a:latin typeface="Times New Roman" panose="02020603050405020304"/>
                <a:ea typeface="Times New Roman" panose="02020603050405020304"/>
                <a:sym typeface="+mn-ea"/>
              </a:rPr>
              <a:t>Сведения о привилегиях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sym typeface="+mn-ea"/>
              </a:rPr>
              <a:t>хранятся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  <a:sym typeface="+mn-ea"/>
              </a:rPr>
              <a:t>в каждой БД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sym typeface="+mn-ea"/>
              </a:rPr>
              <a:t>. Итоговый набор привилегий пользователя – это комбинация его собственных привилегий и привилегий групп, в которые он входит, по каждому объекту пользователь получает максимально высокие привилегии из перечня возможных.</a:t>
            </a:r>
            <a:endParaRPr lang="ru-RU" dirty="0"/>
          </a:p>
          <a:p>
            <a:pPr algn="just"/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Члены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группы </a:t>
            </a:r>
            <a:r>
              <a:rPr lang="ru-RU" b="1" dirty="0" err="1" smtClean="0">
                <a:latin typeface="Times New Roman" panose="02020603050405020304"/>
                <a:ea typeface="Times New Roman" panose="02020603050405020304"/>
              </a:rPr>
              <a:t>Admins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имеют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самые широкие права доступа ко всем объектам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БД и возможность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управлять учетными записями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пользователей и групп. Однако членство пользователя в группе </a:t>
            </a:r>
            <a:r>
              <a:rPr lang="ru-RU" dirty="0" err="1" smtClean="0">
                <a:latin typeface="Times New Roman" panose="02020603050405020304"/>
                <a:ea typeface="Times New Roman" panose="02020603050405020304"/>
              </a:rPr>
              <a:t>Admins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может быть отменено другими членами этой группы.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Пользователь </a:t>
            </a:r>
            <a:r>
              <a:rPr lang="ru-RU" b="1" dirty="0" err="1" smtClean="0">
                <a:latin typeface="Times New Roman" panose="02020603050405020304"/>
                <a:ea typeface="Times New Roman" panose="02020603050405020304"/>
              </a:rPr>
              <a:t>Admin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в отличие от группы </a:t>
            </a:r>
            <a:r>
              <a:rPr lang="ru-RU" dirty="0" err="1" smtClean="0">
                <a:latin typeface="Times New Roman" panose="02020603050405020304"/>
                <a:ea typeface="Times New Roman" panose="02020603050405020304"/>
              </a:rPr>
              <a:t>Admins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никакими особыми привилегиями не обладает, автоматически включается в группу </a:t>
            </a:r>
            <a:r>
              <a:rPr lang="ru-RU" dirty="0" err="1" smtClean="0">
                <a:latin typeface="Times New Roman" panose="02020603050405020304"/>
                <a:ea typeface="Times New Roman" panose="02020603050405020304"/>
              </a:rPr>
              <a:t>Users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, а не в группу </a:t>
            </a:r>
            <a:r>
              <a:rPr lang="ru-RU" dirty="0" err="1" smtClean="0">
                <a:latin typeface="Times New Roman" panose="02020603050405020304"/>
                <a:ea typeface="Times New Roman" panose="02020603050405020304"/>
              </a:rPr>
              <a:t>Admins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. По умолчанию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группа </a:t>
            </a:r>
            <a:r>
              <a:rPr lang="ru-RU" b="1" dirty="0" err="1" smtClean="0">
                <a:latin typeface="Times New Roman" panose="02020603050405020304"/>
                <a:ea typeface="Times New Roman" panose="02020603050405020304"/>
              </a:rPr>
              <a:t>Users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получает права на полный доступ ко всем создаваемым объектам.</a:t>
            </a:r>
            <a:endParaRPr lang="ru-RU" dirty="0" smtClean="0">
              <a:latin typeface="Times New Roman" panose="02020603050405020304"/>
              <a:ea typeface="Times New Roman" panose="02020603050405020304"/>
            </a:endParaRPr>
          </a:p>
          <a:p>
            <a:pPr algn="just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1"/>
          <p:cNvSpPr>
            <a:spLocks noChangeArrowheads="1"/>
          </p:cNvSpPr>
          <p:nvPr/>
        </p:nvSpPr>
        <p:spPr bwMode="auto">
          <a:xfrm>
            <a:off x="428596" y="285728"/>
            <a:ext cx="4236353" cy="5847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76176" rIns="91440" bIns="76176" numCol="1" anchor="ctr" anchorCtr="0" compatLnSpc="1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ru-RU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Команда CREATE TABLE </a:t>
            </a:r>
            <a:endParaRPr lang="ru-RU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357158" y="928670"/>
            <a:ext cx="8358246" cy="1969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dirty="0" smtClean="0">
                <a:ea typeface="Times New Roman" panose="02020603050405020304" pitchFamily="18" charset="0"/>
              </a:rPr>
              <a:t>П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редназначена для описания вновь создаваемой таблицы, ее полей и индексов: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[TEMPORARY] TABLE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имя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таблицы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&gt; (&lt;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поле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&gt;, …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[,&lt;составной индекс&gt;, …])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hangingPunct="0"/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TEMPORARY означает, что создается временная таблица, которая будет </a:t>
            </a:r>
            <a:r>
              <a:rPr lang="ru-RU" dirty="0" smtClean="0">
                <a:ea typeface="Times New Roman" panose="02020603050405020304" pitchFamily="18" charset="0"/>
              </a:rPr>
              <a:t>автоматически удалена после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завершения сеанса.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428596" y="2857496"/>
            <a:ext cx="8072494" cy="26468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Конструкция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&lt;поле&gt;</a:t>
            </a:r>
            <a:r>
              <a:rPr kumimoji="0" 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имеет следующий вид: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&lt;имя поля&gt; &lt;тип&gt; [(&lt;размер&gt;)] 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 NULL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] [&lt;описание простого индекса&gt;]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eaLnBrk="0" hangingPunct="0"/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Команда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позволяет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задать такие свойства поля, как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«тип», «размер», «обязательное поле», «индексированное поле»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ru-RU" dirty="0" smtClean="0"/>
              <a:t>Размер поля в знаках задается только для текстовых и двоичных полей. Ключевое слово NOT NULL позволяет присвоить свойству «обязательное поле» значение «Да».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 позволяет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задать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значение поля по умолчанию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или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условие на значение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что является особенностью </a:t>
            </a:r>
            <a:r>
              <a:rPr kumimoji="0" lang="en-Z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SQL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-диалекта СУБД </a:t>
            </a:r>
            <a:r>
              <a:rPr kumimoji="0" lang="en-Z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Access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5429264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Создаваемая таблица должна содержать хотя бы одно поле. Поля могут быть любого типа, который допускает </a:t>
            </a:r>
            <a:r>
              <a:rPr lang="en-ZA" dirty="0" smtClean="0"/>
              <a:t>SQL </a:t>
            </a:r>
            <a:r>
              <a:rPr lang="ru-RU" dirty="0" err="1" smtClean="0"/>
              <a:t>Access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596" y="214290"/>
            <a:ext cx="8286808" cy="712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28528" tIns="152352" rIns="91440" bIns="12696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800" dirty="0" smtClean="0">
                <a:solidFill>
                  <a:schemeClr val="tx2"/>
                </a:solidFill>
              </a:rPr>
              <a:t>Команда создания пользователей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000108"/>
            <a:ext cx="84296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200" b="1" dirty="0" smtClean="0">
                <a:latin typeface="Times New Roman" panose="02020603050405020304"/>
                <a:ea typeface="Times New Roman" panose="02020603050405020304"/>
              </a:rPr>
              <a:t>CREATE USER </a:t>
            </a:r>
            <a:r>
              <a:rPr lang="ru-RU" sz="2200" dirty="0" smtClean="0">
                <a:latin typeface="Times New Roman" panose="02020603050405020304"/>
                <a:ea typeface="Times New Roman" panose="02020603050405020304"/>
              </a:rPr>
              <a:t>&lt;имя пользователя&gt; &lt;пароль&gt; &lt; код учетной записи&gt; [, &lt;имя пользователя&gt; &lt;пароль&gt; &lt;код учетной записи &gt;, …]</a:t>
            </a:r>
            <a:endParaRPr lang="ru-RU" sz="22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2071678"/>
            <a:ext cx="8215370" cy="8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200" b="1" i="1" dirty="0" smtClean="0">
                <a:latin typeface="Times New Roman" panose="02020603050405020304"/>
                <a:ea typeface="Times New Roman" panose="02020603050405020304"/>
              </a:rPr>
              <a:t>Запрос 68</a:t>
            </a:r>
            <a:endParaRPr lang="ru-RU" sz="22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2200" cap="all" dirty="0" smtClean="0">
                <a:latin typeface="Times New Roman" panose="02020603050405020304"/>
                <a:ea typeface="Times New Roman" panose="02020603050405020304"/>
              </a:rPr>
              <a:t>Create User</a:t>
            </a:r>
            <a:r>
              <a:rPr lang="en-US" sz="2200" dirty="0" smtClean="0">
                <a:latin typeface="Times New Roman" panose="02020603050405020304"/>
                <a:ea typeface="Times New Roman" panose="02020603050405020304"/>
              </a:rPr>
              <a:t> Anna </a:t>
            </a:r>
            <a:r>
              <a:rPr lang="en-US" sz="2200" dirty="0" err="1" smtClean="0">
                <a:latin typeface="Times New Roman" panose="02020603050405020304"/>
                <a:ea typeface="Times New Roman" panose="02020603050405020304"/>
              </a:rPr>
              <a:t>avk</a:t>
            </a:r>
            <a:r>
              <a:rPr lang="en-US" sz="2200" dirty="0" smtClean="0">
                <a:latin typeface="Times New Roman" panose="02020603050405020304"/>
                <a:ea typeface="Times New Roman" panose="02020603050405020304"/>
              </a:rPr>
              <a:t> 123whatR;</a:t>
            </a:r>
            <a:endParaRPr lang="ru-RU" sz="22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6215082"/>
            <a:ext cx="86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</a:rPr>
              <a:t> Длина </a:t>
            </a:r>
            <a:r>
              <a:rPr lang="en-US" sz="1600" dirty="0" smtClean="0">
                <a:latin typeface="Times New Roman" panose="02020603050405020304"/>
                <a:ea typeface="Times New Roman" panose="02020603050405020304"/>
              </a:rPr>
              <a:t>PID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</a:rPr>
              <a:t> (</a:t>
            </a:r>
            <a:r>
              <a:rPr lang="en-US" sz="1600" dirty="0" smtClean="0">
                <a:latin typeface="Times New Roman" panose="02020603050405020304"/>
                <a:ea typeface="Times New Roman" panose="02020603050405020304"/>
              </a:rPr>
              <a:t>Personal Identifier)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</a:rPr>
              <a:t> находится в пределах от 4 до 20 символов. Учитывается регистр.</a:t>
            </a:r>
            <a:endParaRPr lang="ru-RU" sz="16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</a:rPr>
              <a:t>Длина пароля от 0 до 14 символов. </a:t>
            </a:r>
            <a:endParaRPr lang="ru-RU" sz="16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3357562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Пользователь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 может 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изменить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 свой 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пароль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, но 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код учетной записи 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(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PID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 –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Personal Identifier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) может 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менять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только 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администратор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.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Пользователь может быть 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владельцем БД и объектов БД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, имеет 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набор привилегий, личный идентификатор и пароль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, может войти в систему, используя свое имя.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596" y="214290"/>
            <a:ext cx="8286808" cy="712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28528" tIns="152352" rIns="91440" bIns="12696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800" dirty="0" smtClean="0">
                <a:solidFill>
                  <a:schemeClr val="tx2"/>
                </a:solidFill>
              </a:rPr>
              <a:t>Команда создания групп пользователей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6215082"/>
            <a:ext cx="842968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</a:rPr>
              <a:t> Длина </a:t>
            </a:r>
            <a:r>
              <a:rPr lang="en-US" sz="1600" dirty="0" smtClean="0">
                <a:latin typeface="Times New Roman" panose="02020603050405020304"/>
                <a:ea typeface="Times New Roman" panose="02020603050405020304"/>
              </a:rPr>
              <a:t>PID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</a:rPr>
              <a:t> находится в пределах от 0 до 20 символов. Учитывается регистр.</a:t>
            </a:r>
            <a:endParaRPr lang="ru-RU" sz="16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</a:rPr>
              <a:t> </a:t>
            </a:r>
            <a:endParaRPr lang="ru-RU" sz="16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064409"/>
            <a:ext cx="842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CREATE GROUP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группы&gt; &lt;код учетной записи&gt; [, &lt;имя группы&gt; &lt;код учетной записи &gt;, …]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1785926"/>
            <a:ext cx="8286808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000" b="1" i="1" dirty="0" smtClean="0">
                <a:latin typeface="Times New Roman" panose="02020603050405020304"/>
                <a:ea typeface="Times New Roman" panose="02020603050405020304"/>
              </a:rPr>
              <a:t>Запрос 69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CREATE GROUP </a:t>
            </a:r>
            <a:r>
              <a:rPr lang="en-ZA" sz="2000" dirty="0" smtClean="0">
                <a:latin typeface="Times New Roman" panose="02020603050405020304"/>
                <a:ea typeface="Times New Roman" panose="02020603050405020304"/>
              </a:rPr>
              <a:t>Programmers crazy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8</a:t>
            </a:r>
            <a:r>
              <a:rPr lang="en-ZA" sz="2000" dirty="0" smtClean="0">
                <a:latin typeface="Times New Roman" panose="02020603050405020304"/>
                <a:ea typeface="Times New Roman" panose="02020603050405020304"/>
              </a:rPr>
              <a:t>s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2643182"/>
            <a:ext cx="8429684" cy="106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Пользователь и группа не должны иметь одинаковые имена. В основном группы имеют те же возможности, что и пользователи, но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не могут владеть БД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.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Нельзя войти в систему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, используя учетную запись группы.</a:t>
            </a:r>
            <a:endParaRPr lang="ru-RU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3714752"/>
            <a:ext cx="8286808" cy="72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Для добавления пользователей к существующей группе предназначена команда ADD USER:</a:t>
            </a:r>
            <a:endParaRPr lang="ru-RU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4429132"/>
            <a:ext cx="8358246" cy="118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ADD USER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пользователя&gt; [, …]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TO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группы&gt;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000" b="1" i="1" dirty="0" smtClean="0">
                <a:latin typeface="Times New Roman" panose="02020603050405020304"/>
                <a:ea typeface="Times New Roman" panose="02020603050405020304"/>
              </a:rPr>
              <a:t>Запрос 70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2000" cap="all" dirty="0" smtClean="0">
                <a:latin typeface="Times New Roman" panose="02020603050405020304"/>
                <a:ea typeface="Times New Roman" panose="02020603050405020304"/>
              </a:rPr>
              <a:t>Add user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cap="all" dirty="0" err="1" smtClean="0">
                <a:latin typeface="Times New Roman" panose="02020603050405020304"/>
                <a:ea typeface="Times New Roman" panose="02020603050405020304"/>
              </a:rPr>
              <a:t>a</a:t>
            </a:r>
            <a:r>
              <a:rPr lang="en-US" sz="2000" dirty="0" err="1" smtClean="0">
                <a:latin typeface="Times New Roman" panose="02020603050405020304"/>
                <a:ea typeface="Times New Roman" panose="02020603050405020304"/>
              </a:rPr>
              <a:t>nna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cap="all" dirty="0" smtClean="0">
                <a:latin typeface="Times New Roman" panose="02020603050405020304"/>
                <a:ea typeface="Times New Roman" panose="02020603050405020304"/>
              </a:rPr>
              <a:t>to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Users;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6038" y="5675328"/>
            <a:ext cx="835824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После добавления пользователя к группе он получает все её права.</a:t>
            </a:r>
            <a:endParaRPr lang="ru-RU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285728"/>
            <a:ext cx="3975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Команда DROP USER </a:t>
            </a:r>
            <a:endParaRPr lang="ru-RU" sz="2800" dirty="0" smtClean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000108"/>
            <a:ext cx="8286808" cy="474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Используется для удаления учетной записи одного или нескольких пользователей и для  исключения пользователей из группы. Если в команде используется ключевое слово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FROM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, то каждый перечисленный в ней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пользователь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будет </a:t>
            </a:r>
            <a:r>
              <a:rPr lang="ru-RU" b="1" dirty="0" smtClean="0">
                <a:latin typeface="Times New Roman" panose="02020603050405020304"/>
                <a:ea typeface="Times New Roman" panose="02020603050405020304"/>
              </a:rPr>
              <a:t>исключен из группы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, имя которой указано после FROM, но это не означает, что он будет удален, как пользователь БД.</a:t>
            </a:r>
            <a:endParaRPr lang="ru-RU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Синтаксис команды: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DROP USER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пользователя&gt; [, …]</a:t>
            </a: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 [FROM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группы&gt;]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000" b="1" i="1" dirty="0" smtClean="0">
                <a:latin typeface="Times New Roman" panose="02020603050405020304"/>
                <a:ea typeface="Times New Roman" panose="02020603050405020304"/>
              </a:rPr>
              <a:t>Запрос 71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2000" cap="all" dirty="0" smtClean="0">
                <a:latin typeface="Times New Roman" panose="02020603050405020304"/>
                <a:ea typeface="Times New Roman" panose="02020603050405020304"/>
              </a:rPr>
              <a:t>DROP USER Anna FROM Users;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</a:pPr>
            <a:r>
              <a:rPr lang="ru-RU" sz="2000" b="1" i="1" dirty="0" smtClean="0">
                <a:latin typeface="Times New Roman" panose="02020603050405020304"/>
                <a:ea typeface="Times New Roman" panose="02020603050405020304"/>
              </a:rPr>
              <a:t>Запрос 72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2000" cap="all" dirty="0" smtClean="0">
                <a:latin typeface="Times New Roman" panose="02020603050405020304"/>
                <a:ea typeface="Times New Roman" panose="02020603050405020304"/>
              </a:rPr>
              <a:t>DROP USER Anna;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Учетная запись </a:t>
            </a:r>
            <a:r>
              <a:rPr lang="en-ZA" dirty="0" smtClean="0">
                <a:latin typeface="Times New Roman" panose="02020603050405020304"/>
                <a:ea typeface="Times New Roman" panose="02020603050405020304"/>
              </a:rPr>
              <a:t>Admin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не может быть удалена, но пользователь  </a:t>
            </a:r>
            <a:r>
              <a:rPr lang="en-ZA" dirty="0" smtClean="0">
                <a:latin typeface="Times New Roman" panose="02020603050405020304"/>
                <a:ea typeface="Times New Roman" panose="02020603050405020304"/>
              </a:rPr>
              <a:t>Admin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может быть удален из группы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</a:rPr>
              <a:t>Users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, если в ней останется хотя бы один член.</a:t>
            </a:r>
            <a:endParaRPr lang="ru-RU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285728"/>
            <a:ext cx="4288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Команда DROP </a:t>
            </a:r>
            <a:r>
              <a:rPr lang="en-US" sz="2800" dirty="0" smtClean="0">
                <a:solidFill>
                  <a:schemeClr val="tx2"/>
                </a:solidFill>
              </a:rPr>
              <a:t>GROUP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endParaRPr lang="ru-RU" sz="2800" dirty="0" smtClean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285860"/>
            <a:ext cx="8286808" cy="288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Удаляет одну или несколько существующих групп. Это действие, однако, не затрагивает пользователей – членов удаленных групп, они остаются пользователями, хотя перестают быть членами удаленной группы.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Синтаксис команды: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DROP GROUP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&lt;имя группы&gt;[, …]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000" b="1" i="1" dirty="0" smtClean="0">
                <a:latin typeface="Times New Roman" panose="02020603050405020304"/>
                <a:ea typeface="Times New Roman" panose="02020603050405020304"/>
              </a:rPr>
              <a:t>Запрос 73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2000" cap="all" dirty="0" smtClean="0">
                <a:latin typeface="Times New Roman" panose="02020603050405020304"/>
                <a:ea typeface="Times New Roman" panose="02020603050405020304"/>
              </a:rPr>
              <a:t>DROP GROUP P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rogrammers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285728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Команда  ALTER USER </a:t>
            </a:r>
            <a:endParaRPr lang="ru-RU" sz="2800" dirty="0" smtClean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071546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Позволяет изменить пароль существующего пользователя.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571612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400" b="1" dirty="0" smtClean="0">
                <a:latin typeface="Times New Roman" panose="02020603050405020304"/>
                <a:ea typeface="Times New Roman" panose="02020603050405020304"/>
              </a:rPr>
              <a:t>ALTER USER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&lt;имя пользователя&gt;</a:t>
            </a:r>
            <a:r>
              <a:rPr lang="ru-RU" sz="2400" b="1" dirty="0" smtClean="0">
                <a:latin typeface="Times New Roman" panose="02020603050405020304"/>
                <a:ea typeface="Times New Roman" panose="02020603050405020304"/>
              </a:rPr>
              <a:t> PASSWORD </a:t>
            </a:r>
            <a:r>
              <a:rPr lang="ru-RU" sz="2400" dirty="0" smtClean="0">
                <a:latin typeface="Times New Roman" panose="02020603050405020304"/>
                <a:ea typeface="Times New Roman" panose="02020603050405020304"/>
              </a:rPr>
              <a:t>&lt;новый пароль&gt; &lt;старый пароль&gt;.</a:t>
            </a:r>
            <a:endParaRPr lang="ru-RU" sz="24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428868"/>
            <a:ext cx="8143932" cy="92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400" b="1" i="1" dirty="0" smtClean="0">
                <a:latin typeface="Times New Roman" panose="02020603050405020304"/>
                <a:ea typeface="Times New Roman" panose="02020603050405020304"/>
              </a:rPr>
              <a:t>Запрос 74</a:t>
            </a:r>
            <a:endParaRPr lang="ru-RU" sz="24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Times New Roman" panose="02020603050405020304"/>
                <a:ea typeface="Times New Roman" panose="02020603050405020304"/>
              </a:rPr>
              <a:t>ALTER USER </a:t>
            </a:r>
            <a:r>
              <a:rPr lang="en-ZA" sz="2400" dirty="0" smtClean="0">
                <a:latin typeface="Times New Roman" panose="02020603050405020304"/>
                <a:ea typeface="Times New Roman" panose="02020603050405020304"/>
              </a:rPr>
              <a:t>Anna</a:t>
            </a:r>
            <a:r>
              <a:rPr lang="en-US" sz="2400" dirty="0" smtClean="0">
                <a:latin typeface="Times New Roman" panose="02020603050405020304"/>
                <a:ea typeface="Times New Roman" panose="02020603050405020304"/>
              </a:rPr>
              <a:t> PASSWORD </a:t>
            </a:r>
            <a:r>
              <a:rPr lang="en-ZA" sz="2400" dirty="0" smtClean="0">
                <a:latin typeface="Times New Roman" panose="02020603050405020304"/>
                <a:ea typeface="Times New Roman" panose="02020603050405020304"/>
              </a:rPr>
              <a:t>KAV</a:t>
            </a:r>
            <a:r>
              <a:rPr lang="en-US" sz="240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ea typeface="Times New Roman" panose="02020603050405020304"/>
              </a:rPr>
              <a:t>avk</a:t>
            </a:r>
            <a:endParaRPr lang="ru-RU" sz="24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643560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</a:rPr>
              <a:t>Примеры использования инструкций </a:t>
            </a:r>
            <a:endParaRPr lang="ru-RU" sz="2800" dirty="0" smtClean="0">
              <a:solidFill>
                <a:schemeClr val="tx2"/>
              </a:solidFill>
            </a:endParaRPr>
          </a:p>
          <a:p>
            <a:r>
              <a:rPr lang="ru-RU" sz="2400" dirty="0" smtClean="0">
                <a:solidFill>
                  <a:schemeClr val="tx2"/>
                </a:solidFill>
              </a:rPr>
              <a:t>GRANT и REVOKE 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214422"/>
            <a:ext cx="8286808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000" b="1" i="1" dirty="0" smtClean="0">
                <a:latin typeface="Times New Roman" panose="02020603050405020304"/>
                <a:ea typeface="Times New Roman" panose="02020603050405020304"/>
              </a:rPr>
              <a:t>Запрос 75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GRANT DELETE, INSERT ON TABLE </a:t>
            </a:r>
            <a:r>
              <a:rPr lang="en-US" sz="2000" dirty="0" err="1" smtClean="0">
                <a:latin typeface="Times New Roman" panose="02020603050405020304"/>
                <a:ea typeface="Times New Roman" panose="02020603050405020304"/>
              </a:rPr>
              <a:t>Друзья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TO Anna;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000" b="1" i="1" dirty="0" smtClean="0">
                <a:latin typeface="Times New Roman" panose="02020603050405020304"/>
                <a:ea typeface="Times New Roman" panose="02020603050405020304"/>
              </a:rPr>
              <a:t>Запрос 76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REVOKE INSERT ON TABLE </a:t>
            </a:r>
            <a:r>
              <a:rPr lang="en-US" sz="2000" dirty="0" err="1" smtClean="0">
                <a:latin typeface="Times New Roman" panose="02020603050405020304"/>
                <a:ea typeface="Times New Roman" panose="02020603050405020304"/>
              </a:rPr>
              <a:t>Друзья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FROM Anna;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2786058"/>
            <a:ext cx="8358246" cy="139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Запрос 75 дает разрешение пользователю с именем учетной записи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</a:rPr>
              <a:t>Anna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читать данные из таблицы «Друзья», пополнять таблицу новыми данными, удалять строки таблицы. Запрос 76 лишает пользователя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</a:rPr>
              <a:t>Anna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 возможности  добавления новых строк в таблицу «Друзья»:</a:t>
            </a:r>
            <a:endParaRPr lang="ru-RU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4143380"/>
            <a:ext cx="8143932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ru-RU" sz="2000" b="1" i="1" dirty="0" smtClean="0">
                <a:latin typeface="Times New Roman" panose="02020603050405020304"/>
                <a:ea typeface="Times New Roman" panose="02020603050405020304"/>
              </a:rPr>
              <a:t>Запрос 77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GRANT SELECT SCHEMA ON CONTAINER TABLES TO </a:t>
            </a:r>
            <a:r>
              <a:rPr lang="en-ZA" sz="2000" dirty="0" smtClean="0">
                <a:latin typeface="Times New Roman" panose="02020603050405020304"/>
                <a:ea typeface="Times New Roman" panose="02020603050405020304"/>
              </a:rPr>
              <a:t>Programmers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;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5000636"/>
            <a:ext cx="814393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Запрос 77 демонстрирует использование  инструкции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</a:rPr>
              <a:t>GRANT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с ключевым словом CONTAINER для установки разрешения на чтение структуры вновь создаваемых таблиц для группы </a:t>
            </a:r>
            <a:r>
              <a:rPr lang="en-ZA" dirty="0" smtClean="0">
                <a:latin typeface="Times New Roman" panose="02020603050405020304"/>
                <a:ea typeface="Times New Roman" panose="02020603050405020304"/>
              </a:rPr>
              <a:t>Programmers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</a:rPr>
              <a:t>:</a:t>
            </a:r>
            <a:endParaRPr lang="ru-RU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ru-RU" altLang="en-US"/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78F0B72-7244-434A-B91D-4BE72E91CCD8}" type="slidenum">
              <a:rPr lang="ru-RU" altLang="en-US"/>
            </a:fld>
            <a:endParaRPr lang="ru-RU" altLang="en-US"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051175" y="1354455"/>
            <a:ext cx="296926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ru-RU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КОНЕЦ</a:t>
            </a:r>
            <a:endParaRPr lang="ru-RU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1"/>
          <p:cNvSpPr>
            <a:spLocks noChangeArrowheads="1"/>
          </p:cNvSpPr>
          <p:nvPr/>
        </p:nvSpPr>
        <p:spPr bwMode="auto">
          <a:xfrm>
            <a:off x="428597" y="332430"/>
            <a:ext cx="8215370" cy="1291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ru-RU" sz="2600" dirty="0" smtClean="0">
                <a:solidFill>
                  <a:schemeClr val="tx2"/>
                </a:solidFill>
              </a:rPr>
              <a:t>Команда CREATE TABLE. </a:t>
            </a:r>
            <a:r>
              <a:rPr lang="ru-RU" sz="2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Соответствие типов данных конструктора таблиц </a:t>
            </a:r>
            <a:r>
              <a:rPr lang="en-US" sz="2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Access</a:t>
            </a:r>
            <a:r>
              <a:rPr lang="ru-RU" sz="2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и диалекта </a:t>
            </a:r>
            <a:r>
              <a:rPr lang="en-US" sz="2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SQL Access </a:t>
            </a:r>
            <a:endParaRPr lang="en-US" sz="26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28596" y="1571612"/>
          <a:ext cx="8089290" cy="4519626"/>
        </p:xfrm>
        <a:graphic>
          <a:graphicData uri="http://schemas.openxmlformats.org/drawingml/2006/table">
            <a:tbl>
              <a:tblPr/>
              <a:tblGrid>
                <a:gridCol w="2786082"/>
                <a:gridCol w="3678411"/>
                <a:gridCol w="1624797"/>
              </a:tblGrid>
              <a:tr h="165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Тип данных </a:t>
                      </a:r>
                      <a:r>
                        <a:rPr lang="en-ZA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Access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aseline="0">
                          <a:latin typeface="Times New Roman" panose="02020603050405020304"/>
                          <a:ea typeface="Times New Roman" panose="02020603050405020304"/>
                        </a:rPr>
                        <a:t>Тип данных </a:t>
                      </a: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SQL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aseline="0">
                          <a:latin typeface="Times New Roman" panose="02020603050405020304"/>
                          <a:ea typeface="Times New Roman" panose="02020603050405020304"/>
                        </a:rPr>
                        <a:t>Примечание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Текстовый</a:t>
                      </a:r>
                      <a:endParaRPr lang="ru-RU" sz="1400" b="1" baseline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До 255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TEXT</a:t>
                      </a:r>
                      <a:r>
                        <a:rPr lang="en-US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ru-RU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или </a:t>
                      </a:r>
                      <a:r>
                        <a:rPr lang="en-ZA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CHAR</a:t>
                      </a:r>
                      <a:r>
                        <a:rPr lang="en-US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ru-RU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или </a:t>
                      </a:r>
                      <a:r>
                        <a:rPr lang="en-ZA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VARCHAR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aseline="0" dirty="0">
                          <a:latin typeface="Times New Roman" panose="02020603050405020304"/>
                          <a:ea typeface="Times New Roman" panose="02020603050405020304"/>
                        </a:rPr>
                        <a:t>Размер поля указывается в круглых скобках. Если  размер не указан, то по умолчанию он равен 255</a:t>
                      </a:r>
                      <a:endParaRPr lang="ru-RU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Мемо</a:t>
                      </a: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 до 64000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LONGTEXT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Байт </a:t>
                      </a:r>
                      <a:r>
                        <a:rPr lang="ru-RU" sz="1400" b="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от 0 до 255</a:t>
                      </a:r>
                      <a:endParaRPr lang="ru-RU" sz="1400" b="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 dirty="0">
                          <a:latin typeface="Times New Roman" panose="02020603050405020304"/>
                          <a:ea typeface="Times New Roman" panose="02020603050405020304"/>
                        </a:rPr>
                        <a:t>BYTE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Целое </a:t>
                      </a:r>
                      <a:r>
                        <a:rPr lang="ru-RU" sz="1400" b="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от -32768 до 32767</a:t>
                      </a:r>
                      <a:endParaRPr lang="ru-RU" sz="1400" b="1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SHORT </a:t>
                      </a:r>
                      <a:r>
                        <a:rPr lang="ru-RU" sz="1400" baseline="0">
                          <a:latin typeface="Times New Roman" panose="02020603050405020304"/>
                          <a:ea typeface="Times New Roman" panose="02020603050405020304"/>
                        </a:rPr>
                        <a:t>или </a:t>
                      </a: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SMALLINT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>
                          <a:latin typeface="Times New Roman" panose="02020603050405020304"/>
                          <a:ea typeface="Times New Roman" panose="02020603050405020304"/>
                        </a:rPr>
                        <a:t>Длинное </a:t>
                      </a:r>
                      <a:r>
                        <a:rPr lang="ru-RU" sz="1400" b="1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целое </a:t>
                      </a:r>
                      <a:r>
                        <a:rPr lang="ru-RU" sz="1400" b="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-2147483648 до…</a:t>
                      </a:r>
                      <a:endParaRPr lang="ru-RU" sz="1400" b="1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LONG </a:t>
                      </a:r>
                      <a:r>
                        <a:rPr lang="ru-RU" sz="1400" baseline="0">
                          <a:latin typeface="Times New Roman" panose="02020603050405020304"/>
                          <a:ea typeface="Times New Roman" panose="02020603050405020304"/>
                        </a:rPr>
                        <a:t>или </a:t>
                      </a: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INTEGER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aseline="0" dirty="0">
                          <a:latin typeface="Times New Roman" panose="02020603050405020304"/>
                          <a:ea typeface="Times New Roman" panose="02020603050405020304"/>
                        </a:rPr>
                        <a:t>Слово INTEGER можно сократить до INT</a:t>
                      </a:r>
                      <a:endParaRPr lang="ru-RU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>
                          <a:latin typeface="Times New Roman" panose="02020603050405020304"/>
                          <a:ea typeface="Times New Roman" panose="02020603050405020304"/>
                        </a:rPr>
                        <a:t>Одинарное с плавающей </a:t>
                      </a:r>
                      <a:r>
                        <a:rPr lang="ru-RU" sz="1400" b="1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точкой</a:t>
                      </a:r>
                      <a:endParaRPr lang="ru-RU" sz="1400" b="1" baseline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от -3,4 х10</a:t>
                      </a:r>
                      <a:r>
                        <a:rPr lang="ru-RU" sz="1400" baseline="30000" dirty="0" smtClean="0">
                          <a:latin typeface="Times New Roman" panose="02020603050405020304"/>
                          <a:ea typeface="Times New Roman" panose="02020603050405020304"/>
                        </a:rPr>
                        <a:t>38 </a:t>
                      </a: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 до…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SINGLE </a:t>
                      </a:r>
                      <a:r>
                        <a:rPr lang="ru-RU" sz="1400" baseline="0">
                          <a:latin typeface="Times New Roman" panose="02020603050405020304"/>
                          <a:ea typeface="Times New Roman" panose="02020603050405020304"/>
                        </a:rPr>
                        <a:t>или </a:t>
                      </a: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REAL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>
                          <a:latin typeface="Times New Roman" panose="02020603050405020304"/>
                          <a:ea typeface="Times New Roman" panose="02020603050405020304"/>
                        </a:rPr>
                        <a:t>Двойное с плавающей </a:t>
                      </a:r>
                      <a:r>
                        <a:rPr lang="ru-RU" sz="1400" b="1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точкой</a:t>
                      </a:r>
                      <a:endParaRPr lang="ru-RU" sz="1400" b="1" baseline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От -1,797 х10</a:t>
                      </a:r>
                      <a:r>
                        <a:rPr lang="ru-RU" sz="1400" baseline="30000" dirty="0" smtClean="0">
                          <a:latin typeface="Times New Roman" panose="02020603050405020304"/>
                          <a:ea typeface="Times New Roman" panose="02020603050405020304"/>
                        </a:rPr>
                        <a:t>308  </a:t>
                      </a: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до…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latin typeface="Times New Roman" panose="02020603050405020304"/>
                          <a:ea typeface="Times New Roman" panose="02020603050405020304"/>
                        </a:rPr>
                        <a:t>DOUBLE, </a:t>
                      </a:r>
                      <a:r>
                        <a:rPr lang="ru-RU" sz="1400" baseline="0">
                          <a:latin typeface="Times New Roman" panose="02020603050405020304"/>
                          <a:ea typeface="Times New Roman" panose="02020603050405020304"/>
                        </a:rPr>
                        <a:t>или</a:t>
                      </a:r>
                      <a:r>
                        <a:rPr lang="en-US" sz="1400" baseline="0">
                          <a:latin typeface="Times New Roman" panose="02020603050405020304"/>
                          <a:ea typeface="Times New Roman" panose="02020603050405020304"/>
                        </a:rPr>
                        <a:t> FLOAT, </a:t>
                      </a:r>
                      <a:r>
                        <a:rPr lang="ru-RU" sz="1400" baseline="0">
                          <a:latin typeface="Times New Roman" panose="02020603050405020304"/>
                          <a:ea typeface="Times New Roman" panose="02020603050405020304"/>
                        </a:rPr>
                        <a:t>или</a:t>
                      </a:r>
                      <a:r>
                        <a:rPr lang="en-US" sz="1400" baseline="0">
                          <a:latin typeface="Times New Roman" panose="02020603050405020304"/>
                          <a:ea typeface="Times New Roman" panose="02020603050405020304"/>
                        </a:rPr>
                        <a:t> Number, </a:t>
                      </a:r>
                      <a:r>
                        <a:rPr lang="ru-RU" sz="1400" baseline="0">
                          <a:latin typeface="Times New Roman" panose="02020603050405020304"/>
                          <a:ea typeface="Times New Roman" panose="02020603050405020304"/>
                        </a:rPr>
                        <a:t>или</a:t>
                      </a:r>
                      <a:r>
                        <a:rPr lang="en-US" sz="1400" baseline="0">
                          <a:latin typeface="Times New Roman" panose="02020603050405020304"/>
                          <a:ea typeface="Times New Roman" panose="02020603050405020304"/>
                        </a:rPr>
                        <a:t> Numeric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>
                          <a:latin typeface="Times New Roman" panose="02020603050405020304"/>
                          <a:ea typeface="Times New Roman" panose="02020603050405020304"/>
                        </a:rPr>
                        <a:t>Дата/Время</a:t>
                      </a:r>
                      <a:endParaRPr lang="ru-RU" sz="1400" b="1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DATETIME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Денежный</a:t>
                      </a: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 8 байт , 4 </a:t>
                      </a:r>
                      <a:r>
                        <a:rPr lang="ru-RU" sz="1400" baseline="0" dirty="0" err="1" smtClean="0">
                          <a:latin typeface="Times New Roman" panose="02020603050405020304"/>
                          <a:ea typeface="Times New Roman" panose="02020603050405020304"/>
                        </a:rPr>
                        <a:t>зн</a:t>
                      </a: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. после </a:t>
                      </a:r>
                      <a:r>
                        <a:rPr lang="ru-RU" sz="1400" baseline="0" dirty="0" err="1" smtClean="0">
                          <a:latin typeface="Times New Roman" panose="02020603050405020304"/>
                          <a:ea typeface="Times New Roman" panose="02020603050405020304"/>
                        </a:rPr>
                        <a:t>з</a:t>
                      </a: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</a:rPr>
                        <a:t>.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CURRENCY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>
                          <a:latin typeface="Times New Roman" panose="02020603050405020304"/>
                          <a:ea typeface="Times New Roman" panose="02020603050405020304"/>
                        </a:rPr>
                        <a:t>Счетчик</a:t>
                      </a:r>
                      <a:endParaRPr lang="ru-RU" sz="1400" b="1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COUNTER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ZA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>
                          <a:latin typeface="Times New Roman" panose="02020603050405020304"/>
                          <a:ea typeface="Times New Roman" panose="02020603050405020304"/>
                        </a:rPr>
                        <a:t>Логический</a:t>
                      </a:r>
                      <a:endParaRPr lang="ru-RU" sz="1400" b="1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BIT 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ZA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>
                          <a:latin typeface="Times New Roman" panose="02020603050405020304"/>
                          <a:ea typeface="Times New Roman" panose="02020603050405020304"/>
                        </a:rPr>
                        <a:t>Двоичный</a:t>
                      </a:r>
                      <a:endParaRPr lang="ru-RU" sz="1400" b="1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BINARY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aseline="0" dirty="0">
                          <a:latin typeface="Times New Roman" panose="02020603050405020304"/>
                          <a:ea typeface="Times New Roman" panose="02020603050405020304"/>
                        </a:rPr>
                        <a:t>Размер поля указывается в круглых скобках. Если размер не указан, то по умолчанию он равен 510</a:t>
                      </a:r>
                      <a:endParaRPr lang="ru-RU" sz="11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baseline="0" dirty="0">
                          <a:latin typeface="Times New Roman" panose="02020603050405020304"/>
                          <a:ea typeface="Times New Roman" panose="02020603050405020304"/>
                        </a:rPr>
                        <a:t>Объект </a:t>
                      </a:r>
                      <a:r>
                        <a:rPr lang="en-ZA" sz="1400" b="1" baseline="0" dirty="0">
                          <a:latin typeface="Times New Roman" panose="02020603050405020304"/>
                          <a:ea typeface="Times New Roman" panose="02020603050405020304"/>
                        </a:rPr>
                        <a:t>OLE</a:t>
                      </a:r>
                      <a:endParaRPr lang="ru-RU" sz="1400" b="1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400" baseline="0">
                          <a:latin typeface="Times New Roman" panose="02020603050405020304"/>
                          <a:ea typeface="Times New Roman" panose="02020603050405020304"/>
                        </a:rPr>
                        <a:t>LONGBINARY</a:t>
                      </a:r>
                      <a:endParaRPr lang="ru-RU" sz="1400" baseline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ZA" sz="1400" baseline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1897" marR="618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0840" y="307658"/>
            <a:ext cx="863028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ru-RU" sz="2400" dirty="0" smtClean="0">
                <a:solidFill>
                  <a:schemeClr val="tx2"/>
                </a:solidFill>
              </a:rPr>
              <a:t>Команда CREATE TABLE. 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Описание простого индекса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9857" name="Rectangle 1"/>
          <p:cNvSpPr>
            <a:spLocks noChangeArrowheads="1"/>
          </p:cNvSpPr>
          <p:nvPr/>
        </p:nvSpPr>
        <p:spPr bwMode="auto">
          <a:xfrm>
            <a:off x="357158" y="857232"/>
            <a:ext cx="8358246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CONSTRAINT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&lt;имя индекса&gt; 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PRIMARY KEY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|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UNIQUE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|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 NULL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|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REFERENCES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&lt;имя внешней таблицы&gt; [( &lt;имя поля внешней таблицы &gt; )] 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 UPDATE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{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CASCADE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|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NULL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}] 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 DELETE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{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CASCADE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|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NULL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}]]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357158" y="2143116"/>
            <a:ext cx="8643998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озволяет: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hangingPunct="0">
              <a:buFont typeface="+mj-lt"/>
              <a:buAutoNum type="arabicPeriod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Создать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первичный ключ таблицы (</a:t>
            </a: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hangingPunct="0">
              <a:buFont typeface="+mj-lt"/>
              <a:buAutoNum type="arabicPeriod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Создать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уникальный индекс (</a:t>
            </a: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помощью предложения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NULL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определить, что значением индекса не может быть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Используя предложение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 связь таблицы с другой таблицей БД.    Имя поля связи, если оно является ключом внешней таблицы, можно опустить.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hangingPunct="0">
              <a:buFont typeface="+mj-lt"/>
              <a:buAutoNum type="arabicPeriod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Установить режим, при котором: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705" lvl="1" algn="just" eaLnBrk="0" hangingPunct="0">
              <a:buFont typeface="Arial" panose="020B0604020202020204" pitchFamily="34" charset="0"/>
              <a:buChar char="•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случае изменения значения поля связи в родительской (внешней) таблице соответствующее каскадное обновление будет произведено в подчиненной таблице (</a:t>
            </a: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UPDATE CASCADE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705" lvl="1" algn="just" eaLnBrk="0" hangingPunct="0">
              <a:buFont typeface="Arial" panose="020B0604020202020204" pitchFamily="34" charset="0"/>
              <a:buChar char="•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случае удаления строки из родительской (внешней) таблицы все строки подчиненной таблицы, значения поля связи в которых совпадает с соответствующим  значением поля удаленной строки, также будут удалены (</a:t>
            </a: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DELETE CASCADE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705" lvl="1" algn="just" eaLnBrk="0" hangingPunct="0">
              <a:buFont typeface="Arial" panose="020B0604020202020204" pitchFamily="34" charset="0"/>
              <a:buChar char="•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случае изменения или удаления строк родительской таблицы соответствующим внешним ключам в подчиненной таблице, структура которой описывается, будут автоматически присвоены значения NULL.</a:t>
            </a: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NULL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596" y="285728"/>
            <a:ext cx="8572559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ru-RU" sz="2800" dirty="0" smtClean="0">
                <a:solidFill>
                  <a:schemeClr val="tx2"/>
                </a:solidFill>
              </a:rPr>
              <a:t>Команда CREATE TABLE. 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Описание составного индекса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9857" name="Rectangle 1"/>
          <p:cNvSpPr>
            <a:spLocks noChangeArrowheads="1"/>
          </p:cNvSpPr>
          <p:nvPr/>
        </p:nvSpPr>
        <p:spPr bwMode="auto">
          <a:xfrm>
            <a:off x="357158" y="1285860"/>
            <a:ext cx="8501122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2000" b="1" dirty="0" smtClean="0"/>
              <a:t>CONSTRAINT</a:t>
            </a:r>
            <a:r>
              <a:rPr lang="en-US" sz="2000" dirty="0" smtClean="0"/>
              <a:t> &lt;</a:t>
            </a:r>
            <a:r>
              <a:rPr lang="ru-RU" sz="2000" dirty="0" smtClean="0"/>
              <a:t>имя индекса</a:t>
            </a:r>
            <a:r>
              <a:rPr lang="en-US" sz="2000" dirty="0" smtClean="0"/>
              <a:t>&gt; [[</a:t>
            </a:r>
            <a:r>
              <a:rPr lang="en-US" sz="2000" b="1" dirty="0" smtClean="0"/>
              <a:t>PRIMARY KEY</a:t>
            </a:r>
            <a:r>
              <a:rPr lang="en-US" sz="2000" dirty="0" smtClean="0"/>
              <a:t> | </a:t>
            </a:r>
            <a:r>
              <a:rPr lang="en-US" sz="2000" b="1" dirty="0" smtClean="0"/>
              <a:t>UNIQUE</a:t>
            </a:r>
            <a:r>
              <a:rPr lang="en-US" sz="2000" dirty="0" smtClean="0"/>
              <a:t> | </a:t>
            </a:r>
            <a:r>
              <a:rPr lang="en-US" sz="2000" b="1" dirty="0" smtClean="0"/>
              <a:t>NOT NULL</a:t>
            </a:r>
            <a:r>
              <a:rPr lang="en-US" sz="2000" dirty="0" smtClean="0"/>
              <a:t>] (&lt;</a:t>
            </a:r>
            <a:r>
              <a:rPr lang="ru-RU" sz="2000" dirty="0" smtClean="0"/>
              <a:t>имя поля</a:t>
            </a:r>
            <a:r>
              <a:rPr lang="en-US" sz="2000" dirty="0" smtClean="0"/>
              <a:t>&gt;, ...) | </a:t>
            </a:r>
            <a:r>
              <a:rPr lang="en-US" sz="2000" b="1" dirty="0" smtClean="0"/>
              <a:t>FOREIGN KEY</a:t>
            </a:r>
            <a:r>
              <a:rPr lang="en-US" sz="2000" dirty="0" smtClean="0"/>
              <a:t> [ </a:t>
            </a:r>
            <a:r>
              <a:rPr lang="en-US" sz="2000" b="1" dirty="0" smtClean="0"/>
              <a:t>NO INDEX</a:t>
            </a:r>
            <a:r>
              <a:rPr lang="en-US" sz="2000" dirty="0" smtClean="0"/>
              <a:t> ] (&lt;</a:t>
            </a:r>
            <a:r>
              <a:rPr lang="ru-RU" sz="2000" dirty="0" smtClean="0"/>
              <a:t>имя поля</a:t>
            </a:r>
            <a:r>
              <a:rPr lang="en-US" sz="2000" dirty="0" smtClean="0"/>
              <a:t>&gt;, ...) </a:t>
            </a:r>
            <a:r>
              <a:rPr lang="en-US" sz="2000" b="1" dirty="0" smtClean="0"/>
              <a:t>REFERENCES</a:t>
            </a:r>
            <a:r>
              <a:rPr lang="en-US" sz="2000" dirty="0" smtClean="0"/>
              <a:t> &lt;</a:t>
            </a:r>
            <a:r>
              <a:rPr lang="ru-RU" sz="2000" dirty="0" smtClean="0"/>
              <a:t>имя внешней таблицы</a:t>
            </a:r>
            <a:r>
              <a:rPr lang="en-US" sz="2000" dirty="0" smtClean="0"/>
              <a:t>&gt; [(&lt;</a:t>
            </a:r>
            <a:r>
              <a:rPr lang="ru-RU" sz="2000" dirty="0" smtClean="0"/>
              <a:t>имя поля внешней таблицы</a:t>
            </a:r>
            <a:r>
              <a:rPr lang="en-US" sz="2000" dirty="0" smtClean="0"/>
              <a:t>&gt;, ...)] [</a:t>
            </a:r>
            <a:r>
              <a:rPr lang="en-US" sz="2000" b="1" dirty="0" smtClean="0"/>
              <a:t>ON UPDATE</a:t>
            </a:r>
            <a:r>
              <a:rPr lang="en-US" sz="2000" dirty="0" smtClean="0"/>
              <a:t> {</a:t>
            </a:r>
            <a:r>
              <a:rPr lang="en-US" sz="2000" b="1" dirty="0" smtClean="0"/>
              <a:t>CASCADE</a:t>
            </a:r>
            <a:r>
              <a:rPr lang="en-US" sz="2000" dirty="0" smtClean="0"/>
              <a:t> | </a:t>
            </a:r>
            <a:r>
              <a:rPr lang="en-US" sz="2000" b="1" dirty="0" smtClean="0"/>
              <a:t>SET NULL</a:t>
            </a:r>
            <a:r>
              <a:rPr lang="en-US" sz="2000" dirty="0" smtClean="0"/>
              <a:t>}] [</a:t>
            </a:r>
            <a:r>
              <a:rPr lang="en-US" sz="2000" b="1" dirty="0" smtClean="0"/>
              <a:t>ON DELETE</a:t>
            </a:r>
            <a:r>
              <a:rPr lang="en-US" sz="2000" dirty="0" smtClean="0"/>
              <a:t> {</a:t>
            </a:r>
            <a:r>
              <a:rPr lang="en-US" sz="2000" b="1" dirty="0" smtClean="0"/>
              <a:t>CASCADE</a:t>
            </a:r>
            <a:r>
              <a:rPr lang="en-US" sz="2000" dirty="0" smtClean="0"/>
              <a:t> | </a:t>
            </a:r>
            <a:r>
              <a:rPr lang="en-US" sz="2000" b="1" dirty="0" smtClean="0"/>
              <a:t>SET NULL</a:t>
            </a:r>
            <a:r>
              <a:rPr lang="en-US" sz="2000" dirty="0" smtClean="0"/>
              <a:t>}]]</a:t>
            </a:r>
            <a:endParaRPr lang="ru-RU" sz="2000" dirty="0"/>
          </a:p>
        </p:txBody>
      </p:sp>
      <p:sp>
        <p:nvSpPr>
          <p:cNvPr id="250881" name="Rectangle 1"/>
          <p:cNvSpPr>
            <a:spLocks noChangeArrowheads="1"/>
          </p:cNvSpPr>
          <p:nvPr/>
        </p:nvSpPr>
        <p:spPr bwMode="auto">
          <a:xfrm>
            <a:off x="357158" y="2858042"/>
            <a:ext cx="8501122" cy="1753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Для создания внешнего ключа используется предложение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FOREIGN KEY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Перечисляются все поля описываемой таблицы, содержащие ссылки на поля внешней таблицы. Имя внешней таблицы и имена ее полей указываются после слова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REFERENCES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Имена полей внешней таблицы должны быть заданы в том же порядке, что и ссылки на них. Если поля составляют ключ внешней таблицы, их можно не указывать.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4643446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Чтобы избежать автоматического создания индексов для внешних ключей, можно использовать модификатор NO INDEX. Такое определение внешних ключей следует использовать только в случаях, когда результирующие значения индексов будут часто повторяться.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596" y="285728"/>
            <a:ext cx="857255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ru-RU" sz="2800" dirty="0" smtClean="0">
                <a:solidFill>
                  <a:schemeClr val="tx2"/>
                </a:solidFill>
              </a:rPr>
              <a:t>Команда CREATE TABLE. 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Пример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1142984"/>
            <a:ext cx="80724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/>
              <a:t>Запрос</a:t>
            </a:r>
            <a:r>
              <a:rPr lang="ru-RU" sz="2000" dirty="0" smtClean="0"/>
              <a:t> </a:t>
            </a:r>
            <a:r>
              <a:rPr lang="en-US" sz="2000" b="1" i="1" dirty="0" smtClean="0"/>
              <a:t>51</a:t>
            </a:r>
            <a:endParaRPr lang="ru-RU" sz="2000" dirty="0" smtClean="0"/>
          </a:p>
          <a:p>
            <a:r>
              <a:rPr lang="en-US" sz="2000" dirty="0" smtClean="0"/>
              <a:t>CREATE TABLE </a:t>
            </a:r>
            <a:r>
              <a:rPr lang="ru-RU" sz="2000" dirty="0" smtClean="0"/>
              <a:t>Друзья</a:t>
            </a:r>
            <a:endParaRPr lang="ru-RU" sz="2000" dirty="0" smtClean="0"/>
          </a:p>
          <a:p>
            <a:r>
              <a:rPr lang="en-US" sz="2000" dirty="0" smtClean="0"/>
              <a:t>([</a:t>
            </a:r>
            <a:r>
              <a:rPr lang="ru-RU" sz="2000" dirty="0" smtClean="0"/>
              <a:t>Код</a:t>
            </a:r>
            <a:r>
              <a:rPr lang="en-US" sz="2000" dirty="0" smtClean="0"/>
              <a:t>] </a:t>
            </a:r>
            <a:r>
              <a:rPr lang="en-US" sz="2000" cap="all" dirty="0" smtClean="0"/>
              <a:t>integer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NOT Null</a:t>
            </a:r>
            <a:r>
              <a:rPr lang="en-US" sz="2000" dirty="0" smtClean="0"/>
              <a:t>,</a:t>
            </a:r>
            <a:endParaRPr lang="ru-RU" sz="2000" dirty="0" smtClean="0"/>
          </a:p>
          <a:p>
            <a:r>
              <a:rPr lang="en-US" sz="2000" dirty="0" smtClean="0"/>
              <a:t>[</a:t>
            </a:r>
            <a:r>
              <a:rPr lang="ru-RU" sz="2000" dirty="0" smtClean="0"/>
              <a:t>Фамилия</a:t>
            </a:r>
            <a:r>
              <a:rPr lang="en-US" sz="2000" dirty="0" smtClean="0"/>
              <a:t>] </a:t>
            </a:r>
            <a:r>
              <a:rPr lang="en-US" sz="2000" cap="all" dirty="0" smtClean="0"/>
              <a:t>text</a:t>
            </a:r>
            <a:r>
              <a:rPr lang="en-US" sz="2000" dirty="0" smtClean="0"/>
              <a:t> (20) NOT Null,</a:t>
            </a:r>
            <a:endParaRPr lang="ru-RU" sz="2000" dirty="0" smtClean="0"/>
          </a:p>
          <a:p>
            <a:r>
              <a:rPr lang="en-US" sz="2000" dirty="0" smtClean="0"/>
              <a:t>[</a:t>
            </a:r>
            <a:r>
              <a:rPr lang="ru-RU" sz="2000" dirty="0" smtClean="0"/>
              <a:t>Имя</a:t>
            </a:r>
            <a:r>
              <a:rPr lang="en-US" sz="2000" dirty="0" smtClean="0"/>
              <a:t>] </a:t>
            </a:r>
            <a:r>
              <a:rPr lang="en-US" sz="2000" cap="all" dirty="0" smtClean="0"/>
              <a:t>text</a:t>
            </a:r>
            <a:r>
              <a:rPr lang="en-US" sz="2000" dirty="0" smtClean="0"/>
              <a:t> (15),</a:t>
            </a:r>
            <a:endParaRPr lang="ru-RU" sz="2000" dirty="0" smtClean="0"/>
          </a:p>
          <a:p>
            <a:r>
              <a:rPr lang="ru-RU" sz="2000" dirty="0" smtClean="0"/>
              <a:t>[</a:t>
            </a:r>
            <a:r>
              <a:rPr lang="ru-RU" sz="2000" dirty="0" err="1" smtClean="0"/>
              <a:t>ДеньРождения</a:t>
            </a:r>
            <a:r>
              <a:rPr lang="ru-RU" sz="2000" dirty="0" smtClean="0"/>
              <a:t>] </a:t>
            </a:r>
            <a:r>
              <a:rPr lang="en-US" sz="2000" cap="all" dirty="0" smtClean="0"/>
              <a:t>date</a:t>
            </a:r>
            <a:r>
              <a:rPr lang="ru-RU" sz="2000" dirty="0" smtClean="0"/>
              <a:t>,</a:t>
            </a:r>
            <a:endParaRPr lang="ru-RU" sz="2000" dirty="0" smtClean="0"/>
          </a:p>
          <a:p>
            <a:r>
              <a:rPr lang="ru-RU" sz="2000" dirty="0" smtClean="0"/>
              <a:t>[Телефон] </a:t>
            </a:r>
            <a:r>
              <a:rPr lang="en-US" sz="2000" cap="all" dirty="0" smtClean="0"/>
              <a:t>text</a:t>
            </a:r>
            <a:r>
              <a:rPr lang="ru-RU" sz="2000" dirty="0" smtClean="0"/>
              <a:t>,</a:t>
            </a:r>
            <a:endParaRPr lang="ru-RU" sz="2000" dirty="0" smtClean="0"/>
          </a:p>
          <a:p>
            <a:r>
              <a:rPr lang="ru-RU" sz="2000" dirty="0" smtClean="0"/>
              <a:t>[Примечания] </a:t>
            </a:r>
            <a:r>
              <a:rPr lang="en-US" sz="2000" cap="all" dirty="0" smtClean="0"/>
              <a:t>memo</a:t>
            </a:r>
            <a:r>
              <a:rPr lang="ru-RU" sz="2000" dirty="0" smtClean="0"/>
              <a:t>,</a:t>
            </a:r>
            <a:endParaRPr lang="ru-RU" sz="2000" dirty="0" smtClean="0"/>
          </a:p>
          <a:p>
            <a:r>
              <a:rPr lang="en-US" sz="2000" dirty="0" smtClean="0"/>
              <a:t>CONSTRAINT [</a:t>
            </a:r>
            <a:r>
              <a:rPr lang="ru-RU" sz="2000" dirty="0" smtClean="0"/>
              <a:t>Индекс</a:t>
            </a:r>
            <a:r>
              <a:rPr lang="en-US" sz="2000" dirty="0" smtClean="0"/>
              <a:t>1] PRIMARY KEY ([</a:t>
            </a:r>
            <a:r>
              <a:rPr lang="ru-RU" sz="2000" dirty="0" smtClean="0"/>
              <a:t>Код</a:t>
            </a:r>
            <a:r>
              <a:rPr lang="en-US" sz="2000" dirty="0" smtClean="0"/>
              <a:t>]));</a:t>
            </a:r>
            <a:endParaRPr lang="ru-RU" sz="2000" dirty="0" smtClean="0"/>
          </a:p>
          <a:p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28596" y="4286256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Используется конструкция </a:t>
            </a:r>
            <a:r>
              <a:rPr lang="en-US" dirty="0" smtClean="0"/>
              <a:t>CONSTRAINT</a:t>
            </a:r>
            <a:r>
              <a:rPr lang="ru-RU" dirty="0" smtClean="0"/>
              <a:t> для описания составного, а не простого  индекса, хотя он и состоит только из одного поля. Описание простого индекса выглядело бы  так: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52863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CONSTRAINT [</a:t>
            </a:r>
            <a:r>
              <a:rPr lang="ru-RU" dirty="0" smtClean="0">
                <a:solidFill>
                  <a:srgbClr val="FF0000"/>
                </a:solidFill>
              </a:rPr>
              <a:t>Код</a:t>
            </a:r>
            <a:r>
              <a:rPr lang="en-US" dirty="0" smtClean="0">
                <a:solidFill>
                  <a:srgbClr val="FF0000"/>
                </a:solidFill>
              </a:rPr>
              <a:t>] PRIMARY KEY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596" y="285728"/>
            <a:ext cx="857255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ru-RU" sz="2800" dirty="0" smtClean="0">
                <a:solidFill>
                  <a:schemeClr val="tx2"/>
                </a:solidFill>
              </a:rPr>
              <a:t>Команда CREATE </a:t>
            </a:r>
            <a:r>
              <a:rPr lang="en-US" sz="2800" dirty="0" smtClean="0">
                <a:solidFill>
                  <a:schemeClr val="tx2"/>
                </a:solidFill>
              </a:rPr>
              <a:t>INDEX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2929" name="Rectangle 1"/>
          <p:cNvSpPr>
            <a:spLocks noChangeArrowheads="1"/>
          </p:cNvSpPr>
          <p:nvPr/>
        </p:nvSpPr>
        <p:spPr bwMode="auto">
          <a:xfrm>
            <a:off x="428596" y="1282198"/>
            <a:ext cx="8358246" cy="17221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Индексы  можно создать и с помощью инструкции CREATE INDEX.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Синтаксис 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[UNIQUE] INDEX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&lt;имя индекса&gt;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ON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&lt;имя таблицы&gt; ( &lt;имя поля&gt;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 ASC | DESC ] , …</a:t>
            </a: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[ WITH { PRIMARY | DISALLOW NULL | IGNORE NULL }]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285720" y="3143248"/>
            <a:ext cx="8358246" cy="27853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Необязательное предложение WITH позволяет задать следующие условия на значения: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 помощью слова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PRIMARY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назначить индексированное поле ключевым. Ключ по умолчанию является уникальным индексом, поэтому UNIQUE после CREATE можно опустить. Если в таблице уже определен ключ, то нельзя использовать слово PRIMARY.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 помощью параметра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DISALLOW NULL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можно запретить значение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Null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 индексированных полях.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 помощью параметра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IGNORE NULL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запретить включение в индекс записей, имеющих значения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Null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 индексированных полях.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596" y="285728"/>
            <a:ext cx="857255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ru-RU" sz="2800" dirty="0" smtClean="0">
                <a:solidFill>
                  <a:schemeClr val="tx2"/>
                </a:solidFill>
              </a:rPr>
              <a:t>Команда CREATE </a:t>
            </a:r>
            <a:r>
              <a:rPr lang="en-US" sz="2800" dirty="0" smtClean="0">
                <a:solidFill>
                  <a:schemeClr val="tx2"/>
                </a:solidFill>
              </a:rPr>
              <a:t>INDEX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ru-RU" sz="2400" dirty="0" smtClean="0">
                <a:solidFill>
                  <a:schemeClr val="tx2"/>
                </a:solidFill>
              </a:rPr>
              <a:t>Примеры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000108"/>
            <a:ext cx="40719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i="1" dirty="0" smtClean="0"/>
              <a:t>Запрос</a:t>
            </a:r>
            <a:r>
              <a:rPr lang="ru-RU" sz="2000" dirty="0" smtClean="0"/>
              <a:t> </a:t>
            </a:r>
            <a:r>
              <a:rPr lang="ru-RU" sz="2000" b="1" i="1" dirty="0" smtClean="0"/>
              <a:t>52</a:t>
            </a:r>
            <a:endParaRPr lang="ru-RU" sz="2000" dirty="0" smtClean="0"/>
          </a:p>
          <a:p>
            <a:r>
              <a:rPr lang="en-US" sz="2000" dirty="0" smtClean="0"/>
              <a:t>CREATE INDEX </a:t>
            </a:r>
            <a:r>
              <a:rPr lang="en-US" sz="2000" dirty="0" err="1" smtClean="0"/>
              <a:t>NewIndex</a:t>
            </a:r>
            <a:endParaRPr lang="ru-RU" sz="2000" dirty="0" smtClean="0"/>
          </a:p>
          <a:p>
            <a:r>
              <a:rPr lang="en-US" sz="2000" dirty="0" smtClean="0"/>
              <a:t>ON </a:t>
            </a:r>
            <a:r>
              <a:rPr lang="en-US" sz="2000" dirty="0" err="1" smtClean="0"/>
              <a:t>Друзья</a:t>
            </a:r>
            <a:r>
              <a:rPr lang="en-US" sz="2000" dirty="0" smtClean="0"/>
              <a:t> ([</a:t>
            </a:r>
            <a:r>
              <a:rPr lang="en-US" sz="2000" dirty="0" err="1" smtClean="0"/>
              <a:t>Фамилия</a:t>
            </a:r>
            <a:r>
              <a:rPr lang="en-US" sz="2000" dirty="0" smtClean="0"/>
              <a:t>], [</a:t>
            </a:r>
            <a:r>
              <a:rPr lang="en-US" sz="2000" dirty="0" err="1" smtClean="0"/>
              <a:t>Имя</a:t>
            </a:r>
            <a:r>
              <a:rPr lang="en-US" sz="2000" dirty="0" smtClean="0"/>
              <a:t>]);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2000240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Для таблицы «Друзья» создали  составной индекс с именем </a:t>
            </a:r>
            <a:r>
              <a:rPr lang="ru-RU" dirty="0" err="1" smtClean="0"/>
              <a:t>NewIndex</a:t>
            </a:r>
            <a:r>
              <a:rPr lang="ru-RU" dirty="0" smtClean="0"/>
              <a:t> по полям «Фамилия» и «Имя». По умолчанию для обоих полей используется упорядоченность по возрастанию. Такой индекс допускает попадание в таблицу двух людей с одинаковыми именами и фамилиями. Если же требуется создать индекс-кандидат, перед словом INDEX следует поместить слово UNIQUE.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28596" y="3786190"/>
            <a:ext cx="378621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i="1" dirty="0" smtClean="0"/>
              <a:t>Запрос 53</a:t>
            </a:r>
            <a:endParaRPr lang="ru-RU" sz="2000" b="1" i="1" dirty="0" smtClean="0"/>
          </a:p>
          <a:p>
            <a:r>
              <a:rPr lang="en-US" sz="2000" dirty="0" smtClean="0"/>
              <a:t>CREATE UNIQUE INDEX </a:t>
            </a:r>
            <a:r>
              <a:rPr lang="en-US" sz="2000" dirty="0" err="1" smtClean="0"/>
              <a:t>NewIndex</a:t>
            </a:r>
            <a:endParaRPr lang="ru-RU" sz="2000" dirty="0" smtClean="0"/>
          </a:p>
          <a:p>
            <a:r>
              <a:rPr lang="en-US" sz="2000" dirty="0" smtClean="0"/>
              <a:t>ON </a:t>
            </a:r>
            <a:r>
              <a:rPr lang="en-US" sz="2000" dirty="0" err="1" smtClean="0"/>
              <a:t>Друзья</a:t>
            </a:r>
            <a:r>
              <a:rPr lang="en-US" sz="2000" dirty="0" smtClean="0"/>
              <a:t> ([</a:t>
            </a:r>
            <a:r>
              <a:rPr lang="en-US" sz="2000" dirty="0" err="1" smtClean="0"/>
              <a:t>Фамилия</a:t>
            </a:r>
            <a:r>
              <a:rPr lang="en-US" sz="2000" dirty="0" smtClean="0"/>
              <a:t>] DESC, [</a:t>
            </a:r>
            <a:r>
              <a:rPr lang="en-US" sz="2000" dirty="0" err="1" smtClean="0"/>
              <a:t>Имя</a:t>
            </a:r>
            <a:r>
              <a:rPr lang="en-US" sz="2000" dirty="0" smtClean="0"/>
              <a:t>] DESC);</a:t>
            </a:r>
            <a:endParaRPr lang="ru-RU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596" y="285728"/>
            <a:ext cx="857255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ru-RU" sz="2800" dirty="0" smtClean="0">
                <a:solidFill>
                  <a:schemeClr val="tx2"/>
                </a:solidFill>
              </a:rPr>
              <a:t>Команда  CREATE VIEW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1000108"/>
            <a:ext cx="7929618" cy="10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ru-RU" sz="2000" dirty="0" smtClean="0">
                <a:ea typeface="Times New Roman" panose="02020603050405020304" pitchFamily="18" charset="0"/>
              </a:rPr>
              <a:t>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оздает новое представление (именованный запрос). Синтаксис: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VIEW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&lt;имя представления&gt;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AS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&lt;команда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SELECT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&gt;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2071678"/>
            <a:ext cx="8358246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Команда SELECT должна быть простой. 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Допускается:</a:t>
            </a:r>
            <a:endParaRPr lang="ru-RU" sz="2000" b="1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 задание условия отбора;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 использование группировки.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b="1" dirty="0" smtClean="0">
                <a:latin typeface="Times New Roman" panose="02020603050405020304"/>
                <a:ea typeface="Times New Roman" panose="02020603050405020304"/>
              </a:rPr>
              <a:t>Не допускается:</a:t>
            </a:r>
            <a:endParaRPr lang="ru-RU" sz="2000" b="1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 сортировка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;</a:t>
            </a:r>
            <a:endParaRPr lang="ru-RU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/>
                <a:ea typeface="Times New Roman" panose="02020603050405020304"/>
              </a:rPr>
              <a:t> наличие параметров. </a:t>
            </a:r>
            <a:endParaRPr lang="ru-RU" sz="20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4929198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запрос, определенный с помощью инструкции SELECT, является обновляемым, то и созданное представление является обновляемым.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0B72-7244-434A-B91D-4BE72E91CCD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15304</Words>
  <Application>WPS Presentation</Application>
  <PresentationFormat>Экран (4:3)</PresentationFormat>
  <Paragraphs>487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Garamond</vt:lpstr>
      <vt:lpstr>Liberation Mono</vt:lpstr>
      <vt:lpstr>Times New Roman</vt:lpstr>
      <vt:lpstr>Times New Roman</vt:lpstr>
      <vt:lpstr>Microsoft YaHei</vt:lpstr>
      <vt:lpstr/>
      <vt:lpstr>Arial Unicode MS</vt:lpstr>
      <vt:lpstr>Calibri</vt:lpstr>
      <vt:lpstr>Symbol</vt:lpstr>
      <vt:lpstr>Край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</dc:creator>
  <cp:lastModifiedBy>user</cp:lastModifiedBy>
  <cp:revision>774</cp:revision>
  <dcterms:created xsi:type="dcterms:W3CDTF">2008-11-12T14:06:00Z</dcterms:created>
  <dcterms:modified xsi:type="dcterms:W3CDTF">2020-12-04T08:43:18Z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