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0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989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-12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0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73C13A-BB77-43F4-9ADA-294877E0FD99}" type="datetimeFigureOut">
              <a:rPr lang="ru-RU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/>
            <a:r>
              <a:rPr lang="ru-RU" noProof="0" smtClean="0"/>
              <a:t>Пятый уровень</a:t>
            </a:r>
            <a:endParaRPr lang="ru-RU" noProof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4D2BA6-87E6-4930-8B9D-74B06E020028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AEB6B-C564-4CD1-A920-2729CEB80578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866-A3FF-4F62-A67C-AE4D64D90220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9F197-2A31-4672-8FB0-5A68AAF77D7D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C0FED-DB94-400E-8C88-8776AF610CE4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01EF-1894-49C2-B831-8B70188D96DF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2CB75-D978-447A-9D2C-FA7996AF6645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B2B2C-2115-4CCB-86C0-859C8A2E3EEF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B3A22-9A1A-4290-8A0F-DDC028A4DEC8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E211E-1856-42BB-9D81-298BA7420469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093F1-0F92-41C1-8024-7A3D551F15C4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42737-4940-4137-9003-1CBCC9ABFC94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8ABCF-EE4B-4540-A54E-C799AD75D632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BED33-E4D6-4189-ADA7-129740095499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D6733-9C52-46D8-A6A8-14F6093E6411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D704-4DA1-466A-AB25-5875AF26F9BA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en-US" smtClean="0"/>
              <a:t>Образец заголовка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en-US" smtClean="0"/>
              <a:t>Образец текста</a:t>
            </a:r>
            <a:endParaRPr lang="ru-RU" altLang="en-US" smtClean="0"/>
          </a:p>
          <a:p>
            <a:pPr lvl="1"/>
            <a:r>
              <a:rPr lang="ru-RU" altLang="en-US" smtClean="0"/>
              <a:t>Второй уровень</a:t>
            </a:r>
            <a:endParaRPr lang="ru-RU" altLang="en-US" smtClean="0"/>
          </a:p>
          <a:p>
            <a:pPr lvl="2"/>
            <a:r>
              <a:rPr lang="ru-RU" altLang="en-US" smtClean="0"/>
              <a:t>Третий уровень</a:t>
            </a:r>
            <a:endParaRPr lang="ru-RU" altLang="en-US" smtClean="0"/>
          </a:p>
          <a:p>
            <a:pPr lvl="3"/>
            <a:r>
              <a:rPr lang="ru-RU" altLang="en-US" smtClean="0"/>
              <a:t>Четвертый уровень</a:t>
            </a:r>
            <a:endParaRPr lang="ru-RU" altLang="en-US" smtClean="0"/>
          </a:p>
          <a:p>
            <a:pPr lvl="4"/>
            <a:r>
              <a:rPr lang="ru-RU" altLang="en-US" smtClean="0"/>
              <a:t>Пятый уровень</a:t>
            </a:r>
            <a:endParaRPr lang="ru-RU" alt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066DB325-9E86-459C-93FE-ED421D2CE14C}" type="slidenum">
              <a:rPr lang="ru-RU" altLang="en-US"/>
            </a:fld>
            <a:endParaRPr lang="ru-RU" altLang="en-US" dirty="0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Цели проектирования баз данных </a:t>
            </a:r>
            <a:endParaRPr lang="ru-RU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just" eaLnBrk="1" hangingPunct="1"/>
            <a:r>
              <a:rPr lang="en-US" smtClean="0"/>
              <a:t>Обеспечение</a:t>
            </a:r>
            <a:r>
              <a:rPr lang="ru-RU" smtClean="0"/>
              <a:t> возможности хранения в базе данных </a:t>
            </a:r>
            <a:r>
              <a:rPr lang="ru-RU" b="1" smtClean="0"/>
              <a:t>всех</a:t>
            </a:r>
            <a:r>
              <a:rPr lang="ru-RU" smtClean="0"/>
              <a:t> необходимых данных.</a:t>
            </a:r>
            <a:endParaRPr lang="ru-RU" smtClean="0"/>
          </a:p>
          <a:p>
            <a:pPr marL="571500" indent="-571500" eaLnBrk="1" hangingPunct="1"/>
            <a:r>
              <a:rPr lang="ru-RU" smtClean="0"/>
              <a:t>Исключение избыточности данных.</a:t>
            </a:r>
            <a:endParaRPr lang="ru-RU" smtClean="0"/>
          </a:p>
          <a:p>
            <a:pPr marL="571500" indent="-571500" eaLnBrk="1" hangingPunct="1"/>
            <a:r>
              <a:rPr lang="ru-RU" smtClean="0"/>
              <a:t>Сведение к минимуму количества хранимых в базе данных отношений.</a:t>
            </a:r>
            <a:endParaRPr lang="ru-RU" smtClean="0"/>
          </a:p>
          <a:p>
            <a:pPr marL="571500" indent="-571500" eaLnBrk="1" hangingPunct="1"/>
            <a:r>
              <a:rPr lang="ru-RU" smtClean="0"/>
              <a:t>Нормализация отношения для упрощения проблем, связанных с модификацией данных.</a:t>
            </a:r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6E48B-4B22-44CD-865C-6519CBFD8976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en-US" sz="3800" smtClean="0"/>
              <a:t>Избыточные ФЗ</a:t>
            </a:r>
            <a:endParaRPr lang="ru-RU" sz="38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040312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ru-RU" sz="2400" b="1" i="1" smtClean="0"/>
              <a:t>Определение</a:t>
            </a:r>
            <a:r>
              <a:rPr lang="ru-RU" b="1" i="1" smtClean="0"/>
              <a:t>.</a:t>
            </a:r>
            <a:r>
              <a:rPr lang="ru-RU" smtClean="0"/>
              <a:t> </a:t>
            </a:r>
            <a:r>
              <a:rPr lang="ru-RU" sz="2000" smtClean="0"/>
              <a:t>Функциональная зависимость называется </a:t>
            </a:r>
            <a:r>
              <a:rPr lang="ru-RU" sz="2000" i="1" smtClean="0"/>
              <a:t>избыточной</a:t>
            </a:r>
            <a:r>
              <a:rPr lang="ru-RU" sz="2000" smtClean="0"/>
              <a:t>, если не заключает в себе информации, которую нельзя  получить  из других ФЗ.</a:t>
            </a:r>
            <a:endParaRPr lang="en-US" sz="200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ru-RU" sz="2000" smtClean="0"/>
              <a:t>Избыточная ФЗ, как не содержащая уникальной информации может и должна быть удалена из набора ФЗ. </a:t>
            </a:r>
            <a:endParaRPr lang="en-US" sz="200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ru-RU" sz="2000" smtClean="0"/>
              <a:t>Найти и удалить избыточные ФЗ можно с помощью правил, которые называются правилами вывода</a:t>
            </a:r>
            <a:r>
              <a:rPr lang="en-US" sz="2000" smtClean="0"/>
              <a:t>.</a:t>
            </a:r>
            <a:endParaRPr lang="en-US" sz="200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sz="2000" smtClean="0"/>
              <a:t>Основные правила вывода:</a:t>
            </a:r>
            <a:endParaRPr lang="en-US" sz="2000" smtClean="0"/>
          </a:p>
          <a:p>
            <a:pPr marL="571500" indent="-571500" eaLnBrk="1" hangingPunct="1"/>
            <a:r>
              <a:rPr lang="ru-RU" sz="2200" i="1" smtClean="0"/>
              <a:t>Транзитивность</a:t>
            </a:r>
            <a:endParaRPr lang="en-US" sz="2200" smtClean="0"/>
          </a:p>
          <a:p>
            <a:pPr marL="571500" indent="-571500" eaLnBrk="1" hangingPunct="1"/>
            <a:r>
              <a:rPr lang="en-US" sz="2200" i="1" smtClean="0"/>
              <a:t>Объединение</a:t>
            </a:r>
            <a:endParaRPr lang="en-US" sz="2200" i="1" smtClean="0"/>
          </a:p>
          <a:p>
            <a:pPr marL="571500" indent="-571500" eaLnBrk="1" hangingPunct="1"/>
            <a:r>
              <a:rPr lang="en-US" sz="2200" i="1" smtClean="0"/>
              <a:t>Добавление</a:t>
            </a:r>
            <a:endParaRPr lang="en-US" sz="2200" i="1" smtClean="0"/>
          </a:p>
          <a:p>
            <a:pPr marL="571500" indent="-571500" eaLnBrk="1" hangingPunct="1"/>
            <a:r>
              <a:rPr lang="en-US" sz="2200" i="1" smtClean="0"/>
              <a:t>Декомпозиция</a:t>
            </a:r>
            <a:endParaRPr lang="en-US" sz="2200" i="1" smtClean="0"/>
          </a:p>
          <a:p>
            <a:pPr marL="571500" indent="-571500" eaLnBrk="1" hangingPunct="1"/>
            <a:r>
              <a:rPr lang="en-US" sz="2200" i="1" smtClean="0"/>
              <a:t>Псевдотранзитивность</a:t>
            </a:r>
            <a:r>
              <a:rPr lang="ru-RU" sz="2200" i="1" smtClean="0"/>
              <a:t> </a:t>
            </a:r>
            <a:endParaRPr lang="en-US" sz="2200" i="1" smtClean="0"/>
          </a:p>
          <a:p>
            <a:pPr marL="571500" indent="-571500" eaLnBrk="1" hangingPunct="1"/>
            <a:endParaRPr lang="ru-RU" sz="2200" i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45261-20BB-4056-BFCF-D18F50744B6B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91513" cy="558800"/>
          </a:xfrm>
        </p:spPr>
        <p:txBody>
          <a:bodyPr/>
          <a:lstStyle/>
          <a:p>
            <a:pPr eaLnBrk="1" hangingPunct="1"/>
            <a:r>
              <a:rPr lang="en-US" sz="3200" smtClean="0"/>
              <a:t>Правила вывода</a:t>
            </a:r>
            <a:endParaRPr lang="ru-RU" sz="32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69325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000" b="1" i="1" u="sng" smtClean="0"/>
              <a:t>Транзитивность</a:t>
            </a:r>
            <a:r>
              <a:rPr lang="ru-RU" sz="2000" b="1" u="sng" smtClean="0"/>
              <a:t>.</a:t>
            </a:r>
            <a:r>
              <a:rPr lang="ru-RU" sz="2000" smtClean="0"/>
              <a:t> Если имеем ФЗ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В и B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C, то существует ФЗ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С, которая называется </a:t>
            </a:r>
            <a:r>
              <a:rPr lang="ru-RU" sz="2000" b="1" smtClean="0"/>
              <a:t>транзитивной</a:t>
            </a:r>
            <a:r>
              <a:rPr lang="ru-RU" sz="2000" smtClean="0"/>
              <a:t>. Транзитивная зависимость является избыточной</a:t>
            </a:r>
            <a:r>
              <a:rPr lang="en-US" sz="2000" smtClean="0"/>
              <a:t>.</a:t>
            </a:r>
            <a:r>
              <a:rPr lang="ru-RU" sz="2000" smtClean="0"/>
              <a:t> 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000" smtClean="0"/>
              <a:t>Нестандартным случаем </a:t>
            </a:r>
            <a:r>
              <a:rPr lang="ru-RU" sz="2000" b="1" smtClean="0"/>
              <a:t>транзитивной</a:t>
            </a:r>
            <a:r>
              <a:rPr lang="ru-RU" sz="2000" smtClean="0"/>
              <a:t> зависимости является </a:t>
            </a:r>
            <a:r>
              <a:rPr lang="ru-RU" sz="2000" b="1" smtClean="0"/>
              <a:t>циклическая </a:t>
            </a:r>
            <a:r>
              <a:rPr lang="ru-RU" sz="2000" smtClean="0"/>
              <a:t>зависимость A ↔ B, B ↔ C, C ↔ A. При исключении любой из этих ФЗ две оставшиеся перестают быть избыточными. </a:t>
            </a:r>
            <a:endParaRPr lang="ru-RU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000" b="1" i="1" u="sng" smtClean="0"/>
              <a:t>Объединение.</a:t>
            </a:r>
            <a:r>
              <a:rPr lang="ru-RU" sz="2000" smtClean="0"/>
              <a:t> Если  имеем ФЗ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В и А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C, то  существует ФЗ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В, С. Это правило позволяет сократить количество ФЗ отношения путем замены нескольких ФЗ с одинаковыми левыми частями одной.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000" b="1" i="1" u="sng" smtClean="0"/>
              <a:t>Добавление</a:t>
            </a:r>
            <a:r>
              <a:rPr lang="ru-RU" sz="2000" b="1" u="sng" smtClean="0"/>
              <a:t>.</a:t>
            </a:r>
            <a:r>
              <a:rPr lang="ru-RU" sz="2000" smtClean="0"/>
              <a:t> Если  имеем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В, то ФЗ A, Z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B  </a:t>
            </a:r>
            <a:r>
              <a:rPr lang="en-US" sz="2000" smtClean="0"/>
              <a:t>или </a:t>
            </a:r>
            <a:r>
              <a:rPr lang="ru-RU" sz="2000" smtClean="0"/>
              <a:t>ФЗ A, X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В, X</a:t>
            </a:r>
            <a:r>
              <a:rPr lang="en-US" sz="2000" smtClean="0"/>
              <a:t> являются корректными, но избыточными.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000" b="1" i="1" u="sng" smtClean="0"/>
              <a:t>Декомпозиция</a:t>
            </a:r>
            <a:r>
              <a:rPr lang="ru-RU" sz="2000" b="1" u="sng" smtClean="0"/>
              <a:t>. </a:t>
            </a:r>
            <a:r>
              <a:rPr lang="ru-RU" sz="2000" smtClean="0"/>
              <a:t>Если имеем ФЗ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В, C то ее можно заменить двумя ФЗ: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В и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С.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000" b="1" i="1" u="sng" smtClean="0"/>
              <a:t>Псевдотранзитивность</a:t>
            </a:r>
            <a:r>
              <a:rPr lang="ru-RU" sz="2000" b="1" u="sng" smtClean="0"/>
              <a:t>.</a:t>
            </a:r>
            <a:r>
              <a:rPr lang="ru-RU" sz="2000" smtClean="0"/>
              <a:t> Если  имеем ФЗ A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В и B, C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X, то существует  ФЗ A, C </a:t>
            </a:r>
            <a:r>
              <a:rPr lang="ru-RU" sz="2000" smtClean="0">
                <a:sym typeface="Symbol" panose="05050102010706020507" pitchFamily="18" charset="2"/>
              </a:rPr>
              <a:t></a:t>
            </a:r>
            <a:r>
              <a:rPr lang="ru-RU" sz="2000" smtClean="0"/>
              <a:t> </a:t>
            </a:r>
            <a:r>
              <a:rPr lang="en-US" sz="2000" smtClean="0"/>
              <a:t>X</a:t>
            </a:r>
            <a:r>
              <a:rPr lang="ru-RU" sz="2000" smtClean="0"/>
              <a:t>, которая называется псевдотранзитивной ФЗ и является избыточной 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z="20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C3838-C176-4BAF-84DC-E10F4BE2BA76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847725"/>
          </a:xfrm>
        </p:spPr>
        <p:txBody>
          <a:bodyPr/>
          <a:lstStyle/>
          <a:p>
            <a:pPr eaLnBrk="1" hangingPunct="1"/>
            <a:r>
              <a:rPr lang="en-US" sz="3200" smtClean="0"/>
              <a:t>Устранение</a:t>
            </a:r>
            <a:r>
              <a:rPr lang="ru-RU" sz="3200" smtClean="0"/>
              <a:t> избыточных ФЗ в отношении «Библиотека»</a:t>
            </a:r>
            <a:r>
              <a:rPr lang="ru-RU" sz="3800" smtClean="0"/>
              <a:t> </a:t>
            </a:r>
            <a:endParaRPr lang="ru-RU" sz="38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218487" cy="792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Дважды</a:t>
            </a:r>
            <a:r>
              <a:rPr lang="ru-RU" sz="2000" smtClean="0"/>
              <a:t> применим правило объединения – сначала по отношению к ФЗ 1, 2, 3, 4, а затем по отношению к ФЗ 5, 6. В итоге получим: </a:t>
            </a:r>
            <a:endParaRPr 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sz="200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68313" y="2781300"/>
            <a:ext cx="3567112" cy="9159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Шифр → Авт, Назв, Год, Экз</a:t>
            </a:r>
            <a:endParaRPr lang="ru-RU"/>
          </a:p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Билет → ФИО, Тел</a:t>
            </a:r>
            <a:endParaRPr lang="ru-RU"/>
          </a:p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Шифр, Билет → Дата</a:t>
            </a:r>
            <a:endParaRPr lang="ru-RU"/>
          </a:p>
        </p:txBody>
      </p:sp>
      <p:pic>
        <p:nvPicPr>
          <p:cNvPr id="26629" name="Picture 5" descr="CH03_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211638" y="2276475"/>
            <a:ext cx="4105275" cy="3598863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646EC-192C-4137-BD99-D614D688078E}" type="slidenum">
              <a:rPr lang="ru-RU" altLang="en-US" smtClean="0"/>
            </a:fld>
            <a:endParaRPr lang="ru-RU" alt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Минимальное покрытие</a:t>
            </a:r>
            <a:endParaRPr lang="ru-RU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 b="1" i="1" u="sng" smtClean="0"/>
              <a:t>Определение.</a:t>
            </a:r>
            <a:r>
              <a:rPr lang="ru-RU" sz="2400" smtClean="0"/>
              <a:t> Набор не избыточных ФЗ,  полученный путем удаления из исходного набора всех избыточных ФЗ с помощью правил вывода, называется </a:t>
            </a:r>
            <a:r>
              <a:rPr lang="ru-RU" sz="2400" b="1" i="1" smtClean="0"/>
              <a:t>минимальным покрытием</a:t>
            </a:r>
            <a:r>
              <a:rPr lang="ru-RU" sz="2400" smtClean="0"/>
              <a:t>.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 smtClean="0"/>
              <a:t>Применяя разные правила вывода в различном порядке, можно получить разные минимальные покрытия, но на практике обычно стремятся получить любое из них 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 smtClean="0"/>
              <a:t>Получив минимальное покрытие, можно</a:t>
            </a:r>
            <a:r>
              <a:rPr lang="en-US" sz="2400" smtClean="0"/>
              <a:t> </a:t>
            </a:r>
            <a:r>
              <a:rPr lang="ru-RU" sz="2400" smtClean="0"/>
              <a:t>приступ</a:t>
            </a:r>
            <a:r>
              <a:rPr lang="en-US" sz="2400" smtClean="0"/>
              <a:t>а</a:t>
            </a:r>
            <a:r>
              <a:rPr lang="ru-RU" sz="2400" smtClean="0"/>
              <a:t>ть к декомпозиции отношения </a:t>
            </a:r>
            <a:endParaRPr lang="ru-RU" sz="24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770AF-17A8-4204-B8A9-9DAB82DF90E2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1139825"/>
          </a:xfrm>
        </p:spPr>
        <p:txBody>
          <a:bodyPr/>
          <a:lstStyle/>
          <a:p>
            <a:pPr eaLnBrk="1" hangingPunct="1"/>
            <a:r>
              <a:rPr lang="en-US" sz="2800" smtClean="0"/>
              <a:t>Декомпозиция отношения “Библиотека”(шаг 1)</a:t>
            </a:r>
            <a:endParaRPr lang="ru-RU" sz="2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96975"/>
            <a:ext cx="4535488" cy="4824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smtClean="0"/>
              <a:t>2 кандидата</a:t>
            </a:r>
            <a:r>
              <a:rPr lang="ru-RU" sz="1800" smtClean="0"/>
              <a:t> на проекцию –</a:t>
            </a:r>
            <a:r>
              <a:rPr lang="en-US" sz="1800" smtClean="0"/>
              <a:t> </a:t>
            </a:r>
            <a:r>
              <a:rPr lang="ru-RU" sz="1800" smtClean="0"/>
              <a:t>ФЗ 1 и </a:t>
            </a:r>
            <a:r>
              <a:rPr lang="en-US" sz="1800" smtClean="0"/>
              <a:t>ФЗ </a:t>
            </a:r>
            <a:r>
              <a:rPr lang="ru-RU" sz="1800" smtClean="0"/>
              <a:t>2. </a:t>
            </a:r>
            <a:endParaRPr 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1800" smtClean="0"/>
              <a:t>Выберем, например, первую. </a:t>
            </a:r>
            <a:endParaRPr 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1800" smtClean="0"/>
              <a:t>Получим два отношения: </a:t>
            </a:r>
            <a:endParaRPr lang="en-US" sz="1800" smtClean="0"/>
          </a:p>
          <a:p>
            <a:pPr eaLnBrk="1" hangingPunct="1"/>
            <a:r>
              <a:rPr lang="ru-RU" sz="1800" smtClean="0"/>
              <a:t>отношение R1 с атрибутами Шифр, Авт, Назв, Год, Экз, между которыми существует единственная ФЗ:</a:t>
            </a:r>
            <a:endParaRPr lang="ru-RU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smtClean="0"/>
              <a:t>	</a:t>
            </a:r>
            <a:r>
              <a:rPr lang="ru-RU" sz="1800" smtClean="0"/>
              <a:t>Шифр → Авт, Назв, Год, Экз, </a:t>
            </a:r>
            <a:endParaRPr lang="ru-RU" sz="1800" smtClean="0"/>
          </a:p>
          <a:p>
            <a:pPr eaLnBrk="1" hangingPunct="1"/>
            <a:r>
              <a:rPr lang="ru-RU" sz="1800" smtClean="0"/>
              <a:t>отношение R2 с атрибутами Билет, ФИО, Тел, Шифр, Дата, в котором есть две ФЗ:</a:t>
            </a:r>
            <a:endParaRPr lang="ru-RU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smtClean="0"/>
              <a:t>	</a:t>
            </a:r>
            <a:r>
              <a:rPr lang="ru-RU" sz="1800" smtClean="0"/>
              <a:t>Билет → ФИО, Тел </a:t>
            </a:r>
            <a:endParaRPr lang="ru-RU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smtClean="0"/>
              <a:t>	</a:t>
            </a:r>
            <a:r>
              <a:rPr lang="ru-RU" sz="1800" smtClean="0"/>
              <a:t>Шифр, Билет → Дата</a:t>
            </a:r>
            <a:endParaRPr 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1800" smtClean="0"/>
              <a:t>R1</a:t>
            </a:r>
            <a:r>
              <a:rPr lang="en-US" sz="1800" smtClean="0"/>
              <a:t> находится в НФБК</a:t>
            </a:r>
            <a:endParaRPr 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smtClean="0"/>
              <a:t>R2 не находится в НФБК</a:t>
            </a:r>
            <a:endParaRPr lang="ru-RU" sz="1800" smtClean="0"/>
          </a:p>
        </p:txBody>
      </p:sp>
      <p:pic>
        <p:nvPicPr>
          <p:cNvPr id="28676" name="Picture 4" descr="CH03_0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767388" y="1023938"/>
            <a:ext cx="2836862" cy="2446337"/>
          </a:xfrm>
        </p:spPr>
      </p:pic>
      <p:pic>
        <p:nvPicPr>
          <p:cNvPr id="28677" name="Picture 6" descr="CH03_0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5724525" y="3933825"/>
            <a:ext cx="2976563" cy="2024063"/>
          </a:xfrm>
        </p:spPr>
      </p:pic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5508625" y="1125538"/>
            <a:ext cx="1420813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R1</a:t>
            </a:r>
            <a:r>
              <a:rPr lang="ru-RU"/>
              <a:t>- Книга</a:t>
            </a:r>
            <a:endParaRPr lang="ru-RU"/>
          </a:p>
        </p:txBody>
      </p:sp>
      <p:sp>
        <p:nvSpPr>
          <p:cNvPr id="28679" name="Text Box 10"/>
          <p:cNvSpPr txBox="1">
            <a:spLocks noChangeArrowheads="1"/>
          </p:cNvSpPr>
          <p:nvPr/>
        </p:nvSpPr>
        <p:spPr bwMode="auto">
          <a:xfrm>
            <a:off x="5508625" y="3429000"/>
            <a:ext cx="720725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R2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EEA4C-D730-4DBF-82EF-C72C547E6A3B}" type="slidenum">
              <a:rPr lang="ru-RU" altLang="en-US" smtClean="0"/>
            </a:fld>
            <a:endParaRPr lang="ru-RU" alt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630237"/>
          </a:xfrm>
        </p:spPr>
        <p:txBody>
          <a:bodyPr/>
          <a:lstStyle/>
          <a:p>
            <a:pPr eaLnBrk="1" hangingPunct="1"/>
            <a:r>
              <a:rPr lang="en-US" sz="2800" smtClean="0"/>
              <a:t>Декомпозиция отношения “Библиотека”(шаг 2)</a:t>
            </a:r>
            <a:endParaRPr lang="ru-RU" sz="2800" smtClean="0"/>
          </a:p>
        </p:txBody>
      </p:sp>
      <p:pic>
        <p:nvPicPr>
          <p:cNvPr id="29699" name="Picture 4" descr="CH03_05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4213" y="1700213"/>
            <a:ext cx="3382962" cy="2300287"/>
          </a:xfrm>
        </p:spPr>
      </p:pic>
      <p:pic>
        <p:nvPicPr>
          <p:cNvPr id="29700" name="Picture 10" descr="CH03_0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32363" y="1628775"/>
            <a:ext cx="2735262" cy="1208088"/>
          </a:xfrm>
        </p:spPr>
      </p:pic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4500563" y="1844675"/>
            <a:ext cx="3743325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ru-RU"/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250825" y="4292600"/>
            <a:ext cx="3889375" cy="13144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1600"/>
              <a:t>Выполним проекцию отношения R2 на </a:t>
            </a:r>
            <a:r>
              <a:rPr lang="en-US" sz="1600"/>
              <a:t>атрибуты </a:t>
            </a:r>
            <a:r>
              <a:rPr lang="ru-RU" sz="1600"/>
              <a:t>ФЗ  Билет → ФИО, Тел. Получим отношение R3 с атрибутами Билет, ФИО, Тел и ФЗ</a:t>
            </a:r>
            <a:endParaRPr lang="ru-RU" sz="1600"/>
          </a:p>
          <a:p>
            <a:r>
              <a:rPr lang="ru-RU" sz="1600"/>
              <a:t>Билет → ФИО, Тел</a:t>
            </a:r>
            <a:endParaRPr lang="ru-RU" sz="1600"/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357188" y="1357313"/>
            <a:ext cx="2089150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R2 </a:t>
            </a:r>
            <a:endParaRPr lang="ru-RU"/>
          </a:p>
        </p:txBody>
      </p:sp>
      <p:sp>
        <p:nvSpPr>
          <p:cNvPr id="29704" name="Text Box 13"/>
          <p:cNvSpPr txBox="1">
            <a:spLocks noChangeArrowheads="1"/>
          </p:cNvSpPr>
          <p:nvPr/>
        </p:nvSpPr>
        <p:spPr bwMode="auto">
          <a:xfrm>
            <a:off x="4716463" y="1196975"/>
            <a:ext cx="1800225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R3 - Читатель</a:t>
            </a:r>
            <a:endParaRPr lang="ru-RU"/>
          </a:p>
        </p:txBody>
      </p:sp>
      <p:sp>
        <p:nvSpPr>
          <p:cNvPr id="29705" name="Text Box 14"/>
          <p:cNvSpPr txBox="1">
            <a:spLocks noChangeArrowheads="1"/>
          </p:cNvSpPr>
          <p:nvPr/>
        </p:nvSpPr>
        <p:spPr bwMode="auto">
          <a:xfrm>
            <a:off x="4716463" y="5084763"/>
            <a:ext cx="4105275" cy="10699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1600"/>
              <a:t>В оставшемся отношении R4 с атрибутами Шифр, Билет, Дата, также имеется только одна ФЗ, а именно:</a:t>
            </a:r>
            <a:endParaRPr lang="ru-RU" sz="1600"/>
          </a:p>
          <a:p>
            <a:r>
              <a:rPr lang="ru-RU" sz="1600"/>
              <a:t>Шифр, Билет → Дата </a:t>
            </a:r>
            <a:endParaRPr lang="ru-RU" sz="1600"/>
          </a:p>
        </p:txBody>
      </p:sp>
      <p:pic>
        <p:nvPicPr>
          <p:cNvPr id="29706" name="Picture 15" descr="CH03_0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859338" y="3429000"/>
            <a:ext cx="2952750" cy="1476375"/>
          </a:xfrm>
        </p:spPr>
      </p:pic>
      <p:sp>
        <p:nvSpPr>
          <p:cNvPr id="29707" name="Text Box 18"/>
          <p:cNvSpPr txBox="1">
            <a:spLocks noChangeArrowheads="1"/>
          </p:cNvSpPr>
          <p:nvPr/>
        </p:nvSpPr>
        <p:spPr bwMode="auto">
          <a:xfrm>
            <a:off x="4859338" y="2924175"/>
            <a:ext cx="2376487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R4 - Читает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64706-0C57-4F86-A48A-AB3DECB64051}" type="slidenum">
              <a:rPr lang="ru-RU" altLang="en-US" smtClean="0"/>
            </a:fld>
            <a:endParaRPr lang="ru-RU" altLang="en-US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630237"/>
          </a:xfrm>
        </p:spPr>
        <p:txBody>
          <a:bodyPr/>
          <a:lstStyle/>
          <a:p>
            <a:pPr eaLnBrk="1" hangingPunct="1"/>
            <a:r>
              <a:rPr lang="en-US" sz="3800" smtClean="0"/>
              <a:t>Устранение аномалий</a:t>
            </a:r>
            <a:endParaRPr lang="ru-RU" sz="38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97887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smtClean="0"/>
              <a:t>Разбиение</a:t>
            </a:r>
            <a:r>
              <a:rPr lang="ru-RU" sz="2000" smtClean="0"/>
              <a:t> </a:t>
            </a:r>
            <a:r>
              <a:rPr lang="en-US" sz="2000" smtClean="0"/>
              <a:t>одного </a:t>
            </a:r>
            <a:r>
              <a:rPr lang="ru-RU" sz="2000" smtClean="0"/>
              <a:t>универсального отношения на три привело к автоматическому устранению аномалий обновления, удаления и вставки </a:t>
            </a:r>
            <a:r>
              <a:rPr lang="en-US" sz="2000" smtClean="0"/>
              <a:t>: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Номер телефона </a:t>
            </a:r>
            <a:r>
              <a:rPr lang="en-US" sz="1800" smtClean="0"/>
              <a:t>при </a:t>
            </a:r>
            <a:r>
              <a:rPr lang="ru-RU" sz="1800" smtClean="0"/>
              <a:t>наличии в БД единственного отношения надо было изменить столько раз, сколько книг взял читатель. </a:t>
            </a:r>
            <a:r>
              <a:rPr lang="en-US" sz="1800" smtClean="0"/>
              <a:t>После</a:t>
            </a:r>
            <a:r>
              <a:rPr lang="ru-RU" sz="1800" smtClean="0"/>
              <a:t> разбиения отношения на три, нужно изменить номер телефона только в одной строке отношения Читатель</a:t>
            </a:r>
            <a:r>
              <a:rPr lang="en-US" sz="1800" smtClean="0"/>
              <a:t>.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Существовала и проблема удаления строк при возврате книг</a:t>
            </a:r>
            <a:r>
              <a:rPr lang="en-US" sz="1800" smtClean="0"/>
              <a:t>и </a:t>
            </a:r>
            <a:r>
              <a:rPr lang="ru-RU" sz="1800" smtClean="0"/>
              <a:t>читателем. Теперь</a:t>
            </a:r>
            <a:r>
              <a:rPr lang="en-US" sz="1800" smtClean="0"/>
              <a:t> эта операция </a:t>
            </a:r>
            <a:r>
              <a:rPr lang="ru-RU" sz="1800" smtClean="0"/>
              <a:t>требует удаления строки отношения Читает, тем самым разрывается связь между читателем и книгой, но сведения о книге, находящиеся в отношении Книга, не исчезают, </a:t>
            </a:r>
            <a:r>
              <a:rPr lang="en-US" sz="1800" smtClean="0"/>
              <a:t>как и </a:t>
            </a:r>
            <a:r>
              <a:rPr lang="ru-RU" sz="1800" smtClean="0"/>
              <a:t> </a:t>
            </a:r>
            <a:r>
              <a:rPr lang="en-US" sz="1800" smtClean="0"/>
              <a:t>сведения</a:t>
            </a:r>
            <a:r>
              <a:rPr lang="ru-RU" sz="1800" smtClean="0"/>
              <a:t> о читателе, </a:t>
            </a:r>
            <a:r>
              <a:rPr lang="en-US" sz="1800" smtClean="0"/>
              <a:t>хранящиеся</a:t>
            </a:r>
            <a:r>
              <a:rPr lang="ru-RU" sz="1800" smtClean="0"/>
              <a:t> в отношении Читатель. 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Исчезла аномалия</a:t>
            </a:r>
            <a:r>
              <a:rPr lang="ru-RU" sz="1800" smtClean="0"/>
              <a:t> добавления. Теперь не может быть частично заполненных строк в каждом из отношений. Если в библиотеку записывается новый читатель, то строка добавляется в отношение Читатель, и операция не затрагивает другие отношения БД. Если библиотека получила новую книгу, то сведения о ней помещаются в отношение Книга</a:t>
            </a:r>
            <a:r>
              <a:rPr lang="en-US" sz="1800" smtClean="0"/>
              <a:t>.</a:t>
            </a:r>
            <a:r>
              <a:rPr lang="ru-RU" sz="1800" smtClean="0"/>
              <a:t> </a:t>
            </a:r>
            <a:r>
              <a:rPr lang="en-US" sz="1800" smtClean="0"/>
              <a:t>При </a:t>
            </a:r>
            <a:r>
              <a:rPr lang="ru-RU" sz="1800" smtClean="0"/>
              <a:t> выдач</a:t>
            </a:r>
            <a:r>
              <a:rPr lang="en-US" sz="1800" smtClean="0"/>
              <a:t>е</a:t>
            </a:r>
            <a:r>
              <a:rPr lang="ru-RU" sz="1800" smtClean="0"/>
              <a:t> книги читателю, добавляется строка со сведениями о том, кто, какую книгу и когда взял, в таблицу Читает. При этом и сведения о книге и сведения о читателе, которому ее выдают, уже есть в БД, соответственно в отношениях Книга и Читатель. 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endParaRPr lang="ru-RU" sz="18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BF75B-10DD-4294-B05E-DE5A5B2835E0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703262"/>
          </a:xfrm>
        </p:spPr>
        <p:txBody>
          <a:bodyPr/>
          <a:lstStyle/>
          <a:p>
            <a:pPr eaLnBrk="1" hangingPunct="1"/>
            <a:r>
              <a:rPr lang="en-US" sz="2800" smtClean="0"/>
              <a:t>Выбор ФЗ для первой проекции</a:t>
            </a:r>
            <a:endParaRPr lang="ru-RU" sz="28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6295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Следует избегать </a:t>
            </a:r>
            <a:r>
              <a:rPr lang="ru-RU" sz="2400" smtClean="0"/>
              <a:t>выбора ФЗ, правая часть </a:t>
            </a:r>
            <a:r>
              <a:rPr lang="en-US" sz="2400" smtClean="0"/>
              <a:t>которой</a:t>
            </a:r>
            <a:r>
              <a:rPr lang="ru-RU" sz="2400" smtClean="0"/>
              <a:t> полностью или частично является детерминантом другой ФЗ. 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400" smtClean="0"/>
              <a:t>Ищут цепочки вида </a:t>
            </a:r>
            <a:r>
              <a:rPr lang="ru-RU" sz="2400" b="1" smtClean="0"/>
              <a:t>А</a:t>
            </a:r>
            <a:r>
              <a:rPr lang="ru-RU" sz="2400" b="1" smtClean="0">
                <a:sym typeface="Symbol" panose="05050102010706020507" pitchFamily="18" charset="2"/>
              </a:rPr>
              <a:t></a:t>
            </a:r>
            <a:r>
              <a:rPr lang="ru-RU" sz="2400" b="1" smtClean="0"/>
              <a:t>В</a:t>
            </a:r>
            <a:r>
              <a:rPr lang="ru-RU" sz="2400" b="1" smtClean="0">
                <a:sym typeface="Symbol" panose="05050102010706020507" pitchFamily="18" charset="2"/>
              </a:rPr>
              <a:t></a:t>
            </a:r>
            <a:r>
              <a:rPr lang="ru-RU" sz="2400" b="1" smtClean="0"/>
              <a:t>С</a:t>
            </a:r>
            <a:r>
              <a:rPr lang="ru-RU" sz="2400" smtClean="0"/>
              <a:t>, и используют крайнюю правую зависимость. </a:t>
            </a:r>
            <a:r>
              <a:rPr lang="en-US" sz="2400" smtClean="0"/>
              <a:t>Почему?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Если попробовать</a:t>
            </a:r>
            <a:r>
              <a:rPr lang="ru-RU" sz="2400" smtClean="0"/>
              <a:t>, имея цепочку А</a:t>
            </a:r>
            <a:r>
              <a:rPr lang="ru-RU" sz="2400" smtClean="0">
                <a:sym typeface="Symbol" panose="05050102010706020507" pitchFamily="18" charset="2"/>
              </a:rPr>
              <a:t></a:t>
            </a:r>
            <a:r>
              <a:rPr lang="ru-RU" sz="2400" smtClean="0"/>
              <a:t>В</a:t>
            </a:r>
            <a:r>
              <a:rPr lang="ru-RU" sz="2400" smtClean="0">
                <a:sym typeface="Symbol" panose="05050102010706020507" pitchFamily="18" charset="2"/>
              </a:rPr>
              <a:t></a:t>
            </a:r>
            <a:r>
              <a:rPr lang="ru-RU" sz="2400" smtClean="0"/>
              <a:t>С, выполнить проекцию на ФЗ </a:t>
            </a:r>
            <a:r>
              <a:rPr lang="ru-RU" sz="2400" b="1" smtClean="0"/>
              <a:t>А</a:t>
            </a:r>
            <a:r>
              <a:rPr lang="ru-RU" sz="2400" b="1" smtClean="0">
                <a:sym typeface="Symbol" panose="05050102010706020507" pitchFamily="18" charset="2"/>
              </a:rPr>
              <a:t></a:t>
            </a:r>
            <a:r>
              <a:rPr lang="ru-RU" sz="2400" b="1" smtClean="0"/>
              <a:t>В</a:t>
            </a:r>
            <a:r>
              <a:rPr lang="en-US" sz="2400" smtClean="0"/>
              <a:t>, то получим</a:t>
            </a:r>
            <a:r>
              <a:rPr lang="ru-RU" sz="2400" smtClean="0"/>
              <a:t> отношение </a:t>
            </a:r>
            <a:r>
              <a:rPr lang="ru-RU" sz="2400" b="1" smtClean="0"/>
              <a:t>R1(A,B)</a:t>
            </a:r>
            <a:r>
              <a:rPr lang="ru-RU" sz="2400" smtClean="0"/>
              <a:t> и отношение </a:t>
            </a:r>
            <a:r>
              <a:rPr lang="ru-RU" sz="2400" b="1" smtClean="0"/>
              <a:t>R2(A,С).</a:t>
            </a:r>
            <a:r>
              <a:rPr lang="ru-RU" sz="2400" smtClean="0"/>
              <a:t> Оба эти отношения находятся в НФБК, но ни одно из них не содержит ФЗ </a:t>
            </a:r>
            <a:r>
              <a:rPr lang="ru-RU" sz="2400" b="1" smtClean="0"/>
              <a:t>В</a:t>
            </a:r>
            <a:r>
              <a:rPr lang="ru-RU" sz="2400" b="1" smtClean="0">
                <a:sym typeface="Symbol" panose="05050102010706020507" pitchFamily="18" charset="2"/>
              </a:rPr>
              <a:t></a:t>
            </a:r>
            <a:r>
              <a:rPr lang="ru-RU" sz="2400" b="1" smtClean="0"/>
              <a:t>С</a:t>
            </a:r>
            <a:r>
              <a:rPr lang="ru-RU" sz="2400" smtClean="0"/>
              <a:t>, которая присутствует в исходном отношении. </a:t>
            </a:r>
            <a:endParaRPr lang="ru-RU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Т.о.</a:t>
            </a:r>
            <a:r>
              <a:rPr lang="ru-RU" sz="2400" smtClean="0"/>
              <a:t>, в результате декомпозиции произошла потеря одной из ФЗ исходного отношения, что является недопустимым, поскольку искажается семантика предметной области. </a:t>
            </a:r>
            <a:endParaRPr lang="ru-RU" sz="24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29F93-D2DA-4201-9B73-15DED92F2E4B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Последовательность шагов метода декомпозиции</a:t>
            </a:r>
            <a:endParaRPr lang="ru-RU" sz="32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1837" cy="5184775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ru-RU" sz="1800" smtClean="0"/>
              <a:t>Разработ</a:t>
            </a:r>
            <a:r>
              <a:rPr lang="en-US" sz="1800" smtClean="0"/>
              <a:t>ать</a:t>
            </a:r>
            <a:r>
              <a:rPr lang="ru-RU" sz="1800" smtClean="0"/>
              <a:t> универсально</a:t>
            </a:r>
            <a:r>
              <a:rPr lang="en-US" sz="1800" smtClean="0"/>
              <a:t>е</a:t>
            </a:r>
            <a:r>
              <a:rPr lang="ru-RU" sz="1800" smtClean="0"/>
              <a:t> отношени</a:t>
            </a:r>
            <a:r>
              <a:rPr lang="en-US" sz="1800" smtClean="0"/>
              <a:t>е</a:t>
            </a:r>
            <a:r>
              <a:rPr lang="ru-RU" sz="1800" smtClean="0"/>
              <a:t>.</a:t>
            </a:r>
            <a:endParaRPr lang="ru-RU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ru-RU" sz="1800" smtClean="0"/>
              <a:t>Определ</a:t>
            </a:r>
            <a:r>
              <a:rPr lang="en-US" sz="1800" smtClean="0"/>
              <a:t>ить </a:t>
            </a:r>
            <a:r>
              <a:rPr lang="ru-RU" sz="1800" u="sng" smtClean="0"/>
              <a:t>все</a:t>
            </a:r>
            <a:r>
              <a:rPr lang="ru-RU" sz="1800" smtClean="0"/>
              <a:t> ФЗ между атрибутами отношения.</a:t>
            </a:r>
            <a:endParaRPr lang="ru-RU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ru-RU" sz="1800" smtClean="0"/>
              <a:t>Исключ</a:t>
            </a:r>
            <a:r>
              <a:rPr lang="en-US" sz="1800" smtClean="0"/>
              <a:t>ить</a:t>
            </a:r>
            <a:r>
              <a:rPr lang="ru-RU" sz="1800" smtClean="0"/>
              <a:t> избыточны</a:t>
            </a:r>
            <a:r>
              <a:rPr lang="en-US" sz="1800" smtClean="0"/>
              <a:t>е</a:t>
            </a:r>
            <a:r>
              <a:rPr lang="ru-RU" sz="1800" smtClean="0"/>
              <a:t> ФЗ и получ</a:t>
            </a:r>
            <a:r>
              <a:rPr lang="en-US" sz="1800" smtClean="0"/>
              <a:t>ить </a:t>
            </a:r>
            <a:r>
              <a:rPr lang="ru-RU" sz="1800" smtClean="0"/>
              <a:t>минимально</a:t>
            </a:r>
            <a:r>
              <a:rPr lang="en-US" sz="1800" smtClean="0"/>
              <a:t>е</a:t>
            </a:r>
            <a:r>
              <a:rPr lang="ru-RU" sz="1800" smtClean="0"/>
              <a:t> покрыти</a:t>
            </a:r>
            <a:r>
              <a:rPr lang="en-US" sz="1800" smtClean="0"/>
              <a:t>е</a:t>
            </a:r>
            <a:r>
              <a:rPr lang="ru-RU" sz="1800" smtClean="0"/>
              <a:t>.</a:t>
            </a:r>
            <a:endParaRPr lang="ru-RU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ru-RU" sz="1800" smtClean="0"/>
              <a:t>Определ</a:t>
            </a:r>
            <a:r>
              <a:rPr lang="en-US" sz="1800" smtClean="0"/>
              <a:t>ить</a:t>
            </a:r>
            <a:r>
              <a:rPr lang="ru-RU" sz="1800" smtClean="0"/>
              <a:t>, находится ли отношение в НФБК.</a:t>
            </a:r>
            <a:endParaRPr lang="ru-RU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ru-RU" sz="1800" smtClean="0"/>
              <a:t>Если да, то все оставить без изменения.</a:t>
            </a:r>
            <a:endParaRPr lang="ru-RU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ru-RU" sz="1800" smtClean="0"/>
              <a:t>Если нет, то выбрать ФЗ для проекции и разложить отношение на два.</a:t>
            </a:r>
            <a:endParaRPr lang="ru-RU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ru-RU" sz="1800" smtClean="0"/>
              <a:t>Повторить  шаг 4 для каждого нового, полученного при разложении, отношения.</a:t>
            </a:r>
            <a:endParaRPr lang="ru-RU" sz="180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	</a:t>
            </a:r>
            <a:r>
              <a:rPr lang="ru-RU" sz="1800" smtClean="0"/>
              <a:t>Процесс </a:t>
            </a:r>
            <a:r>
              <a:rPr lang="en-US" sz="1800" smtClean="0"/>
              <a:t>декомпозиции </a:t>
            </a:r>
            <a:r>
              <a:rPr lang="ru-RU" sz="1800" smtClean="0"/>
              <a:t>завершается, когда окажется, что все полученные отношения находятся в НФБК.</a:t>
            </a:r>
            <a:endParaRPr lang="en-US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 startAt="8"/>
            </a:pPr>
            <a:r>
              <a:rPr lang="en-US" sz="1800" smtClean="0"/>
              <a:t>П</a:t>
            </a:r>
            <a:r>
              <a:rPr lang="ru-RU" sz="1800" smtClean="0"/>
              <a:t>олученный набор отношений проанализирова</a:t>
            </a:r>
            <a:r>
              <a:rPr lang="en-US" sz="1800" smtClean="0"/>
              <a:t>ть</a:t>
            </a:r>
            <a:r>
              <a:rPr lang="ru-RU" sz="1800" smtClean="0"/>
              <a:t> на предмет смысловой связности атрибутов, хранящихся в отношениях</a:t>
            </a:r>
            <a:r>
              <a:rPr lang="en-US" sz="1800" smtClean="0"/>
              <a:t>.</a:t>
            </a:r>
            <a:endParaRPr lang="en-US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 startAt="8"/>
            </a:pPr>
            <a:r>
              <a:rPr lang="en-US" sz="1800" smtClean="0"/>
              <a:t>Проверить, поддерживает ли </a:t>
            </a:r>
            <a:r>
              <a:rPr lang="ru-RU" sz="1800" smtClean="0"/>
              <a:t> полученный набор отношений предполагаемые запросы и операции обновления</a:t>
            </a:r>
            <a:r>
              <a:rPr lang="en-US" sz="1800" smtClean="0"/>
              <a:t>. </a:t>
            </a:r>
            <a:r>
              <a:rPr lang="ru-RU" sz="1800" smtClean="0"/>
              <a:t>Анализ запросов может потребовать добавления в БД новых </a:t>
            </a:r>
            <a:r>
              <a:rPr lang="en-US" sz="1800" smtClean="0"/>
              <a:t>атрибутов, </a:t>
            </a:r>
            <a:r>
              <a:rPr lang="ru-RU" sz="1800" smtClean="0"/>
              <a:t>связей между </a:t>
            </a:r>
            <a:r>
              <a:rPr lang="en-US" sz="1800" smtClean="0"/>
              <a:t>отношениями</a:t>
            </a:r>
            <a:r>
              <a:rPr lang="ru-RU" sz="1800" smtClean="0"/>
              <a:t> и даже новых, обычно связных, отношений. </a:t>
            </a:r>
            <a:endParaRPr lang="en-US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 startAt="8"/>
            </a:pPr>
            <a:r>
              <a:rPr lang="en-US" sz="1800" smtClean="0"/>
              <a:t>Проконтролировать отсутствие </a:t>
            </a:r>
            <a:r>
              <a:rPr lang="ru-RU" sz="1800" smtClean="0"/>
              <a:t> избыточных отношений</a:t>
            </a:r>
            <a:r>
              <a:rPr lang="en-US" sz="1800" smtClean="0"/>
              <a:t>.</a:t>
            </a:r>
            <a:endParaRPr lang="en-US" sz="18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 startAt="8"/>
            </a:pPr>
            <a:r>
              <a:rPr lang="en-US" sz="1800" smtClean="0"/>
              <a:t>Проконтролировать отсутствие </a:t>
            </a:r>
            <a:r>
              <a:rPr lang="ru-RU" sz="1800" smtClean="0"/>
              <a:t> избыточных ФЗ. </a:t>
            </a:r>
            <a:endParaRPr lang="ru-RU" sz="18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0FD3A-F047-40E6-9BAC-CEB963B0B6FF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919162"/>
          </a:xfrm>
        </p:spPr>
        <p:txBody>
          <a:bodyPr/>
          <a:lstStyle/>
          <a:p>
            <a:pPr eaLnBrk="1" hangingPunct="1"/>
            <a:r>
              <a:rPr lang="en-US" sz="3200" smtClean="0"/>
              <a:t>Проверка отсутствия в наборе отношений избыточных ФЗ</a:t>
            </a:r>
            <a:endParaRPr lang="ru-RU" sz="320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О</a:t>
            </a:r>
            <a:r>
              <a:rPr lang="ru-RU" sz="2400" smtClean="0"/>
              <a:t>дна и та же ФЗ не должна присутствовать более, чем в одном отношении</a:t>
            </a:r>
            <a:r>
              <a:rPr lang="en-US" sz="2400" smtClean="0"/>
              <a:t>.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Н</a:t>
            </a:r>
            <a:r>
              <a:rPr lang="ru-RU" sz="2400" smtClean="0"/>
              <a:t>абор ФЗ, распределенных по разным отношениям, должен совпадать с минимальным покрытием.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</a:t>
            </a:r>
            <a:r>
              <a:rPr lang="ru-RU" sz="2400" smtClean="0"/>
              <a:t>Если это не так, то нужно показать, что перейти к минимальному покрытию от итогового набора ФЗ или наоборот можно, последовательно применяя правила вывода. 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	</a:t>
            </a:r>
            <a:r>
              <a:rPr lang="ru-RU" sz="2400" smtClean="0"/>
              <a:t>Если </a:t>
            </a:r>
            <a:r>
              <a:rPr lang="en-US" sz="2400" smtClean="0"/>
              <a:t>осуществить такой переход</a:t>
            </a:r>
            <a:r>
              <a:rPr lang="ru-RU" sz="2400" smtClean="0"/>
              <a:t> не удается, то в процессе проектирования была допущена ошибка, и последовательность шагов следует повторить, может быть, воспользовавшись для </a:t>
            </a:r>
            <a:r>
              <a:rPr lang="en-US" sz="2400" smtClean="0"/>
              <a:t>первой </a:t>
            </a:r>
            <a:r>
              <a:rPr lang="ru-RU" sz="2400" smtClean="0"/>
              <a:t>проекции другой ФЗ.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Избыточное дублирование</a:t>
            </a:r>
            <a:endParaRPr lang="ru-RU" smtClean="0"/>
          </a:p>
        </p:txBody>
      </p:sp>
      <p:graphicFrame>
        <p:nvGraphicFramePr>
          <p:cNvPr id="123275" name="Group 395"/>
          <p:cNvGraphicFramePr>
            <a:graphicFrameLocks noGrp="1"/>
          </p:cNvGraphicFramePr>
          <p:nvPr>
            <p:ph sz="half" idx="1"/>
          </p:nvPr>
        </p:nvGraphicFramePr>
        <p:xfrm>
          <a:off x="395288" y="1125538"/>
          <a:ext cx="4114800" cy="1847851"/>
        </p:xfrm>
        <a:graphic>
          <a:graphicData uri="http://schemas.openxmlformats.org/drawingml/2006/table">
            <a:tbl>
              <a:tblPr/>
              <a:tblGrid>
                <a:gridCol w="2027237"/>
                <a:gridCol w="2087563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ФИО преподавателя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Название кафедры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Герасимов И.В.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САПР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Куприянов М.С.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ВТ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Опалева Э.А.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 ЭВМ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Соколов Ю.М.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САПР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Фомичева Т.Г.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 ЭВМ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279" name="Group 399"/>
          <p:cNvGraphicFramePr>
            <a:graphicFrameLocks noGrp="1"/>
          </p:cNvGraphicFramePr>
          <p:nvPr>
            <p:ph sz="quarter" idx="2"/>
          </p:nvPr>
        </p:nvGraphicFramePr>
        <p:xfrm>
          <a:off x="4500563" y="1125538"/>
          <a:ext cx="1944687" cy="1852613"/>
        </p:xfrm>
        <a:graphic>
          <a:graphicData uri="http://schemas.openxmlformats.org/drawingml/2006/table">
            <a:tbl>
              <a:tblPr/>
              <a:tblGrid>
                <a:gridCol w="19446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Телефон кафедры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3789363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mtClean="0"/>
              <a:t>	</a:t>
            </a:r>
            <a:endParaRPr lang="ru-RU" smtClean="0"/>
          </a:p>
        </p:txBody>
      </p:sp>
      <p:graphicFrame>
        <p:nvGraphicFramePr>
          <p:cNvPr id="123413" name="Group 533"/>
          <p:cNvGraphicFramePr>
            <a:graphicFrameLocks noGrp="1"/>
          </p:cNvGraphicFramePr>
          <p:nvPr>
            <p:ph sz="quarter" idx="3"/>
          </p:nvPr>
        </p:nvGraphicFramePr>
        <p:xfrm>
          <a:off x="395288" y="3213100"/>
          <a:ext cx="6048375" cy="2624774"/>
        </p:xfrm>
        <a:graphic>
          <a:graphicData uri="http://schemas.openxmlformats.org/drawingml/2006/table">
            <a:tbl>
              <a:tblPr/>
              <a:tblGrid>
                <a:gridCol w="2003425"/>
                <a:gridCol w="1201737"/>
                <a:gridCol w="395288"/>
                <a:gridCol w="869950"/>
                <a:gridCol w="1577975"/>
              </a:tblGrid>
              <a:tr h="2889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Преподаватели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Кафедра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ФИО преподавателя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Название кафедры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САПР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Герасимов И.В.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САПР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ВТ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Куприянов М.С.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ВТ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 ЭВМ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Опалева Э.А.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 ЭВМ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Соколов Ю.М.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САПР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Фомичева Т.Г.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 ЭВМ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4A515-3863-45F2-BEC0-39BF0BE2A324}" type="slidenum">
              <a:rPr lang="ru-RU" altLang="en-US" smtClean="0"/>
            </a:fld>
            <a:endParaRPr lang="ru-RU" alt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5613" cy="630237"/>
          </a:xfrm>
        </p:spPr>
        <p:txBody>
          <a:bodyPr/>
          <a:lstStyle/>
          <a:p>
            <a:pPr eaLnBrk="1" hangingPunct="1"/>
            <a:r>
              <a:rPr lang="en-US" sz="3200" smtClean="0"/>
              <a:t>Избыточные отношения</a:t>
            </a:r>
            <a:endParaRPr lang="ru-RU" sz="320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89967" cy="466250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000" dirty="0" smtClean="0"/>
              <a:t>Отношение является избыточным в двух случаях:</a:t>
            </a:r>
            <a:endParaRPr lang="ru-RU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1700" dirty="0" smtClean="0"/>
              <a:t>Е</a:t>
            </a:r>
            <a:r>
              <a:rPr lang="ru-RU" sz="1700" dirty="0" err="1" smtClean="0"/>
              <a:t>сли</a:t>
            </a:r>
            <a:r>
              <a:rPr lang="ru-RU" sz="1700" dirty="0" smtClean="0"/>
              <a:t> все его атрибуты присутствуют в другом отношении</a:t>
            </a:r>
            <a:r>
              <a:rPr lang="en-US" sz="1700" dirty="0" smtClean="0"/>
              <a:t>.</a:t>
            </a:r>
            <a:r>
              <a:rPr lang="ru-RU" sz="1700" dirty="0" smtClean="0"/>
              <a:t> </a:t>
            </a:r>
            <a:endParaRPr lang="en-US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dirty="0" smtClean="0"/>
              <a:t>	</a:t>
            </a:r>
            <a:r>
              <a:rPr lang="en-US" sz="1700" b="1" dirty="0" smtClean="0"/>
              <a:t>Н</a:t>
            </a:r>
            <a:r>
              <a:rPr lang="ru-RU" sz="1700" b="1" dirty="0" err="1" smtClean="0"/>
              <a:t>апример</a:t>
            </a:r>
            <a:r>
              <a:rPr lang="ru-RU" sz="1700" dirty="0" smtClean="0"/>
              <a:t>, имеем БД, состоящую из </a:t>
            </a:r>
            <a:r>
              <a:rPr lang="en-US" sz="1700" dirty="0" smtClean="0"/>
              <a:t>3-х </a:t>
            </a:r>
            <a:r>
              <a:rPr lang="ru-RU" sz="1700" dirty="0" smtClean="0"/>
              <a:t>отношений</a:t>
            </a:r>
            <a:r>
              <a:rPr lang="en-US" sz="1700" dirty="0" smtClean="0"/>
              <a:t>:</a:t>
            </a:r>
            <a:endParaRPr lang="en-US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dirty="0" smtClean="0"/>
              <a:t>	</a:t>
            </a:r>
            <a:r>
              <a:rPr lang="ru-RU" sz="1700" dirty="0" smtClean="0"/>
              <a:t> </a:t>
            </a:r>
            <a:r>
              <a:rPr lang="ru-RU" sz="1700" b="1" dirty="0" smtClean="0"/>
              <a:t>R1(A,B), R2(B,C,Y,Z), R3(A,B,D)</a:t>
            </a:r>
            <a:r>
              <a:rPr lang="en-US" sz="1700" b="1" dirty="0" smtClean="0"/>
              <a:t>.</a:t>
            </a:r>
            <a:endParaRPr lang="en-US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dirty="0" smtClean="0"/>
              <a:t>	О</a:t>
            </a:r>
            <a:r>
              <a:rPr lang="ru-RU" sz="1700" dirty="0" err="1" smtClean="0"/>
              <a:t>тношение</a:t>
            </a:r>
            <a:r>
              <a:rPr lang="ru-RU" sz="1700" dirty="0" smtClean="0"/>
              <a:t> </a:t>
            </a:r>
            <a:r>
              <a:rPr lang="ru-RU" sz="1700" b="1" dirty="0" smtClean="0"/>
              <a:t>R1 </a:t>
            </a:r>
            <a:r>
              <a:rPr lang="ru-RU" sz="1700" dirty="0" smtClean="0"/>
              <a:t>в этом наборе является избыточным, поскольку оба его атрибута: А и В содержатся в отношении</a:t>
            </a:r>
            <a:r>
              <a:rPr lang="ru-RU" sz="1700" b="1" dirty="0" smtClean="0"/>
              <a:t> R3</a:t>
            </a:r>
            <a:r>
              <a:rPr lang="ru-RU" sz="1700" dirty="0" smtClean="0"/>
              <a:t>.</a:t>
            </a:r>
            <a:endParaRPr lang="ru-RU" sz="1700" dirty="0" smtClean="0"/>
          </a:p>
          <a:p>
            <a:pPr eaLnBrk="1" hangingPunct="1"/>
            <a:r>
              <a:rPr lang="en-US" sz="1700" dirty="0" smtClean="0"/>
              <a:t>Е</a:t>
            </a:r>
            <a:r>
              <a:rPr lang="ru-RU" sz="1700" dirty="0" err="1" smtClean="0"/>
              <a:t>сли</a:t>
            </a:r>
            <a:r>
              <a:rPr lang="ru-RU" sz="1700" dirty="0" smtClean="0"/>
              <a:t> все его атрибуты присутствуют в отношении, которое может быть получено из других отношений БД с помощью последовательности операций </a:t>
            </a:r>
            <a:r>
              <a:rPr lang="en-US" sz="1700" dirty="0" err="1" smtClean="0"/>
              <a:t>естественного</a:t>
            </a:r>
            <a:r>
              <a:rPr lang="en-US" sz="1700" dirty="0" smtClean="0"/>
              <a:t> </a:t>
            </a:r>
            <a:r>
              <a:rPr lang="ru-RU" sz="1700" i="1" dirty="0" smtClean="0"/>
              <a:t>соединения</a:t>
            </a:r>
            <a:r>
              <a:rPr lang="ru-RU" sz="1700" dirty="0" smtClean="0"/>
              <a:t> над ними.</a:t>
            </a:r>
            <a:endParaRPr lang="en-US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dirty="0" smtClean="0"/>
              <a:t>	</a:t>
            </a:r>
            <a:r>
              <a:rPr lang="ru-RU" sz="1700" dirty="0" smtClean="0"/>
              <a:t>Пусть имеем БД из пяти отношений: </a:t>
            </a:r>
            <a:endParaRPr lang="en-US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dirty="0" smtClean="0"/>
              <a:t>	</a:t>
            </a:r>
            <a:r>
              <a:rPr lang="ru-RU" sz="1700" b="1" dirty="0" smtClean="0"/>
              <a:t>R1(A,C,X), R2(D,K,F), R3(D,E,G,H), R4(A,B,D), R5(A,B,E,G). </a:t>
            </a:r>
            <a:endParaRPr lang="en-US" sz="1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dirty="0" smtClean="0"/>
              <a:t>	</a:t>
            </a:r>
            <a:r>
              <a:rPr lang="ru-RU" sz="1700" dirty="0" smtClean="0"/>
              <a:t>Если применить операцию соединения к отношениям </a:t>
            </a:r>
            <a:r>
              <a:rPr lang="ru-RU" sz="1700" b="1" dirty="0" smtClean="0"/>
              <a:t>R3 </a:t>
            </a:r>
            <a:r>
              <a:rPr lang="ru-RU" sz="1700" dirty="0" smtClean="0"/>
              <a:t>и </a:t>
            </a:r>
            <a:r>
              <a:rPr lang="ru-RU" sz="1700" b="1" dirty="0" smtClean="0"/>
              <a:t>R4</a:t>
            </a:r>
            <a:r>
              <a:rPr lang="ru-RU" sz="1700" dirty="0" smtClean="0"/>
              <a:t>, то получим отношение </a:t>
            </a:r>
            <a:r>
              <a:rPr lang="ru-RU" sz="1700" b="1" dirty="0" smtClean="0"/>
              <a:t>R6(A,B,D,E,G,H).</a:t>
            </a:r>
            <a:r>
              <a:rPr lang="ru-RU" sz="1700" dirty="0" smtClean="0"/>
              <a:t> Поскольку в этом отношении содержатся все атрибуты отношения R5, то </a:t>
            </a:r>
            <a:r>
              <a:rPr lang="ru-RU" sz="1700" b="1" dirty="0" smtClean="0"/>
              <a:t>R5</a:t>
            </a:r>
            <a:r>
              <a:rPr lang="ru-RU" sz="1700" dirty="0" smtClean="0"/>
              <a:t> является избыточным отношением. </a:t>
            </a:r>
            <a:endParaRPr lang="en-US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dirty="0" smtClean="0"/>
              <a:t>	</a:t>
            </a:r>
            <a:r>
              <a:rPr lang="ru-RU" sz="1700" dirty="0" smtClean="0"/>
              <a:t>Если примени</a:t>
            </a:r>
            <a:r>
              <a:rPr lang="en-US" sz="1700" dirty="0" err="1" smtClean="0"/>
              <a:t>ть</a:t>
            </a:r>
            <a:r>
              <a:rPr lang="ru-RU" sz="1700" dirty="0" smtClean="0"/>
              <a:t> операцию соединения к паре отношений </a:t>
            </a:r>
            <a:r>
              <a:rPr lang="ru-RU" sz="1700" b="1" dirty="0" smtClean="0"/>
              <a:t>R3,R5</a:t>
            </a:r>
            <a:r>
              <a:rPr lang="ru-RU" sz="1700" dirty="0" smtClean="0"/>
              <a:t>,</a:t>
            </a:r>
            <a:endParaRPr lang="ru-RU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1700" dirty="0" smtClean="0"/>
              <a:t>	 то избыточным ока</a:t>
            </a:r>
            <a:r>
              <a:rPr lang="en-US" sz="1700" dirty="0" err="1" smtClean="0"/>
              <a:t>жется</a:t>
            </a:r>
            <a:r>
              <a:rPr lang="ru-RU" sz="1700" dirty="0" smtClean="0"/>
              <a:t> отношение </a:t>
            </a:r>
            <a:r>
              <a:rPr lang="ru-RU" sz="1700" b="1" dirty="0" smtClean="0"/>
              <a:t>R4</a:t>
            </a:r>
            <a:r>
              <a:rPr lang="ru-RU" sz="1700" dirty="0" smtClean="0"/>
              <a:t>.</a:t>
            </a:r>
            <a:endParaRPr lang="ru-RU" sz="17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ru-RU" sz="1700" dirty="0" smtClean="0"/>
            </a:br>
            <a:endParaRPr lang="ru-RU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351837" cy="9350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А</a:t>
            </a:r>
            <a:r>
              <a:rPr lang="ru-RU" sz="2400" dirty="0" err="1" smtClean="0"/>
              <a:t>нализ</a:t>
            </a:r>
            <a:r>
              <a:rPr lang="ru-RU" sz="2400" dirty="0" smtClean="0"/>
              <a:t> набора отношений БД Библиотека</a:t>
            </a:r>
            <a:r>
              <a:rPr lang="en-US" sz="2400" dirty="0" smtClean="0"/>
              <a:t> </a:t>
            </a:r>
            <a:r>
              <a:rPr lang="en-US" sz="2400" dirty="0" err="1" smtClean="0"/>
              <a:t>на</a:t>
            </a:r>
            <a:r>
              <a:rPr lang="en-US" sz="2400" dirty="0" smtClean="0"/>
              <a:t> </a:t>
            </a:r>
            <a:r>
              <a:rPr lang="en-US" sz="2400" dirty="0" err="1" smtClean="0"/>
              <a:t>предмет</a:t>
            </a:r>
            <a:r>
              <a:rPr lang="en-US" sz="2400" dirty="0" smtClean="0"/>
              <a:t> </a:t>
            </a:r>
            <a:r>
              <a:rPr lang="en-US" sz="2400" dirty="0" err="1" smtClean="0"/>
              <a:t>смысловой</a:t>
            </a:r>
            <a:r>
              <a:rPr lang="en-US" sz="2400" dirty="0" smtClean="0"/>
              <a:t> </a:t>
            </a:r>
            <a:r>
              <a:rPr lang="en-US" sz="2400" dirty="0" err="1" smtClean="0"/>
              <a:t>связности</a:t>
            </a:r>
            <a:r>
              <a:rPr lang="en-US" sz="2400" dirty="0" smtClean="0"/>
              <a:t> и </a:t>
            </a:r>
            <a:r>
              <a:rPr lang="en-US" sz="2400" dirty="0" err="1" smtClean="0"/>
              <a:t>соответствия</a:t>
            </a:r>
            <a:r>
              <a:rPr lang="en-US" sz="2400" dirty="0" smtClean="0"/>
              <a:t> </a:t>
            </a:r>
            <a:r>
              <a:rPr lang="en-US" sz="2400" dirty="0" err="1" smtClean="0"/>
              <a:t>запросам</a:t>
            </a:r>
            <a:endParaRPr lang="ru-RU" sz="2400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33" y="1451293"/>
            <a:ext cx="8462962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 smtClean="0"/>
              <a:t>Смысловая связность атрибутов, составляющих каждое из отношений, не нарушена.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100" dirty="0" smtClean="0"/>
              <a:t>	</a:t>
            </a:r>
            <a:r>
              <a:rPr lang="ru-RU" sz="1400" dirty="0" smtClean="0"/>
              <a:t>В отношении Читатель, присутствуют атрибуты, характеризующие читателя –</a:t>
            </a:r>
            <a:r>
              <a:rPr lang="en-US" sz="1400" dirty="0" smtClean="0"/>
              <a:t> </a:t>
            </a:r>
            <a:r>
              <a:rPr lang="ru-RU" sz="1400" dirty="0" smtClean="0"/>
              <a:t>ФИО, </a:t>
            </a:r>
            <a:r>
              <a:rPr lang="en-US" sz="1400" dirty="0" err="1" smtClean="0"/>
              <a:t>Билет</a:t>
            </a:r>
            <a:r>
              <a:rPr lang="en-US" sz="1400" dirty="0" smtClean="0"/>
              <a:t>, </a:t>
            </a:r>
            <a:r>
              <a:rPr lang="en-US" sz="1400" dirty="0" err="1" smtClean="0"/>
              <a:t>Тел</a:t>
            </a:r>
            <a:r>
              <a:rPr lang="ru-RU" sz="1400" dirty="0" smtClean="0"/>
              <a:t>. Отношение Книга содержит только атрибуты, характеризующие библиотечную книгу</a:t>
            </a:r>
            <a:r>
              <a:rPr lang="en-US" sz="1400" dirty="0" smtClean="0"/>
              <a:t> - </a:t>
            </a:r>
            <a:r>
              <a:rPr lang="ru-RU" sz="1400" dirty="0" smtClean="0"/>
              <a:t>Шифр, </a:t>
            </a:r>
            <a:r>
              <a:rPr lang="ru-RU" sz="1400" dirty="0" err="1" smtClean="0"/>
              <a:t>Авт</a:t>
            </a:r>
            <a:r>
              <a:rPr lang="ru-RU" sz="1400" dirty="0" smtClean="0"/>
              <a:t>, </a:t>
            </a:r>
            <a:r>
              <a:rPr lang="ru-RU" sz="1400" dirty="0" err="1" smtClean="0"/>
              <a:t>Назв</a:t>
            </a:r>
            <a:r>
              <a:rPr lang="ru-RU" sz="1400" dirty="0" smtClean="0"/>
              <a:t>, Год, Экз. Отношение Читает, являясь связным отношением, содержит первичные ключи объектных отношений Книга и Читатель, а также атрибут Дата, относящийся в равной степени как к книге, так и к читателю. 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З</a:t>
            </a:r>
            <a:r>
              <a:rPr lang="ru-RU" sz="2000" dirty="0" err="1" smtClean="0"/>
              <a:t>аключение</a:t>
            </a:r>
            <a:r>
              <a:rPr lang="ru-RU" sz="2000" dirty="0" smtClean="0"/>
              <a:t> о соответствии полученного набора отношений предполагаемым запросам</a:t>
            </a:r>
            <a:r>
              <a:rPr lang="en-US" sz="2000" dirty="0" smtClean="0"/>
              <a:t> </a:t>
            </a:r>
            <a:r>
              <a:rPr lang="en-US" sz="2000" dirty="0" err="1" smtClean="0"/>
              <a:t>можно</a:t>
            </a:r>
            <a:r>
              <a:rPr lang="en-US" sz="2000" dirty="0" smtClean="0"/>
              <a:t> </a:t>
            </a:r>
            <a:r>
              <a:rPr lang="en-US" sz="2000" dirty="0" err="1" smtClean="0"/>
              <a:t>дать</a:t>
            </a:r>
            <a:r>
              <a:rPr lang="en-US" sz="2000" dirty="0" smtClean="0"/>
              <a:t> </a:t>
            </a:r>
            <a:r>
              <a:rPr lang="en-US" sz="2000" dirty="0" err="1" smtClean="0"/>
              <a:t>только</a:t>
            </a:r>
            <a:r>
              <a:rPr lang="en-US" sz="2000" dirty="0" smtClean="0"/>
              <a:t>, </a:t>
            </a:r>
            <a:r>
              <a:rPr lang="en-US" sz="2000" dirty="0" err="1" smtClean="0"/>
              <a:t>имея</a:t>
            </a:r>
            <a:r>
              <a:rPr lang="en-US" sz="2000" dirty="0" smtClean="0"/>
              <a:t> </a:t>
            </a:r>
            <a:r>
              <a:rPr lang="en-US" sz="2000" dirty="0" err="1" smtClean="0"/>
              <a:t>перечень</a:t>
            </a:r>
            <a:r>
              <a:rPr lang="en-US" sz="2000" dirty="0" smtClean="0"/>
              <a:t> </a:t>
            </a:r>
            <a:r>
              <a:rPr lang="en-US" sz="2000" dirty="0" err="1" smtClean="0"/>
              <a:t>запросов</a:t>
            </a:r>
            <a:r>
              <a:rPr lang="en-US" sz="2000" dirty="0" smtClean="0"/>
              <a:t>. </a:t>
            </a:r>
            <a:r>
              <a:rPr lang="en-US" sz="2000" dirty="0" err="1" smtClean="0"/>
              <a:t>Пусть</a:t>
            </a:r>
            <a:r>
              <a:rPr lang="en-US" sz="2000" dirty="0" smtClean="0"/>
              <a:t> </a:t>
            </a:r>
            <a:r>
              <a:rPr lang="en-US" sz="2000" dirty="0" err="1" smtClean="0"/>
              <a:t>имеем</a:t>
            </a:r>
            <a:r>
              <a:rPr lang="en-US" sz="2000" dirty="0" smtClean="0"/>
              <a:t> </a:t>
            </a:r>
            <a:r>
              <a:rPr lang="en-US" sz="2000" dirty="0" err="1" smtClean="0"/>
              <a:t>следующие</a:t>
            </a:r>
            <a:r>
              <a:rPr lang="en-US" sz="2000" dirty="0" smtClean="0"/>
              <a:t> </a:t>
            </a:r>
            <a:r>
              <a:rPr lang="en-US" sz="2000" dirty="0" err="1" smtClean="0"/>
              <a:t>запросы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AutoNum type="arabicPeriod"/>
            </a:pPr>
            <a:r>
              <a:rPr lang="ru-RU" sz="1800" dirty="0" smtClean="0"/>
              <a:t>Кто из читателей является  читателем библиотеки уже более 10 лет?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AutoNum type="arabicPeriod"/>
            </a:pPr>
            <a:r>
              <a:rPr lang="ru-RU" sz="1800" dirty="0" smtClean="0"/>
              <a:t>Кто из читателей брал книги в предыдущем месяце?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None/>
            </a:pPr>
            <a:r>
              <a:rPr lang="en-US" sz="900" dirty="0" smtClean="0"/>
              <a:t>	</a:t>
            </a:r>
            <a:r>
              <a:rPr lang="en-US" sz="1400" dirty="0" err="1" smtClean="0"/>
              <a:t>Для</a:t>
            </a:r>
            <a:r>
              <a:rPr lang="en-US" sz="1400" dirty="0" smtClean="0"/>
              <a:t> </a:t>
            </a:r>
            <a:r>
              <a:rPr lang="en-US" sz="1400" dirty="0" err="1" smtClean="0"/>
              <a:t>реализации</a:t>
            </a:r>
            <a:r>
              <a:rPr lang="en-US" sz="1400" dirty="0" smtClean="0"/>
              <a:t> </a:t>
            </a:r>
            <a:r>
              <a:rPr lang="en-US" sz="1400" dirty="0" err="1" smtClean="0"/>
              <a:t>запроса</a:t>
            </a:r>
            <a:r>
              <a:rPr lang="en-US" sz="1400" dirty="0" smtClean="0"/>
              <a:t> 1 </a:t>
            </a:r>
            <a:r>
              <a:rPr lang="en-US" sz="1400" dirty="0" err="1" smtClean="0"/>
              <a:t>нужна</a:t>
            </a:r>
            <a:r>
              <a:rPr lang="ru-RU" sz="1400" dirty="0" smtClean="0"/>
              <a:t> коррекция набора атрибутов БД и ФЗ</a:t>
            </a:r>
            <a:r>
              <a:rPr lang="en-US" sz="1400" dirty="0" smtClean="0"/>
              <a:t>. </a:t>
            </a:r>
            <a:r>
              <a:rPr lang="en-US" sz="1400" dirty="0" err="1" smtClean="0"/>
              <a:t>Требуется</a:t>
            </a:r>
            <a:r>
              <a:rPr lang="en-US" sz="1400" dirty="0" smtClean="0"/>
              <a:t> </a:t>
            </a:r>
            <a:r>
              <a:rPr lang="ru-RU" sz="1400" dirty="0" err="1" smtClean="0"/>
              <a:t>добав</a:t>
            </a:r>
            <a:r>
              <a:rPr lang="en-US" sz="1400" dirty="0" err="1" smtClean="0"/>
              <a:t>ление</a:t>
            </a:r>
            <a:r>
              <a:rPr lang="ru-RU" sz="1400" dirty="0" smtClean="0"/>
              <a:t> атрибут</a:t>
            </a:r>
            <a:r>
              <a:rPr lang="en-US" sz="1400" dirty="0" smtClean="0"/>
              <a:t>а</a:t>
            </a:r>
            <a:r>
              <a:rPr lang="ru-RU" sz="1400" dirty="0" smtClean="0"/>
              <a:t> </a:t>
            </a:r>
            <a:r>
              <a:rPr lang="ru-RU" sz="1400" dirty="0" err="1" smtClean="0"/>
              <a:t>ДатаЗаписи</a:t>
            </a:r>
            <a:r>
              <a:rPr lang="ru-RU" sz="1400" dirty="0" smtClean="0"/>
              <a:t>, который функционально зависит от </a:t>
            </a:r>
            <a:r>
              <a:rPr lang="en-US" sz="1400" dirty="0" err="1" smtClean="0"/>
              <a:t>атрибута</a:t>
            </a:r>
            <a:r>
              <a:rPr lang="en-US" sz="1400" dirty="0" smtClean="0"/>
              <a:t> </a:t>
            </a:r>
            <a:r>
              <a:rPr lang="en-US" sz="1400" dirty="0" err="1" smtClean="0"/>
              <a:t>Билет</a:t>
            </a:r>
            <a:r>
              <a:rPr lang="ru-RU" sz="1400" dirty="0" smtClean="0"/>
              <a:t> и должен размещаться в отношении Читатель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Для</a:t>
            </a:r>
            <a:r>
              <a:rPr lang="en-US" sz="1400" dirty="0" smtClean="0"/>
              <a:t> </a:t>
            </a:r>
            <a:r>
              <a:rPr lang="en-US" sz="1400" dirty="0" err="1" smtClean="0"/>
              <a:t>реализации</a:t>
            </a:r>
            <a:r>
              <a:rPr lang="en-US" sz="1400" dirty="0" smtClean="0"/>
              <a:t> </a:t>
            </a:r>
            <a:r>
              <a:rPr lang="en-US" sz="1400" dirty="0" err="1" smtClean="0"/>
              <a:t>запроса</a:t>
            </a:r>
            <a:r>
              <a:rPr lang="en-US" sz="1400" dirty="0" smtClean="0"/>
              <a:t> 2 </a:t>
            </a:r>
            <a:r>
              <a:rPr lang="en-US" sz="1400" dirty="0" err="1" smtClean="0"/>
              <a:t>нельзя</a:t>
            </a:r>
            <a:r>
              <a:rPr lang="en-US" sz="1400" dirty="0" smtClean="0"/>
              <a:t> </a:t>
            </a:r>
            <a:r>
              <a:rPr lang="en-US" sz="1400" dirty="0" err="1" smtClean="0"/>
              <a:t>при</a:t>
            </a:r>
            <a:r>
              <a:rPr lang="en-US" sz="1400" dirty="0" smtClean="0"/>
              <a:t> </a:t>
            </a:r>
            <a:r>
              <a:rPr lang="en-US" sz="1400" dirty="0" err="1" smtClean="0"/>
              <a:t>возврате</a:t>
            </a:r>
            <a:r>
              <a:rPr lang="en-US" sz="1400" dirty="0" smtClean="0"/>
              <a:t> </a:t>
            </a:r>
            <a:r>
              <a:rPr lang="en-US" sz="1400" dirty="0" err="1" smtClean="0"/>
              <a:t>книги</a:t>
            </a:r>
            <a:r>
              <a:rPr lang="en-US" sz="1400" dirty="0" smtClean="0"/>
              <a:t> </a:t>
            </a:r>
            <a:r>
              <a:rPr lang="en-US" sz="1400" dirty="0" err="1" smtClean="0"/>
              <a:t>читателем</a:t>
            </a:r>
            <a:r>
              <a:rPr lang="en-US" sz="1400" dirty="0" smtClean="0"/>
              <a:t> </a:t>
            </a:r>
            <a:r>
              <a:rPr lang="en-US" sz="1400" dirty="0" err="1" smtClean="0"/>
              <a:t>удалять</a:t>
            </a:r>
            <a:r>
              <a:rPr lang="en-US" sz="1400" dirty="0" smtClean="0"/>
              <a:t> </a:t>
            </a:r>
            <a:r>
              <a:rPr lang="en-US" sz="1400" dirty="0" err="1" smtClean="0"/>
              <a:t>строку</a:t>
            </a:r>
            <a:r>
              <a:rPr lang="en-US" sz="1400" dirty="0" smtClean="0"/>
              <a:t> </a:t>
            </a:r>
            <a:r>
              <a:rPr lang="ru-RU" sz="1400" dirty="0" smtClean="0"/>
              <a:t>из таблицы Читает</a:t>
            </a:r>
            <a:r>
              <a:rPr lang="en-US" sz="1400" dirty="0" smtClean="0"/>
              <a:t>. Н</a:t>
            </a:r>
            <a:r>
              <a:rPr lang="ru-RU" sz="1400" dirty="0" err="1" smtClean="0"/>
              <a:t>адо</a:t>
            </a:r>
            <a:r>
              <a:rPr lang="ru-RU" sz="1400" dirty="0" smtClean="0"/>
              <a:t> добавить в отношение Читает атрибут </a:t>
            </a:r>
            <a:r>
              <a:rPr lang="ru-RU" sz="1400" dirty="0" err="1" smtClean="0"/>
              <a:t>ДатаВозврата</a:t>
            </a:r>
            <a:r>
              <a:rPr lang="ru-RU" sz="1400" dirty="0" smtClean="0"/>
              <a:t>, функционально зависящий, как и атрибут Дата (изменим его имя на </a:t>
            </a:r>
            <a:r>
              <a:rPr lang="ru-RU" sz="1400" dirty="0" err="1" smtClean="0"/>
              <a:t>ДатаЗакрепления</a:t>
            </a:r>
            <a:r>
              <a:rPr lang="ru-RU" sz="1400" dirty="0" smtClean="0"/>
              <a:t>), от совокупности атрибутов Шифр и Билет</a:t>
            </a:r>
            <a:r>
              <a:rPr lang="en-US" sz="1400" dirty="0" smtClean="0"/>
              <a:t>. </a:t>
            </a:r>
            <a:r>
              <a:rPr lang="ru-RU" sz="1400" dirty="0" smtClean="0"/>
              <a:t>Если читатель еще не вернул книгу, будет заполнено только поле </a:t>
            </a:r>
            <a:r>
              <a:rPr lang="ru-RU" sz="1400" dirty="0" err="1" smtClean="0"/>
              <a:t>ДатаЗакрепления</a:t>
            </a:r>
            <a:r>
              <a:rPr lang="ru-RU" sz="1400" dirty="0" smtClean="0"/>
              <a:t>, а когда книга возвращается в библиотеку, появляется значение и в поле </a:t>
            </a:r>
            <a:r>
              <a:rPr lang="ru-RU" sz="1400" dirty="0" err="1" smtClean="0"/>
              <a:t>ДатаВозврата</a:t>
            </a:r>
            <a:r>
              <a:rPr lang="ru-RU" sz="1600" dirty="0" smtClean="0"/>
              <a:t>. 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Char char="•"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500" dirty="0" smtClean="0"/>
              <a:t>	</a:t>
            </a:r>
            <a:endParaRPr lang="ru-RU" sz="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919162"/>
          </a:xfrm>
        </p:spPr>
        <p:txBody>
          <a:bodyPr/>
          <a:lstStyle/>
          <a:p>
            <a:pPr eaLnBrk="1" hangingPunct="1"/>
            <a:r>
              <a:rPr lang="en-US" sz="2800" smtClean="0"/>
              <a:t>А</a:t>
            </a:r>
            <a:r>
              <a:rPr lang="ru-RU" sz="2800" smtClean="0"/>
              <a:t>нализ набора отношений БД Библиотека</a:t>
            </a:r>
            <a:r>
              <a:rPr lang="en-US" sz="2800" smtClean="0"/>
              <a:t> на предмет наличия избыточных ФЗ и отношений</a:t>
            </a:r>
            <a:endParaRPr lang="ru-RU" sz="28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305" y="1613535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en-US" sz="2000" dirty="0" err="1" smtClean="0"/>
              <a:t>Избыточность</a:t>
            </a:r>
            <a:r>
              <a:rPr lang="en-US" sz="2000" dirty="0" smtClean="0"/>
              <a:t> ФЗ: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en-US" sz="1400" dirty="0" smtClean="0"/>
              <a:t>в</a:t>
            </a:r>
            <a:r>
              <a:rPr lang="ru-RU" sz="1400" dirty="0" smtClean="0"/>
              <a:t> отношении </a:t>
            </a:r>
            <a:r>
              <a:rPr lang="ru-RU" sz="1400" b="1" dirty="0" smtClean="0"/>
              <a:t>Книга</a:t>
            </a:r>
            <a:r>
              <a:rPr lang="ru-RU" sz="1400" dirty="0" smtClean="0"/>
              <a:t> присутствует </a:t>
            </a:r>
            <a:r>
              <a:rPr lang="en-US" sz="1400" dirty="0" err="1" smtClean="0"/>
              <a:t>одна</a:t>
            </a:r>
            <a:r>
              <a:rPr lang="ru-RU" sz="1400" dirty="0" smtClean="0"/>
              <a:t> ФЗ </a:t>
            </a:r>
            <a:r>
              <a:rPr lang="en-US" sz="1400" dirty="0" smtClean="0"/>
              <a:t> -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None/>
            </a:pPr>
            <a:r>
              <a:rPr lang="en-US" sz="1400" dirty="0" smtClean="0"/>
              <a:t>	</a:t>
            </a:r>
            <a:r>
              <a:rPr lang="ru-RU" sz="1400" dirty="0" smtClean="0"/>
              <a:t> </a:t>
            </a:r>
            <a:r>
              <a:rPr lang="ru-RU" sz="1400" b="1" dirty="0" smtClean="0"/>
              <a:t>Шифр → </a:t>
            </a:r>
            <a:r>
              <a:rPr lang="ru-RU" sz="1400" b="1" dirty="0" err="1" smtClean="0"/>
              <a:t>Авт</a:t>
            </a:r>
            <a:r>
              <a:rPr lang="ru-RU" sz="1400" b="1" dirty="0" smtClean="0"/>
              <a:t>, </a:t>
            </a:r>
            <a:r>
              <a:rPr lang="ru-RU" sz="1400" b="1" dirty="0" err="1" smtClean="0"/>
              <a:t>Назв</a:t>
            </a:r>
            <a:r>
              <a:rPr lang="ru-RU" sz="1400" b="1" dirty="0" smtClean="0"/>
              <a:t>, Год, </a:t>
            </a:r>
            <a:r>
              <a:rPr lang="ru-RU" sz="1400" b="1" dirty="0" err="1" smtClean="0"/>
              <a:t>Экз</a:t>
            </a:r>
            <a:r>
              <a:rPr lang="ru-RU" sz="1400" b="1" dirty="0" smtClean="0"/>
              <a:t>, </a:t>
            </a:r>
            <a:endParaRPr lang="en-US" sz="1400" b="1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ru-RU" sz="1400" dirty="0" smtClean="0"/>
              <a:t>в отношении Читатель </a:t>
            </a:r>
            <a:r>
              <a:rPr lang="en-US" sz="1400" dirty="0" err="1" smtClean="0"/>
              <a:t>одна</a:t>
            </a:r>
            <a:r>
              <a:rPr lang="en-US" sz="1400" dirty="0" smtClean="0"/>
              <a:t> </a:t>
            </a:r>
            <a:r>
              <a:rPr lang="ru-RU" sz="1400" dirty="0" smtClean="0"/>
              <a:t>ФЗ </a:t>
            </a:r>
            <a:r>
              <a:rPr lang="en-US" sz="1400" dirty="0" smtClean="0"/>
              <a:t>-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None/>
            </a:pPr>
            <a:r>
              <a:rPr lang="en-US" sz="1400" dirty="0" smtClean="0"/>
              <a:t>	</a:t>
            </a:r>
            <a:r>
              <a:rPr lang="ru-RU" sz="1400" b="1" dirty="0" smtClean="0"/>
              <a:t>Билет → ФИО, Тел , </a:t>
            </a:r>
            <a:endParaRPr lang="en-US" sz="1400" b="1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ru-RU" sz="1400" dirty="0" smtClean="0"/>
              <a:t>в отношении </a:t>
            </a:r>
            <a:r>
              <a:rPr lang="ru-RU" sz="1400" b="1" dirty="0" smtClean="0"/>
              <a:t>Читает</a:t>
            </a:r>
            <a:r>
              <a:rPr lang="ru-RU" sz="1400" dirty="0" smtClean="0"/>
              <a:t> </a:t>
            </a:r>
            <a:r>
              <a:rPr lang="en-US" sz="1400" dirty="0" err="1" smtClean="0"/>
              <a:t>одна</a:t>
            </a:r>
            <a:r>
              <a:rPr lang="en-US" sz="1400" dirty="0" smtClean="0"/>
              <a:t> </a:t>
            </a:r>
            <a:r>
              <a:rPr lang="ru-RU" sz="1400" dirty="0" smtClean="0"/>
              <a:t>ФЗ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None/>
            </a:pPr>
            <a:r>
              <a:rPr lang="en-US" sz="1400" dirty="0" smtClean="0"/>
              <a:t>	</a:t>
            </a:r>
            <a:r>
              <a:rPr lang="ru-RU" sz="1400" b="1" dirty="0" smtClean="0"/>
              <a:t>Шифр, Билет → Дата.</a:t>
            </a:r>
            <a:r>
              <a:rPr lang="ru-RU" sz="1400" dirty="0" smtClean="0"/>
              <a:t> 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None/>
            </a:pPr>
            <a:r>
              <a:rPr lang="en-US" sz="1600" dirty="0" smtClean="0"/>
              <a:t>К</a:t>
            </a:r>
            <a:r>
              <a:rPr lang="ru-RU" sz="1600" dirty="0" err="1" smtClean="0"/>
              <a:t>аждая</a:t>
            </a:r>
            <a:r>
              <a:rPr lang="ru-RU" sz="1600" dirty="0" smtClean="0"/>
              <a:t> ФЗ присутствует только в одном отношении, а набор из трех ФЗ, распределенный по трем отношениям совпадает с исходным минимальным покрытием</a:t>
            </a:r>
            <a:r>
              <a:rPr lang="ru-RU" sz="1400" dirty="0" smtClean="0"/>
              <a:t>. </a:t>
            </a:r>
            <a:endParaRPr lang="en-US" sz="1200" dirty="0" smtClean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en-US" sz="2000" dirty="0" err="1" smtClean="0"/>
              <a:t>Избыточность</a:t>
            </a:r>
            <a:r>
              <a:rPr lang="en-US" sz="2000" dirty="0" smtClean="0"/>
              <a:t> </a:t>
            </a:r>
            <a:r>
              <a:rPr lang="en-US" sz="2000" dirty="0" err="1" smtClean="0"/>
              <a:t>отношений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None/>
            </a:pPr>
            <a:r>
              <a:rPr lang="en-US" sz="1300" dirty="0" smtClean="0"/>
              <a:t>	</a:t>
            </a:r>
            <a:r>
              <a:rPr lang="ru-RU" sz="1600" dirty="0" smtClean="0"/>
              <a:t>Избыточных отношений нет, </a:t>
            </a:r>
            <a:r>
              <a:rPr lang="en-US" sz="1600" dirty="0" err="1" smtClean="0"/>
              <a:t>т.к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en-US" sz="1400" dirty="0" err="1" smtClean="0"/>
              <a:t>очевидно</a:t>
            </a:r>
            <a:r>
              <a:rPr lang="en-US" sz="1400" dirty="0" smtClean="0"/>
              <a:t>, </a:t>
            </a:r>
            <a:r>
              <a:rPr lang="en-US" sz="1400" dirty="0" err="1" smtClean="0"/>
              <a:t>что</a:t>
            </a:r>
            <a:r>
              <a:rPr lang="en-US" sz="1400" dirty="0" smtClean="0"/>
              <a:t> </a:t>
            </a:r>
            <a:r>
              <a:rPr lang="ru-RU" sz="1400" dirty="0" smtClean="0"/>
              <a:t>атрибуты ни одного из отношений полностью не присутствуют в другом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ru-RU" sz="1400" dirty="0" smtClean="0"/>
              <a:t>выполнять операции соединения имеет смысл, если атрибут, находящийся в одном отношении, находится и в другом. Это относится к атрибутам правых частей ФЗ</a:t>
            </a:r>
            <a:r>
              <a:rPr lang="en-US" sz="1400" dirty="0" smtClean="0"/>
              <a:t>. А</a:t>
            </a:r>
            <a:r>
              <a:rPr lang="ru-RU" sz="1400" dirty="0" err="1" smtClean="0"/>
              <a:t>трибут</a:t>
            </a:r>
            <a:r>
              <a:rPr lang="en-US" sz="1400" dirty="0" smtClean="0"/>
              <a:t>ы</a:t>
            </a:r>
            <a:r>
              <a:rPr lang="ru-RU" sz="1400" dirty="0" smtClean="0"/>
              <a:t> левых частей</a:t>
            </a:r>
            <a:r>
              <a:rPr lang="en-US" sz="1400" dirty="0" smtClean="0"/>
              <a:t> </a:t>
            </a:r>
            <a:r>
              <a:rPr lang="en-US" sz="1400" dirty="0" err="1" smtClean="0"/>
              <a:t>могут</a:t>
            </a:r>
            <a:r>
              <a:rPr lang="ru-RU" sz="1400" dirty="0" smtClean="0"/>
              <a:t> </a:t>
            </a:r>
            <a:r>
              <a:rPr lang="en-US" sz="1400" dirty="0" err="1" smtClean="0"/>
              <a:t>пр</a:t>
            </a:r>
            <a:r>
              <a:rPr lang="ru-RU" sz="1400" dirty="0" smtClean="0"/>
              <a:t>и</a:t>
            </a:r>
            <a:r>
              <a:rPr lang="en-US" sz="1400" dirty="0" err="1" smtClean="0"/>
              <a:t>сутствовать</a:t>
            </a:r>
            <a:r>
              <a:rPr lang="en-US" sz="1400" dirty="0" smtClean="0"/>
              <a:t> в</a:t>
            </a:r>
            <a:r>
              <a:rPr lang="ru-RU" sz="1400" dirty="0" smtClean="0"/>
              <a:t> нескольких отношениях </a:t>
            </a:r>
            <a:r>
              <a:rPr lang="en-US" sz="1400" dirty="0" smtClean="0"/>
              <a:t> </a:t>
            </a:r>
            <a:r>
              <a:rPr lang="en-US" sz="1400" dirty="0" err="1" smtClean="0"/>
              <a:t>при</a:t>
            </a:r>
            <a:r>
              <a:rPr lang="en-US" sz="1400" dirty="0" smtClean="0"/>
              <a:t> </a:t>
            </a:r>
            <a:r>
              <a:rPr lang="ru-RU" sz="1400" dirty="0" smtClean="0"/>
              <a:t>  наличии связи между отношениями</a:t>
            </a:r>
            <a:r>
              <a:rPr lang="en-US" sz="1400" dirty="0" smtClean="0"/>
              <a:t> </a:t>
            </a:r>
            <a:r>
              <a:rPr lang="ru-RU" sz="1400" dirty="0" smtClean="0"/>
              <a:t>по этим атрибутам.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  <a:buClr>
                <a:schemeClr val="hlink"/>
              </a:buClr>
              <a:buSzTx/>
              <a:buFontTx/>
              <a:buNone/>
            </a:pPr>
            <a:r>
              <a:rPr lang="en-US" sz="1400" dirty="0" smtClean="0"/>
              <a:t>	</a:t>
            </a:r>
            <a:r>
              <a:rPr lang="ru-RU" sz="1400" dirty="0" smtClean="0"/>
              <a:t> В нашем случае атрибуты </a:t>
            </a:r>
            <a:r>
              <a:rPr lang="ru-RU" sz="1400" b="1" dirty="0" err="1" smtClean="0"/>
              <a:t>Авт</a:t>
            </a:r>
            <a:r>
              <a:rPr lang="ru-RU" sz="1400" b="1" dirty="0" smtClean="0"/>
              <a:t>, </a:t>
            </a:r>
            <a:r>
              <a:rPr lang="ru-RU" sz="1400" b="1" dirty="0" err="1" smtClean="0"/>
              <a:t>Назв</a:t>
            </a:r>
            <a:r>
              <a:rPr lang="ru-RU" sz="1400" b="1" dirty="0" smtClean="0"/>
              <a:t>, Год, </a:t>
            </a:r>
            <a:r>
              <a:rPr lang="ru-RU" sz="1400" b="1" dirty="0" err="1" smtClean="0"/>
              <a:t>Экз</a:t>
            </a:r>
            <a:r>
              <a:rPr lang="ru-RU" sz="1400" dirty="0" smtClean="0"/>
              <a:t>, находятся только в отношении </a:t>
            </a:r>
            <a:r>
              <a:rPr lang="ru-RU" sz="1400" b="1" dirty="0" smtClean="0"/>
              <a:t>Книга</a:t>
            </a:r>
            <a:r>
              <a:rPr lang="ru-RU" sz="1400" dirty="0" smtClean="0"/>
              <a:t>, атрибуты </a:t>
            </a:r>
            <a:r>
              <a:rPr lang="ru-RU" sz="1400" b="1" dirty="0" smtClean="0"/>
              <a:t>ФИО и Тел</a:t>
            </a:r>
            <a:r>
              <a:rPr lang="ru-RU" sz="1400" dirty="0" smtClean="0"/>
              <a:t> – только в отношении </a:t>
            </a:r>
            <a:r>
              <a:rPr lang="ru-RU" sz="1400" b="1" dirty="0" smtClean="0"/>
              <a:t>Читатель</a:t>
            </a:r>
            <a:r>
              <a:rPr lang="ru-RU" sz="1400" dirty="0" smtClean="0"/>
              <a:t>, а атрибут </a:t>
            </a:r>
            <a:r>
              <a:rPr lang="ru-RU" sz="1400" b="1" dirty="0" smtClean="0"/>
              <a:t>Дата </a:t>
            </a:r>
            <a:r>
              <a:rPr lang="ru-RU" sz="1400" dirty="0" smtClean="0"/>
              <a:t>– только в отношении </a:t>
            </a:r>
            <a:r>
              <a:rPr lang="ru-RU" sz="1400" b="1" dirty="0" smtClean="0"/>
              <a:t>Читает</a:t>
            </a:r>
            <a:r>
              <a:rPr lang="ru-RU" sz="1400" dirty="0" smtClean="0"/>
              <a:t>. Атрибут</a:t>
            </a:r>
            <a:r>
              <a:rPr lang="ru-RU" sz="1400" b="1" dirty="0" smtClean="0"/>
              <a:t> Шифр</a:t>
            </a:r>
            <a:r>
              <a:rPr lang="ru-RU" sz="1400" dirty="0" smtClean="0"/>
              <a:t> присутствует в двух отношениях – </a:t>
            </a:r>
            <a:r>
              <a:rPr lang="ru-RU" sz="1400" b="1" dirty="0" smtClean="0"/>
              <a:t>Книга</a:t>
            </a:r>
            <a:r>
              <a:rPr lang="ru-RU" sz="1400" dirty="0" smtClean="0"/>
              <a:t> и </a:t>
            </a:r>
            <a:r>
              <a:rPr lang="ru-RU" sz="1400" b="1" dirty="0" smtClean="0"/>
              <a:t>Читает</a:t>
            </a:r>
            <a:r>
              <a:rPr lang="ru-RU" sz="1400" dirty="0" smtClean="0"/>
              <a:t>, а атрибут </a:t>
            </a:r>
            <a:r>
              <a:rPr lang="ru-RU" sz="1400" b="1" dirty="0" smtClean="0"/>
              <a:t>Билет </a:t>
            </a:r>
            <a:r>
              <a:rPr lang="ru-RU" sz="1400" dirty="0" smtClean="0"/>
              <a:t>– в отношениях </a:t>
            </a:r>
            <a:r>
              <a:rPr lang="ru-RU" sz="1400" b="1" dirty="0" smtClean="0"/>
              <a:t>Читатель</a:t>
            </a:r>
            <a:r>
              <a:rPr lang="ru-RU" sz="1400" dirty="0" smtClean="0"/>
              <a:t> и </a:t>
            </a:r>
            <a:r>
              <a:rPr lang="ru-RU" sz="1400" b="1" dirty="0" smtClean="0"/>
              <a:t>Читает</a:t>
            </a:r>
            <a:r>
              <a:rPr lang="ru-RU" sz="1400" dirty="0" smtClean="0"/>
              <a:t>, но оба используются для связи. 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endParaRPr 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Связи между отношениями БД Библиотека</a:t>
            </a:r>
            <a:r>
              <a:rPr lang="ru-RU" sz="3800" smtClean="0"/>
              <a:t> </a:t>
            </a:r>
            <a:endParaRPr lang="ru-RU" sz="3800" smtClean="0"/>
          </a:p>
        </p:txBody>
      </p:sp>
      <p:pic>
        <p:nvPicPr>
          <p:cNvPr id="67587" name="Picture 4" descr="CH03_08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14414" y="1857364"/>
            <a:ext cx="6643734" cy="3357586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Действия, которые выполняются на </a:t>
            </a:r>
            <a:r>
              <a:rPr lang="ru-RU" sz="3200" smtClean="0"/>
              <a:t>стадии реализации </a:t>
            </a:r>
            <a:r>
              <a:rPr lang="ru-RU" sz="3200" dirty="0" smtClean="0"/>
              <a:t>БД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30725"/>
          </a:xfrm>
        </p:spPr>
        <p:txBody>
          <a:bodyPr/>
          <a:lstStyle/>
          <a:p>
            <a:pPr lvl="0"/>
            <a:r>
              <a:rPr lang="ru-RU" sz="2000" dirty="0" smtClean="0"/>
              <a:t>Средствами выбранной для реализации СУБД вводятся описания (схемы) всех составляющих базу данных отношений.</a:t>
            </a:r>
            <a:endParaRPr lang="ru-RU" sz="2000" dirty="0" smtClean="0"/>
          </a:p>
          <a:p>
            <a:r>
              <a:rPr lang="ru-RU" sz="2000" dirty="0" smtClean="0"/>
              <a:t>Разрабатываются интерфейсы пользователей разных категорий. Сюда входит разработка экранных форм для ввода и отображения данных, удобных экранных способов доступа к хранящимся в базе данным, создание выходных форм (отчетов), обеспечивающих максимальную информативность и удобство восприятия.</a:t>
            </a:r>
            <a:endParaRPr lang="ru-RU" sz="2000" dirty="0" smtClean="0"/>
          </a:p>
          <a:p>
            <a:r>
              <a:rPr lang="ru-RU" sz="2000" dirty="0" smtClean="0"/>
              <a:t> Разрабатывается программное обеспечение прикладной системы, реализующее все необходимые операции с БД для всех категорий пользователей.</a:t>
            </a:r>
            <a:endParaRPr lang="ru-RU" sz="2000" dirty="0" smtClean="0"/>
          </a:p>
          <a:p>
            <a:pPr lvl="0"/>
            <a:r>
              <a:rPr lang="ru-RU" sz="2000" dirty="0" smtClean="0"/>
              <a:t>БД заполняется отладочными данными.</a:t>
            </a:r>
            <a:endParaRPr lang="ru-RU" sz="2000" dirty="0" smtClean="0"/>
          </a:p>
          <a:p>
            <a:pPr lvl="0"/>
            <a:r>
              <a:rPr lang="ru-RU" sz="2000" dirty="0" smtClean="0"/>
              <a:t>Производится отладка и тестирование разработанной прикладной системы.</a:t>
            </a:r>
            <a:endParaRPr lang="ru-RU" sz="2000" dirty="0" smtClean="0"/>
          </a:p>
          <a:p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B3A22-9A1A-4290-8A0F-DDC028A4DEC8}" type="slidenum">
              <a:rPr lang="ru-RU" altLang="en-US" smtClean="0"/>
            </a:fld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Постановка задачи создания БД “Библиотека”</a:t>
            </a:r>
            <a:endParaRPr lang="ru-RU" sz="38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100" smtClean="0"/>
              <a:t>Пусть требуется создать БД для библиотекаря. В БД должны храниться сведения о книгах, имеющихся в библиотеке, о читателях и о том, какие книги на текущий момент находятся на руках у каждого читателя. </a:t>
            </a:r>
            <a:endParaRPr lang="ru-RU" sz="2100" smtClean="0"/>
          </a:p>
          <a:p>
            <a:pPr eaLnBrk="1" hangingPunct="1">
              <a:lnSpc>
                <a:spcPct val="80000"/>
              </a:lnSpc>
            </a:pPr>
            <a:r>
              <a:rPr lang="ru-RU" sz="2100" smtClean="0"/>
              <a:t>Сведения о книге состоят из ее шифра – </a:t>
            </a:r>
            <a:r>
              <a:rPr lang="ru-RU" sz="2100" b="1" smtClean="0"/>
              <a:t>Шифр</a:t>
            </a:r>
            <a:r>
              <a:rPr lang="ru-RU" sz="2100" smtClean="0"/>
              <a:t>, Названия книги – </a:t>
            </a:r>
            <a:r>
              <a:rPr lang="ru-RU" sz="2100" b="1" smtClean="0"/>
              <a:t>Назв</a:t>
            </a:r>
            <a:r>
              <a:rPr lang="ru-RU" sz="2100" smtClean="0"/>
              <a:t>, автора или авторов книги – </a:t>
            </a:r>
            <a:r>
              <a:rPr lang="ru-RU" sz="2100" b="1" smtClean="0"/>
              <a:t>Авт</a:t>
            </a:r>
            <a:r>
              <a:rPr lang="ru-RU" sz="2100" smtClean="0"/>
              <a:t>, Года издания – </a:t>
            </a:r>
            <a:r>
              <a:rPr lang="ru-RU" sz="2100" b="1" smtClean="0"/>
              <a:t>Год</a:t>
            </a:r>
            <a:r>
              <a:rPr lang="ru-RU" sz="2100" smtClean="0"/>
              <a:t>, количества экземпляров, имеющихся в библиотеке – </a:t>
            </a:r>
            <a:r>
              <a:rPr lang="ru-RU" sz="2100" b="1" smtClean="0"/>
              <a:t>Экз</a:t>
            </a:r>
            <a:r>
              <a:rPr lang="ru-RU" sz="2100" smtClean="0"/>
              <a:t>.</a:t>
            </a:r>
            <a:endParaRPr lang="ru-RU" sz="2100" smtClean="0"/>
          </a:p>
          <a:p>
            <a:pPr eaLnBrk="1" hangingPunct="1">
              <a:lnSpc>
                <a:spcPct val="80000"/>
              </a:lnSpc>
            </a:pPr>
            <a:r>
              <a:rPr lang="ru-RU" sz="2100" smtClean="0"/>
              <a:t>Сведения о читателе – это Фамилия и инициалы читателя – </a:t>
            </a:r>
            <a:r>
              <a:rPr lang="ru-RU" sz="2100" b="1" smtClean="0"/>
              <a:t>ФИО</a:t>
            </a:r>
            <a:r>
              <a:rPr lang="ru-RU" sz="2100" smtClean="0"/>
              <a:t>, номер его читательского билета - </a:t>
            </a:r>
            <a:r>
              <a:rPr lang="ru-RU" sz="2100" b="1" smtClean="0"/>
              <a:t>Билет</a:t>
            </a:r>
            <a:r>
              <a:rPr lang="ru-RU" sz="2100" smtClean="0"/>
              <a:t>, номер контактного телефона – </a:t>
            </a:r>
            <a:r>
              <a:rPr lang="ru-RU" sz="2100" b="1" smtClean="0"/>
              <a:t>Тел</a:t>
            </a:r>
            <a:r>
              <a:rPr lang="ru-RU" sz="2100" smtClean="0"/>
              <a:t>.</a:t>
            </a:r>
            <a:endParaRPr lang="ru-RU" sz="2100" smtClean="0"/>
          </a:p>
          <a:p>
            <a:pPr eaLnBrk="1" hangingPunct="1">
              <a:lnSpc>
                <a:spcPct val="80000"/>
              </a:lnSpc>
            </a:pPr>
            <a:r>
              <a:rPr lang="ru-RU" sz="2100" smtClean="0"/>
              <a:t>Кроме того, известны даты закрепления книг за читателями – </a:t>
            </a:r>
            <a:r>
              <a:rPr lang="ru-RU" sz="2100" b="1" smtClean="0"/>
              <a:t>Дата</a:t>
            </a:r>
            <a:r>
              <a:rPr lang="ru-RU" sz="2100" smtClean="0"/>
              <a:t>. Атрибут дата относится в равной мере как к книге, так и к читателю.</a:t>
            </a:r>
            <a:endParaRPr lang="ru-RU" sz="21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1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100" smtClean="0"/>
              <a:t>Попытаемся поместить все эти данные в одно отношение.</a:t>
            </a:r>
            <a:endParaRPr lang="ru-RU" sz="21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0DE4C-D506-4940-930A-92F83302A672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Универсальное отношение </a:t>
            </a:r>
            <a:r>
              <a:rPr lang="en-US" sz="2800" smtClean="0"/>
              <a:t>“Библиотека”</a:t>
            </a:r>
            <a:endParaRPr lang="ru-RU" sz="2800" smtClean="0"/>
          </a:p>
        </p:txBody>
      </p:sp>
      <p:graphicFrame>
        <p:nvGraphicFramePr>
          <p:cNvPr id="130714" name="Group 666"/>
          <p:cNvGraphicFramePr>
            <a:graphicFrameLocks noGrp="1"/>
          </p:cNvGraphicFramePr>
          <p:nvPr>
            <p:ph idx="1"/>
          </p:nvPr>
        </p:nvGraphicFramePr>
        <p:xfrm>
          <a:off x="395288" y="1125538"/>
          <a:ext cx="8436674" cy="4895852"/>
        </p:xfrm>
        <a:graphic>
          <a:graphicData uri="http://schemas.openxmlformats.org/drawingml/2006/table">
            <a:tbl>
              <a:tblPr/>
              <a:tblGrid>
                <a:gridCol w="763969"/>
                <a:gridCol w="1198562"/>
                <a:gridCol w="892175"/>
                <a:gridCol w="784543"/>
                <a:gridCol w="1349375"/>
                <a:gridCol w="1336675"/>
                <a:gridCol w="600075"/>
                <a:gridCol w="612775"/>
                <a:gridCol w="898525"/>
              </a:tblGrid>
              <a:tr h="390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Билет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ФИО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Тел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Шифр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Назв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Авт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Год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Экз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Дата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И.И.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238-80-01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Ч-15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Чайка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Чехов А.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1938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15.01.02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И.И.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238-80-01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Т-2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Воскресенье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Толстой Л..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1959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15.01.02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И.И.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238-80-01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Д-21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Идиот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Достоевский Ф.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1970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20.03.02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546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П.П.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215-18-04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ТА-12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Аэлита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Толстой А.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1976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16.02.02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546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П.П.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215-18-04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ТА-8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 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Толстой А.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1948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25.02.02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Сидоров С.С.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115-13-40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Панов П.П.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215-20-02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205</a:t>
                      </a:r>
                      <a:endParaRPr kumimoji="0" lang="ru-RU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 А.А.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110-11-22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Б-111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Собачье сердце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Булгаков М.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1970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К-112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Поединок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Куприн А.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DB58A-598B-4C73-9A9D-A6F589DE5B24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Проблемы</a:t>
            </a:r>
            <a:r>
              <a:rPr lang="ru-RU" sz="2800" smtClean="0"/>
              <a:t>, связанные с использованием </a:t>
            </a:r>
            <a:r>
              <a:rPr lang="en-US" sz="2800" smtClean="0"/>
              <a:t>универсального отношения</a:t>
            </a:r>
            <a:endParaRPr lang="ru-RU" sz="28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smtClean="0"/>
              <a:t>Аномалия обновления.</a:t>
            </a:r>
            <a:r>
              <a:rPr lang="en-US" sz="2600" smtClean="0"/>
              <a:t> </a:t>
            </a:r>
            <a:r>
              <a:rPr lang="en-US" sz="1600" smtClean="0"/>
              <a:t>Если</a:t>
            </a:r>
            <a:r>
              <a:rPr lang="ru-RU" sz="1600" smtClean="0"/>
              <a:t> у Петрова изменится номер телефона, то потребуется внести изменения в 2 записи, а если </a:t>
            </a:r>
            <a:r>
              <a:rPr lang="en-US" sz="1600" smtClean="0"/>
              <a:t>номер </a:t>
            </a:r>
            <a:r>
              <a:rPr lang="ru-RU" sz="1600" smtClean="0"/>
              <a:t>телефон</a:t>
            </a:r>
            <a:r>
              <a:rPr lang="en-US" sz="1600" smtClean="0"/>
              <a:t>а</a:t>
            </a:r>
            <a:r>
              <a:rPr lang="ru-RU" sz="1600" smtClean="0"/>
              <a:t> изменится у Иванова, то в 3. </a:t>
            </a: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000" b="1" smtClean="0"/>
              <a:t>Аномалия удаления.</a:t>
            </a:r>
            <a:r>
              <a:rPr lang="en-US" sz="1600" smtClean="0"/>
              <a:t> Нельзя </a:t>
            </a:r>
            <a:r>
              <a:rPr lang="ru-RU" sz="1600" smtClean="0"/>
              <a:t>удалить целиком первую запись, если Иванов сдал книгу «Чайка», так как. в этом случае мы потеряем информацию об этой книге. Можно заменить пустыми значениями значения полей Билет, ФИО и Тел.  Но так сделать можно только в случае, если Иванов брал и другие книги, в противном случае Иванов исчезнет из списка читателей библиотеки. Таким образом, операция, связанная с возвратом книги, выполняется по-разному в зависимости от данных, содержащихся в таблице</a:t>
            </a:r>
            <a:r>
              <a:rPr lang="en-US" sz="1600" smtClean="0"/>
              <a:t>.</a:t>
            </a: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ru-RU" sz="1600" smtClean="0"/>
              <a:t> </a:t>
            </a:r>
            <a:r>
              <a:rPr lang="en-US" sz="2000" b="1" smtClean="0"/>
              <a:t>Аномалия добавления. </a:t>
            </a:r>
            <a:r>
              <a:rPr lang="ru-RU" sz="1600" smtClean="0"/>
              <a:t>Пусть Сидоров взял книгу Толстого «Воскресенье». Нельзя просто добавить соответствующую строку в БД, поскольку сведения о Сидорове уже есть в БД, но есть и информация о книге «Воскресенье», так как ее уже раньше взял Иванов. Тем не менее придется приписать информацию о книге к строке с информацией о Сидорове. Если бы книгу никто не брал, то две отдельные неполные записи о книге «Воскресенье» и о читателе Сидорове пришлось бы заменить одной, добавив значение поля Дата. </a:t>
            </a:r>
            <a:endParaRPr lang="ru-RU" sz="1600" smtClean="0"/>
          </a:p>
        </p:txBody>
      </p:sp>
      <p:sp>
        <p:nvSpPr>
          <p:cNvPr id="19460" name="Text Box 55"/>
          <p:cNvSpPr txBox="1">
            <a:spLocks noChangeArrowheads="1"/>
          </p:cNvSpPr>
          <p:nvPr/>
        </p:nvSpPr>
        <p:spPr bwMode="auto">
          <a:xfrm>
            <a:off x="684213" y="5805488"/>
            <a:ext cx="7775575" cy="304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/>
              <a:t>108</a:t>
            </a:r>
            <a:r>
              <a:rPr lang="en-US" sz="1400"/>
              <a:t>    </a:t>
            </a:r>
            <a:r>
              <a:rPr lang="ru-RU" sz="1400"/>
              <a:t>Сидоров С.С.</a:t>
            </a:r>
            <a:r>
              <a:rPr lang="en-US" sz="1400"/>
              <a:t>    </a:t>
            </a:r>
            <a:r>
              <a:rPr lang="ru-RU" sz="1400"/>
              <a:t>115-13-40</a:t>
            </a:r>
            <a:r>
              <a:rPr lang="en-US" sz="1400"/>
              <a:t>    </a:t>
            </a:r>
            <a:r>
              <a:rPr lang="ru-RU" sz="1400"/>
              <a:t>Т-2</a:t>
            </a:r>
            <a:r>
              <a:rPr lang="en-US" sz="1400"/>
              <a:t>    </a:t>
            </a:r>
            <a:r>
              <a:rPr lang="ru-RU" sz="1400"/>
              <a:t>Воскресенье</a:t>
            </a:r>
            <a:r>
              <a:rPr lang="en-US" sz="1400"/>
              <a:t>    </a:t>
            </a:r>
            <a:r>
              <a:rPr lang="ru-RU" sz="1400"/>
              <a:t>Толстой Л.</a:t>
            </a:r>
            <a:r>
              <a:rPr lang="en-US" sz="1400"/>
              <a:t>     </a:t>
            </a:r>
            <a:r>
              <a:rPr lang="ru-RU" sz="1400"/>
              <a:t>1959</a:t>
            </a:r>
            <a:r>
              <a:rPr lang="en-US" sz="1400"/>
              <a:t>    </a:t>
            </a:r>
            <a:r>
              <a:rPr lang="ru-RU" sz="1400"/>
              <a:t>7</a:t>
            </a:r>
            <a:r>
              <a:rPr lang="en-US" sz="1400"/>
              <a:t>    </a:t>
            </a:r>
            <a:r>
              <a:rPr lang="ru-RU" sz="1400"/>
              <a:t>20.04.02</a:t>
            </a:r>
            <a:endParaRPr lang="ru-RU" sz="140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C5CFE-171A-43CF-B805-09006BE37055}" type="slidenum">
              <a:rPr lang="ru-RU" altLang="en-US" smtClean="0"/>
            </a:fld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Функциональные зависимости </a:t>
            </a:r>
            <a:r>
              <a:rPr lang="en-US" sz="3200" smtClean="0"/>
              <a:t> (ФЗ) </a:t>
            </a:r>
            <a:r>
              <a:rPr lang="ru-RU" sz="3200" smtClean="0"/>
              <a:t>между атрибутами отношения</a:t>
            </a:r>
            <a:r>
              <a:rPr lang="ru-RU" sz="3800" smtClean="0"/>
              <a:t> </a:t>
            </a:r>
            <a:endParaRPr lang="ru-RU" sz="38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smtClean="0"/>
              <a:t>Определение ФЗ.</a:t>
            </a:r>
            <a:r>
              <a:rPr lang="en-US" sz="2200" smtClean="0"/>
              <a:t> </a:t>
            </a:r>
            <a:r>
              <a:rPr lang="ru-RU" sz="2400" smtClean="0"/>
              <a:t>Пусть имеются два атрибута: </a:t>
            </a:r>
            <a:r>
              <a:rPr lang="ru-RU" sz="2400" b="1" smtClean="0"/>
              <a:t>А</a:t>
            </a:r>
            <a:r>
              <a:rPr lang="ru-RU" sz="2400" smtClean="0"/>
              <a:t> и </a:t>
            </a:r>
            <a:r>
              <a:rPr lang="ru-RU" sz="2400" b="1" smtClean="0"/>
              <a:t>В</a:t>
            </a:r>
            <a:r>
              <a:rPr lang="ru-RU" sz="2400" smtClean="0"/>
              <a:t>. 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 smtClean="0"/>
              <a:t>Если в любой момент времени каждому значению </a:t>
            </a:r>
            <a:r>
              <a:rPr lang="ru-RU" sz="2400" b="1" smtClean="0"/>
              <a:t>А</a:t>
            </a:r>
            <a:r>
              <a:rPr lang="ru-RU" sz="2400" smtClean="0"/>
              <a:t> соответствует не более чем одно значение </a:t>
            </a:r>
            <a:r>
              <a:rPr lang="ru-RU" sz="2400" b="1" smtClean="0"/>
              <a:t>В</a:t>
            </a:r>
            <a:r>
              <a:rPr lang="ru-RU" sz="2400" smtClean="0"/>
              <a:t>, то </a:t>
            </a:r>
            <a:r>
              <a:rPr lang="ru-RU" sz="2400" b="1" smtClean="0"/>
              <a:t>В</a:t>
            </a:r>
            <a:r>
              <a:rPr lang="ru-RU" sz="2400" smtClean="0"/>
              <a:t> функционально зависит от </a:t>
            </a:r>
            <a:r>
              <a:rPr lang="ru-RU" sz="2400" b="1" smtClean="0"/>
              <a:t>А</a:t>
            </a:r>
            <a:r>
              <a:rPr lang="ru-RU" sz="2400" smtClean="0"/>
              <a:t>. 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 b="1" smtClean="0"/>
              <a:t>А</a:t>
            </a:r>
            <a:r>
              <a:rPr lang="ru-RU" sz="2400" smtClean="0"/>
              <a:t> и </a:t>
            </a:r>
            <a:r>
              <a:rPr lang="ru-RU" sz="2400" b="1" smtClean="0"/>
              <a:t>В</a:t>
            </a:r>
            <a:r>
              <a:rPr lang="ru-RU" sz="2400" smtClean="0"/>
              <a:t> при этом могут быть и составными атрибутами, то есть состоять из совокупности полей.</a:t>
            </a:r>
            <a:endParaRPr lang="ru-RU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 smtClean="0"/>
              <a:t>Функциональная зависимость атрибута </a:t>
            </a:r>
            <a:r>
              <a:rPr lang="ru-RU" sz="2400" b="1" smtClean="0"/>
              <a:t>В</a:t>
            </a:r>
            <a:r>
              <a:rPr lang="ru-RU" sz="2400" smtClean="0"/>
              <a:t> от атрибута </a:t>
            </a:r>
            <a:r>
              <a:rPr lang="ru-RU" sz="2400" b="1" smtClean="0"/>
              <a:t>А</a:t>
            </a:r>
            <a:r>
              <a:rPr lang="ru-RU" sz="2400" smtClean="0"/>
              <a:t> в математической форме обозначается как А → В, </a:t>
            </a:r>
            <a:endParaRPr lang="ru-RU" sz="2400" smtClean="0"/>
          </a:p>
        </p:txBody>
      </p:sp>
      <p:pic>
        <p:nvPicPr>
          <p:cNvPr id="20484" name="Picture 4" descr="CH03_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3995738" y="4546600"/>
            <a:ext cx="1439862" cy="533400"/>
          </a:xfrm>
        </p:spPr>
      </p:pic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900113" y="4581525"/>
            <a:ext cx="3024187" cy="4889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ru-RU" sz="2400"/>
              <a:t>а в графической</a:t>
            </a:r>
            <a:r>
              <a:rPr lang="en-US" sz="2400"/>
              <a:t> -</a:t>
            </a:r>
            <a:r>
              <a:rPr lang="en-US" sz="2600"/>
              <a:t> </a:t>
            </a:r>
            <a:endParaRPr lang="ru-RU" sz="26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0D657-2E64-4AE7-ABB2-E640907004A0}" type="slidenum">
              <a:rPr lang="ru-RU" altLang="en-US" smtClean="0"/>
            </a:fld>
            <a:endParaRPr lang="ru-RU" alt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pPr eaLnBrk="1" hangingPunct="1"/>
            <a:r>
              <a:rPr lang="en-US" sz="3000" smtClean="0"/>
              <a:t>Функциональные зависимости </a:t>
            </a:r>
            <a:r>
              <a:rPr lang="ru-RU" sz="3000" smtClean="0"/>
              <a:t> между атрибутами отношения «Библиотека»</a:t>
            </a:r>
            <a:r>
              <a:rPr lang="ru-RU" sz="3800" smtClean="0"/>
              <a:t> </a:t>
            </a:r>
            <a:endParaRPr lang="ru-RU" sz="3800" smtClean="0"/>
          </a:p>
        </p:txBody>
      </p:sp>
      <p:pic>
        <p:nvPicPr>
          <p:cNvPr id="21507" name="Picture 4" descr="CH03_0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19175" y="2349500"/>
            <a:ext cx="3484563" cy="3671888"/>
          </a:xfrm>
        </p:spPr>
      </p:pic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5435600" y="2492375"/>
            <a:ext cx="3095625" cy="20145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Шифр → Авт</a:t>
            </a:r>
            <a:endParaRPr lang="ru-RU"/>
          </a:p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Шифр → Назв</a:t>
            </a:r>
            <a:endParaRPr lang="ru-RU"/>
          </a:p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Шифр → Год</a:t>
            </a:r>
            <a:endParaRPr lang="ru-RU"/>
          </a:p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Шифр → Экз</a:t>
            </a:r>
            <a:endParaRPr lang="ru-RU"/>
          </a:p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Билет → ФИО</a:t>
            </a:r>
            <a:endParaRPr lang="ru-RU"/>
          </a:p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Билет→ Тел</a:t>
            </a:r>
            <a:endParaRPr lang="ru-RU"/>
          </a:p>
          <a:p>
            <a:pPr marL="342900" indent="-342900" defTabSz="-635">
              <a:buFontTx/>
              <a:buAutoNum type="arabicPeriod"/>
              <a:tabLst>
                <a:tab pos="457200" algn="l"/>
              </a:tabLst>
            </a:pPr>
            <a:r>
              <a:rPr lang="ru-RU"/>
              <a:t>Шифр, Билет → Дата</a:t>
            </a:r>
            <a:endParaRPr lang="ru-RU"/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1187450" y="1557338"/>
            <a:ext cx="3313113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Диаграмма ФЗ</a:t>
            </a:r>
            <a:endParaRPr lang="ru-RU"/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5148263" y="1557338"/>
            <a:ext cx="3095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Математическая форма представления ФЗ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9F462-AC14-4FD1-B345-8155F6238EB4}" type="slidenum">
              <a:rPr lang="ru-RU" altLang="en-US" smtClean="0"/>
            </a:fld>
            <a:endParaRPr lang="ru-RU" alt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29613" cy="703262"/>
          </a:xfrm>
        </p:spPr>
        <p:txBody>
          <a:bodyPr/>
          <a:lstStyle/>
          <a:p>
            <a:pPr eaLnBrk="1" hangingPunct="1"/>
            <a:r>
              <a:rPr lang="en-US" sz="3200" smtClean="0"/>
              <a:t>Нормальная форма </a:t>
            </a:r>
            <a:r>
              <a:rPr lang="ru-RU" sz="3200" smtClean="0"/>
              <a:t>Бойса – Кодда</a:t>
            </a:r>
            <a:r>
              <a:rPr lang="en-US" sz="3200" smtClean="0"/>
              <a:t> </a:t>
            </a:r>
            <a:r>
              <a:rPr lang="en-US" sz="2800" smtClean="0"/>
              <a:t>(НФБК)</a:t>
            </a:r>
            <a:r>
              <a:rPr lang="ru-RU" sz="2800" smtClean="0"/>
              <a:t> </a:t>
            </a:r>
            <a:endParaRPr lang="ru-RU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29613" cy="2089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smtClean="0"/>
              <a:t>Определение.</a:t>
            </a:r>
            <a:r>
              <a:rPr lang="ru-RU" smtClean="0"/>
              <a:t> </a:t>
            </a:r>
            <a:r>
              <a:rPr lang="ru-RU" sz="2400" smtClean="0"/>
              <a:t>Отношение находится в НФБК, если каждый детерминант </a:t>
            </a:r>
            <a:r>
              <a:rPr lang="ru-RU" sz="2400" i="1" smtClean="0"/>
              <a:t>отношения </a:t>
            </a:r>
            <a:r>
              <a:rPr lang="ru-RU" sz="2400" smtClean="0"/>
              <a:t>является его возможным ключом. При этом А представляет собой детерминант В, если В функционально зависит от А и не зависит от любого подмножества А. </a:t>
            </a:r>
            <a:endParaRPr 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sz="24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769DD-4ABD-4F89-B456-3CD248749E4B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642938" y="3429000"/>
            <a:ext cx="8143875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000"/>
              <a:t>Отношение</a:t>
            </a:r>
            <a:r>
              <a:rPr lang="ru-RU" sz="2000"/>
              <a:t> «Библиотека»</a:t>
            </a:r>
            <a:r>
              <a:rPr lang="en-US" sz="2000"/>
              <a:t> не </a:t>
            </a:r>
            <a:r>
              <a:rPr lang="ru-RU" sz="2000"/>
              <a:t> находится в НФБК</a:t>
            </a:r>
            <a:r>
              <a:rPr lang="en-US" sz="2000"/>
              <a:t>, т.к.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Ключом</a:t>
            </a:r>
            <a:r>
              <a:rPr lang="ru-RU"/>
              <a:t> отношения является набор атрибутов (Шифр, Билет</a:t>
            </a:r>
            <a:r>
              <a:rPr lang="en-US"/>
              <a:t>).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Детерминантами </a:t>
            </a:r>
            <a:r>
              <a:rPr lang="ru-RU"/>
              <a:t>отношения являются атрибуты Шифр, Билет и составной атрибут (Шифр, Билет) </a:t>
            </a:r>
            <a:r>
              <a:rPr lang="en-US"/>
              <a:t>.</a:t>
            </a: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Отношение</a:t>
            </a:r>
            <a:r>
              <a:rPr lang="ru-RU" sz="2000"/>
              <a:t> «Библиотека» следует подвергнуть декомпозиции.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931150" cy="1139825"/>
          </a:xfrm>
        </p:spPr>
        <p:txBody>
          <a:bodyPr/>
          <a:lstStyle/>
          <a:p>
            <a:pPr eaLnBrk="1" hangingPunct="1"/>
            <a:r>
              <a:rPr lang="ru-RU" sz="3400" smtClean="0"/>
              <a:t>Декомпозиция</a:t>
            </a:r>
            <a:r>
              <a:rPr lang="en-US" sz="3400" smtClean="0"/>
              <a:t> </a:t>
            </a:r>
            <a:r>
              <a:rPr lang="ru-RU" sz="3400" smtClean="0"/>
              <a:t>без потерь при естественном соединении</a:t>
            </a:r>
            <a:r>
              <a:rPr lang="ru-RU" sz="3800" smtClean="0"/>
              <a:t> </a:t>
            </a:r>
            <a:endParaRPr lang="ru-RU" sz="38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100" smtClean="0"/>
              <a:t>Пусть имеем отношение R (</a:t>
            </a:r>
            <a:r>
              <a:rPr lang="ru-RU" sz="2100" u="sng" smtClean="0"/>
              <a:t>A</a:t>
            </a:r>
            <a:r>
              <a:rPr lang="ru-RU" sz="2100" smtClean="0"/>
              <a:t>, B, C, D, E, …). </a:t>
            </a:r>
            <a:endParaRPr lang="en-US" sz="21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100" smtClean="0"/>
              <a:t>Атрибут А </a:t>
            </a:r>
            <a:r>
              <a:rPr lang="en-US" sz="2100" smtClean="0"/>
              <a:t> - </a:t>
            </a:r>
            <a:r>
              <a:rPr lang="ru-RU" sz="2100" smtClean="0"/>
              <a:t> первичны</a:t>
            </a:r>
            <a:r>
              <a:rPr lang="en-US" sz="2100" smtClean="0"/>
              <a:t>й</a:t>
            </a:r>
            <a:r>
              <a:rPr lang="ru-RU" sz="2100" smtClean="0"/>
              <a:t> ключ отношения, от него функционально  зависят все остальные атрибуты.</a:t>
            </a:r>
            <a:endParaRPr lang="en-US" sz="21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100" smtClean="0"/>
              <a:t> Кроме того, существует ФЗ C </a:t>
            </a:r>
            <a:r>
              <a:rPr lang="ru-RU" sz="2100" smtClean="0">
                <a:sym typeface="Symbol" panose="05050102010706020507" pitchFamily="18" charset="2"/>
              </a:rPr>
              <a:t></a:t>
            </a:r>
            <a:r>
              <a:rPr lang="ru-RU" sz="2100" smtClean="0"/>
              <a:t> D, наличие которой мешает отношению R находиться в НФБК, так как С, являясь детерминантом отношения, не является его ключом. </a:t>
            </a:r>
            <a:endParaRPr lang="en-US" sz="21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smtClean="0"/>
              <a:t>С</a:t>
            </a:r>
            <a:r>
              <a:rPr lang="ru-RU" sz="2100" smtClean="0"/>
              <a:t>ледует разбить отношение R на два: R1 (C, D) и R2 (A, B, C, E, …). </a:t>
            </a:r>
            <a:endParaRPr lang="en-US" sz="21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100" smtClean="0"/>
              <a:t>Отношение R1 является </a:t>
            </a:r>
            <a:r>
              <a:rPr lang="ru-RU" sz="2100" i="1" smtClean="0"/>
              <a:t>проекцией отношения</a:t>
            </a:r>
            <a:r>
              <a:rPr lang="ru-RU" sz="2100" smtClean="0"/>
              <a:t> R. Атрибуты функциональной зависимости, на которую выполняется проекция, переходят в новое отношение, при этом атрибут (совокупность атрибутов) левой части остается и в исходном отношении. </a:t>
            </a:r>
            <a:endParaRPr lang="ru-RU" sz="21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3776-CA87-4580-8412-182827828668}" type="slidenum">
              <a:rPr lang="ru-RU" altLang="en-US" smtClean="0"/>
            </a:fld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15209</Words>
  <Application>WPS Presentation</Application>
  <PresentationFormat>Экран (4:3)</PresentationFormat>
  <Paragraphs>508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Garamond</vt:lpstr>
      <vt:lpstr>Times New Roman</vt:lpstr>
      <vt:lpstr>Symbol</vt:lpstr>
      <vt:lpstr>Liberation Mono</vt:lpstr>
      <vt:lpstr>Microsoft YaHei</vt:lpstr>
      <vt:lpstr>Calibri</vt:lpstr>
      <vt:lpstr>Край</vt:lpstr>
      <vt:lpstr>Цели проектирования баз данных </vt:lpstr>
      <vt:lpstr>Избыточное дублирование</vt:lpstr>
      <vt:lpstr>Постановка задачи создания БД “Библиотека”</vt:lpstr>
      <vt:lpstr>Универсальное отношение “Библиотека”</vt:lpstr>
      <vt:lpstr>Проблемы, связанные с использованием универсального отношения</vt:lpstr>
      <vt:lpstr>Функциональные зависимости  (ФЗ) между атрибутами отношения </vt:lpstr>
      <vt:lpstr>Функциональные зависимости  между атрибутами отношения «Библиотека» </vt:lpstr>
      <vt:lpstr>Нормальная форма Бойса – Кодда (НФБК) </vt:lpstr>
      <vt:lpstr>Декомпозиция без потерь при естественном соединении </vt:lpstr>
      <vt:lpstr>Избыточные ФЗ</vt:lpstr>
      <vt:lpstr>Правила вывода</vt:lpstr>
      <vt:lpstr>Устранение избыточных ФЗ в отношении «Библиотека» </vt:lpstr>
      <vt:lpstr>Минимальное покрытие</vt:lpstr>
      <vt:lpstr>Декомпозиция отношения “Библиотека”(шаг 1)</vt:lpstr>
      <vt:lpstr>Декомпозиция отношения “Библиотека”(шаг 2)</vt:lpstr>
      <vt:lpstr>Устранение аномалий</vt:lpstr>
      <vt:lpstr>Выбор ФЗ для первой проекции</vt:lpstr>
      <vt:lpstr>Последовательность шагов метода декомпозиции</vt:lpstr>
      <vt:lpstr>Проверка отсутствия в наборе отношений избыточных ФЗ</vt:lpstr>
      <vt:lpstr>Избыточные отношения</vt:lpstr>
      <vt:lpstr>Анализ набора отношений БД Библиотека на предмет смысловой связности и соответствия запросам</vt:lpstr>
      <vt:lpstr>Анализ набора отношений БД Библиотека на предмет наличия избыточных ФЗ и отношений</vt:lpstr>
      <vt:lpstr>Связи между отношениями БД Библиотека </vt:lpstr>
      <vt:lpstr>Действия, которые выполняются на стадии реализации БД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</dc:creator>
  <cp:lastModifiedBy>user</cp:lastModifiedBy>
  <cp:revision>746</cp:revision>
  <dcterms:created xsi:type="dcterms:W3CDTF">2008-11-12T14:06:00Z</dcterms:created>
  <dcterms:modified xsi:type="dcterms:W3CDTF">2017-09-12T09:37:36Z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1049-10.1.0.5795</vt:lpwstr>
  </property>
</Properties>
</file>