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3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29C8-E581-42B9-94F9-A4C43E1F0CF8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C25E-C40A-41F1-B6D1-F49F30E5246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323528" y="4725144"/>
            <a:ext cx="860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Checksum</a:t>
            </a:r>
            <a:r>
              <a:rPr lang="ru-RU" dirty="0"/>
              <a:t> (контрольная сумма) 16 бит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Поле контрольной суммы - это 16-битное дополнение суммы всех 16- битных слов заголовка и текста. Если сегмент содержит в заголовке и тексте нечетное количество октетов, подлежащих учету в контрольной сумме, последний октет будет дополнен нулями справа с тем, чтобы образовать для предоставления контрольной сумме 16-битное слово. Возникший при таком выравнивании октет не передается вместе с сегментом по сети. Перед вычислением контрольной суммы поле этой суммы заполняется нулями.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323528" y="4725144"/>
            <a:ext cx="8604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Urgent</a:t>
            </a:r>
            <a:r>
              <a:rPr lang="ru-RU" dirty="0"/>
              <a:t> </a:t>
            </a:r>
            <a:r>
              <a:rPr lang="ru-RU" dirty="0" err="1"/>
              <a:t>Pointer</a:t>
            </a:r>
            <a:r>
              <a:rPr lang="ru-RU" dirty="0"/>
              <a:t> (срочный указатель) 16 бит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Это поле сообщает текущее значение срочного указателя. Последний является положительной величиной - смещением относительно номера очереди данного сегмента. Срочный указатель сообщает номер очереди для октета, следующего за срочными данными. Это поле интерпретируется только в том случае, когда в сегменте выставлен контрольный бит URG.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323528" y="4725144"/>
            <a:ext cx="8604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Options</a:t>
            </a:r>
            <a:r>
              <a:rPr lang="ru-RU" dirty="0"/>
              <a:t> (опции) длина переменная</a:t>
            </a:r>
            <a:br>
              <a:rPr lang="ru-RU" dirty="0"/>
            </a:br>
            <a:r>
              <a:rPr lang="ru-RU" dirty="0"/>
              <a:t>Опции могут располагаться в конце TCP заголовка, а их длина кратна 8 бит. Все опции учитываются при расчете контрольной суммы.</a:t>
            </a:r>
          </a:p>
          <a:p>
            <a:r>
              <a:rPr lang="ru-RU" dirty="0"/>
              <a:t>Опции могут начинаться с любого октета. Они могут иметь два формата: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однооктетный</a:t>
            </a:r>
            <a:r>
              <a:rPr lang="ru-RU" dirty="0"/>
              <a:t> тип опций;</a:t>
            </a:r>
          </a:p>
          <a:p>
            <a:r>
              <a:rPr lang="ru-RU" dirty="0"/>
              <a:t>октет типа опции, октет длины опции и октеты данных рассматриваемой опции.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Промежуточные состояния </a:t>
            </a:r>
            <a:r>
              <a:rPr lang="en-US" dirty="0" smtClean="0"/>
              <a:t>TCP</a:t>
            </a:r>
            <a:r>
              <a:rPr lang="ru-RU" dirty="0" smtClean="0"/>
              <a:t>-соединения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74087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Промежуточные состояния </a:t>
            </a:r>
            <a:r>
              <a:rPr lang="en-US" dirty="0" smtClean="0"/>
              <a:t>TCP</a:t>
            </a:r>
            <a:r>
              <a:rPr lang="ru-RU" dirty="0" smtClean="0"/>
              <a:t>-соединения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74087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67454"/>
            <a:ext cx="5760640" cy="649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состояний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Увеличение скорости передачи данных по </a:t>
            </a:r>
            <a:r>
              <a:rPr lang="en-US" dirty="0" smtClean="0"/>
              <a:t>TCP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2392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51520" y="1772816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RFC 1323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Снижение количества рукопожатий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30546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fld id="{A9A32DCC-4824-458A-A735-2DB12429A3C1}" type="slidenum">
              <a:rPr lang="ru-RU"/>
              <a:pPr/>
              <a:t>18</a:t>
            </a:fld>
            <a:r>
              <a:rPr lang="ru-RU"/>
              <a:t>. Понятие сокета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200"/>
              <a:t>Если требуется получить доступ к сетевым операциям низкого уровня (класс </a:t>
            </a:r>
            <a:r>
              <a:rPr lang="en-US" sz="2200"/>
              <a:t>URL </a:t>
            </a:r>
            <a:r>
              <a:rPr lang="ru-RU" sz="2200"/>
              <a:t>обеспечивает выполнение только сетевых операций высокого уровня), в программе следует использовать класс </a:t>
            </a:r>
            <a:r>
              <a:rPr lang="en-US" sz="2200"/>
              <a:t>Socket</a:t>
            </a:r>
            <a:r>
              <a:rPr lang="ru-RU" sz="2200"/>
              <a:t>. </a:t>
            </a:r>
          </a:p>
          <a:p>
            <a:pPr>
              <a:lnSpc>
                <a:spcPct val="90000"/>
              </a:lnSpc>
            </a:pPr>
            <a:r>
              <a:rPr lang="ru-RU" sz="2200"/>
              <a:t>Протокол </a:t>
            </a:r>
            <a:r>
              <a:rPr lang="en-US" sz="2200"/>
              <a:t>TCP</a:t>
            </a:r>
            <a:r>
              <a:rPr lang="ru-RU" sz="2200"/>
              <a:t>/</a:t>
            </a:r>
            <a:r>
              <a:rPr lang="en-US" sz="2200"/>
              <a:t>IP</a:t>
            </a:r>
            <a:r>
              <a:rPr lang="ru-RU" sz="2200"/>
              <a:t> (базовый протокол сети </a:t>
            </a:r>
            <a:r>
              <a:rPr lang="en-US" sz="2200"/>
              <a:t>Internet</a:t>
            </a:r>
            <a:r>
              <a:rPr lang="ru-RU" sz="2200"/>
              <a:t>) основывается на соединениях, устанавливаемых между двумя компьютерами, обычно называемых клиентом и сервером. </a:t>
            </a:r>
          </a:p>
          <a:p>
            <a:pPr>
              <a:lnSpc>
                <a:spcPct val="90000"/>
              </a:lnSpc>
            </a:pPr>
            <a:r>
              <a:rPr lang="ru-RU" sz="2200"/>
              <a:t>Множество приложений для </a:t>
            </a:r>
            <a:r>
              <a:rPr lang="en-US" sz="2200"/>
              <a:t>Internet </a:t>
            </a:r>
            <a:r>
              <a:rPr lang="ru-RU" sz="2200"/>
              <a:t>базируются на использовании протокола </a:t>
            </a:r>
            <a:r>
              <a:rPr lang="en-US" sz="2200"/>
              <a:t>TCP</a:t>
            </a:r>
            <a:r>
              <a:rPr lang="ru-RU" sz="2200"/>
              <a:t>/</a:t>
            </a:r>
            <a:r>
              <a:rPr lang="en-US" sz="2200"/>
              <a:t>IP</a:t>
            </a:r>
            <a:r>
              <a:rPr lang="ru-RU" sz="22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fld id="{2B25D9DC-05E4-456A-B579-14998CFD7C84}" type="slidenum">
              <a:rPr lang="ru-RU"/>
              <a:pPr/>
              <a:t>19</a:t>
            </a:fld>
            <a:r>
              <a:rPr lang="ru-RU"/>
              <a:t>. Понятие сокета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200"/>
              <a:t>Протокол </a:t>
            </a:r>
            <a:r>
              <a:rPr lang="en-US" sz="2200">
                <a:solidFill>
                  <a:srgbClr val="CC0000"/>
                </a:solidFill>
              </a:rPr>
              <a:t>TCP</a:t>
            </a:r>
            <a:r>
              <a:rPr lang="ru-RU" sz="2200">
                <a:solidFill>
                  <a:srgbClr val="CC0000"/>
                </a:solidFill>
              </a:rPr>
              <a:t>/</a:t>
            </a:r>
            <a:r>
              <a:rPr lang="en-US" sz="2200">
                <a:solidFill>
                  <a:srgbClr val="CC0000"/>
                </a:solidFill>
              </a:rPr>
              <a:t>IP</a:t>
            </a:r>
            <a:r>
              <a:rPr lang="ru-RU" sz="2200"/>
              <a:t> построен на основе использования сетевых соединений – соединение сначала должно быть установлено, затем осуществляется передача данных, после чего оно разрывается. Все эти действия напоминают обычный телефонный звонок. </a:t>
            </a:r>
          </a:p>
          <a:p>
            <a:pPr>
              <a:lnSpc>
                <a:spcPct val="90000"/>
              </a:lnSpc>
            </a:pPr>
            <a:r>
              <a:rPr lang="ru-RU" sz="2200"/>
              <a:t>Существует и другой тип сетевого протокола – </a:t>
            </a:r>
            <a:r>
              <a:rPr lang="en-US" sz="2200">
                <a:solidFill>
                  <a:srgbClr val="CC0000"/>
                </a:solidFill>
              </a:rPr>
              <a:t>UDP</a:t>
            </a:r>
            <a:r>
              <a:rPr lang="ru-RU" sz="2200"/>
              <a:t> (</a:t>
            </a:r>
            <a:r>
              <a:rPr lang="en-US" sz="2200"/>
              <a:t>User Datagram Protocol</a:t>
            </a:r>
            <a:r>
              <a:rPr lang="ru-RU" sz="2200"/>
              <a:t>). Он работает без предварительной установки сетевого соединения и больше напоминают процедуру отправки обычной телеграммы.</a:t>
            </a:r>
          </a:p>
          <a:p>
            <a:pPr>
              <a:lnSpc>
                <a:spcPct val="90000"/>
              </a:lnSpc>
            </a:pPr>
            <a:endParaRPr lang="ru-RU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RFC793 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628800"/>
            <a:ext cx="35974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4077072"/>
            <a:ext cx="9721080" cy="138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fld id="{2E6BFCF4-1C84-4B69-A8E0-1637E1B81543}" type="slidenum">
              <a:rPr lang="ru-RU"/>
              <a:pPr/>
              <a:t>20</a:t>
            </a:fld>
            <a:r>
              <a:rPr lang="ru-RU"/>
              <a:t>. Сокеты </a:t>
            </a:r>
            <a:r>
              <a:rPr lang="en-US"/>
              <a:t>TCP</a:t>
            </a:r>
            <a:endParaRPr 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7010400" cy="4619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200"/>
              <a:t>Процесс соединения двух компьютеров по сети определяет понятие сокета. 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TCP</a:t>
            </a:r>
            <a:r>
              <a:rPr lang="ru-RU" sz="2200"/>
              <a:t>/</a:t>
            </a:r>
            <a:r>
              <a:rPr lang="en-US" sz="2200"/>
              <a:t>IP</a:t>
            </a:r>
            <a:r>
              <a:rPr lang="ru-RU" sz="2200"/>
              <a:t> сокеты используются для реализации надежных поточных соединений между компьютерами в сети </a:t>
            </a:r>
            <a:r>
              <a:rPr lang="en-US" sz="2200"/>
              <a:t>Internet</a:t>
            </a:r>
            <a:r>
              <a:rPr lang="ru-RU" sz="2200"/>
              <a:t>. 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ru-RU" sz="2200"/>
              <a:t>Соединение с использованием </a:t>
            </a:r>
            <a:r>
              <a:rPr lang="en-US" sz="2200"/>
              <a:t>TCP</a:t>
            </a:r>
            <a:r>
              <a:rPr lang="ru-RU" sz="2200"/>
              <a:t>/</a:t>
            </a:r>
            <a:r>
              <a:rPr lang="en-US" sz="2200"/>
              <a:t>IP</a:t>
            </a:r>
            <a:r>
              <a:rPr lang="ru-RU" sz="2200"/>
              <a:t> сокетов является постоянным и определяется в двух направлениях. </a:t>
            </a:r>
            <a:r>
              <a:rPr lang="en-US" sz="2200"/>
              <a:t>C</a:t>
            </a:r>
            <a:r>
              <a:rPr lang="ru-RU" sz="2200"/>
              <a:t> помощью </a:t>
            </a:r>
            <a:r>
              <a:rPr lang="en-US" sz="2200"/>
              <a:t>TCP</a:t>
            </a:r>
            <a:r>
              <a:rPr lang="ru-RU" sz="2200"/>
              <a:t>/</a:t>
            </a:r>
            <a:r>
              <a:rPr lang="en-US" sz="2200"/>
              <a:t>IP</a:t>
            </a:r>
            <a:r>
              <a:rPr lang="ru-RU" sz="2200"/>
              <a:t> сокетов можно программировать подключение систем ввода/вывода к программам, расположенным на любом компьютере в сети. 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ru-RU" sz="2200"/>
              <a:t>Помимо этого </a:t>
            </a:r>
            <a:r>
              <a:rPr lang="en-US" sz="2200"/>
              <a:t>TCP</a:t>
            </a:r>
            <a:r>
              <a:rPr lang="ru-RU" sz="2200"/>
              <a:t>/</a:t>
            </a:r>
            <a:r>
              <a:rPr lang="en-US" sz="2200"/>
              <a:t>IP</a:t>
            </a:r>
            <a:r>
              <a:rPr lang="ru-RU" sz="2200"/>
              <a:t> сокеты позволяют реализовать подключение и к локальной машине.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fld id="{5E7F783B-28D7-4828-A4C1-3349EB367ED7}" type="slidenum">
              <a:rPr lang="ru-RU"/>
              <a:pPr/>
              <a:t>21</a:t>
            </a:fld>
            <a:r>
              <a:rPr lang="ru-RU"/>
              <a:t>. Сокеты </a:t>
            </a:r>
            <a:r>
              <a:rPr lang="en-US"/>
              <a:t>TCP</a:t>
            </a: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200"/>
              <a:t>Зачастую на практике для соединения по </a:t>
            </a:r>
            <a:r>
              <a:rPr lang="en-US" sz="2200"/>
              <a:t>TCP</a:t>
            </a:r>
            <a:r>
              <a:rPr lang="ru-RU" sz="2200"/>
              <a:t>/</a:t>
            </a:r>
            <a:r>
              <a:rPr lang="en-US" sz="2200"/>
              <a:t>IP</a:t>
            </a:r>
            <a:r>
              <a:rPr lang="ru-RU" sz="2200"/>
              <a:t> сокетам на компьютерах открываются определенные порты, что позволяет расширить и разграничить канал подключения компьютера. </a:t>
            </a:r>
            <a:endParaRPr lang="en-US" sz="2200"/>
          </a:p>
          <a:p>
            <a:pPr>
              <a:lnSpc>
                <a:spcPct val="80000"/>
              </a:lnSpc>
            </a:pPr>
            <a:r>
              <a:rPr lang="ru-RU" sz="2200"/>
              <a:t>После этого одна из программ запускается и переводится в режим прослушивания заданного порта. </a:t>
            </a:r>
            <a:endParaRPr lang="en-US" sz="2200"/>
          </a:p>
          <a:p>
            <a:pPr>
              <a:lnSpc>
                <a:spcPct val="80000"/>
              </a:lnSpc>
            </a:pPr>
            <a:r>
              <a:rPr lang="ru-RU" sz="2200"/>
              <a:t>При подключении к данному порту клиентской программы выполняется их соединение для передачи/получения какой-либо информации.</a:t>
            </a:r>
          </a:p>
          <a:p>
            <a:pPr>
              <a:lnSpc>
                <a:spcPct val="80000"/>
              </a:lnSpc>
            </a:pPr>
            <a:endParaRPr lang="ru-RU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fld id="{6F524DB4-2D6A-47A2-8382-C8FEE93BFFAD}" type="slidenum">
              <a:rPr lang="ru-RU"/>
              <a:pPr/>
              <a:t>22</a:t>
            </a:fld>
            <a:r>
              <a:rPr lang="ru-RU"/>
              <a:t>. Сокеты </a:t>
            </a:r>
            <a:r>
              <a:rPr lang="en-US"/>
              <a:t>TCP</a:t>
            </a:r>
            <a:endParaRPr lang="ru-R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412875"/>
            <a:ext cx="7131050" cy="5040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200">
                <a:solidFill>
                  <a:srgbClr val="CC0000"/>
                </a:solidFill>
              </a:rPr>
              <a:t>Сокеты </a:t>
            </a:r>
            <a:r>
              <a:rPr lang="en-US" sz="2200">
                <a:solidFill>
                  <a:srgbClr val="CC0000"/>
                </a:solidFill>
              </a:rPr>
              <a:t>TCP</a:t>
            </a:r>
            <a:r>
              <a:rPr lang="ru-RU" sz="2200"/>
              <a:t> являются важным понятием в программировании. С их помощью разработчик может создавать свои прикладные протоколы, отличные от </a:t>
            </a:r>
            <a:r>
              <a:rPr lang="en-US" sz="2200"/>
              <a:t>HTTP</a:t>
            </a:r>
            <a:r>
              <a:rPr lang="ru-RU" sz="2200"/>
              <a:t> и </a:t>
            </a:r>
            <a:r>
              <a:rPr lang="en-US" sz="2200"/>
              <a:t>FTP</a:t>
            </a:r>
            <a:r>
              <a:rPr lang="ru-RU" sz="2200"/>
              <a:t>.</a:t>
            </a:r>
          </a:p>
          <a:p>
            <a:pPr>
              <a:lnSpc>
                <a:spcPct val="80000"/>
              </a:lnSpc>
            </a:pPr>
            <a:r>
              <a:rPr lang="ru-RU" sz="2200"/>
              <a:t>Сокеты (</a:t>
            </a:r>
            <a:r>
              <a:rPr lang="en-US" sz="2200"/>
              <a:t>socket</a:t>
            </a:r>
            <a:r>
              <a:rPr lang="ru-RU" sz="2200"/>
              <a:t>) – это описатель сетевого соединения с другим приложением. </a:t>
            </a:r>
            <a:r>
              <a:rPr lang="ru-RU" sz="2200">
                <a:solidFill>
                  <a:srgbClr val="CC0000"/>
                </a:solidFill>
              </a:rPr>
              <a:t>Сокет </a:t>
            </a:r>
            <a:r>
              <a:rPr lang="en-US" sz="2200">
                <a:solidFill>
                  <a:srgbClr val="CC0000"/>
                </a:solidFill>
              </a:rPr>
              <a:t>TCP</a:t>
            </a:r>
            <a:r>
              <a:rPr lang="ru-RU" sz="2200"/>
              <a:t> использует протокол </a:t>
            </a:r>
            <a:r>
              <a:rPr lang="en-US" sz="2200"/>
              <a:t>TCP</a:t>
            </a:r>
            <a:r>
              <a:rPr lang="ru-RU" sz="2200"/>
              <a:t>, наследуя все свойства этого протокола. Для создания </a:t>
            </a:r>
            <a:r>
              <a:rPr lang="en-US" sz="2200"/>
              <a:t>TCP</a:t>
            </a:r>
            <a:r>
              <a:rPr lang="ru-RU" sz="2200"/>
              <a:t> необходима следующая информация:</a:t>
            </a:r>
            <a:endParaRPr lang="en-US" sz="2200"/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CC0000"/>
                </a:solidFill>
              </a:rPr>
              <a:t>IP-</a:t>
            </a:r>
            <a:r>
              <a:rPr lang="ru-RU" sz="2200">
                <a:solidFill>
                  <a:srgbClr val="CC0000"/>
                </a:solidFill>
              </a:rPr>
              <a:t>адрес</a:t>
            </a:r>
            <a:r>
              <a:rPr lang="ru-RU" sz="2200"/>
              <a:t> локальной машины;</a:t>
            </a:r>
          </a:p>
          <a:p>
            <a:pPr lvl="1">
              <a:lnSpc>
                <a:spcPct val="80000"/>
              </a:lnSpc>
            </a:pPr>
            <a:r>
              <a:rPr lang="ru-RU" sz="2200">
                <a:solidFill>
                  <a:srgbClr val="CC0000"/>
                </a:solidFill>
              </a:rPr>
              <a:t>Номер порта </a:t>
            </a:r>
            <a:r>
              <a:rPr lang="en-US" sz="2200">
                <a:solidFill>
                  <a:srgbClr val="CC0000"/>
                </a:solidFill>
              </a:rPr>
              <a:t>TCP</a:t>
            </a:r>
            <a:r>
              <a:rPr lang="ru-RU" sz="2200"/>
              <a:t>, который использует приложение на локальной машине;</a:t>
            </a:r>
            <a:endParaRPr lang="en-US" sz="2200"/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CC0000"/>
                </a:solidFill>
              </a:rPr>
              <a:t>IP</a:t>
            </a:r>
            <a:r>
              <a:rPr lang="ru-RU" sz="2200">
                <a:solidFill>
                  <a:srgbClr val="CC0000"/>
                </a:solidFill>
              </a:rPr>
              <a:t>-адрес машины</a:t>
            </a:r>
            <a:r>
              <a:rPr lang="ru-RU" sz="2200"/>
              <a:t>, с которой устанавливается связь;</a:t>
            </a:r>
          </a:p>
          <a:p>
            <a:pPr lvl="1">
              <a:lnSpc>
                <a:spcPct val="80000"/>
              </a:lnSpc>
            </a:pPr>
            <a:r>
              <a:rPr lang="ru-RU" sz="2200">
                <a:solidFill>
                  <a:srgbClr val="CC0000"/>
                </a:solidFill>
              </a:rPr>
              <a:t>Номер порта </a:t>
            </a:r>
            <a:r>
              <a:rPr lang="en-US" sz="2200">
                <a:solidFill>
                  <a:srgbClr val="CC0000"/>
                </a:solidFill>
              </a:rPr>
              <a:t>TCP</a:t>
            </a:r>
            <a:r>
              <a:rPr lang="ru-RU" sz="2200"/>
              <a:t>, на который отзывается приложение, ожидающее установления связи.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39552" y="5013176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Source</a:t>
            </a:r>
            <a:r>
              <a:rPr lang="ru-RU" dirty="0"/>
              <a:t> </a:t>
            </a:r>
            <a:r>
              <a:rPr lang="ru-RU" dirty="0" err="1"/>
              <a:t>Port</a:t>
            </a:r>
            <a:r>
              <a:rPr lang="ru-RU" dirty="0"/>
              <a:t> (порт отправителя) 16 бит</a:t>
            </a:r>
            <a:br>
              <a:rPr lang="ru-RU" dirty="0"/>
            </a:br>
            <a:r>
              <a:rPr lang="ru-RU" dirty="0"/>
              <a:t>номер порта </a:t>
            </a:r>
            <a:r>
              <a:rPr lang="ru-RU" dirty="0" smtClean="0"/>
              <a:t>отправителя</a:t>
            </a:r>
            <a:br>
              <a:rPr lang="ru-RU" dirty="0" smtClean="0"/>
            </a:br>
            <a:endParaRPr lang="ru-RU" dirty="0"/>
          </a:p>
          <a:p>
            <a:r>
              <a:rPr lang="ru-RU" dirty="0" err="1"/>
              <a:t>Destination</a:t>
            </a:r>
            <a:r>
              <a:rPr lang="ru-RU" dirty="0"/>
              <a:t> </a:t>
            </a:r>
            <a:r>
              <a:rPr lang="ru-RU" dirty="0" err="1"/>
              <a:t>Port</a:t>
            </a:r>
            <a:r>
              <a:rPr lang="ru-RU" dirty="0"/>
              <a:t> (порт получателя) 16 бит</a:t>
            </a:r>
            <a:br>
              <a:rPr lang="ru-RU" dirty="0"/>
            </a:br>
            <a:r>
              <a:rPr lang="ru-RU" dirty="0"/>
              <a:t>номер порта получателя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39552" y="5013176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(номер очереди) 32 бита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Номер очереди для первого октета данных в данном сегменте (за исключением тех случаев, когда присутствует флаг синхронизации SYN). Если же флаг SYN присутствует, то номер очереди является инициализационным (ISN), а номер первого октета данных - ISN+1.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39552" y="5013176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Acknowledgment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(номер подтверждения) 32 бита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Если установлен контрольный бит ACK, то это поле содержит следующий номер очереди, который отправитель данной </a:t>
            </a:r>
            <a:r>
              <a:rPr lang="ru-RU" dirty="0" err="1"/>
              <a:t>датаграммы</a:t>
            </a:r>
            <a:r>
              <a:rPr lang="ru-RU" dirty="0"/>
              <a:t> желает получить в обратном направлении. Номера подтверждения посылаются постоянно, как только соединение будет установлено.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39552" y="5013176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Offset</a:t>
            </a:r>
            <a:r>
              <a:rPr lang="ru-RU" dirty="0"/>
              <a:t> (смещение данных) 4 бита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Количество 32-битных слов в TCP заголовке. Указывает на начало поля данных. TCP заголовок всегда кончается на 32-битной границе слова, даже если он содержит опции.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39552" y="50131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Reserved</a:t>
            </a:r>
            <a:r>
              <a:rPr lang="ru-RU" dirty="0"/>
              <a:t> 6 бит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Это резервное поле, должно быть заполнено нулями.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39552" y="50131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Bits</a:t>
            </a:r>
            <a:r>
              <a:rPr lang="ru-RU" dirty="0"/>
              <a:t> (контрольные биты) 6 бит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Биты этого поля слева направо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797152"/>
            <a:ext cx="422240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TCP</a:t>
            </a:r>
            <a:r>
              <a:rPr lang="ru-RU" dirty="0" smtClean="0"/>
              <a:t>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1412776"/>
            <a:ext cx="8784976" cy="34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39552" y="5013176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Window</a:t>
            </a:r>
            <a:r>
              <a:rPr lang="ru-RU" dirty="0"/>
              <a:t> (окно) 16 бит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Количество октетов данных, начиная с октета, чей номер указан в поле подтверждения. Количество октетов, получения которых ждет отправитель настоящего сегмента.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494</Words>
  <Application>Microsoft Office PowerPoint</Application>
  <PresentationFormat>Экран (4:3)</PresentationFormat>
  <Paragraphs>55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</vt:lpstr>
      <vt:lpstr>Тема Office</vt:lpstr>
      <vt:lpstr>TCP</vt:lpstr>
      <vt:lpstr>Презентация PowerPoint</vt:lpstr>
      <vt:lpstr>Формат TCP заголовка</vt:lpstr>
      <vt:lpstr>Формат TCP заголовка</vt:lpstr>
      <vt:lpstr>Формат TCP заголовка</vt:lpstr>
      <vt:lpstr>Формат TCP заголовка</vt:lpstr>
      <vt:lpstr>Формат TCP заголовка</vt:lpstr>
      <vt:lpstr>Формат TCP заголовка</vt:lpstr>
      <vt:lpstr>Формат TCP заголовка</vt:lpstr>
      <vt:lpstr>Формат TCP заголовка</vt:lpstr>
      <vt:lpstr>Формат TCP заголовка</vt:lpstr>
      <vt:lpstr>Формат TCP заголовка</vt:lpstr>
      <vt:lpstr>Промежуточные состояния TCP-соединения</vt:lpstr>
      <vt:lpstr>Промежуточные состояния TCP-соединения</vt:lpstr>
      <vt:lpstr>Диаграмма состояний</vt:lpstr>
      <vt:lpstr>Увеличение скорости передачи данных по TCP</vt:lpstr>
      <vt:lpstr>Снижение количества рукопожатий</vt:lpstr>
      <vt:lpstr>18. Понятие сокета</vt:lpstr>
      <vt:lpstr>19. Понятие сокета</vt:lpstr>
      <vt:lpstr>20. Сокеты TCP</vt:lpstr>
      <vt:lpstr>21. Сокеты TCP</vt:lpstr>
      <vt:lpstr>22. Сокеты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kborisenko</dc:creator>
  <cp:lastModifiedBy>kborisenko</cp:lastModifiedBy>
  <cp:revision>12</cp:revision>
  <dcterms:created xsi:type="dcterms:W3CDTF">2020-02-26T10:55:30Z</dcterms:created>
  <dcterms:modified xsi:type="dcterms:W3CDTF">2020-02-27T10:08:12Z</dcterms:modified>
</cp:coreProperties>
</file>