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210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53B4C-79E6-4FA8-B06D-6A15CCEAC2EE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66F88-A350-4C62-8105-218874540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F131-9AD1-4E0A-949B-27F1BA54B1F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8CCD-5DF9-4889-9736-D991156632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F131-9AD1-4E0A-949B-27F1BA54B1F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8CCD-5DF9-4889-9736-D991156632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F131-9AD1-4E0A-949B-27F1BA54B1F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8CCD-5DF9-4889-9736-D991156632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F131-9AD1-4E0A-949B-27F1BA54B1F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8CCD-5DF9-4889-9736-D991156632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F131-9AD1-4E0A-949B-27F1BA54B1F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8CCD-5DF9-4889-9736-D991156632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F131-9AD1-4E0A-949B-27F1BA54B1F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8CCD-5DF9-4889-9736-D991156632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F131-9AD1-4E0A-949B-27F1BA54B1F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8CCD-5DF9-4889-9736-D991156632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F131-9AD1-4E0A-949B-27F1BA54B1F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8CCD-5DF9-4889-9736-D991156632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F131-9AD1-4E0A-949B-27F1BA54B1F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8CCD-5DF9-4889-9736-D991156632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F131-9AD1-4E0A-949B-27F1BA54B1F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8CCD-5DF9-4889-9736-D991156632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F131-9AD1-4E0A-949B-27F1BA54B1F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8CCD-5DF9-4889-9736-D991156632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F131-9AD1-4E0A-949B-27F1BA54B1F0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8CCD-5DF9-4889-9736-D991156632B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Iptables</a:t>
            </a:r>
            <a:r>
              <a:rPr lang="en-US" dirty="0" smtClean="0"/>
              <a:t> + DDoS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57232"/>
          </a:xfrm>
        </p:spPr>
        <p:txBody>
          <a:bodyPr>
            <a:normAutofit/>
          </a:bodyPr>
          <a:lstStyle/>
          <a:p>
            <a:r>
              <a:rPr lang="ru-RU" dirty="0" smtClean="0"/>
              <a:t>Фильтрация на прикладном уровне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785794"/>
            <a:ext cx="84296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 преимуществам такой фильтрации относится:</a:t>
            </a:r>
          </a:p>
          <a:p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простые правила фильтрации;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возможность организации большого числа проверок. Защита на уровне приложений позволяет осуществлять большое количество дополнительных проверок, что снижает вероятность взлома с использованием "дыр" в программном обеспечении;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способность анализировать данные приложений.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/>
          </a:p>
          <a:p>
            <a:r>
              <a:rPr lang="ru-RU" sz="2400" dirty="0" smtClean="0"/>
              <a:t>Недостатки: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относительно низкая производительность по сравнению с фильтрацией пакетов;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err="1" smtClean="0"/>
              <a:t>proxy</a:t>
            </a:r>
            <a:r>
              <a:rPr lang="ru-RU" sz="2400" dirty="0" smtClean="0"/>
              <a:t> должен понимать свой протокол (невозможность использования с неизвестными протоколами)?;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как правило, работает под управлением сложных ОС.</a:t>
            </a:r>
            <a:endParaRPr lang="ru-RU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57232"/>
          </a:xfrm>
        </p:spPr>
        <p:txBody>
          <a:bodyPr>
            <a:normAutofit/>
          </a:bodyPr>
          <a:lstStyle/>
          <a:p>
            <a:r>
              <a:rPr lang="ru-RU" dirty="0" smtClean="0"/>
              <a:t>Фильтрация на прикладном уровне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785794"/>
            <a:ext cx="84296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 преимуществам такой фильтрации относится:</a:t>
            </a:r>
          </a:p>
          <a:p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простые правила фильтрации;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возможность организации большого числа проверок. Защита на уровне приложений позволяет осуществлять большое количество дополнительных проверок, что снижает вероятность взлома с использованием "дыр" в программном обеспечении;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способность анализировать данные приложений.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/>
          </a:p>
          <a:p>
            <a:r>
              <a:rPr lang="ru-RU" sz="2400" dirty="0" smtClean="0"/>
              <a:t>Недостатки: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относительно низкая производительность по сравнению с фильтрацией пакетов;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err="1" smtClean="0"/>
              <a:t>proxy</a:t>
            </a:r>
            <a:r>
              <a:rPr lang="ru-RU" sz="2400" dirty="0" smtClean="0"/>
              <a:t> должен понимать свой протокол (невозможность использования с неизвестными протоколами)?;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как правило, работает под управлением сложных ОС.</a:t>
            </a:r>
            <a:endParaRPr lang="ru-RU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57232"/>
          </a:xfrm>
        </p:spPr>
        <p:txBody>
          <a:bodyPr>
            <a:normAutofit/>
          </a:bodyPr>
          <a:lstStyle/>
          <a:p>
            <a:r>
              <a:rPr lang="en-US" dirty="0" err="1" smtClean="0"/>
              <a:t>Iptables</a:t>
            </a:r>
            <a:endParaRPr lang="ru-RU" dirty="0"/>
          </a:p>
        </p:txBody>
      </p:sp>
      <p:pic>
        <p:nvPicPr>
          <p:cNvPr id="1026" name="Picture 2" descr="Архитектура netfiler/iptables в схем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752913"/>
            <a:ext cx="4572031" cy="6105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57232"/>
          </a:xfrm>
        </p:spPr>
        <p:txBody>
          <a:bodyPr>
            <a:normAutofit/>
          </a:bodyPr>
          <a:lstStyle/>
          <a:p>
            <a:r>
              <a:rPr lang="en-US" dirty="0" err="1" smtClean="0"/>
              <a:t>Iptables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1142984"/>
            <a:ext cx="84296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/>
              <a:t>Цепочки организованны в 4 таблицы:</a:t>
            </a:r>
            <a:endParaRPr lang="en-US" sz="2400" b="1" dirty="0" smtClean="0"/>
          </a:p>
          <a:p>
            <a:pPr algn="just"/>
            <a:endParaRPr lang="ru-RU" sz="2400" b="1" dirty="0" smtClean="0"/>
          </a:p>
          <a:p>
            <a:pPr algn="just"/>
            <a:r>
              <a:rPr lang="ru-RU" sz="2400" b="1" dirty="0" err="1" smtClean="0"/>
              <a:t>raw</a:t>
            </a:r>
            <a:r>
              <a:rPr lang="ru-RU" sz="2400" dirty="0" smtClean="0"/>
              <a:t> — пакет проходит данную таблицу до передачи системе определения состояний. Используется редко, например для маркировки пакетов, которые НЕ должны обрабатываться системой определения состояний. Для этого в правиле указывается действие </a:t>
            </a:r>
            <a:r>
              <a:rPr lang="ru-RU" sz="2400" i="1" dirty="0" smtClean="0"/>
              <a:t>NOTRACK</a:t>
            </a:r>
            <a:r>
              <a:rPr lang="ru-RU" sz="2400" dirty="0" smtClean="0"/>
              <a:t>. </a:t>
            </a:r>
            <a:r>
              <a:rPr lang="ru-RU" sz="2400" dirty="0" err="1" smtClean="0"/>
              <a:t>Содержитcя</a:t>
            </a:r>
            <a:r>
              <a:rPr lang="ru-RU" sz="2400" dirty="0" smtClean="0"/>
              <a:t> в цепочках </a:t>
            </a:r>
            <a:r>
              <a:rPr lang="ru-RU" sz="2400" i="1" dirty="0" smtClean="0"/>
              <a:t>PREROUTING</a:t>
            </a:r>
            <a:r>
              <a:rPr lang="ru-RU" sz="2400" dirty="0" smtClean="0"/>
              <a:t> и</a:t>
            </a:r>
            <a:r>
              <a:rPr lang="ru-RU" sz="2400" i="1" dirty="0" smtClean="0"/>
              <a:t> OUTPUT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algn="just"/>
            <a:endParaRPr lang="ru-RU" sz="2400" dirty="0" smtClean="0"/>
          </a:p>
          <a:p>
            <a:pPr algn="just"/>
            <a:r>
              <a:rPr lang="ru-RU" sz="2400" b="1" dirty="0" err="1" smtClean="0"/>
              <a:t>mangle</a:t>
            </a:r>
            <a:r>
              <a:rPr lang="ru-RU" sz="2400" dirty="0" smtClean="0"/>
              <a:t> — содержит правила модификации (обычно полей заголовка) </a:t>
            </a:r>
            <a:r>
              <a:rPr lang="ru-RU" sz="2400" dirty="0" err="1" smtClean="0"/>
              <a:t>IP‐пакетов</a:t>
            </a:r>
            <a:r>
              <a:rPr lang="ru-RU" sz="2400" dirty="0" smtClean="0"/>
              <a:t>. Среди прочего, поддерживает действия </a:t>
            </a:r>
            <a:r>
              <a:rPr lang="ru-RU" sz="2400" i="1" dirty="0" smtClean="0"/>
              <a:t>TTL</a:t>
            </a:r>
            <a:r>
              <a:rPr lang="ru-RU" sz="2400" dirty="0" smtClean="0"/>
              <a:t>, </a:t>
            </a:r>
            <a:r>
              <a:rPr lang="ru-RU" sz="2400" i="1" dirty="0" smtClean="0"/>
              <a:t>TOS</a:t>
            </a:r>
            <a:r>
              <a:rPr lang="ru-RU" sz="2400" dirty="0" smtClean="0"/>
              <a:t>, и </a:t>
            </a:r>
            <a:r>
              <a:rPr lang="ru-RU" sz="2400" i="1" dirty="0" smtClean="0"/>
              <a:t>MARK</a:t>
            </a:r>
            <a:r>
              <a:rPr lang="ru-RU" sz="2400" dirty="0" smtClean="0"/>
              <a:t> (для изменения полей TTL и TOS, и для изменения маркеров пакета). Редко необходима и может быть опасна. Содержится во всех пяти стандартных цепочках.</a:t>
            </a:r>
          </a:p>
          <a:p>
            <a:pPr algn="just"/>
            <a:endParaRPr lang="ru-RU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57232"/>
          </a:xfrm>
        </p:spPr>
        <p:txBody>
          <a:bodyPr>
            <a:normAutofit/>
          </a:bodyPr>
          <a:lstStyle/>
          <a:p>
            <a:r>
              <a:rPr lang="en-US" dirty="0" err="1" smtClean="0"/>
              <a:t>Iptables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785794"/>
            <a:ext cx="84296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/>
              <a:t>Цепочки организованны в 4 таблицы:</a:t>
            </a:r>
            <a:endParaRPr lang="en-US" sz="2400" b="1" dirty="0" smtClean="0"/>
          </a:p>
          <a:p>
            <a:pPr algn="just"/>
            <a:endParaRPr lang="ru-RU" sz="2400" b="1" dirty="0" smtClean="0"/>
          </a:p>
          <a:p>
            <a:pPr algn="just"/>
            <a:r>
              <a:rPr lang="ru-RU" sz="2400" b="1" dirty="0" err="1" smtClean="0"/>
              <a:t>nat</a:t>
            </a:r>
            <a:r>
              <a:rPr lang="ru-RU" sz="2400" dirty="0" smtClean="0"/>
              <a:t> — предназначена для подмены адреса отправителя или получателя. Данную таблицу проходят только первый пакет из потока, трансляция адресов или маскировка (подмена адреса отправителя или получателя) применяются ко всем последующим пакетам в потоке </a:t>
            </a:r>
            <a:r>
              <a:rPr lang="ru-RU" sz="2400" b="1" dirty="0" smtClean="0"/>
              <a:t>автоматически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ru-RU" sz="2400" dirty="0" smtClean="0"/>
              <a:t>Поддерживает действия </a:t>
            </a:r>
            <a:r>
              <a:rPr lang="ru-RU" sz="2400" i="1" dirty="0" smtClean="0"/>
              <a:t>DNAT</a:t>
            </a:r>
            <a:r>
              <a:rPr lang="ru-RU" sz="2400" dirty="0" smtClean="0"/>
              <a:t>, </a:t>
            </a:r>
            <a:r>
              <a:rPr lang="ru-RU" sz="2400" i="1" dirty="0" smtClean="0"/>
              <a:t>SNAT</a:t>
            </a:r>
            <a:r>
              <a:rPr lang="ru-RU" sz="2400" dirty="0" smtClean="0"/>
              <a:t>, </a:t>
            </a:r>
            <a:r>
              <a:rPr lang="ru-RU" sz="2400" i="1" dirty="0" smtClean="0"/>
              <a:t>MASQUERADE</a:t>
            </a:r>
            <a:r>
              <a:rPr lang="ru-RU" sz="2400" dirty="0" smtClean="0"/>
              <a:t>,</a:t>
            </a:r>
            <a:r>
              <a:rPr lang="ru-RU" sz="2400" i="1" dirty="0" smtClean="0"/>
              <a:t> REDIRECT</a:t>
            </a:r>
            <a:r>
              <a:rPr lang="ru-RU" sz="2400" dirty="0" smtClean="0"/>
              <a:t>. Содержится в цепочках </a:t>
            </a:r>
            <a:r>
              <a:rPr lang="ru-RU" sz="2400" i="1" dirty="0" smtClean="0"/>
              <a:t>PREROUTING</a:t>
            </a:r>
            <a:r>
              <a:rPr lang="ru-RU" sz="2400" dirty="0" smtClean="0"/>
              <a:t>, </a:t>
            </a:r>
            <a:r>
              <a:rPr lang="ru-RU" sz="2400" i="1" dirty="0" smtClean="0"/>
              <a:t>OUTPUT</a:t>
            </a:r>
            <a:r>
              <a:rPr lang="ru-RU" sz="2400" dirty="0" smtClean="0"/>
              <a:t>, и </a:t>
            </a:r>
            <a:r>
              <a:rPr lang="ru-RU" sz="2400" i="1" dirty="0" smtClean="0"/>
              <a:t>POSTROUTING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b="1" dirty="0" err="1" smtClean="0"/>
              <a:t>filter</a:t>
            </a:r>
            <a:r>
              <a:rPr lang="ru-RU" sz="2400" dirty="0" smtClean="0"/>
              <a:t> — </a:t>
            </a:r>
            <a:r>
              <a:rPr lang="ru-RU" sz="2400" b="1" dirty="0" smtClean="0"/>
              <a:t>основная таблица</a:t>
            </a:r>
            <a:r>
              <a:rPr lang="ru-RU" sz="2400" dirty="0" smtClean="0"/>
              <a:t>, используется по умолчанию если название таблицы не указано. Используется для фильтрации пакетов. Содержится в цепочках </a:t>
            </a:r>
            <a:r>
              <a:rPr lang="ru-RU" sz="2400" i="1" dirty="0" smtClean="0"/>
              <a:t>INPUT</a:t>
            </a:r>
            <a:r>
              <a:rPr lang="ru-RU" sz="2400" dirty="0" smtClean="0"/>
              <a:t>, </a:t>
            </a:r>
            <a:r>
              <a:rPr lang="ru-RU" sz="2400" i="1" dirty="0" smtClean="0"/>
              <a:t>FORWARD</a:t>
            </a:r>
            <a:r>
              <a:rPr lang="ru-RU" sz="2400" dirty="0" smtClean="0"/>
              <a:t>, и </a:t>
            </a:r>
            <a:r>
              <a:rPr lang="ru-RU" sz="2400" i="1" dirty="0" smtClean="0"/>
              <a:t>OUTPUT</a:t>
            </a:r>
            <a:r>
              <a:rPr lang="ru-RU" sz="2400" dirty="0" smtClean="0"/>
              <a:t>.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57232"/>
          </a:xfrm>
        </p:spPr>
        <p:txBody>
          <a:bodyPr>
            <a:normAutofit/>
          </a:bodyPr>
          <a:lstStyle/>
          <a:p>
            <a:r>
              <a:rPr lang="en-US" dirty="0" err="1" smtClean="0"/>
              <a:t>Iptables</a:t>
            </a:r>
            <a:endParaRPr lang="ru-RU" dirty="0"/>
          </a:p>
        </p:txBody>
      </p:sp>
      <p:pic>
        <p:nvPicPr>
          <p:cNvPr id="1026" name="Picture 2" descr="Архитектура netfiler/iptables в схем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752913"/>
            <a:ext cx="4572031" cy="6105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latinLnBrk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Denial of Service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38867" y="6304802"/>
            <a:ext cx="5266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http://www.youtube.com/watch?v=F77zzNUZm9M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262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SYN Flooding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	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6" name="Picture 2" descr="http://www.h3c.com/portal/res/200812/31/20081231_709865_image003_624110_57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7344816" cy="4286273"/>
          </a:xfrm>
          <a:prstGeom prst="rect">
            <a:avLst/>
          </a:prstGeom>
          <a:noFill/>
        </p:spPr>
      </p:pic>
      <p:pic>
        <p:nvPicPr>
          <p:cNvPr id="8" name="Picture 2" descr="https://upload.wikimedia.org/wikipedia/ru/0/0f/St_Petersburg_State_Electrotechnical_University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16" y="8377"/>
            <a:ext cx="971550" cy="114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6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NTP</a:t>
            </a:r>
            <a:r>
              <a:rPr lang="ru-RU" b="1" dirty="0" smtClean="0">
                <a:solidFill>
                  <a:srgbClr val="C00000"/>
                </a:solidFill>
              </a:rPr>
              <a:t>-атака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5992" y="975948"/>
            <a:ext cx="8229600" cy="4525963"/>
          </a:xfrm>
        </p:spPr>
        <p:txBody>
          <a:bodyPr/>
          <a:lstStyle/>
          <a:p>
            <a:r>
              <a:rPr lang="ru-RU" dirty="0" smtClean="0"/>
              <a:t>Уязвимость </a:t>
            </a:r>
            <a:r>
              <a:rPr lang="en-US" dirty="0" err="1" smtClean="0"/>
              <a:t>get_monlist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1202" name="Picture 2" descr="https://blog.cloudflare.com/content/images/illustration-amplification-attack-ph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75" y="2683850"/>
            <a:ext cx="6143625" cy="4200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1205" name="Picture 5" descr="C:\Users\Константин\Desktop\ntp-servers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20267"/>
            <a:ext cx="2857501" cy="3724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2" descr="https://upload.wikimedia.org/wikipedia/ru/0/0f/St_Petersburg_State_Electrotechnical_University_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16" y="8377"/>
            <a:ext cx="971550" cy="114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6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HTTP</a:t>
            </a:r>
            <a:r>
              <a:rPr lang="ru-RU" b="1" dirty="0" smtClean="0">
                <a:solidFill>
                  <a:srgbClr val="C00000"/>
                </a:solidFill>
              </a:rPr>
              <a:t>-атака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3250" name="Picture 2" descr="http://bit.samag.ru/uploads/articles/2015/06/24_27_DDoS_Attacks_part2/pic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7431" y="2162910"/>
            <a:ext cx="4782609" cy="4642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3252" name="Picture 4" descr="http://info.nic.ua/wp-content/uploads/2012/02/gar_nam_pic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846" y="2998176"/>
            <a:ext cx="4101274" cy="3332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136650" y="6453500"/>
            <a:ext cx="4034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Анализ типов от </a:t>
            </a:r>
            <a:r>
              <a:rPr lang="en-US" dirty="0" smtClean="0"/>
              <a:t>Kaspersky Lab 2013 </a:t>
            </a:r>
            <a:r>
              <a:rPr lang="ru-RU" dirty="0" smtClean="0"/>
              <a:t>год</a:t>
            </a:r>
          </a:p>
        </p:txBody>
      </p:sp>
      <p:pic>
        <p:nvPicPr>
          <p:cNvPr id="8" name="Picture 2" descr="https://upload.wikimedia.org/wikipedia/ru/0/0f/St_Petersburg_State_Electrotechnical_University_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16" y="8377"/>
            <a:ext cx="971550" cy="114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4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857496"/>
            <a:ext cx="9144000" cy="857232"/>
          </a:xfrm>
        </p:spPr>
        <p:txBody>
          <a:bodyPr/>
          <a:lstStyle/>
          <a:p>
            <a:r>
              <a:rPr lang="ru-RU" dirty="0" smtClean="0"/>
              <a:t>Что такое межсетевой экран?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latinLnBrk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DDoS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типы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785794"/>
            <a:ext cx="8429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042" y="1340768"/>
            <a:ext cx="861420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52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latinLnBrk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DDoS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типы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785794"/>
            <a:ext cx="8429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06" y="1484784"/>
            <a:ext cx="889569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52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latinLnBrk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DDoS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типы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785794"/>
            <a:ext cx="8429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014" y="1268760"/>
            <a:ext cx="887498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52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latinLnBrk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DDoS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типы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785794"/>
            <a:ext cx="8429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0676" y="1772816"/>
            <a:ext cx="918467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52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latinLnBrk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DDoS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типы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785794"/>
            <a:ext cx="8429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80328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52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latinLnBrk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DDoS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типы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785794"/>
            <a:ext cx="8429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8964488" cy="347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52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latinLnBrk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DDoS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типы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785794"/>
            <a:ext cx="8429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67" y="1628800"/>
            <a:ext cx="877712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52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57232"/>
          </a:xfrm>
        </p:spPr>
        <p:txBody>
          <a:bodyPr/>
          <a:lstStyle/>
          <a:p>
            <a:r>
              <a:rPr lang="ru-RU" dirty="0" smtClean="0"/>
              <a:t>МСЭ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1285860"/>
            <a:ext cx="84296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Межсетевой экран (МСЭ) — это устройство обеспечения безопасности сети, которое осуществляет мониторинг входящего и исходящего сетевого трафика и на основании установленного набора правил безопасности принимает решения, пропустить или блокировать конкретный трафик</a:t>
            </a:r>
          </a:p>
          <a:p>
            <a:pPr algn="just"/>
            <a:endParaRPr lang="ru-RU" sz="2800" dirty="0" smtClean="0"/>
          </a:p>
          <a:p>
            <a:pPr algn="just"/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 Аппаратный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Программный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Смешанного типа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57232"/>
          </a:xfrm>
        </p:spPr>
        <p:txBody>
          <a:bodyPr/>
          <a:lstStyle/>
          <a:p>
            <a:r>
              <a:rPr lang="ru-RU" dirty="0" smtClean="0"/>
              <a:t>МСЭ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71604" y="785794"/>
          <a:ext cx="6096000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Уровень модели </a:t>
                      </a:r>
                      <a:r>
                        <a:rPr lang="en-US" dirty="0"/>
                        <a:t>OSI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Протоколы Интернет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Тип межсетевого экрана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1. Прикладной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Telnet, FTP, DNS, NFS, PING, SMTP, 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· Шлюз прикладного уровня · Межсетевой экран экспертного уровня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2. Представления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3. Сеансовый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TCP, UDP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· Шлюз сеансового уровня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4. Транспортный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TCP, UDP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5. Сетевой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IP, ICMP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· Межсетевой экран с фильтрацией пакетов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6. Канальный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7. Физический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57232"/>
          </a:xfrm>
        </p:spPr>
        <p:txBody>
          <a:bodyPr>
            <a:normAutofit/>
          </a:bodyPr>
          <a:lstStyle/>
          <a:p>
            <a:r>
              <a:rPr lang="ru-RU" dirty="0" smtClean="0"/>
              <a:t>Фильтрация на сетевом уровне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1285860"/>
            <a:ext cx="84296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	Фильтрация входящих и исходящих пакетов осуществляется на основе информации, содержащейся в следующих полях TCP- и IP-заголовков пакетов: IP-адрес отправителя; IP-адрес получателя; порт отправителя; порт получателя.</a:t>
            </a:r>
            <a:endParaRPr lang="ru-RU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57232"/>
          </a:xfrm>
        </p:spPr>
        <p:txBody>
          <a:bodyPr>
            <a:normAutofit/>
          </a:bodyPr>
          <a:lstStyle/>
          <a:p>
            <a:r>
              <a:rPr lang="ru-RU" dirty="0" smtClean="0"/>
              <a:t>Фильтрация на сетевом уровне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1285860"/>
            <a:ext cx="84296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К преимуществам такой фильтрации относится: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сравнительно невысокая стоимость;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гибкость в определении правил фильтрации;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небольшая задержка при прохождении пакетов.</a:t>
            </a:r>
          </a:p>
          <a:p>
            <a:pPr>
              <a:buFont typeface="Arial" pitchFamily="34" charset="0"/>
              <a:buChar char="•"/>
            </a:pPr>
            <a:endParaRPr lang="ru-RU" sz="2800" dirty="0" smtClean="0"/>
          </a:p>
          <a:p>
            <a:r>
              <a:rPr lang="ru-RU" sz="2800" dirty="0" smtClean="0"/>
              <a:t>Недостатки: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не собирает фрагментированные пакеты;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нет возможности отслеживать взаимосвязи (соединения) между пакетами.</a:t>
            </a:r>
            <a:endParaRPr lang="ru-RU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57232"/>
          </a:xfrm>
        </p:spPr>
        <p:txBody>
          <a:bodyPr>
            <a:normAutofit/>
          </a:bodyPr>
          <a:lstStyle/>
          <a:p>
            <a:r>
              <a:rPr lang="ru-RU" dirty="0" smtClean="0"/>
              <a:t>Фильтрация на сетевом уровне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928670"/>
            <a:ext cx="84296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 зависимости от отслеживания активных соединений межсетевые экраны могут быть:</a:t>
            </a:r>
          </a:p>
          <a:p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i="1" dirty="0" err="1" smtClean="0"/>
              <a:t>stateless</a:t>
            </a:r>
            <a:r>
              <a:rPr lang="ru-RU" sz="2800" dirty="0" smtClean="0"/>
              <a:t> (простая фильтрация), которые не отслеживают текущие соединения (например, TCP), а фильтруют поток данных исключительно на основе статических правил;</a:t>
            </a:r>
          </a:p>
          <a:p>
            <a:pPr>
              <a:buFont typeface="Arial" pitchFamily="34" charset="0"/>
              <a:buChar char="•"/>
            </a:pPr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i="1" dirty="0" err="1" smtClean="0"/>
              <a:t>stateful</a:t>
            </a:r>
            <a:r>
              <a:rPr lang="ru-RU" sz="2800" i="1" dirty="0" smtClean="0"/>
              <a:t>, </a:t>
            </a:r>
            <a:r>
              <a:rPr lang="ru-RU" sz="2800" i="1" dirty="0" err="1" smtClean="0"/>
              <a:t>stateful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packet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inspection</a:t>
            </a:r>
            <a:r>
              <a:rPr lang="ru-RU" sz="2800" i="1" dirty="0" smtClean="0"/>
              <a:t> (SPI)</a:t>
            </a:r>
            <a:r>
              <a:rPr lang="ru-RU" sz="2800" dirty="0" smtClean="0"/>
              <a:t> (фильтрация с учётом контекста), с отслеживанием текущих соединений и пропуском только таких пакетов, которые удовлетворяют логике и алгоритмам работы соответствующих протоколов и приложений.</a:t>
            </a:r>
            <a:endParaRPr lang="ru-RU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57232"/>
          </a:xfrm>
        </p:spPr>
        <p:txBody>
          <a:bodyPr>
            <a:normAutofit/>
          </a:bodyPr>
          <a:lstStyle/>
          <a:p>
            <a:r>
              <a:rPr lang="ru-RU" dirty="0" smtClean="0"/>
              <a:t>Фильтрация на сетевом уровне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928670"/>
            <a:ext cx="84296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К преимуществам такой фильтрации относится: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анализ содержимого пакетов;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не требуется информации о работе протоколов 7 уровня.</a:t>
            </a:r>
          </a:p>
          <a:p>
            <a:r>
              <a:rPr lang="ru-RU" sz="2800" dirty="0" smtClean="0"/>
              <a:t>Недостатки: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сложно анализировать данные уровня приложений (возможно с использованием ALG – </a:t>
            </a:r>
            <a:r>
              <a:rPr lang="ru-RU" sz="2800" dirty="0" err="1" smtClean="0"/>
              <a:t>Application</a:t>
            </a:r>
            <a:r>
              <a:rPr lang="ru-RU" sz="2800" dirty="0" smtClean="0"/>
              <a:t> </a:t>
            </a:r>
            <a:r>
              <a:rPr lang="ru-RU" sz="2800" dirty="0" err="1" smtClean="0"/>
              <a:t>level</a:t>
            </a:r>
            <a:r>
              <a:rPr lang="ru-RU" sz="2800" dirty="0" smtClean="0"/>
              <a:t> </a:t>
            </a:r>
            <a:r>
              <a:rPr lang="ru-RU" sz="2800" dirty="0" err="1" smtClean="0"/>
              <a:t>gateway</a:t>
            </a:r>
            <a:r>
              <a:rPr lang="ru-RU" sz="2800" dirty="0" smtClean="0"/>
              <a:t>).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57232"/>
          </a:xfrm>
        </p:spPr>
        <p:txBody>
          <a:bodyPr>
            <a:normAutofit/>
          </a:bodyPr>
          <a:lstStyle/>
          <a:p>
            <a:r>
              <a:rPr lang="ru-RU" dirty="0" smtClean="0"/>
              <a:t>Фильтрация на прикладном уровне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1428736"/>
            <a:ext cx="84296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С целью защиты ряда уязвимых мест, присущих фильтрации пакетов, межсетевые экраны должны использовать прикладные программы для фильтрации соединений с такими сервисами, как, например, </a:t>
            </a:r>
            <a:r>
              <a:rPr lang="ru-RU" sz="2800" dirty="0" err="1" smtClean="0"/>
              <a:t>Telnet</a:t>
            </a:r>
            <a:r>
              <a:rPr lang="ru-RU" sz="2800" dirty="0" smtClean="0"/>
              <a:t>, HTTP, FTP. 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Подобное приложение называется </a:t>
            </a:r>
            <a:r>
              <a:rPr lang="ru-RU" sz="2800" b="1" i="1" dirty="0" smtClean="0"/>
              <a:t>proxy-службой </a:t>
            </a:r>
            <a:r>
              <a:rPr lang="ru-RU" sz="2800" dirty="0" smtClean="0"/>
              <a:t>, а хост, на котором работает proxy-служба – шлюзом уровня приложений. Такой шлюз исключает прямое взаимодействие между авторизованным клиентом и внешним хостом</a:t>
            </a:r>
            <a:endParaRPr lang="ru-RU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450</Words>
  <Application>Microsoft Office PowerPoint</Application>
  <PresentationFormat>Экран (4:3)</PresentationFormat>
  <Paragraphs>121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9" baseType="lpstr">
      <vt:lpstr>Arial</vt:lpstr>
      <vt:lpstr>Calibri</vt:lpstr>
      <vt:lpstr>Тема Office</vt:lpstr>
      <vt:lpstr>Iptables + DDoS</vt:lpstr>
      <vt:lpstr>Что такое межсетевой экран?</vt:lpstr>
      <vt:lpstr>МСЭ</vt:lpstr>
      <vt:lpstr>МСЭ</vt:lpstr>
      <vt:lpstr>Фильтрация на сетевом уровне</vt:lpstr>
      <vt:lpstr>Фильтрация на сетевом уровне</vt:lpstr>
      <vt:lpstr>Фильтрация на сетевом уровне</vt:lpstr>
      <vt:lpstr>Фильтрация на сетевом уровне</vt:lpstr>
      <vt:lpstr>Фильтрация на прикладном уровне</vt:lpstr>
      <vt:lpstr>Фильтрация на прикладном уровне</vt:lpstr>
      <vt:lpstr>Фильтрация на прикладном уровне</vt:lpstr>
      <vt:lpstr>Iptables</vt:lpstr>
      <vt:lpstr>Iptables</vt:lpstr>
      <vt:lpstr>Iptables</vt:lpstr>
      <vt:lpstr>Iptables</vt:lpstr>
      <vt:lpstr>Презентация PowerPoint</vt:lpstr>
      <vt:lpstr>SYN Flooding  </vt:lpstr>
      <vt:lpstr>NTP-атака</vt:lpstr>
      <vt:lpstr>HTTP-атака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виртуализации</dc:title>
  <dc:creator>Константин</dc:creator>
  <cp:lastModifiedBy>kborisenko</cp:lastModifiedBy>
  <cp:revision>68</cp:revision>
  <dcterms:created xsi:type="dcterms:W3CDTF">2017-09-28T14:45:24Z</dcterms:created>
  <dcterms:modified xsi:type="dcterms:W3CDTF">2019-09-25T17:41:58Z</dcterms:modified>
</cp:coreProperties>
</file>