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7" r:id="rId3"/>
    <p:sldId id="259" r:id="rId4"/>
    <p:sldId id="258" r:id="rId5"/>
    <p:sldId id="260" r:id="rId6"/>
    <p:sldId id="279" r:id="rId7"/>
    <p:sldId id="261" r:id="rId8"/>
    <p:sldId id="265" r:id="rId9"/>
    <p:sldId id="277" r:id="rId10"/>
    <p:sldId id="278" r:id="rId11"/>
    <p:sldId id="270" r:id="rId12"/>
    <p:sldId id="271" r:id="rId13"/>
    <p:sldId id="276" r:id="rId14"/>
    <p:sldId id="272" r:id="rId15"/>
    <p:sldId id="274" r:id="rId16"/>
    <p:sldId id="294" r:id="rId17"/>
    <p:sldId id="296" r:id="rId18"/>
    <p:sldId id="295" r:id="rId19"/>
    <p:sldId id="297" r:id="rId20"/>
    <p:sldId id="299" r:id="rId21"/>
    <p:sldId id="300" r:id="rId22"/>
    <p:sldId id="301" r:id="rId23"/>
    <p:sldId id="302" r:id="rId24"/>
    <p:sldId id="303" r:id="rId25"/>
    <p:sldId id="305" r:id="rId2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786" autoAdjust="0"/>
    <p:restoredTop sz="94696" autoAdjust="0"/>
  </p:normalViewPr>
  <p:slideViewPr>
    <p:cSldViewPr>
      <p:cViewPr varScale="1">
        <p:scale>
          <a:sx n="100" d="100"/>
          <a:sy n="100" d="100"/>
        </p:scale>
        <p:origin x="-1800" y="-90"/>
      </p:cViewPr>
      <p:guideLst>
        <p:guide orient="horz" pos="2193"/>
        <p:guide pos="2880"/>
      </p:guideLst>
    </p:cSldViewPr>
  </p:slideViewPr>
  <p:outlineViewPr>
    <p:cViewPr>
      <p:scale>
        <a:sx n="33" d="100"/>
        <a:sy n="33" d="100"/>
      </p:scale>
      <p:origin x="48" y="968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476AA6-2CB3-497B-833B-70006E6CB9D5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675F1-467E-4474-8766-EA6757270F92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/>
          <a:p>
            <a:pPr>
              <a:defRPr/>
            </a:pPr>
            <a:endParaRPr lang="ru-RU">
              <a:latin typeface="Arial" panose="020B0604020202020204" pitchFamily="34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anose="020B0604020202020204" pitchFamily="34" charset="0"/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ru-RU" altLang="en-US"/>
              <a:t>Образец заголовка</a:t>
            </a:r>
            <a:endParaRPr lang="ru-RU" alt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ru-RU" altLang="en-US"/>
              <a:t>Образец подзаголовка</a:t>
            </a:r>
            <a:endParaRPr lang="ru-RU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2B7881-E325-4E68-A9DE-D1E3E9DF8203}" type="slidenum">
              <a:rPr lang="ru-RU" altLang="en-US"/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5C123-5E46-43F9-8601-BC3618276C02}" type="slidenum">
              <a:rPr lang="ru-RU" altLang="en-US"/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69460-3DEF-4B7C-9E71-8F00746754F4}" type="slidenum">
              <a:rPr lang="ru-RU" altLang="en-US"/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75FA41-492D-4EDC-AEC2-F274F2B40EBF}" type="slidenum">
              <a:rPr lang="ru-RU" altLang="en-US"/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369192-DD05-4093-AE12-433B763DD6B3}" type="slidenum">
              <a:rPr lang="ru-RU" altLang="en-US"/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6015A-6238-472E-96C1-6C708C790D25}" type="slidenum">
              <a:rPr lang="ru-RU" altLang="en-US"/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DBB9B8-5FE3-4C7C-9AAF-7C32A00C370A}" type="slidenum">
              <a:rPr lang="ru-RU" altLang="en-US"/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0ED08-F30F-4BAA-9D59-B7C6816213F6}" type="slidenum">
              <a:rPr lang="ru-RU" altLang="en-US"/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895B6A-8A22-49C8-A0A1-8BBADC1AF7F4}" type="slidenum">
              <a:rPr lang="ru-RU" altLang="en-US"/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AF1085-D1CC-4460-B779-1B8FF5D30A5F}" type="slidenum">
              <a:rPr lang="ru-RU" altLang="en-US"/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C0198F-2BAD-4910-85D4-0FF6BE0C4642}" type="slidenum">
              <a:rPr lang="ru-RU" altLang="en-US"/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66668E-DD8F-4932-9244-EB880FD39C26}" type="slidenum">
              <a:rPr lang="ru-RU" altLang="en-US"/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582B9-468A-42DB-BC3E-BAA81D683D9B}" type="slidenum">
              <a:rPr lang="ru-RU" altLang="en-US"/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76FF4-AB5E-4267-B0F4-E56593DC587E}" type="slidenum">
              <a:rPr lang="ru-RU" altLang="en-US"/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671E6-D397-42F7-9F8F-3DAA01B59714}" type="slidenum">
              <a:rPr lang="ru-RU" altLang="en-US"/>
            </a:fld>
            <a:endParaRPr lang="ru-RU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ru-RU" altLang="en-US" smtClean="0"/>
              <a:t>Образец заголовка</a:t>
            </a:r>
            <a:endParaRPr lang="ru-RU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ru-RU" altLang="en-US" smtClean="0"/>
              <a:t>Образец текста</a:t>
            </a:r>
            <a:endParaRPr lang="ru-RU" altLang="en-US" smtClean="0"/>
          </a:p>
          <a:p>
            <a:pPr lvl="1"/>
            <a:r>
              <a:rPr lang="ru-RU" altLang="en-US" smtClean="0"/>
              <a:t>Второй уровень</a:t>
            </a:r>
            <a:endParaRPr lang="ru-RU" altLang="en-US" smtClean="0"/>
          </a:p>
          <a:p>
            <a:pPr lvl="2"/>
            <a:r>
              <a:rPr lang="ru-RU" altLang="en-US" smtClean="0"/>
              <a:t>Третий уровень</a:t>
            </a:r>
            <a:endParaRPr lang="ru-RU" altLang="en-US" smtClean="0"/>
          </a:p>
          <a:p>
            <a:pPr lvl="3"/>
            <a:r>
              <a:rPr lang="ru-RU" altLang="en-US" smtClean="0"/>
              <a:t>Четвертый уровень</a:t>
            </a:r>
            <a:endParaRPr lang="ru-RU" altLang="en-US" smtClean="0"/>
          </a:p>
          <a:p>
            <a:pPr lvl="4"/>
            <a:r>
              <a:rPr lang="ru-RU" altLang="en-US" smtClean="0"/>
              <a:t>Пятый уровень</a:t>
            </a:r>
            <a:endParaRPr lang="ru-RU" altLang="en-US" smtClean="0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fld id="{E679496B-C1ED-4F70-A0BE-7B299B155CF8}" type="slidenum">
              <a:rPr lang="ru-RU" altLang="en-US"/>
            </a:fld>
            <a:endParaRPr lang="ru-RU" altLang="en-US"/>
          </a:p>
        </p:txBody>
      </p:sp>
      <p:sp>
        <p:nvSpPr>
          <p:cNvPr id="2867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/>
          <a:p>
            <a:pPr>
              <a:defRPr/>
            </a:pPr>
            <a:endParaRPr lang="ru-RU">
              <a:latin typeface="Arial" panose="020B0604020202020204" pitchFamily="34" charset="0"/>
            </a:endParaRPr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7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115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62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480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6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8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30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102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847725"/>
          </a:xfrm>
        </p:spPr>
        <p:txBody>
          <a:bodyPr/>
          <a:lstStyle/>
          <a:p>
            <a:pPr eaLnBrk="1" hangingPunct="1"/>
            <a:r>
              <a:rPr lang="ru-RU" sz="3200" b="1" dirty="0" smtClean="0">
                <a:latin typeface="Times New Roman" panose="02020603050405020304" pitchFamily="18" charset="0"/>
              </a:rPr>
              <a:t>Дисциплина «Базы данных»</a:t>
            </a:r>
            <a:endParaRPr lang="ru-RU" sz="3200" b="1" dirty="0" smtClean="0">
              <a:latin typeface="Times New Roman" panose="02020603050405020304" pitchFamily="18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8958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en-ZA" sz="28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</a:rPr>
              <a:t>курс 5 семестр </a:t>
            </a:r>
            <a:endParaRPr lang="ru-RU" sz="28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</a:rPr>
              <a:t>Лекции – 36 ч.</a:t>
            </a:r>
            <a:endParaRPr lang="ru-RU" sz="28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</a:rPr>
              <a:t>ЛР – 36 ч.</a:t>
            </a:r>
            <a:endParaRPr lang="ru-RU" sz="28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</a:rPr>
              <a:t>Самостоятельные занятия - 72 ч.</a:t>
            </a:r>
            <a:endParaRPr lang="ru-RU" sz="28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</a:rPr>
              <a:t>Дифференцированный зачет</a:t>
            </a:r>
            <a:endParaRPr lang="ru-RU" sz="28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ru-RU" sz="28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sz="2400" b="1" dirty="0" smtClean="0">
                <a:solidFill>
                  <a:schemeClr val="accent1">
                    <a:lumMod val="50000"/>
                  </a:schemeClr>
                </a:solidFill>
              </a:rPr>
              <a:t>Лектор - доцент Фомичева Т.Г.</a:t>
            </a:r>
            <a:endParaRPr lang="ru-RU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tgfomicheva@mail.ru</a:t>
            </a:r>
            <a:endParaRPr lang="ru-RU" sz="24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80ED08-F30F-4BAA-9D59-B7C6816213F6}" type="slidenum">
              <a:rPr lang="ru-RU" altLang="en-US" smtClean="0"/>
            </a:fld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Основные понятия баз данных </a:t>
            </a:r>
            <a:endParaRPr lang="ru-RU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ru-RU" sz="2800" b="1" i="1" smtClean="0">
                <a:solidFill>
                  <a:schemeClr val="hlink"/>
                </a:solidFill>
              </a:rPr>
              <a:t>База данных</a:t>
            </a:r>
            <a:r>
              <a:rPr lang="ru-RU" sz="2800" smtClean="0"/>
              <a:t> – это именованная совокупность</a:t>
            </a:r>
            <a:r>
              <a:rPr lang="en-US" sz="2800" smtClean="0"/>
              <a:t> </a:t>
            </a:r>
            <a:r>
              <a:rPr lang="ru-RU" sz="2800" smtClean="0"/>
              <a:t>данных, хранящихся во внешней памяти и обладающая такими свойствами, как:</a:t>
            </a:r>
            <a:endParaRPr lang="ru-RU" sz="2800" smtClean="0"/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ru-RU" sz="2400" smtClean="0"/>
              <a:t>интегрированность, направленная на решение общих задач;</a:t>
            </a:r>
            <a:endParaRPr lang="ru-RU" sz="2400" smtClean="0"/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ru-RU" sz="2400" smtClean="0"/>
              <a:t>структурированность, отражающая часть реального мира;</a:t>
            </a:r>
            <a:endParaRPr lang="ru-RU" sz="2400" smtClean="0"/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ru-RU" sz="2400" smtClean="0"/>
              <a:t>взаимосвязанность;</a:t>
            </a:r>
            <a:endParaRPr lang="ru-RU" sz="2400" smtClean="0"/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ru-RU" sz="2400" smtClean="0"/>
              <a:t>независимость описания данных от программ их обработки.</a:t>
            </a:r>
            <a:endParaRPr lang="ru-RU" sz="240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80ED08-F30F-4BAA-9D59-B7C6816213F6}" type="slidenum">
              <a:rPr lang="ru-RU" altLang="en-US" smtClean="0"/>
            </a:fld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147050" cy="774700"/>
          </a:xfrm>
        </p:spPr>
        <p:txBody>
          <a:bodyPr/>
          <a:lstStyle/>
          <a:p>
            <a:pPr algn="ctr" eaLnBrk="1" hangingPunct="1"/>
            <a:r>
              <a:rPr lang="ru-RU" sz="3800" b="1" dirty="0" smtClean="0"/>
              <a:t>Основные понятия баз данных</a:t>
            </a:r>
            <a:r>
              <a:rPr lang="en-US" sz="3800" b="1" dirty="0" smtClean="0"/>
              <a:t> 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продолжение</a:t>
            </a:r>
            <a:r>
              <a:rPr lang="en-US" sz="2400" b="1" dirty="0" smtClean="0"/>
              <a:t>)</a:t>
            </a:r>
            <a:endParaRPr lang="ru-RU" sz="2400" b="1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sz="2400" b="1" dirty="0" smtClean="0">
                <a:solidFill>
                  <a:schemeClr val="hlink"/>
                </a:solidFill>
              </a:rPr>
              <a:t>Система управления базами данных (СУБД)</a:t>
            </a:r>
            <a:r>
              <a:rPr lang="ru-RU" sz="2400" dirty="0" smtClean="0"/>
              <a:t> представляет собой программную систему, которая решает следующие задачи:</a:t>
            </a:r>
            <a:endParaRPr lang="ru-RU" sz="24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ru-RU" sz="2200" dirty="0" smtClean="0"/>
              <a:t>обеспечивает пользователей языковыми средствами описания данных и манипулирования ими;</a:t>
            </a:r>
            <a:endParaRPr lang="ru-RU" sz="22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ru-RU" sz="2200" dirty="0" smtClean="0"/>
              <a:t>поддерживает логические модели данных;</a:t>
            </a:r>
            <a:endParaRPr lang="ru-RU" sz="22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ru-RU" sz="2200" dirty="0" smtClean="0"/>
              <a:t>обеспечивает поддержку манипулирования данными на логическом уровне, т.е. выполнение таких операций как </a:t>
            </a:r>
            <a:r>
              <a:rPr lang="ru-RU" sz="2200" b="1" dirty="0" smtClean="0"/>
              <a:t>выбор, вставка, обновление, удаление</a:t>
            </a:r>
            <a:r>
              <a:rPr lang="ru-RU" sz="2200" dirty="0" smtClean="0"/>
              <a:t>, с одновременным отображением этих операций на физическом уровне;</a:t>
            </a:r>
            <a:endParaRPr lang="ru-RU" sz="22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ru-RU" sz="2200" dirty="0" smtClean="0"/>
              <a:t>обеспечивает защиту, поддерживает целостность и непротиворечивость данных</a:t>
            </a:r>
            <a:endParaRPr lang="ru-RU" sz="2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80ED08-F30F-4BAA-9D59-B7C6816213F6}" type="slidenum">
              <a:rPr lang="ru-RU" altLang="en-US" smtClean="0"/>
            </a:fld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115328" cy="650857"/>
          </a:xfrm>
        </p:spPr>
        <p:txBody>
          <a:bodyPr/>
          <a:lstStyle/>
          <a:p>
            <a:pPr eaLnBrk="1" hangingPunct="1"/>
            <a:r>
              <a:rPr lang="ru-RU" dirty="0" smtClean="0"/>
              <a:t>Модели данных </a:t>
            </a:r>
            <a:endParaRPr lang="ru-RU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357298"/>
            <a:ext cx="8501122" cy="5143536"/>
          </a:xfrm>
        </p:spPr>
        <p:txBody>
          <a:bodyPr/>
          <a:lstStyle/>
          <a:p>
            <a:pPr indent="0" eaLnBrk="1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ru-RU" sz="2800" i="1" dirty="0" smtClean="0"/>
              <a:t>Модели данных</a:t>
            </a:r>
            <a:r>
              <a:rPr lang="ru-RU" sz="2800" dirty="0" smtClean="0"/>
              <a:t>, которые поддерживают СУБД, делят на</a:t>
            </a:r>
            <a:r>
              <a:rPr lang="en-US" sz="2800" dirty="0" smtClean="0"/>
              <a:t>: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ru-RU" sz="2400" i="1" dirty="0" smtClean="0"/>
              <a:t>сетевые</a:t>
            </a:r>
            <a:r>
              <a:rPr lang="ru-RU" sz="2400" dirty="0" smtClean="0"/>
              <a:t>, 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ru-RU" sz="2400" i="1" dirty="0" smtClean="0"/>
              <a:t>иерархические</a:t>
            </a:r>
            <a:r>
              <a:rPr lang="ru-RU" sz="2400" dirty="0" smtClean="0"/>
              <a:t>, 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ru-RU" sz="2400" i="1" dirty="0" smtClean="0"/>
              <a:t>реляционные</a:t>
            </a:r>
            <a:r>
              <a:rPr lang="ru-RU" sz="2400" dirty="0" smtClean="0"/>
              <a:t>, 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ru-RU" sz="2400" i="1" dirty="0" smtClean="0"/>
              <a:t>объектно-ориентированные </a:t>
            </a:r>
            <a:r>
              <a:rPr lang="ru-RU" sz="2000" i="1" dirty="0" smtClean="0"/>
              <a:t>(</a:t>
            </a:r>
            <a:r>
              <a:rPr lang="en-US" sz="2000" i="1" dirty="0" err="1" smtClean="0"/>
              <a:t>GemStone</a:t>
            </a:r>
            <a:r>
              <a:rPr lang="en-US" sz="2000" i="1" dirty="0" smtClean="0"/>
              <a:t>,</a:t>
            </a:r>
            <a:r>
              <a:rPr lang="ru-RU" sz="2000" i="1" dirty="0" smtClean="0"/>
              <a:t> </a:t>
            </a:r>
            <a:r>
              <a:rPr lang="en-US" sz="2000" i="1" dirty="0" err="1" smtClean="0"/>
              <a:t>ObjectStone</a:t>
            </a:r>
            <a:r>
              <a:rPr lang="en-US" sz="2000" i="1" dirty="0" smtClean="0"/>
              <a:t>,</a:t>
            </a:r>
            <a:r>
              <a:rPr lang="ru-RU" sz="2000" i="1" dirty="0" smtClean="0"/>
              <a:t> </a:t>
            </a:r>
            <a:r>
              <a:rPr lang="en-US" sz="2000" i="1" dirty="0" err="1" smtClean="0"/>
              <a:t>OpenODB</a:t>
            </a:r>
            <a:r>
              <a:rPr lang="en-US" sz="2000" i="1" dirty="0" smtClean="0"/>
              <a:t>,</a:t>
            </a:r>
            <a:r>
              <a:rPr lang="ru-RU" sz="2000" i="1" dirty="0" smtClean="0"/>
              <a:t> </a:t>
            </a:r>
            <a:r>
              <a:rPr lang="en-US" sz="2000" i="1" dirty="0" smtClean="0"/>
              <a:t>POET</a:t>
            </a:r>
            <a:r>
              <a:rPr lang="ru-RU" sz="2000" i="1" dirty="0" smtClean="0"/>
              <a:t>, </a:t>
            </a:r>
            <a:r>
              <a:rPr lang="en-US" sz="2000" i="1" dirty="0" smtClean="0"/>
              <a:t>Jasmine, Versant,O2)</a:t>
            </a:r>
            <a:endParaRPr lang="en-US" sz="2000" i="1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err="1" smtClean="0"/>
              <a:t>многомерные</a:t>
            </a:r>
            <a:r>
              <a:rPr lang="en-US" sz="2400" dirty="0" smtClean="0"/>
              <a:t>.</a:t>
            </a:r>
            <a:r>
              <a:rPr lang="ru-RU" sz="2400" dirty="0" smtClean="0"/>
              <a:t> </a:t>
            </a:r>
            <a:endParaRPr lang="en-US" sz="2400" dirty="0" smtClean="0"/>
          </a:p>
          <a:p>
            <a:pPr indent="0" eaLnBrk="1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ru-RU" sz="2800" dirty="0" smtClean="0"/>
              <a:t>Каждая СУБД поддерживает какую-нибудь одну, но иногда и одновременно несколько моделей данных. </a:t>
            </a:r>
            <a:endParaRPr lang="ru-RU" sz="28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80ED08-F30F-4BAA-9D59-B7C6816213F6}" type="slidenum">
              <a:rPr lang="ru-RU" altLang="en-US" smtClean="0"/>
            </a:fld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285750"/>
            <a:ext cx="8715375" cy="793750"/>
          </a:xfrm>
        </p:spPr>
        <p:txBody>
          <a:bodyPr/>
          <a:lstStyle/>
          <a:p>
            <a:pPr eaLnBrk="1" hangingPunct="1"/>
            <a:r>
              <a:rPr lang="ru-RU" sz="3200" dirty="0" smtClean="0"/>
              <a:t>Схема взаимодействия пользователей с </a:t>
            </a:r>
            <a:r>
              <a:rPr lang="en-US" sz="3200" dirty="0" smtClean="0"/>
              <a:t>БД</a:t>
            </a:r>
            <a:endParaRPr lang="ru-RU" sz="3800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214438"/>
            <a:ext cx="8229600" cy="507841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ru-RU" dirty="0" smtClean="0"/>
          </a:p>
        </p:txBody>
      </p:sp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12293" name="Picture 4" descr="CH01_0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11188" y="1557338"/>
            <a:ext cx="7272337" cy="386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80ED08-F30F-4BAA-9D59-B7C6816213F6}" type="slidenum">
              <a:rPr lang="ru-RU" altLang="en-US" smtClean="0"/>
            </a:fld>
            <a:endParaRPr lang="ru-RU" altLang="en-US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sz="3800" b="1" smtClean="0"/>
              <a:t>Основные понятия баз данных</a:t>
            </a:r>
            <a:r>
              <a:rPr lang="en-US" sz="3800" b="1" smtClean="0"/>
              <a:t> </a:t>
            </a:r>
            <a:r>
              <a:rPr lang="en-US" sz="2400" b="1" smtClean="0"/>
              <a:t>(окончание)</a:t>
            </a:r>
            <a:endParaRPr lang="ru-RU" sz="2400" b="1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en-US" b="1" dirty="0" smtClean="0">
                <a:solidFill>
                  <a:schemeClr val="hlink"/>
                </a:solidFill>
              </a:rPr>
              <a:t>Б</a:t>
            </a:r>
            <a:r>
              <a:rPr lang="ru-RU" b="1" dirty="0" err="1" smtClean="0">
                <a:solidFill>
                  <a:schemeClr val="hlink"/>
                </a:solidFill>
              </a:rPr>
              <a:t>анк</a:t>
            </a:r>
            <a:r>
              <a:rPr lang="ru-RU" b="1" dirty="0" smtClean="0">
                <a:solidFill>
                  <a:schemeClr val="hlink"/>
                </a:solidFill>
              </a:rPr>
              <a:t> данных</a:t>
            </a:r>
            <a:r>
              <a:rPr lang="ru-RU" dirty="0" smtClean="0"/>
              <a:t> </a:t>
            </a:r>
            <a:r>
              <a:rPr lang="en-US" dirty="0" smtClean="0"/>
              <a:t> - </a:t>
            </a:r>
            <a:r>
              <a:rPr lang="en-US" dirty="0" err="1" smtClean="0"/>
              <a:t>это </a:t>
            </a:r>
            <a:r>
              <a:rPr lang="ru-RU" dirty="0" smtClean="0">
                <a:sym typeface="+mn-ea"/>
              </a:rPr>
              <a:t>совокупность</a:t>
            </a:r>
            <a:r>
              <a:rPr lang="en-US" dirty="0" smtClean="0"/>
              <a:t>:</a:t>
            </a:r>
            <a:endParaRPr lang="en-US" dirty="0" smtClean="0"/>
          </a:p>
          <a:p>
            <a:pPr lvl="1" eaLnBrk="1" hangingPunct="1"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ru-RU" dirty="0" smtClean="0"/>
              <a:t>БД</a:t>
            </a:r>
            <a:endParaRPr lang="en-US" dirty="0" smtClean="0"/>
          </a:p>
          <a:p>
            <a:pPr lvl="1" eaLnBrk="1" hangingPunct="1"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ru-RU" dirty="0" smtClean="0"/>
              <a:t>СУБД</a:t>
            </a:r>
            <a:endParaRPr lang="en-US" dirty="0" smtClean="0"/>
          </a:p>
          <a:p>
            <a:pPr lvl="1" eaLnBrk="1" hangingPunct="1"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ru-RU" dirty="0" err="1" smtClean="0"/>
              <a:t>аппаратны</a:t>
            </a:r>
            <a:r>
              <a:rPr lang="ru-RU" altLang="en-US" dirty="0" smtClean="0"/>
              <a:t>х</a:t>
            </a:r>
            <a:r>
              <a:rPr lang="en-US" dirty="0" smtClean="0"/>
              <a:t> </a:t>
            </a:r>
            <a:r>
              <a:rPr lang="ru-RU" dirty="0" smtClean="0"/>
              <a:t> и </a:t>
            </a:r>
            <a:r>
              <a:rPr lang="ru-RU" dirty="0" err="1" smtClean="0"/>
              <a:t>организационны</a:t>
            </a:r>
            <a:r>
              <a:rPr lang="ru-RU" altLang="en-US" dirty="0" smtClean="0"/>
              <a:t>х</a:t>
            </a:r>
            <a:r>
              <a:rPr lang="ru-RU" dirty="0" smtClean="0"/>
              <a:t> средств, </a:t>
            </a:r>
            <a:r>
              <a:rPr lang="ru-RU" dirty="0" err="1" smtClean="0"/>
              <a:t>поддерживающи</a:t>
            </a:r>
            <a:r>
              <a:rPr lang="ru-RU" altLang="en-US" dirty="0" smtClean="0"/>
              <a:t>х</a:t>
            </a:r>
            <a:r>
              <a:rPr lang="ru-RU" dirty="0" smtClean="0"/>
              <a:t> их функционирование</a:t>
            </a:r>
            <a:endParaRPr lang="en-US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ru-RU" dirty="0" smtClean="0"/>
              <a:t>Вместо термина «банк данных» часто используют термин </a:t>
            </a:r>
            <a:r>
              <a:rPr lang="en-US" dirty="0" smtClean="0">
                <a:solidFill>
                  <a:schemeClr val="hlink"/>
                </a:solidFill>
              </a:rPr>
              <a:t>“</a:t>
            </a:r>
            <a:r>
              <a:rPr lang="ru-RU" b="1" i="1" dirty="0" smtClean="0">
                <a:solidFill>
                  <a:schemeClr val="hlink"/>
                </a:solidFill>
              </a:rPr>
              <a:t>автоматизированная </a:t>
            </a:r>
            <a:r>
              <a:rPr lang="en-US" b="1" i="1" dirty="0" err="1" smtClean="0">
                <a:solidFill>
                  <a:schemeClr val="hlink"/>
                </a:solidFill>
              </a:rPr>
              <a:t>информационная</a:t>
            </a:r>
            <a:r>
              <a:rPr lang="en-US" b="1" i="1" dirty="0" smtClean="0">
                <a:solidFill>
                  <a:schemeClr val="hlink"/>
                </a:solidFill>
              </a:rPr>
              <a:t> </a:t>
            </a:r>
            <a:r>
              <a:rPr lang="ru-RU" b="1" i="1" dirty="0" smtClean="0">
                <a:solidFill>
                  <a:schemeClr val="hlink"/>
                </a:solidFill>
              </a:rPr>
              <a:t>система</a:t>
            </a:r>
            <a:r>
              <a:rPr lang="en-US" b="1" i="1" dirty="0" smtClean="0">
                <a:solidFill>
                  <a:schemeClr val="hlink"/>
                </a:solidFill>
              </a:rPr>
              <a:t>”</a:t>
            </a:r>
            <a:r>
              <a:rPr lang="ru-RU" b="1" dirty="0" smtClean="0">
                <a:solidFill>
                  <a:schemeClr val="hlink"/>
                </a:solidFill>
              </a:rPr>
              <a:t> </a:t>
            </a:r>
            <a:r>
              <a:rPr lang="en-US" b="1" dirty="0" smtClean="0">
                <a:solidFill>
                  <a:schemeClr val="hlink"/>
                </a:solidFill>
              </a:rPr>
              <a:t>(АИС)</a:t>
            </a:r>
            <a:endParaRPr lang="ru-RU" b="1" dirty="0" smtClean="0">
              <a:solidFill>
                <a:schemeClr val="hlink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80ED08-F30F-4BAA-9D59-B7C6816213F6}" type="slidenum">
              <a:rPr lang="ru-RU" altLang="en-US" smtClean="0"/>
            </a:fld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285750"/>
            <a:ext cx="8715375" cy="793750"/>
          </a:xfrm>
        </p:spPr>
        <p:txBody>
          <a:bodyPr/>
          <a:lstStyle/>
          <a:p>
            <a:pPr eaLnBrk="1" hangingPunct="1"/>
            <a:r>
              <a:rPr lang="ru-RU" sz="3200" dirty="0" smtClean="0"/>
              <a:t>Схема взаимодействия СУБД с </a:t>
            </a:r>
            <a:r>
              <a:rPr lang="en-US" sz="3200" dirty="0" smtClean="0"/>
              <a:t>БД</a:t>
            </a:r>
            <a:r>
              <a:rPr lang="ru-RU" sz="3200" dirty="0" smtClean="0"/>
              <a:t> при извлечении записи, хранимой в БД</a:t>
            </a:r>
            <a:endParaRPr lang="ru-RU" sz="3800" dirty="0" smtClean="0"/>
          </a:p>
        </p:txBody>
      </p:sp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ru-RU"/>
          </a:p>
        </p:txBody>
      </p:sp>
      <p:grpSp>
        <p:nvGrpSpPr>
          <p:cNvPr id="3073" name="Group 1"/>
          <p:cNvGrpSpPr>
            <a:grpSpLocks noChangeAspect="1"/>
          </p:cNvGrpSpPr>
          <p:nvPr/>
        </p:nvGrpSpPr>
        <p:grpSpPr bwMode="auto">
          <a:xfrm>
            <a:off x="1142976" y="1928802"/>
            <a:ext cx="5853970" cy="1415823"/>
            <a:chOff x="31" y="1126"/>
            <a:chExt cx="9241" cy="2235"/>
          </a:xfrm>
        </p:grpSpPr>
        <p:sp>
          <p:nvSpPr>
            <p:cNvPr id="3103" name="Freeform 31"/>
            <p:cNvSpPr/>
            <p:nvPr/>
          </p:nvSpPr>
          <p:spPr bwMode="auto">
            <a:xfrm>
              <a:off x="31" y="1264"/>
              <a:ext cx="1258" cy="1747"/>
            </a:xfrm>
            <a:custGeom>
              <a:avLst/>
              <a:gdLst/>
              <a:ahLst/>
              <a:cxnLst>
                <a:cxn ang="0">
                  <a:pos x="0" y="1562"/>
                </a:cxn>
                <a:cxn ang="0">
                  <a:pos x="5" y="1579"/>
                </a:cxn>
                <a:cxn ang="0">
                  <a:pos x="14" y="1598"/>
                </a:cxn>
                <a:cxn ang="0">
                  <a:pos x="29" y="1615"/>
                </a:cxn>
                <a:cxn ang="0">
                  <a:pos x="50" y="1632"/>
                </a:cxn>
                <a:cxn ang="0">
                  <a:pos x="76" y="1649"/>
                </a:cxn>
                <a:cxn ang="0">
                  <a:pos x="107" y="1666"/>
                </a:cxn>
                <a:cxn ang="0">
                  <a:pos x="143" y="1680"/>
                </a:cxn>
                <a:cxn ang="0">
                  <a:pos x="186" y="1691"/>
                </a:cxn>
                <a:cxn ang="0">
                  <a:pos x="229" y="1705"/>
                </a:cxn>
                <a:cxn ang="0">
                  <a:pos x="279" y="1713"/>
                </a:cxn>
                <a:cxn ang="0">
                  <a:pos x="329" y="1725"/>
                </a:cxn>
                <a:cxn ang="0">
                  <a:pos x="384" y="1733"/>
                </a:cxn>
                <a:cxn ang="0">
                  <a:pos x="443" y="1739"/>
                </a:cxn>
                <a:cxn ang="0">
                  <a:pos x="503" y="1741"/>
                </a:cxn>
                <a:cxn ang="0">
                  <a:pos x="629" y="1747"/>
                </a:cxn>
                <a:cxn ang="0">
                  <a:pos x="756" y="1741"/>
                </a:cxn>
                <a:cxn ang="0">
                  <a:pos x="818" y="1739"/>
                </a:cxn>
                <a:cxn ang="0">
                  <a:pos x="875" y="1733"/>
                </a:cxn>
                <a:cxn ang="0">
                  <a:pos x="930" y="1725"/>
                </a:cxn>
                <a:cxn ang="0">
                  <a:pos x="982" y="1713"/>
                </a:cxn>
                <a:cxn ang="0">
                  <a:pos x="1030" y="1705"/>
                </a:cxn>
                <a:cxn ang="0">
                  <a:pos x="1075" y="1691"/>
                </a:cxn>
                <a:cxn ang="0">
                  <a:pos x="1115" y="1680"/>
                </a:cxn>
                <a:cxn ang="0">
                  <a:pos x="1151" y="1666"/>
                </a:cxn>
                <a:cxn ang="0">
                  <a:pos x="1182" y="1649"/>
                </a:cxn>
                <a:cxn ang="0">
                  <a:pos x="1211" y="1632"/>
                </a:cxn>
                <a:cxn ang="0">
                  <a:pos x="1230" y="1615"/>
                </a:cxn>
                <a:cxn ang="0">
                  <a:pos x="1247" y="1598"/>
                </a:cxn>
                <a:cxn ang="0">
                  <a:pos x="1256" y="1579"/>
                </a:cxn>
                <a:cxn ang="0">
                  <a:pos x="1258" y="1562"/>
                </a:cxn>
                <a:cxn ang="0">
                  <a:pos x="1258" y="1562"/>
                </a:cxn>
                <a:cxn ang="0">
                  <a:pos x="1258" y="177"/>
                </a:cxn>
                <a:cxn ang="0">
                  <a:pos x="1251" y="157"/>
                </a:cxn>
                <a:cxn ang="0">
                  <a:pos x="1239" y="140"/>
                </a:cxn>
                <a:cxn ang="0">
                  <a:pos x="1220" y="124"/>
                </a:cxn>
                <a:cxn ang="0">
                  <a:pos x="1197" y="107"/>
                </a:cxn>
                <a:cxn ang="0">
                  <a:pos x="1168" y="90"/>
                </a:cxn>
                <a:cxn ang="0">
                  <a:pos x="1135" y="76"/>
                </a:cxn>
                <a:cxn ang="0">
                  <a:pos x="1096" y="62"/>
                </a:cxn>
                <a:cxn ang="0">
                  <a:pos x="1053" y="51"/>
                </a:cxn>
                <a:cxn ang="0">
                  <a:pos x="1006" y="36"/>
                </a:cxn>
                <a:cxn ang="0">
                  <a:pos x="956" y="28"/>
                </a:cxn>
                <a:cxn ang="0">
                  <a:pos x="903" y="20"/>
                </a:cxn>
                <a:cxn ang="0">
                  <a:pos x="846" y="11"/>
                </a:cxn>
                <a:cxn ang="0">
                  <a:pos x="787" y="6"/>
                </a:cxn>
                <a:cxn ang="0">
                  <a:pos x="694" y="3"/>
                </a:cxn>
                <a:cxn ang="0">
                  <a:pos x="565" y="3"/>
                </a:cxn>
                <a:cxn ang="0">
                  <a:pos x="472" y="6"/>
                </a:cxn>
                <a:cxn ang="0">
                  <a:pos x="412" y="11"/>
                </a:cxn>
                <a:cxn ang="0">
                  <a:pos x="358" y="20"/>
                </a:cxn>
                <a:cxn ang="0">
                  <a:pos x="303" y="28"/>
                </a:cxn>
                <a:cxn ang="0">
                  <a:pos x="253" y="36"/>
                </a:cxn>
                <a:cxn ang="0">
                  <a:pos x="207" y="51"/>
                </a:cxn>
                <a:cxn ang="0">
                  <a:pos x="164" y="62"/>
                </a:cxn>
                <a:cxn ang="0">
                  <a:pos x="126" y="76"/>
                </a:cxn>
                <a:cxn ang="0">
                  <a:pos x="91" y="90"/>
                </a:cxn>
                <a:cxn ang="0">
                  <a:pos x="62" y="107"/>
                </a:cxn>
                <a:cxn ang="0">
                  <a:pos x="38" y="124"/>
                </a:cxn>
                <a:cxn ang="0">
                  <a:pos x="19" y="140"/>
                </a:cxn>
                <a:cxn ang="0">
                  <a:pos x="7" y="157"/>
                </a:cxn>
                <a:cxn ang="0">
                  <a:pos x="0" y="177"/>
                </a:cxn>
                <a:cxn ang="0">
                  <a:pos x="0" y="185"/>
                </a:cxn>
              </a:cxnLst>
              <a:rect l="0" t="0" r="r" b="b"/>
              <a:pathLst>
                <a:path w="1258" h="1747">
                  <a:moveTo>
                    <a:pt x="0" y="185"/>
                  </a:moveTo>
                  <a:lnTo>
                    <a:pt x="0" y="1562"/>
                  </a:lnTo>
                  <a:lnTo>
                    <a:pt x="0" y="1570"/>
                  </a:lnTo>
                  <a:lnTo>
                    <a:pt x="5" y="1579"/>
                  </a:lnTo>
                  <a:lnTo>
                    <a:pt x="7" y="1590"/>
                  </a:lnTo>
                  <a:lnTo>
                    <a:pt x="14" y="1598"/>
                  </a:lnTo>
                  <a:lnTo>
                    <a:pt x="19" y="1607"/>
                  </a:lnTo>
                  <a:lnTo>
                    <a:pt x="29" y="1615"/>
                  </a:lnTo>
                  <a:lnTo>
                    <a:pt x="38" y="1623"/>
                  </a:lnTo>
                  <a:lnTo>
                    <a:pt x="50" y="1632"/>
                  </a:lnTo>
                  <a:lnTo>
                    <a:pt x="62" y="1640"/>
                  </a:lnTo>
                  <a:lnTo>
                    <a:pt x="76" y="1649"/>
                  </a:lnTo>
                  <a:lnTo>
                    <a:pt x="91" y="1657"/>
                  </a:lnTo>
                  <a:lnTo>
                    <a:pt x="107" y="1666"/>
                  </a:lnTo>
                  <a:lnTo>
                    <a:pt x="126" y="1671"/>
                  </a:lnTo>
                  <a:lnTo>
                    <a:pt x="143" y="1680"/>
                  </a:lnTo>
                  <a:lnTo>
                    <a:pt x="164" y="1685"/>
                  </a:lnTo>
                  <a:lnTo>
                    <a:pt x="186" y="1691"/>
                  </a:lnTo>
                  <a:lnTo>
                    <a:pt x="207" y="1699"/>
                  </a:lnTo>
                  <a:lnTo>
                    <a:pt x="229" y="1705"/>
                  </a:lnTo>
                  <a:lnTo>
                    <a:pt x="253" y="1711"/>
                  </a:lnTo>
                  <a:lnTo>
                    <a:pt x="279" y="1713"/>
                  </a:lnTo>
                  <a:lnTo>
                    <a:pt x="303" y="1719"/>
                  </a:lnTo>
                  <a:lnTo>
                    <a:pt x="329" y="1725"/>
                  </a:lnTo>
                  <a:lnTo>
                    <a:pt x="358" y="1727"/>
                  </a:lnTo>
                  <a:lnTo>
                    <a:pt x="384" y="1733"/>
                  </a:lnTo>
                  <a:lnTo>
                    <a:pt x="412" y="1736"/>
                  </a:lnTo>
                  <a:lnTo>
                    <a:pt x="443" y="1739"/>
                  </a:lnTo>
                  <a:lnTo>
                    <a:pt x="472" y="1741"/>
                  </a:lnTo>
                  <a:lnTo>
                    <a:pt x="503" y="1741"/>
                  </a:lnTo>
                  <a:lnTo>
                    <a:pt x="565" y="1744"/>
                  </a:lnTo>
                  <a:lnTo>
                    <a:pt x="629" y="1747"/>
                  </a:lnTo>
                  <a:lnTo>
                    <a:pt x="694" y="1744"/>
                  </a:lnTo>
                  <a:lnTo>
                    <a:pt x="756" y="1741"/>
                  </a:lnTo>
                  <a:lnTo>
                    <a:pt x="787" y="1741"/>
                  </a:lnTo>
                  <a:lnTo>
                    <a:pt x="818" y="1739"/>
                  </a:lnTo>
                  <a:lnTo>
                    <a:pt x="846" y="1736"/>
                  </a:lnTo>
                  <a:lnTo>
                    <a:pt x="875" y="1733"/>
                  </a:lnTo>
                  <a:lnTo>
                    <a:pt x="903" y="1727"/>
                  </a:lnTo>
                  <a:lnTo>
                    <a:pt x="930" y="1725"/>
                  </a:lnTo>
                  <a:lnTo>
                    <a:pt x="956" y="1719"/>
                  </a:lnTo>
                  <a:lnTo>
                    <a:pt x="982" y="1713"/>
                  </a:lnTo>
                  <a:lnTo>
                    <a:pt x="1006" y="1711"/>
                  </a:lnTo>
                  <a:lnTo>
                    <a:pt x="1030" y="1705"/>
                  </a:lnTo>
                  <a:lnTo>
                    <a:pt x="1053" y="1699"/>
                  </a:lnTo>
                  <a:lnTo>
                    <a:pt x="1075" y="1691"/>
                  </a:lnTo>
                  <a:lnTo>
                    <a:pt x="1096" y="1685"/>
                  </a:lnTo>
                  <a:lnTo>
                    <a:pt x="1115" y="1680"/>
                  </a:lnTo>
                  <a:lnTo>
                    <a:pt x="1135" y="1671"/>
                  </a:lnTo>
                  <a:lnTo>
                    <a:pt x="1151" y="1666"/>
                  </a:lnTo>
                  <a:lnTo>
                    <a:pt x="1168" y="1657"/>
                  </a:lnTo>
                  <a:lnTo>
                    <a:pt x="1182" y="1649"/>
                  </a:lnTo>
                  <a:lnTo>
                    <a:pt x="1197" y="1640"/>
                  </a:lnTo>
                  <a:lnTo>
                    <a:pt x="1211" y="1632"/>
                  </a:lnTo>
                  <a:lnTo>
                    <a:pt x="1220" y="1623"/>
                  </a:lnTo>
                  <a:lnTo>
                    <a:pt x="1230" y="1615"/>
                  </a:lnTo>
                  <a:lnTo>
                    <a:pt x="1239" y="1607"/>
                  </a:lnTo>
                  <a:lnTo>
                    <a:pt x="1247" y="1598"/>
                  </a:lnTo>
                  <a:lnTo>
                    <a:pt x="1251" y="1590"/>
                  </a:lnTo>
                  <a:lnTo>
                    <a:pt x="1256" y="1579"/>
                  </a:lnTo>
                  <a:lnTo>
                    <a:pt x="1258" y="1570"/>
                  </a:lnTo>
                  <a:lnTo>
                    <a:pt x="1258" y="1562"/>
                  </a:lnTo>
                  <a:lnTo>
                    <a:pt x="1258" y="185"/>
                  </a:lnTo>
                  <a:lnTo>
                    <a:pt x="1258" y="177"/>
                  </a:lnTo>
                  <a:lnTo>
                    <a:pt x="1256" y="168"/>
                  </a:lnTo>
                  <a:lnTo>
                    <a:pt x="1251" y="157"/>
                  </a:lnTo>
                  <a:lnTo>
                    <a:pt x="1247" y="149"/>
                  </a:lnTo>
                  <a:lnTo>
                    <a:pt x="1239" y="140"/>
                  </a:lnTo>
                  <a:lnTo>
                    <a:pt x="1230" y="132"/>
                  </a:lnTo>
                  <a:lnTo>
                    <a:pt x="1220" y="124"/>
                  </a:lnTo>
                  <a:lnTo>
                    <a:pt x="1211" y="115"/>
                  </a:lnTo>
                  <a:lnTo>
                    <a:pt x="1197" y="107"/>
                  </a:lnTo>
                  <a:lnTo>
                    <a:pt x="1182" y="98"/>
                  </a:lnTo>
                  <a:lnTo>
                    <a:pt x="1168" y="90"/>
                  </a:lnTo>
                  <a:lnTo>
                    <a:pt x="1151" y="81"/>
                  </a:lnTo>
                  <a:lnTo>
                    <a:pt x="1135" y="76"/>
                  </a:lnTo>
                  <a:lnTo>
                    <a:pt x="1115" y="67"/>
                  </a:lnTo>
                  <a:lnTo>
                    <a:pt x="1096" y="62"/>
                  </a:lnTo>
                  <a:lnTo>
                    <a:pt x="1075" y="56"/>
                  </a:lnTo>
                  <a:lnTo>
                    <a:pt x="1053" y="51"/>
                  </a:lnTo>
                  <a:lnTo>
                    <a:pt x="1030" y="42"/>
                  </a:lnTo>
                  <a:lnTo>
                    <a:pt x="1006" y="36"/>
                  </a:lnTo>
                  <a:lnTo>
                    <a:pt x="982" y="34"/>
                  </a:lnTo>
                  <a:lnTo>
                    <a:pt x="956" y="28"/>
                  </a:lnTo>
                  <a:lnTo>
                    <a:pt x="930" y="22"/>
                  </a:lnTo>
                  <a:lnTo>
                    <a:pt x="903" y="20"/>
                  </a:lnTo>
                  <a:lnTo>
                    <a:pt x="875" y="17"/>
                  </a:lnTo>
                  <a:lnTo>
                    <a:pt x="846" y="11"/>
                  </a:lnTo>
                  <a:lnTo>
                    <a:pt x="818" y="8"/>
                  </a:lnTo>
                  <a:lnTo>
                    <a:pt x="787" y="6"/>
                  </a:lnTo>
                  <a:lnTo>
                    <a:pt x="756" y="6"/>
                  </a:lnTo>
                  <a:lnTo>
                    <a:pt x="694" y="3"/>
                  </a:lnTo>
                  <a:lnTo>
                    <a:pt x="629" y="0"/>
                  </a:lnTo>
                  <a:lnTo>
                    <a:pt x="565" y="3"/>
                  </a:lnTo>
                  <a:lnTo>
                    <a:pt x="503" y="6"/>
                  </a:lnTo>
                  <a:lnTo>
                    <a:pt x="472" y="6"/>
                  </a:lnTo>
                  <a:lnTo>
                    <a:pt x="443" y="8"/>
                  </a:lnTo>
                  <a:lnTo>
                    <a:pt x="412" y="11"/>
                  </a:lnTo>
                  <a:lnTo>
                    <a:pt x="384" y="17"/>
                  </a:lnTo>
                  <a:lnTo>
                    <a:pt x="358" y="20"/>
                  </a:lnTo>
                  <a:lnTo>
                    <a:pt x="329" y="22"/>
                  </a:lnTo>
                  <a:lnTo>
                    <a:pt x="303" y="28"/>
                  </a:lnTo>
                  <a:lnTo>
                    <a:pt x="279" y="34"/>
                  </a:lnTo>
                  <a:lnTo>
                    <a:pt x="253" y="36"/>
                  </a:lnTo>
                  <a:lnTo>
                    <a:pt x="229" y="42"/>
                  </a:lnTo>
                  <a:lnTo>
                    <a:pt x="207" y="51"/>
                  </a:lnTo>
                  <a:lnTo>
                    <a:pt x="186" y="56"/>
                  </a:lnTo>
                  <a:lnTo>
                    <a:pt x="164" y="62"/>
                  </a:lnTo>
                  <a:lnTo>
                    <a:pt x="143" y="67"/>
                  </a:lnTo>
                  <a:lnTo>
                    <a:pt x="126" y="76"/>
                  </a:lnTo>
                  <a:lnTo>
                    <a:pt x="107" y="81"/>
                  </a:lnTo>
                  <a:lnTo>
                    <a:pt x="91" y="90"/>
                  </a:lnTo>
                  <a:lnTo>
                    <a:pt x="76" y="98"/>
                  </a:lnTo>
                  <a:lnTo>
                    <a:pt x="62" y="107"/>
                  </a:lnTo>
                  <a:lnTo>
                    <a:pt x="50" y="115"/>
                  </a:lnTo>
                  <a:lnTo>
                    <a:pt x="38" y="124"/>
                  </a:lnTo>
                  <a:lnTo>
                    <a:pt x="29" y="132"/>
                  </a:lnTo>
                  <a:lnTo>
                    <a:pt x="19" y="140"/>
                  </a:lnTo>
                  <a:lnTo>
                    <a:pt x="14" y="149"/>
                  </a:lnTo>
                  <a:lnTo>
                    <a:pt x="7" y="157"/>
                  </a:lnTo>
                  <a:lnTo>
                    <a:pt x="5" y="168"/>
                  </a:lnTo>
                  <a:lnTo>
                    <a:pt x="0" y="177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ru-RU"/>
            </a:p>
          </p:txBody>
        </p:sp>
        <p:sp>
          <p:nvSpPr>
            <p:cNvPr id="3102" name="Freeform 30"/>
            <p:cNvSpPr/>
            <p:nvPr/>
          </p:nvSpPr>
          <p:spPr bwMode="auto">
            <a:xfrm>
              <a:off x="31" y="1264"/>
              <a:ext cx="1258" cy="1747"/>
            </a:xfrm>
            <a:custGeom>
              <a:avLst/>
              <a:gdLst/>
              <a:ahLst/>
              <a:cxnLst>
                <a:cxn ang="0">
                  <a:pos x="0" y="1562"/>
                </a:cxn>
                <a:cxn ang="0">
                  <a:pos x="5" y="1579"/>
                </a:cxn>
                <a:cxn ang="0">
                  <a:pos x="14" y="1598"/>
                </a:cxn>
                <a:cxn ang="0">
                  <a:pos x="29" y="1615"/>
                </a:cxn>
                <a:cxn ang="0">
                  <a:pos x="50" y="1632"/>
                </a:cxn>
                <a:cxn ang="0">
                  <a:pos x="76" y="1649"/>
                </a:cxn>
                <a:cxn ang="0">
                  <a:pos x="107" y="1666"/>
                </a:cxn>
                <a:cxn ang="0">
                  <a:pos x="143" y="1680"/>
                </a:cxn>
                <a:cxn ang="0">
                  <a:pos x="186" y="1691"/>
                </a:cxn>
                <a:cxn ang="0">
                  <a:pos x="229" y="1705"/>
                </a:cxn>
                <a:cxn ang="0">
                  <a:pos x="279" y="1713"/>
                </a:cxn>
                <a:cxn ang="0">
                  <a:pos x="329" y="1725"/>
                </a:cxn>
                <a:cxn ang="0">
                  <a:pos x="384" y="1733"/>
                </a:cxn>
                <a:cxn ang="0">
                  <a:pos x="443" y="1739"/>
                </a:cxn>
                <a:cxn ang="0">
                  <a:pos x="503" y="1741"/>
                </a:cxn>
                <a:cxn ang="0">
                  <a:pos x="629" y="1747"/>
                </a:cxn>
                <a:cxn ang="0">
                  <a:pos x="756" y="1741"/>
                </a:cxn>
                <a:cxn ang="0">
                  <a:pos x="818" y="1739"/>
                </a:cxn>
                <a:cxn ang="0">
                  <a:pos x="875" y="1733"/>
                </a:cxn>
                <a:cxn ang="0">
                  <a:pos x="930" y="1725"/>
                </a:cxn>
                <a:cxn ang="0">
                  <a:pos x="982" y="1713"/>
                </a:cxn>
                <a:cxn ang="0">
                  <a:pos x="1030" y="1705"/>
                </a:cxn>
                <a:cxn ang="0">
                  <a:pos x="1075" y="1691"/>
                </a:cxn>
                <a:cxn ang="0">
                  <a:pos x="1115" y="1680"/>
                </a:cxn>
                <a:cxn ang="0">
                  <a:pos x="1151" y="1666"/>
                </a:cxn>
                <a:cxn ang="0">
                  <a:pos x="1182" y="1649"/>
                </a:cxn>
                <a:cxn ang="0">
                  <a:pos x="1211" y="1632"/>
                </a:cxn>
                <a:cxn ang="0">
                  <a:pos x="1230" y="1615"/>
                </a:cxn>
                <a:cxn ang="0">
                  <a:pos x="1247" y="1598"/>
                </a:cxn>
                <a:cxn ang="0">
                  <a:pos x="1256" y="1579"/>
                </a:cxn>
                <a:cxn ang="0">
                  <a:pos x="1258" y="1562"/>
                </a:cxn>
                <a:cxn ang="0">
                  <a:pos x="1258" y="1562"/>
                </a:cxn>
                <a:cxn ang="0">
                  <a:pos x="1258" y="177"/>
                </a:cxn>
                <a:cxn ang="0">
                  <a:pos x="1251" y="157"/>
                </a:cxn>
                <a:cxn ang="0">
                  <a:pos x="1239" y="140"/>
                </a:cxn>
                <a:cxn ang="0">
                  <a:pos x="1220" y="124"/>
                </a:cxn>
                <a:cxn ang="0">
                  <a:pos x="1197" y="107"/>
                </a:cxn>
                <a:cxn ang="0">
                  <a:pos x="1168" y="90"/>
                </a:cxn>
                <a:cxn ang="0">
                  <a:pos x="1135" y="76"/>
                </a:cxn>
                <a:cxn ang="0">
                  <a:pos x="1096" y="62"/>
                </a:cxn>
                <a:cxn ang="0">
                  <a:pos x="1053" y="51"/>
                </a:cxn>
                <a:cxn ang="0">
                  <a:pos x="1006" y="36"/>
                </a:cxn>
                <a:cxn ang="0">
                  <a:pos x="956" y="28"/>
                </a:cxn>
                <a:cxn ang="0">
                  <a:pos x="903" y="20"/>
                </a:cxn>
                <a:cxn ang="0">
                  <a:pos x="846" y="11"/>
                </a:cxn>
                <a:cxn ang="0">
                  <a:pos x="787" y="6"/>
                </a:cxn>
                <a:cxn ang="0">
                  <a:pos x="694" y="3"/>
                </a:cxn>
                <a:cxn ang="0">
                  <a:pos x="565" y="3"/>
                </a:cxn>
                <a:cxn ang="0">
                  <a:pos x="472" y="6"/>
                </a:cxn>
                <a:cxn ang="0">
                  <a:pos x="412" y="11"/>
                </a:cxn>
                <a:cxn ang="0">
                  <a:pos x="358" y="20"/>
                </a:cxn>
                <a:cxn ang="0">
                  <a:pos x="303" y="28"/>
                </a:cxn>
                <a:cxn ang="0">
                  <a:pos x="253" y="36"/>
                </a:cxn>
                <a:cxn ang="0">
                  <a:pos x="207" y="51"/>
                </a:cxn>
                <a:cxn ang="0">
                  <a:pos x="164" y="62"/>
                </a:cxn>
                <a:cxn ang="0">
                  <a:pos x="126" y="76"/>
                </a:cxn>
                <a:cxn ang="0">
                  <a:pos x="91" y="90"/>
                </a:cxn>
                <a:cxn ang="0">
                  <a:pos x="62" y="107"/>
                </a:cxn>
                <a:cxn ang="0">
                  <a:pos x="38" y="124"/>
                </a:cxn>
                <a:cxn ang="0">
                  <a:pos x="19" y="140"/>
                </a:cxn>
                <a:cxn ang="0">
                  <a:pos x="7" y="157"/>
                </a:cxn>
                <a:cxn ang="0">
                  <a:pos x="0" y="177"/>
                </a:cxn>
              </a:cxnLst>
              <a:rect l="0" t="0" r="r" b="b"/>
              <a:pathLst>
                <a:path w="1258" h="1747">
                  <a:moveTo>
                    <a:pt x="0" y="185"/>
                  </a:moveTo>
                  <a:lnTo>
                    <a:pt x="0" y="1562"/>
                  </a:lnTo>
                  <a:lnTo>
                    <a:pt x="0" y="1570"/>
                  </a:lnTo>
                  <a:lnTo>
                    <a:pt x="5" y="1579"/>
                  </a:lnTo>
                  <a:lnTo>
                    <a:pt x="7" y="1590"/>
                  </a:lnTo>
                  <a:lnTo>
                    <a:pt x="14" y="1598"/>
                  </a:lnTo>
                  <a:lnTo>
                    <a:pt x="19" y="1607"/>
                  </a:lnTo>
                  <a:lnTo>
                    <a:pt x="29" y="1615"/>
                  </a:lnTo>
                  <a:lnTo>
                    <a:pt x="38" y="1623"/>
                  </a:lnTo>
                  <a:lnTo>
                    <a:pt x="50" y="1632"/>
                  </a:lnTo>
                  <a:lnTo>
                    <a:pt x="62" y="1640"/>
                  </a:lnTo>
                  <a:lnTo>
                    <a:pt x="76" y="1649"/>
                  </a:lnTo>
                  <a:lnTo>
                    <a:pt x="91" y="1657"/>
                  </a:lnTo>
                  <a:lnTo>
                    <a:pt x="107" y="1666"/>
                  </a:lnTo>
                  <a:lnTo>
                    <a:pt x="126" y="1671"/>
                  </a:lnTo>
                  <a:lnTo>
                    <a:pt x="143" y="1680"/>
                  </a:lnTo>
                  <a:lnTo>
                    <a:pt x="164" y="1685"/>
                  </a:lnTo>
                  <a:lnTo>
                    <a:pt x="186" y="1691"/>
                  </a:lnTo>
                  <a:lnTo>
                    <a:pt x="207" y="1699"/>
                  </a:lnTo>
                  <a:lnTo>
                    <a:pt x="229" y="1705"/>
                  </a:lnTo>
                  <a:lnTo>
                    <a:pt x="253" y="1711"/>
                  </a:lnTo>
                  <a:lnTo>
                    <a:pt x="279" y="1713"/>
                  </a:lnTo>
                  <a:lnTo>
                    <a:pt x="303" y="1719"/>
                  </a:lnTo>
                  <a:lnTo>
                    <a:pt x="329" y="1725"/>
                  </a:lnTo>
                  <a:lnTo>
                    <a:pt x="358" y="1727"/>
                  </a:lnTo>
                  <a:lnTo>
                    <a:pt x="384" y="1733"/>
                  </a:lnTo>
                  <a:lnTo>
                    <a:pt x="412" y="1736"/>
                  </a:lnTo>
                  <a:lnTo>
                    <a:pt x="443" y="1739"/>
                  </a:lnTo>
                  <a:lnTo>
                    <a:pt x="472" y="1741"/>
                  </a:lnTo>
                  <a:lnTo>
                    <a:pt x="503" y="1741"/>
                  </a:lnTo>
                  <a:lnTo>
                    <a:pt x="565" y="1744"/>
                  </a:lnTo>
                  <a:lnTo>
                    <a:pt x="629" y="1747"/>
                  </a:lnTo>
                  <a:lnTo>
                    <a:pt x="694" y="1744"/>
                  </a:lnTo>
                  <a:lnTo>
                    <a:pt x="756" y="1741"/>
                  </a:lnTo>
                  <a:lnTo>
                    <a:pt x="787" y="1741"/>
                  </a:lnTo>
                  <a:lnTo>
                    <a:pt x="818" y="1739"/>
                  </a:lnTo>
                  <a:lnTo>
                    <a:pt x="846" y="1736"/>
                  </a:lnTo>
                  <a:lnTo>
                    <a:pt x="875" y="1733"/>
                  </a:lnTo>
                  <a:lnTo>
                    <a:pt x="903" y="1727"/>
                  </a:lnTo>
                  <a:lnTo>
                    <a:pt x="930" y="1725"/>
                  </a:lnTo>
                  <a:lnTo>
                    <a:pt x="956" y="1719"/>
                  </a:lnTo>
                  <a:lnTo>
                    <a:pt x="982" y="1713"/>
                  </a:lnTo>
                  <a:lnTo>
                    <a:pt x="1006" y="1711"/>
                  </a:lnTo>
                  <a:lnTo>
                    <a:pt x="1030" y="1705"/>
                  </a:lnTo>
                  <a:lnTo>
                    <a:pt x="1053" y="1699"/>
                  </a:lnTo>
                  <a:lnTo>
                    <a:pt x="1075" y="1691"/>
                  </a:lnTo>
                  <a:lnTo>
                    <a:pt x="1096" y="1685"/>
                  </a:lnTo>
                  <a:lnTo>
                    <a:pt x="1115" y="1680"/>
                  </a:lnTo>
                  <a:lnTo>
                    <a:pt x="1135" y="1671"/>
                  </a:lnTo>
                  <a:lnTo>
                    <a:pt x="1151" y="1666"/>
                  </a:lnTo>
                  <a:lnTo>
                    <a:pt x="1168" y="1657"/>
                  </a:lnTo>
                  <a:lnTo>
                    <a:pt x="1182" y="1649"/>
                  </a:lnTo>
                  <a:lnTo>
                    <a:pt x="1197" y="1640"/>
                  </a:lnTo>
                  <a:lnTo>
                    <a:pt x="1211" y="1632"/>
                  </a:lnTo>
                  <a:lnTo>
                    <a:pt x="1220" y="1623"/>
                  </a:lnTo>
                  <a:lnTo>
                    <a:pt x="1230" y="1615"/>
                  </a:lnTo>
                  <a:lnTo>
                    <a:pt x="1239" y="1607"/>
                  </a:lnTo>
                  <a:lnTo>
                    <a:pt x="1247" y="1598"/>
                  </a:lnTo>
                  <a:lnTo>
                    <a:pt x="1251" y="1590"/>
                  </a:lnTo>
                  <a:lnTo>
                    <a:pt x="1256" y="1579"/>
                  </a:lnTo>
                  <a:lnTo>
                    <a:pt x="1258" y="1570"/>
                  </a:lnTo>
                  <a:lnTo>
                    <a:pt x="1258" y="1562"/>
                  </a:lnTo>
                  <a:lnTo>
                    <a:pt x="1258" y="185"/>
                  </a:lnTo>
                  <a:lnTo>
                    <a:pt x="1258" y="177"/>
                  </a:lnTo>
                  <a:lnTo>
                    <a:pt x="1256" y="168"/>
                  </a:lnTo>
                  <a:lnTo>
                    <a:pt x="1251" y="157"/>
                  </a:lnTo>
                  <a:lnTo>
                    <a:pt x="1247" y="149"/>
                  </a:lnTo>
                  <a:lnTo>
                    <a:pt x="1239" y="140"/>
                  </a:lnTo>
                  <a:lnTo>
                    <a:pt x="1230" y="132"/>
                  </a:lnTo>
                  <a:lnTo>
                    <a:pt x="1220" y="124"/>
                  </a:lnTo>
                  <a:lnTo>
                    <a:pt x="1211" y="115"/>
                  </a:lnTo>
                  <a:lnTo>
                    <a:pt x="1197" y="107"/>
                  </a:lnTo>
                  <a:lnTo>
                    <a:pt x="1182" y="98"/>
                  </a:lnTo>
                  <a:lnTo>
                    <a:pt x="1168" y="90"/>
                  </a:lnTo>
                  <a:lnTo>
                    <a:pt x="1151" y="81"/>
                  </a:lnTo>
                  <a:lnTo>
                    <a:pt x="1135" y="76"/>
                  </a:lnTo>
                  <a:lnTo>
                    <a:pt x="1115" y="67"/>
                  </a:lnTo>
                  <a:lnTo>
                    <a:pt x="1096" y="62"/>
                  </a:lnTo>
                  <a:lnTo>
                    <a:pt x="1075" y="56"/>
                  </a:lnTo>
                  <a:lnTo>
                    <a:pt x="1053" y="51"/>
                  </a:lnTo>
                  <a:lnTo>
                    <a:pt x="1030" y="42"/>
                  </a:lnTo>
                  <a:lnTo>
                    <a:pt x="1006" y="36"/>
                  </a:lnTo>
                  <a:lnTo>
                    <a:pt x="982" y="34"/>
                  </a:lnTo>
                  <a:lnTo>
                    <a:pt x="956" y="28"/>
                  </a:lnTo>
                  <a:lnTo>
                    <a:pt x="930" y="22"/>
                  </a:lnTo>
                  <a:lnTo>
                    <a:pt x="903" y="20"/>
                  </a:lnTo>
                  <a:lnTo>
                    <a:pt x="875" y="17"/>
                  </a:lnTo>
                  <a:lnTo>
                    <a:pt x="846" y="11"/>
                  </a:lnTo>
                  <a:lnTo>
                    <a:pt x="818" y="8"/>
                  </a:lnTo>
                  <a:lnTo>
                    <a:pt x="787" y="6"/>
                  </a:lnTo>
                  <a:lnTo>
                    <a:pt x="756" y="6"/>
                  </a:lnTo>
                  <a:lnTo>
                    <a:pt x="694" y="3"/>
                  </a:lnTo>
                  <a:lnTo>
                    <a:pt x="629" y="0"/>
                  </a:lnTo>
                  <a:lnTo>
                    <a:pt x="565" y="3"/>
                  </a:lnTo>
                  <a:lnTo>
                    <a:pt x="503" y="6"/>
                  </a:lnTo>
                  <a:lnTo>
                    <a:pt x="472" y="6"/>
                  </a:lnTo>
                  <a:lnTo>
                    <a:pt x="443" y="8"/>
                  </a:lnTo>
                  <a:lnTo>
                    <a:pt x="412" y="11"/>
                  </a:lnTo>
                  <a:lnTo>
                    <a:pt x="384" y="17"/>
                  </a:lnTo>
                  <a:lnTo>
                    <a:pt x="358" y="20"/>
                  </a:lnTo>
                  <a:lnTo>
                    <a:pt x="329" y="22"/>
                  </a:lnTo>
                  <a:lnTo>
                    <a:pt x="303" y="28"/>
                  </a:lnTo>
                  <a:lnTo>
                    <a:pt x="279" y="34"/>
                  </a:lnTo>
                  <a:lnTo>
                    <a:pt x="253" y="36"/>
                  </a:lnTo>
                  <a:lnTo>
                    <a:pt x="229" y="42"/>
                  </a:lnTo>
                  <a:lnTo>
                    <a:pt x="207" y="51"/>
                  </a:lnTo>
                  <a:lnTo>
                    <a:pt x="186" y="56"/>
                  </a:lnTo>
                  <a:lnTo>
                    <a:pt x="164" y="62"/>
                  </a:lnTo>
                  <a:lnTo>
                    <a:pt x="143" y="67"/>
                  </a:lnTo>
                  <a:lnTo>
                    <a:pt x="126" y="76"/>
                  </a:lnTo>
                  <a:lnTo>
                    <a:pt x="107" y="81"/>
                  </a:lnTo>
                  <a:lnTo>
                    <a:pt x="91" y="90"/>
                  </a:lnTo>
                  <a:lnTo>
                    <a:pt x="76" y="98"/>
                  </a:lnTo>
                  <a:lnTo>
                    <a:pt x="62" y="107"/>
                  </a:lnTo>
                  <a:lnTo>
                    <a:pt x="50" y="115"/>
                  </a:lnTo>
                  <a:lnTo>
                    <a:pt x="38" y="124"/>
                  </a:lnTo>
                  <a:lnTo>
                    <a:pt x="29" y="132"/>
                  </a:lnTo>
                  <a:lnTo>
                    <a:pt x="19" y="140"/>
                  </a:lnTo>
                  <a:lnTo>
                    <a:pt x="14" y="149"/>
                  </a:lnTo>
                  <a:lnTo>
                    <a:pt x="7" y="157"/>
                  </a:lnTo>
                  <a:lnTo>
                    <a:pt x="5" y="168"/>
                  </a:lnTo>
                  <a:lnTo>
                    <a:pt x="0" y="177"/>
                  </a:lnTo>
                  <a:lnTo>
                    <a:pt x="0" y="185"/>
                  </a:lnTo>
                </a:path>
              </a:pathLst>
            </a:custGeom>
            <a:noFill/>
            <a:ln w="14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ru-RU"/>
            </a:p>
          </p:txBody>
        </p:sp>
        <p:sp>
          <p:nvSpPr>
            <p:cNvPr id="3101" name="Freeform 29"/>
            <p:cNvSpPr/>
            <p:nvPr/>
          </p:nvSpPr>
          <p:spPr bwMode="auto">
            <a:xfrm>
              <a:off x="31" y="1449"/>
              <a:ext cx="1258" cy="1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5" y="20"/>
                </a:cxn>
                <a:cxn ang="0">
                  <a:pos x="7" y="28"/>
                </a:cxn>
                <a:cxn ang="0">
                  <a:pos x="14" y="40"/>
                </a:cxn>
                <a:cxn ang="0">
                  <a:pos x="19" y="48"/>
                </a:cxn>
                <a:cxn ang="0">
                  <a:pos x="29" y="57"/>
                </a:cxn>
                <a:cxn ang="0">
                  <a:pos x="38" y="65"/>
                </a:cxn>
                <a:cxn ang="0">
                  <a:pos x="50" y="73"/>
                </a:cxn>
                <a:cxn ang="0">
                  <a:pos x="62" y="82"/>
                </a:cxn>
                <a:cxn ang="0">
                  <a:pos x="76" y="90"/>
                </a:cxn>
                <a:cxn ang="0">
                  <a:pos x="91" y="99"/>
                </a:cxn>
                <a:cxn ang="0">
                  <a:pos x="107" y="104"/>
                </a:cxn>
                <a:cxn ang="0">
                  <a:pos x="126" y="113"/>
                </a:cxn>
                <a:cxn ang="0">
                  <a:pos x="143" y="118"/>
                </a:cxn>
                <a:cxn ang="0">
                  <a:pos x="164" y="127"/>
                </a:cxn>
                <a:cxn ang="0">
                  <a:pos x="186" y="132"/>
                </a:cxn>
                <a:cxn ang="0">
                  <a:pos x="207" y="138"/>
                </a:cxn>
                <a:cxn ang="0">
                  <a:pos x="229" y="144"/>
                </a:cxn>
                <a:cxn ang="0">
                  <a:pos x="253" y="149"/>
                </a:cxn>
                <a:cxn ang="0">
                  <a:pos x="279" y="155"/>
                </a:cxn>
                <a:cxn ang="0">
                  <a:pos x="303" y="160"/>
                </a:cxn>
                <a:cxn ang="0">
                  <a:pos x="329" y="163"/>
                </a:cxn>
                <a:cxn ang="0">
                  <a:pos x="358" y="169"/>
                </a:cxn>
                <a:cxn ang="0">
                  <a:pos x="384" y="172"/>
                </a:cxn>
                <a:cxn ang="0">
                  <a:pos x="412" y="174"/>
                </a:cxn>
                <a:cxn ang="0">
                  <a:pos x="443" y="177"/>
                </a:cxn>
                <a:cxn ang="0">
                  <a:pos x="472" y="180"/>
                </a:cxn>
                <a:cxn ang="0">
                  <a:pos x="503" y="183"/>
                </a:cxn>
                <a:cxn ang="0">
                  <a:pos x="565" y="186"/>
                </a:cxn>
                <a:cxn ang="0">
                  <a:pos x="629" y="186"/>
                </a:cxn>
                <a:cxn ang="0">
                  <a:pos x="694" y="186"/>
                </a:cxn>
                <a:cxn ang="0">
                  <a:pos x="756" y="183"/>
                </a:cxn>
                <a:cxn ang="0">
                  <a:pos x="787" y="180"/>
                </a:cxn>
                <a:cxn ang="0">
                  <a:pos x="818" y="177"/>
                </a:cxn>
                <a:cxn ang="0">
                  <a:pos x="846" y="174"/>
                </a:cxn>
                <a:cxn ang="0">
                  <a:pos x="875" y="172"/>
                </a:cxn>
                <a:cxn ang="0">
                  <a:pos x="903" y="169"/>
                </a:cxn>
                <a:cxn ang="0">
                  <a:pos x="930" y="163"/>
                </a:cxn>
                <a:cxn ang="0">
                  <a:pos x="956" y="160"/>
                </a:cxn>
                <a:cxn ang="0">
                  <a:pos x="982" y="155"/>
                </a:cxn>
                <a:cxn ang="0">
                  <a:pos x="1006" y="149"/>
                </a:cxn>
                <a:cxn ang="0">
                  <a:pos x="1030" y="144"/>
                </a:cxn>
                <a:cxn ang="0">
                  <a:pos x="1053" y="138"/>
                </a:cxn>
                <a:cxn ang="0">
                  <a:pos x="1075" y="132"/>
                </a:cxn>
                <a:cxn ang="0">
                  <a:pos x="1096" y="127"/>
                </a:cxn>
                <a:cxn ang="0">
                  <a:pos x="1115" y="118"/>
                </a:cxn>
                <a:cxn ang="0">
                  <a:pos x="1135" y="113"/>
                </a:cxn>
                <a:cxn ang="0">
                  <a:pos x="1151" y="104"/>
                </a:cxn>
                <a:cxn ang="0">
                  <a:pos x="1168" y="99"/>
                </a:cxn>
                <a:cxn ang="0">
                  <a:pos x="1182" y="90"/>
                </a:cxn>
                <a:cxn ang="0">
                  <a:pos x="1197" y="82"/>
                </a:cxn>
                <a:cxn ang="0">
                  <a:pos x="1211" y="73"/>
                </a:cxn>
                <a:cxn ang="0">
                  <a:pos x="1220" y="65"/>
                </a:cxn>
                <a:cxn ang="0">
                  <a:pos x="1230" y="57"/>
                </a:cxn>
                <a:cxn ang="0">
                  <a:pos x="1239" y="48"/>
                </a:cxn>
                <a:cxn ang="0">
                  <a:pos x="1247" y="40"/>
                </a:cxn>
                <a:cxn ang="0">
                  <a:pos x="1251" y="28"/>
                </a:cxn>
                <a:cxn ang="0">
                  <a:pos x="1256" y="20"/>
                </a:cxn>
                <a:cxn ang="0">
                  <a:pos x="1258" y="12"/>
                </a:cxn>
                <a:cxn ang="0">
                  <a:pos x="1258" y="0"/>
                </a:cxn>
                <a:cxn ang="0">
                  <a:pos x="1258" y="0"/>
                </a:cxn>
              </a:cxnLst>
              <a:rect l="0" t="0" r="r" b="b"/>
              <a:pathLst>
                <a:path w="1258" h="186">
                  <a:moveTo>
                    <a:pt x="0" y="0"/>
                  </a:moveTo>
                  <a:lnTo>
                    <a:pt x="0" y="12"/>
                  </a:lnTo>
                  <a:lnTo>
                    <a:pt x="5" y="20"/>
                  </a:lnTo>
                  <a:lnTo>
                    <a:pt x="7" y="28"/>
                  </a:lnTo>
                  <a:lnTo>
                    <a:pt x="14" y="40"/>
                  </a:lnTo>
                  <a:lnTo>
                    <a:pt x="19" y="48"/>
                  </a:lnTo>
                  <a:lnTo>
                    <a:pt x="29" y="57"/>
                  </a:lnTo>
                  <a:lnTo>
                    <a:pt x="38" y="65"/>
                  </a:lnTo>
                  <a:lnTo>
                    <a:pt x="50" y="73"/>
                  </a:lnTo>
                  <a:lnTo>
                    <a:pt x="62" y="82"/>
                  </a:lnTo>
                  <a:lnTo>
                    <a:pt x="76" y="90"/>
                  </a:lnTo>
                  <a:lnTo>
                    <a:pt x="91" y="99"/>
                  </a:lnTo>
                  <a:lnTo>
                    <a:pt x="107" y="104"/>
                  </a:lnTo>
                  <a:lnTo>
                    <a:pt x="126" y="113"/>
                  </a:lnTo>
                  <a:lnTo>
                    <a:pt x="143" y="118"/>
                  </a:lnTo>
                  <a:lnTo>
                    <a:pt x="164" y="127"/>
                  </a:lnTo>
                  <a:lnTo>
                    <a:pt x="186" y="132"/>
                  </a:lnTo>
                  <a:lnTo>
                    <a:pt x="207" y="138"/>
                  </a:lnTo>
                  <a:lnTo>
                    <a:pt x="229" y="144"/>
                  </a:lnTo>
                  <a:lnTo>
                    <a:pt x="253" y="149"/>
                  </a:lnTo>
                  <a:lnTo>
                    <a:pt x="279" y="155"/>
                  </a:lnTo>
                  <a:lnTo>
                    <a:pt x="303" y="160"/>
                  </a:lnTo>
                  <a:lnTo>
                    <a:pt x="329" y="163"/>
                  </a:lnTo>
                  <a:lnTo>
                    <a:pt x="358" y="169"/>
                  </a:lnTo>
                  <a:lnTo>
                    <a:pt x="384" y="172"/>
                  </a:lnTo>
                  <a:lnTo>
                    <a:pt x="412" y="174"/>
                  </a:lnTo>
                  <a:lnTo>
                    <a:pt x="443" y="177"/>
                  </a:lnTo>
                  <a:lnTo>
                    <a:pt x="472" y="180"/>
                  </a:lnTo>
                  <a:lnTo>
                    <a:pt x="503" y="183"/>
                  </a:lnTo>
                  <a:lnTo>
                    <a:pt x="565" y="186"/>
                  </a:lnTo>
                  <a:lnTo>
                    <a:pt x="629" y="186"/>
                  </a:lnTo>
                  <a:lnTo>
                    <a:pt x="694" y="186"/>
                  </a:lnTo>
                  <a:lnTo>
                    <a:pt x="756" y="183"/>
                  </a:lnTo>
                  <a:lnTo>
                    <a:pt x="787" y="180"/>
                  </a:lnTo>
                  <a:lnTo>
                    <a:pt x="818" y="177"/>
                  </a:lnTo>
                  <a:lnTo>
                    <a:pt x="846" y="174"/>
                  </a:lnTo>
                  <a:lnTo>
                    <a:pt x="875" y="172"/>
                  </a:lnTo>
                  <a:lnTo>
                    <a:pt x="903" y="169"/>
                  </a:lnTo>
                  <a:lnTo>
                    <a:pt x="930" y="163"/>
                  </a:lnTo>
                  <a:lnTo>
                    <a:pt x="956" y="160"/>
                  </a:lnTo>
                  <a:lnTo>
                    <a:pt x="982" y="155"/>
                  </a:lnTo>
                  <a:lnTo>
                    <a:pt x="1006" y="149"/>
                  </a:lnTo>
                  <a:lnTo>
                    <a:pt x="1030" y="144"/>
                  </a:lnTo>
                  <a:lnTo>
                    <a:pt x="1053" y="138"/>
                  </a:lnTo>
                  <a:lnTo>
                    <a:pt x="1075" y="132"/>
                  </a:lnTo>
                  <a:lnTo>
                    <a:pt x="1096" y="127"/>
                  </a:lnTo>
                  <a:lnTo>
                    <a:pt x="1115" y="118"/>
                  </a:lnTo>
                  <a:lnTo>
                    <a:pt x="1135" y="113"/>
                  </a:lnTo>
                  <a:lnTo>
                    <a:pt x="1151" y="104"/>
                  </a:lnTo>
                  <a:lnTo>
                    <a:pt x="1168" y="99"/>
                  </a:lnTo>
                  <a:lnTo>
                    <a:pt x="1182" y="90"/>
                  </a:lnTo>
                  <a:lnTo>
                    <a:pt x="1197" y="82"/>
                  </a:lnTo>
                  <a:lnTo>
                    <a:pt x="1211" y="73"/>
                  </a:lnTo>
                  <a:lnTo>
                    <a:pt x="1220" y="65"/>
                  </a:lnTo>
                  <a:lnTo>
                    <a:pt x="1230" y="57"/>
                  </a:lnTo>
                  <a:lnTo>
                    <a:pt x="1239" y="48"/>
                  </a:lnTo>
                  <a:lnTo>
                    <a:pt x="1247" y="40"/>
                  </a:lnTo>
                  <a:lnTo>
                    <a:pt x="1251" y="28"/>
                  </a:lnTo>
                  <a:lnTo>
                    <a:pt x="1256" y="20"/>
                  </a:lnTo>
                  <a:lnTo>
                    <a:pt x="1258" y="12"/>
                  </a:lnTo>
                  <a:lnTo>
                    <a:pt x="1258" y="0"/>
                  </a:lnTo>
                </a:path>
              </a:pathLst>
            </a:custGeom>
            <a:noFill/>
            <a:ln w="14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ru-RU"/>
            </a:p>
          </p:txBody>
        </p:sp>
        <p:sp>
          <p:nvSpPr>
            <p:cNvPr id="3100" name="Rectangle 28"/>
            <p:cNvSpPr>
              <a:spLocks noChangeArrowheads="1"/>
            </p:cNvSpPr>
            <p:nvPr/>
          </p:nvSpPr>
          <p:spPr bwMode="auto">
            <a:xfrm>
              <a:off x="479" y="2042"/>
              <a:ext cx="420" cy="6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sz="15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БД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99" name="Rectangle 27"/>
            <p:cNvSpPr>
              <a:spLocks noChangeArrowheads="1"/>
            </p:cNvSpPr>
            <p:nvPr/>
          </p:nvSpPr>
          <p:spPr bwMode="auto">
            <a:xfrm>
              <a:off x="7484" y="1126"/>
              <a:ext cx="1788" cy="2235"/>
            </a:xfrm>
            <a:prstGeom prst="rect">
              <a:avLst/>
            </a:prstGeom>
            <a:noFill/>
            <a:ln w="4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ru-RU"/>
            </a:p>
          </p:txBody>
        </p:sp>
        <p:sp>
          <p:nvSpPr>
            <p:cNvPr id="3098" name="Rectangle 26"/>
            <p:cNvSpPr>
              <a:spLocks noChangeArrowheads="1"/>
            </p:cNvSpPr>
            <p:nvPr/>
          </p:nvSpPr>
          <p:spPr bwMode="auto">
            <a:xfrm>
              <a:off x="7923" y="1827"/>
              <a:ext cx="810" cy="4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non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sz="15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СУБД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>
              <a:off x="1490" y="1911"/>
              <a:ext cx="664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ru-RU"/>
            </a:p>
          </p:txBody>
        </p:sp>
        <p:sp>
          <p:nvSpPr>
            <p:cNvPr id="3096" name="Freeform 24"/>
            <p:cNvSpPr/>
            <p:nvPr/>
          </p:nvSpPr>
          <p:spPr bwMode="auto">
            <a:xfrm>
              <a:off x="1313" y="1827"/>
              <a:ext cx="177" cy="207"/>
            </a:xfrm>
            <a:custGeom>
              <a:avLst/>
              <a:gdLst/>
              <a:ahLst/>
              <a:cxnLst>
                <a:cxn ang="0">
                  <a:pos x="177" y="207"/>
                </a:cxn>
                <a:cxn ang="0">
                  <a:pos x="0" y="103"/>
                </a:cxn>
                <a:cxn ang="0">
                  <a:pos x="177" y="0"/>
                </a:cxn>
                <a:cxn ang="0">
                  <a:pos x="177" y="207"/>
                </a:cxn>
              </a:cxnLst>
              <a:rect l="0" t="0" r="r" b="b"/>
              <a:pathLst>
                <a:path w="177" h="207">
                  <a:moveTo>
                    <a:pt x="177" y="207"/>
                  </a:moveTo>
                  <a:lnTo>
                    <a:pt x="0" y="103"/>
                  </a:lnTo>
                  <a:lnTo>
                    <a:pt x="177" y="0"/>
                  </a:lnTo>
                  <a:lnTo>
                    <a:pt x="177" y="2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ru-RU"/>
            </a:p>
          </p:txBody>
        </p:sp>
        <p:sp>
          <p:nvSpPr>
            <p:cNvPr id="3095" name="Freeform 23"/>
            <p:cNvSpPr/>
            <p:nvPr/>
          </p:nvSpPr>
          <p:spPr bwMode="auto">
            <a:xfrm>
              <a:off x="1978" y="2388"/>
              <a:ext cx="176" cy="20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6" y="103"/>
                </a:cxn>
                <a:cxn ang="0">
                  <a:pos x="0" y="207"/>
                </a:cxn>
                <a:cxn ang="0">
                  <a:pos x="0" y="0"/>
                </a:cxn>
              </a:cxnLst>
              <a:rect l="0" t="0" r="r" b="b"/>
              <a:pathLst>
                <a:path w="176" h="207">
                  <a:moveTo>
                    <a:pt x="0" y="0"/>
                  </a:moveTo>
                  <a:lnTo>
                    <a:pt x="176" y="103"/>
                  </a:lnTo>
                  <a:lnTo>
                    <a:pt x="0" y="2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ru-RU"/>
            </a:p>
          </p:txBody>
        </p:sp>
        <p:sp>
          <p:nvSpPr>
            <p:cNvPr id="3094" name="Freeform 22"/>
            <p:cNvSpPr/>
            <p:nvPr/>
          </p:nvSpPr>
          <p:spPr bwMode="auto">
            <a:xfrm>
              <a:off x="4683" y="2388"/>
              <a:ext cx="176" cy="2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6" y="104"/>
                </a:cxn>
                <a:cxn ang="0">
                  <a:pos x="0" y="208"/>
                </a:cxn>
                <a:cxn ang="0">
                  <a:pos x="0" y="0"/>
                </a:cxn>
              </a:cxnLst>
              <a:rect l="0" t="0" r="r" b="b"/>
              <a:pathLst>
                <a:path w="176" h="208">
                  <a:moveTo>
                    <a:pt x="0" y="0"/>
                  </a:moveTo>
                  <a:lnTo>
                    <a:pt x="176" y="104"/>
                  </a:lnTo>
                  <a:lnTo>
                    <a:pt x="0" y="2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ru-RU"/>
            </a:p>
          </p:txBody>
        </p:sp>
        <p:sp>
          <p:nvSpPr>
            <p:cNvPr id="3093" name="Freeform 21"/>
            <p:cNvSpPr/>
            <p:nvPr/>
          </p:nvSpPr>
          <p:spPr bwMode="auto">
            <a:xfrm>
              <a:off x="7350" y="2273"/>
              <a:ext cx="176" cy="2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6" y="104"/>
                </a:cxn>
                <a:cxn ang="0">
                  <a:pos x="0" y="208"/>
                </a:cxn>
                <a:cxn ang="0">
                  <a:pos x="0" y="0"/>
                </a:cxn>
              </a:cxnLst>
              <a:rect l="0" t="0" r="r" b="b"/>
              <a:pathLst>
                <a:path w="176" h="208">
                  <a:moveTo>
                    <a:pt x="0" y="0"/>
                  </a:moveTo>
                  <a:lnTo>
                    <a:pt x="176" y="104"/>
                  </a:lnTo>
                  <a:lnTo>
                    <a:pt x="0" y="2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ru-RU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>
              <a:off x="1289" y="2480"/>
              <a:ext cx="683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ru-RU"/>
            </a:p>
          </p:txBody>
        </p:sp>
        <p:sp>
          <p:nvSpPr>
            <p:cNvPr id="3091" name="Rectangle 19"/>
            <p:cNvSpPr>
              <a:spLocks noChangeArrowheads="1"/>
            </p:cNvSpPr>
            <p:nvPr/>
          </p:nvSpPr>
          <p:spPr bwMode="auto">
            <a:xfrm>
              <a:off x="2286" y="1577"/>
              <a:ext cx="1440" cy="11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Диспетчер</a:t>
              </a:r>
              <a:endParaRPr kumimoji="0" lang="ru-RU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дисков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90" name="Rectangle 18"/>
            <p:cNvSpPr>
              <a:spLocks noChangeArrowheads="1"/>
            </p:cNvSpPr>
            <p:nvPr/>
          </p:nvSpPr>
          <p:spPr bwMode="auto">
            <a:xfrm>
              <a:off x="7081" y="1449"/>
              <a:ext cx="269" cy="36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89" name="Line 17"/>
            <p:cNvSpPr>
              <a:spLocks noChangeShapeType="1"/>
            </p:cNvSpPr>
            <p:nvPr/>
          </p:nvSpPr>
          <p:spPr bwMode="auto">
            <a:xfrm flipV="1">
              <a:off x="3982" y="2480"/>
              <a:ext cx="70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ru-RU"/>
            </a:p>
          </p:txBody>
        </p:sp>
        <p:sp>
          <p:nvSpPr>
            <p:cNvPr id="3088" name="Line 16"/>
            <p:cNvSpPr>
              <a:spLocks noChangeShapeType="1"/>
            </p:cNvSpPr>
            <p:nvPr/>
          </p:nvSpPr>
          <p:spPr bwMode="auto">
            <a:xfrm>
              <a:off x="6653" y="2388"/>
              <a:ext cx="69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ru-RU"/>
            </a:p>
          </p:txBody>
        </p:sp>
        <p:sp>
          <p:nvSpPr>
            <p:cNvPr id="3087" name="Freeform 15"/>
            <p:cNvSpPr/>
            <p:nvPr/>
          </p:nvSpPr>
          <p:spPr bwMode="auto">
            <a:xfrm>
              <a:off x="3942" y="1713"/>
              <a:ext cx="176" cy="207"/>
            </a:xfrm>
            <a:custGeom>
              <a:avLst/>
              <a:gdLst/>
              <a:ahLst/>
              <a:cxnLst>
                <a:cxn ang="0">
                  <a:pos x="176" y="207"/>
                </a:cxn>
                <a:cxn ang="0">
                  <a:pos x="0" y="103"/>
                </a:cxn>
                <a:cxn ang="0">
                  <a:pos x="176" y="0"/>
                </a:cxn>
                <a:cxn ang="0">
                  <a:pos x="176" y="207"/>
                </a:cxn>
              </a:cxnLst>
              <a:rect l="0" t="0" r="r" b="b"/>
              <a:pathLst>
                <a:path w="176" h="207">
                  <a:moveTo>
                    <a:pt x="176" y="207"/>
                  </a:moveTo>
                  <a:lnTo>
                    <a:pt x="0" y="103"/>
                  </a:lnTo>
                  <a:lnTo>
                    <a:pt x="176" y="0"/>
                  </a:lnTo>
                  <a:lnTo>
                    <a:pt x="176" y="2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ru-RU"/>
            </a:p>
          </p:txBody>
        </p:sp>
        <p:sp>
          <p:nvSpPr>
            <p:cNvPr id="3086" name="Line 14"/>
            <p:cNvSpPr>
              <a:spLocks noChangeShapeType="1"/>
            </p:cNvSpPr>
            <p:nvPr/>
          </p:nvSpPr>
          <p:spPr bwMode="auto">
            <a:xfrm>
              <a:off x="4118" y="1834"/>
              <a:ext cx="74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ru-RU"/>
            </a:p>
          </p:txBody>
        </p:sp>
        <p:sp>
          <p:nvSpPr>
            <p:cNvPr id="3085" name="Freeform 13"/>
            <p:cNvSpPr/>
            <p:nvPr/>
          </p:nvSpPr>
          <p:spPr bwMode="auto">
            <a:xfrm>
              <a:off x="6653" y="1713"/>
              <a:ext cx="176" cy="208"/>
            </a:xfrm>
            <a:custGeom>
              <a:avLst/>
              <a:gdLst/>
              <a:ahLst/>
              <a:cxnLst>
                <a:cxn ang="0">
                  <a:pos x="176" y="208"/>
                </a:cxn>
                <a:cxn ang="0">
                  <a:pos x="0" y="104"/>
                </a:cxn>
                <a:cxn ang="0">
                  <a:pos x="176" y="0"/>
                </a:cxn>
                <a:cxn ang="0">
                  <a:pos x="176" y="208"/>
                </a:cxn>
              </a:cxnLst>
              <a:rect l="0" t="0" r="r" b="b"/>
              <a:pathLst>
                <a:path w="176" h="208">
                  <a:moveTo>
                    <a:pt x="176" y="208"/>
                  </a:moveTo>
                  <a:lnTo>
                    <a:pt x="0" y="104"/>
                  </a:lnTo>
                  <a:lnTo>
                    <a:pt x="176" y="0"/>
                  </a:lnTo>
                  <a:lnTo>
                    <a:pt x="176" y="20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ru-RU"/>
            </a:p>
          </p:txBody>
        </p:sp>
        <p:sp>
          <p:nvSpPr>
            <p:cNvPr id="3084" name="Rectangle 12"/>
            <p:cNvSpPr>
              <a:spLocks noChangeArrowheads="1"/>
            </p:cNvSpPr>
            <p:nvPr/>
          </p:nvSpPr>
          <p:spPr bwMode="auto">
            <a:xfrm>
              <a:off x="2154" y="1126"/>
              <a:ext cx="1788" cy="2235"/>
            </a:xfrm>
            <a:prstGeom prst="rect">
              <a:avLst/>
            </a:prstGeom>
            <a:noFill/>
            <a:ln w="4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ru-RU"/>
            </a:p>
          </p:txBody>
        </p:sp>
        <p:sp>
          <p:nvSpPr>
            <p:cNvPr id="3083" name="Rectangle 11"/>
            <p:cNvSpPr>
              <a:spLocks noChangeArrowheads="1"/>
            </p:cNvSpPr>
            <p:nvPr/>
          </p:nvSpPr>
          <p:spPr bwMode="auto">
            <a:xfrm>
              <a:off x="4866" y="1126"/>
              <a:ext cx="1788" cy="2235"/>
            </a:xfrm>
            <a:prstGeom prst="rect">
              <a:avLst/>
            </a:prstGeom>
            <a:noFill/>
            <a:ln w="4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ru-RU"/>
            </a:p>
          </p:txBody>
        </p:sp>
        <p:sp>
          <p:nvSpPr>
            <p:cNvPr id="3082" name="Line 10"/>
            <p:cNvSpPr>
              <a:spLocks noChangeShapeType="1"/>
            </p:cNvSpPr>
            <p:nvPr/>
          </p:nvSpPr>
          <p:spPr bwMode="auto">
            <a:xfrm>
              <a:off x="1490" y="1919"/>
              <a:ext cx="664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ru-RU"/>
            </a:p>
          </p:txBody>
        </p:sp>
        <p:sp>
          <p:nvSpPr>
            <p:cNvPr id="3081" name="Freeform 9"/>
            <p:cNvSpPr/>
            <p:nvPr/>
          </p:nvSpPr>
          <p:spPr bwMode="auto">
            <a:xfrm>
              <a:off x="1313" y="1835"/>
              <a:ext cx="177" cy="207"/>
            </a:xfrm>
            <a:custGeom>
              <a:avLst/>
              <a:gdLst/>
              <a:ahLst/>
              <a:cxnLst>
                <a:cxn ang="0">
                  <a:pos x="177" y="207"/>
                </a:cxn>
                <a:cxn ang="0">
                  <a:pos x="0" y="103"/>
                </a:cxn>
                <a:cxn ang="0">
                  <a:pos x="177" y="0"/>
                </a:cxn>
                <a:cxn ang="0">
                  <a:pos x="177" y="207"/>
                </a:cxn>
              </a:cxnLst>
              <a:rect l="0" t="0" r="r" b="b"/>
              <a:pathLst>
                <a:path w="177" h="207">
                  <a:moveTo>
                    <a:pt x="177" y="207"/>
                  </a:moveTo>
                  <a:lnTo>
                    <a:pt x="0" y="103"/>
                  </a:lnTo>
                  <a:lnTo>
                    <a:pt x="177" y="0"/>
                  </a:lnTo>
                  <a:lnTo>
                    <a:pt x="177" y="2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ru-RU"/>
            </a:p>
          </p:txBody>
        </p:sp>
        <p:sp>
          <p:nvSpPr>
            <p:cNvPr id="3080" name="Line 8"/>
            <p:cNvSpPr>
              <a:spLocks noChangeShapeType="1"/>
            </p:cNvSpPr>
            <p:nvPr/>
          </p:nvSpPr>
          <p:spPr bwMode="auto">
            <a:xfrm flipV="1">
              <a:off x="6829" y="1827"/>
              <a:ext cx="655" cy="8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ru-RU"/>
            </a:p>
          </p:txBody>
        </p:sp>
        <p:sp>
          <p:nvSpPr>
            <p:cNvPr id="3079" name="Rectangle 7"/>
            <p:cNvSpPr>
              <a:spLocks noChangeArrowheads="1"/>
            </p:cNvSpPr>
            <p:nvPr/>
          </p:nvSpPr>
          <p:spPr bwMode="auto">
            <a:xfrm>
              <a:off x="4278" y="1449"/>
              <a:ext cx="269" cy="36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78" name="Rectangle 6"/>
            <p:cNvSpPr>
              <a:spLocks noChangeArrowheads="1"/>
            </p:cNvSpPr>
            <p:nvPr/>
          </p:nvSpPr>
          <p:spPr bwMode="auto">
            <a:xfrm>
              <a:off x="1709" y="1473"/>
              <a:ext cx="269" cy="36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ru-RU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77" name="Rectangle 5"/>
            <p:cNvSpPr>
              <a:spLocks noChangeArrowheads="1"/>
            </p:cNvSpPr>
            <p:nvPr/>
          </p:nvSpPr>
          <p:spPr bwMode="auto">
            <a:xfrm>
              <a:off x="1667" y="2118"/>
              <a:ext cx="269" cy="36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76" name="Rectangle 4"/>
            <p:cNvSpPr>
              <a:spLocks noChangeArrowheads="1"/>
            </p:cNvSpPr>
            <p:nvPr/>
          </p:nvSpPr>
          <p:spPr bwMode="auto">
            <a:xfrm>
              <a:off x="4278" y="2042"/>
              <a:ext cx="269" cy="36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7081" y="2000"/>
              <a:ext cx="269" cy="36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4993" y="1577"/>
              <a:ext cx="1440" cy="11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Диспетчер</a:t>
              </a:r>
              <a:endParaRPr kumimoji="0" lang="ru-RU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файлов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Rectangle 6"/>
            <p:cNvSpPr>
              <a:spLocks noChangeArrowheads="1"/>
            </p:cNvSpPr>
            <p:nvPr/>
          </p:nvSpPr>
          <p:spPr bwMode="auto">
            <a:xfrm>
              <a:off x="1692" y="2030"/>
              <a:ext cx="269" cy="36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600" dirty="0" smtClean="0">
                  <a:latin typeface="Calibri" panose="020F0502020204030204" charset="0"/>
                  <a:cs typeface="Times New Roman" panose="02020603050405020304" pitchFamily="18" charset="0"/>
                </a:rPr>
                <a:t>4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928662" y="3786190"/>
            <a:ext cx="4286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/>
              <a:t>Запрос записи</a:t>
            </a:r>
            <a:endParaRPr lang="ru-RU" dirty="0" smtClean="0"/>
          </a:p>
          <a:p>
            <a:pPr marL="342900" indent="-342900">
              <a:buAutoNum type="arabicPeriod"/>
            </a:pPr>
            <a:r>
              <a:rPr lang="ru-RU" dirty="0" smtClean="0"/>
              <a:t>Запрос страницы</a:t>
            </a:r>
            <a:endParaRPr lang="ru-RU" dirty="0" smtClean="0"/>
          </a:p>
          <a:p>
            <a:pPr marL="342900" indent="-342900">
              <a:buAutoNum type="arabicPeriod"/>
            </a:pPr>
            <a:r>
              <a:rPr lang="ru-RU" dirty="0" smtClean="0"/>
              <a:t>Дисковая операция ввода/вывода</a:t>
            </a:r>
            <a:endParaRPr lang="ru-RU" dirty="0" smtClean="0"/>
          </a:p>
          <a:p>
            <a:pPr marL="342900" indent="-342900">
              <a:buAutoNum type="arabicPeriod"/>
            </a:pPr>
            <a:r>
              <a:rPr lang="ru-RU" dirty="0" smtClean="0"/>
              <a:t>Чтение данных с диска</a:t>
            </a:r>
            <a:endParaRPr lang="ru-RU" dirty="0" smtClean="0"/>
          </a:p>
          <a:p>
            <a:pPr marL="342900" indent="-342900">
              <a:buAutoNum type="arabicPeriod"/>
            </a:pPr>
            <a:r>
              <a:rPr lang="ru-RU" dirty="0" smtClean="0"/>
              <a:t>Возвращение страницы</a:t>
            </a:r>
            <a:endParaRPr lang="ru-RU" dirty="0" smtClean="0"/>
          </a:p>
          <a:p>
            <a:pPr marL="342900" indent="-342900">
              <a:buAutoNum type="arabicPeriod"/>
            </a:pPr>
            <a:r>
              <a:rPr lang="ru-RU" dirty="0" smtClean="0"/>
              <a:t>Возвращение записи</a:t>
            </a:r>
            <a:endParaRPr lang="ru-RU" dirty="0" smtClean="0"/>
          </a:p>
          <a:p>
            <a:pPr marL="342900" indent="-342900">
              <a:buAutoNum type="arabicPeriod"/>
            </a:pPr>
            <a:endParaRPr lang="ru-RU" dirty="0"/>
          </a:p>
        </p:txBody>
      </p:sp>
      <p:sp>
        <p:nvSpPr>
          <p:cNvPr id="38" name="Номер слайда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80ED08-F30F-4BAA-9D59-B7C6816213F6}" type="slidenum">
              <a:rPr lang="ru-RU" altLang="en-US" smtClean="0"/>
            </a:fld>
            <a:endParaRPr lang="ru-RU" altLang="en-US"/>
          </a:p>
        </p:txBody>
      </p:sp>
      <p:sp>
        <p:nvSpPr>
          <p:cNvPr id="39" name="Нижний колонтитул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Диспетчер файлов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1071546"/>
            <a:ext cx="8286808" cy="5000660"/>
          </a:xfrm>
        </p:spPr>
        <p:txBody>
          <a:bodyPr/>
          <a:lstStyle/>
          <a:p>
            <a:r>
              <a:rPr lang="ru-RU" sz="2400" dirty="0" smtClean="0"/>
              <a:t>Является компонентом ОС или поставляется в составе СУБД</a:t>
            </a:r>
            <a:endParaRPr lang="ru-RU" sz="2400" dirty="0" smtClean="0"/>
          </a:p>
          <a:p>
            <a:r>
              <a:rPr lang="ru-RU" sz="2400" dirty="0" smtClean="0"/>
              <a:t>Определяет страницу, на которой находится искомая запись, и для извлечения этой страницы запрашивает диспетчер дисков</a:t>
            </a:r>
            <a:endParaRPr lang="ru-RU" sz="2400" dirty="0" smtClean="0"/>
          </a:p>
          <a:p>
            <a:r>
              <a:rPr lang="ru-RU" sz="2400" dirty="0" smtClean="0"/>
              <a:t>Операции, выполняемые диспетчером файлов, запрос на которые поступил от СУБД:</a:t>
            </a:r>
            <a:endParaRPr lang="ru-RU" sz="2400" dirty="0" smtClean="0"/>
          </a:p>
          <a:p>
            <a:pPr lvl="1"/>
            <a:r>
              <a:rPr lang="ru-RU" sz="2000" dirty="0" smtClean="0"/>
              <a:t>Извлечь запись </a:t>
            </a:r>
            <a:r>
              <a:rPr lang="en-US" sz="2000" dirty="0" smtClean="0"/>
              <a:t>r </a:t>
            </a:r>
            <a:r>
              <a:rPr lang="ru-RU" sz="2000" dirty="0" smtClean="0"/>
              <a:t>из файла </a:t>
            </a:r>
            <a:r>
              <a:rPr lang="en-US" sz="2000" dirty="0" smtClean="0"/>
              <a:t>f</a:t>
            </a:r>
            <a:r>
              <a:rPr lang="ru-RU" sz="2000" dirty="0" smtClean="0"/>
              <a:t>.</a:t>
            </a:r>
            <a:endParaRPr lang="ru-RU" sz="2000" dirty="0" smtClean="0"/>
          </a:p>
          <a:p>
            <a:pPr lvl="1"/>
            <a:r>
              <a:rPr lang="ru-RU" sz="2000" dirty="0" smtClean="0"/>
              <a:t>Заменить запись </a:t>
            </a:r>
            <a:r>
              <a:rPr lang="en-US" sz="2000" dirty="0" smtClean="0"/>
              <a:t>r</a:t>
            </a:r>
            <a:r>
              <a:rPr lang="ru-RU" sz="2000" dirty="0" smtClean="0"/>
              <a:t> в файле </a:t>
            </a:r>
            <a:r>
              <a:rPr lang="en-US" sz="2000" dirty="0" smtClean="0"/>
              <a:t>f</a:t>
            </a:r>
            <a:r>
              <a:rPr lang="ru-RU" sz="2000" dirty="0" smtClean="0"/>
              <a:t>.</a:t>
            </a:r>
            <a:endParaRPr lang="ru-RU" sz="2000" dirty="0" smtClean="0"/>
          </a:p>
          <a:p>
            <a:pPr lvl="1"/>
            <a:r>
              <a:rPr lang="ru-RU" sz="2000" dirty="0" smtClean="0"/>
              <a:t>Добавить новую запись </a:t>
            </a:r>
            <a:r>
              <a:rPr lang="en-US" sz="2000" dirty="0" smtClean="0"/>
              <a:t>r</a:t>
            </a:r>
            <a:r>
              <a:rPr lang="ru-RU" sz="2000" dirty="0" smtClean="0"/>
              <a:t> в файл </a:t>
            </a:r>
            <a:r>
              <a:rPr lang="en-US" sz="2000" dirty="0" smtClean="0"/>
              <a:t>f</a:t>
            </a:r>
            <a:r>
              <a:rPr lang="ru-RU" sz="2000" dirty="0" smtClean="0"/>
              <a:t>.</a:t>
            </a:r>
            <a:endParaRPr lang="ru-RU" sz="2000" dirty="0" smtClean="0"/>
          </a:p>
          <a:p>
            <a:pPr lvl="1"/>
            <a:r>
              <a:rPr lang="ru-RU" sz="2000" dirty="0" smtClean="0"/>
              <a:t>Удалить запись </a:t>
            </a:r>
            <a:r>
              <a:rPr lang="en-US" sz="2000" dirty="0" smtClean="0"/>
              <a:t>r </a:t>
            </a:r>
            <a:r>
              <a:rPr lang="ru-RU" sz="2000" dirty="0" smtClean="0"/>
              <a:t>из файла </a:t>
            </a:r>
            <a:r>
              <a:rPr lang="en-US" sz="2000" dirty="0" smtClean="0"/>
              <a:t>f</a:t>
            </a:r>
            <a:r>
              <a:rPr lang="ru-RU" sz="2000" dirty="0" smtClean="0"/>
              <a:t>.</a:t>
            </a:r>
            <a:endParaRPr lang="ru-RU" sz="2000" dirty="0" smtClean="0"/>
          </a:p>
          <a:p>
            <a:pPr lvl="1"/>
            <a:r>
              <a:rPr lang="ru-RU" sz="2000" dirty="0" smtClean="0"/>
              <a:t>Создать новый файл  </a:t>
            </a:r>
            <a:r>
              <a:rPr lang="en-US" sz="2000" dirty="0" smtClean="0"/>
              <a:t>f</a:t>
            </a:r>
            <a:r>
              <a:rPr lang="ru-RU" sz="2000" dirty="0" smtClean="0"/>
              <a:t>.</a:t>
            </a:r>
            <a:endParaRPr lang="ru-RU" sz="2000" dirty="0" smtClean="0"/>
          </a:p>
          <a:p>
            <a:pPr lvl="1"/>
            <a:r>
              <a:rPr lang="ru-RU" sz="2000" dirty="0" smtClean="0"/>
              <a:t>Удалить файл </a:t>
            </a:r>
            <a:r>
              <a:rPr lang="en-US" sz="2000" dirty="0" smtClean="0"/>
              <a:t>f</a:t>
            </a:r>
            <a:r>
              <a:rPr lang="ru-RU" sz="2000" dirty="0" smtClean="0"/>
              <a:t>.</a:t>
            </a:r>
            <a:endParaRPr lang="ru-RU" sz="2000" dirty="0" smtClean="0"/>
          </a:p>
          <a:p>
            <a:pPr lvl="1"/>
            <a:endParaRPr lang="en-US" sz="2000" dirty="0" smtClean="0"/>
          </a:p>
          <a:p>
            <a:pPr lvl="1"/>
            <a:endParaRPr lang="ru-RU" sz="2000" dirty="0" smtClean="0"/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80ED08-F30F-4BAA-9D59-B7C6816213F6}" type="slidenum">
              <a:rPr lang="ru-RU" altLang="en-US" smtClean="0"/>
            </a:fld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Диспетчер дисков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1214422"/>
            <a:ext cx="8358246" cy="4786346"/>
          </a:xfrm>
        </p:spPr>
        <p:txBody>
          <a:bodyPr/>
          <a:lstStyle/>
          <a:p>
            <a:r>
              <a:rPr lang="ru-RU" sz="2400" dirty="0" smtClean="0"/>
              <a:t>Компонент ОС, с помощью которого выполняются все дисковые операции ввода/вывода</a:t>
            </a:r>
            <a:endParaRPr lang="ru-RU" sz="2400" dirty="0" smtClean="0"/>
          </a:p>
          <a:p>
            <a:r>
              <a:rPr lang="ru-RU" sz="2400" dirty="0" smtClean="0"/>
              <a:t>Преобразует номер страницы, полученный от диспетчера файлов, в физический адрес на диске</a:t>
            </a:r>
            <a:endParaRPr lang="ru-RU" sz="2400" dirty="0" smtClean="0"/>
          </a:p>
          <a:p>
            <a:r>
              <a:rPr lang="ru-RU" sz="2400" dirty="0" smtClean="0"/>
              <a:t>Операции, выполняемые диспетчером дисков с наборами страниц:</a:t>
            </a:r>
            <a:endParaRPr lang="ru-RU" sz="2400" dirty="0" smtClean="0"/>
          </a:p>
          <a:p>
            <a:pPr lvl="1"/>
            <a:r>
              <a:rPr lang="ru-RU" sz="2000" dirty="0" smtClean="0"/>
              <a:t>Извлечь страницу</a:t>
            </a:r>
            <a:r>
              <a:rPr lang="en-US" sz="2000" dirty="0" smtClean="0"/>
              <a:t> p</a:t>
            </a:r>
            <a:r>
              <a:rPr lang="ru-RU" sz="2000" dirty="0" smtClean="0"/>
              <a:t>  из набора страниц </a:t>
            </a:r>
            <a:r>
              <a:rPr lang="en-US" sz="2000" dirty="0" smtClean="0"/>
              <a:t>s</a:t>
            </a:r>
            <a:r>
              <a:rPr lang="ru-RU" sz="2000" dirty="0" smtClean="0"/>
              <a:t>.</a:t>
            </a:r>
            <a:endParaRPr lang="ru-RU" sz="2000" dirty="0" smtClean="0"/>
          </a:p>
          <a:p>
            <a:pPr lvl="1"/>
            <a:r>
              <a:rPr lang="ru-RU" sz="2000" dirty="0" smtClean="0"/>
              <a:t>Заменить страницу </a:t>
            </a:r>
            <a:r>
              <a:rPr lang="en-US" sz="2000" dirty="0" smtClean="0"/>
              <a:t>p</a:t>
            </a:r>
            <a:r>
              <a:rPr lang="ru-RU" sz="2000" dirty="0" smtClean="0"/>
              <a:t>  из набора страниц </a:t>
            </a:r>
            <a:r>
              <a:rPr lang="en-US" sz="2000" dirty="0" smtClean="0"/>
              <a:t>s</a:t>
            </a:r>
            <a:r>
              <a:rPr lang="ru-RU" sz="2000" dirty="0" smtClean="0"/>
              <a:t>.</a:t>
            </a:r>
            <a:endParaRPr lang="ru-RU" sz="2000" dirty="0" smtClean="0"/>
          </a:p>
          <a:p>
            <a:pPr lvl="1"/>
            <a:r>
              <a:rPr lang="ru-RU" sz="2000" dirty="0" smtClean="0"/>
              <a:t>Добавить новую страницу в набор страниц </a:t>
            </a:r>
            <a:r>
              <a:rPr lang="en-US" sz="2000" dirty="0" smtClean="0"/>
              <a:t>s</a:t>
            </a:r>
            <a:r>
              <a:rPr lang="ru-RU" sz="2000" dirty="0" smtClean="0"/>
              <a:t> (т.е. извлечь страницу из набора пустых страниц и возвратить новую страницу с номером </a:t>
            </a:r>
            <a:r>
              <a:rPr lang="en-US" sz="2000" dirty="0" smtClean="0"/>
              <a:t>p</a:t>
            </a:r>
            <a:r>
              <a:rPr lang="ru-RU" sz="2000" dirty="0" smtClean="0"/>
              <a:t> в набор  страниц </a:t>
            </a:r>
            <a:r>
              <a:rPr lang="en-US" sz="2000" dirty="0" smtClean="0"/>
              <a:t>s</a:t>
            </a:r>
            <a:r>
              <a:rPr lang="ru-RU" sz="2000" dirty="0" smtClean="0"/>
              <a:t>).</a:t>
            </a:r>
            <a:endParaRPr lang="ru-RU" sz="2000" dirty="0" smtClean="0"/>
          </a:p>
          <a:p>
            <a:pPr lvl="1"/>
            <a:r>
              <a:rPr lang="ru-RU" sz="2000" dirty="0" smtClean="0"/>
              <a:t>Удалить страницу </a:t>
            </a:r>
            <a:r>
              <a:rPr lang="en-US" sz="2000" dirty="0" smtClean="0"/>
              <a:t>p</a:t>
            </a:r>
            <a:r>
              <a:rPr lang="ru-RU" sz="2000" dirty="0" smtClean="0"/>
              <a:t>  из набора страниц </a:t>
            </a:r>
            <a:r>
              <a:rPr lang="en-US" sz="2000" dirty="0" smtClean="0"/>
              <a:t>s</a:t>
            </a:r>
            <a:r>
              <a:rPr lang="ru-RU" sz="2000" dirty="0" smtClean="0"/>
              <a:t> (т.е. возвратить страницу с номером </a:t>
            </a:r>
            <a:r>
              <a:rPr lang="en-US" sz="2000" dirty="0" smtClean="0"/>
              <a:t>p</a:t>
            </a:r>
            <a:r>
              <a:rPr lang="ru-RU" sz="2000" dirty="0" smtClean="0"/>
              <a:t> в </a:t>
            </a:r>
            <a:r>
              <a:rPr lang="ru-RU" sz="2000" dirty="0" err="1" smtClean="0"/>
              <a:t>в</a:t>
            </a:r>
            <a:r>
              <a:rPr lang="ru-RU" sz="2000" dirty="0" smtClean="0"/>
              <a:t> набор пустых страниц)  .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80ED08-F30F-4BAA-9D59-B7C6816213F6}" type="slidenum">
              <a:rPr lang="ru-RU" altLang="en-US" smtClean="0"/>
            </a:fld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186766" cy="650857"/>
          </a:xfrm>
        </p:spPr>
        <p:txBody>
          <a:bodyPr/>
          <a:lstStyle/>
          <a:p>
            <a:r>
              <a:rPr lang="ru-RU" sz="3200" dirty="0" smtClean="0"/>
              <a:t>Часто используемые структуры хранения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500175"/>
            <a:ext cx="8215370" cy="4500594"/>
          </a:xfrm>
        </p:spPr>
        <p:txBody>
          <a:bodyPr/>
          <a:lstStyle/>
          <a:p>
            <a:r>
              <a:rPr lang="ru-RU" sz="2400" b="1" dirty="0" smtClean="0"/>
              <a:t>Индексы</a:t>
            </a:r>
            <a:r>
              <a:rPr lang="ru-RU" sz="2400" dirty="0" smtClean="0"/>
              <a:t> (в частности Б-деревья). </a:t>
            </a:r>
            <a:endParaRPr lang="ru-RU" sz="2400" dirty="0" smtClean="0"/>
          </a:p>
          <a:p>
            <a:r>
              <a:rPr lang="ru-RU" sz="2400" b="1" dirty="0" smtClean="0"/>
              <a:t>Хеширование</a:t>
            </a:r>
            <a:r>
              <a:rPr lang="ru-RU" sz="2400" dirty="0" smtClean="0"/>
              <a:t> (в т.ч. расширяемое). </a:t>
            </a:r>
            <a:endParaRPr lang="ru-RU" sz="2400" dirty="0" smtClean="0"/>
          </a:p>
          <a:p>
            <a:r>
              <a:rPr lang="ru-RU" sz="2400" b="1" dirty="0" smtClean="0"/>
              <a:t>Цепочка указателей </a:t>
            </a:r>
            <a:r>
              <a:rPr lang="ru-RU" sz="2400" dirty="0" smtClean="0"/>
              <a:t>(</a:t>
            </a:r>
            <a:r>
              <a:rPr lang="ru-RU" sz="2400" dirty="0" err="1" smtClean="0"/>
              <a:t>родительско-дочерние</a:t>
            </a:r>
            <a:r>
              <a:rPr lang="ru-RU" sz="2400" dirty="0" smtClean="0"/>
              <a:t> структуры).</a:t>
            </a:r>
            <a:endParaRPr lang="ru-RU" sz="2400" dirty="0" smtClean="0"/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r>
              <a:rPr lang="ru-RU" sz="2400" dirty="0" smtClean="0"/>
              <a:t>Идеальной структуры хранения оптимальной для любых задач не существует.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80ED08-F30F-4BAA-9D59-B7C6816213F6}" type="slidenum">
              <a:rPr lang="ru-RU" altLang="en-US" smtClean="0"/>
            </a:fld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186766" cy="650857"/>
          </a:xfrm>
        </p:spPr>
        <p:txBody>
          <a:bodyPr/>
          <a:lstStyle/>
          <a:p>
            <a:r>
              <a:rPr lang="ru-RU" sz="3200" dirty="0" smtClean="0">
                <a:sym typeface="+mn-ea"/>
              </a:rPr>
              <a:t>Б-дерево</a:t>
            </a:r>
            <a:endParaRPr lang="ru-RU" sz="3200" dirty="0" smtClean="0">
              <a:sym typeface="+mn-ea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232205"/>
            <a:ext cx="8215370" cy="4500594"/>
          </a:xfrm>
        </p:spPr>
        <p:txBody>
          <a:bodyPr/>
          <a:lstStyle/>
          <a:p>
            <a:pPr marL="0" indent="0">
              <a:buNone/>
            </a:pPr>
            <a:r>
              <a:rPr lang="ru-RU" sz="2400" b="1" i="1" dirty="0" smtClean="0">
                <a:solidFill>
                  <a:schemeClr val="accent1">
                    <a:lumMod val="50000"/>
                  </a:schemeClr>
                </a:solidFill>
                <a:sym typeface="+mn-ea"/>
              </a:rPr>
              <a:t>Свойства</a:t>
            </a:r>
            <a:r>
              <a:rPr lang="ru-RU" sz="2400" dirty="0" smtClean="0">
                <a:sym typeface="+mn-ea"/>
              </a:rPr>
              <a:t>:</a:t>
            </a:r>
            <a:endParaRPr lang="ru-RU" sz="2400" dirty="0" smtClean="0">
              <a:sym typeface="+mn-ea"/>
            </a:endParaRPr>
          </a:p>
          <a:p>
            <a:r>
              <a:rPr lang="ru-RU" sz="2400" dirty="0" smtClean="0">
                <a:sym typeface="+mn-ea"/>
              </a:rPr>
              <a:t>Каждая страница содержит не более 2*</a:t>
            </a:r>
            <a:r>
              <a:rPr lang="en-US" sz="2400" dirty="0" smtClean="0">
                <a:sym typeface="+mn-ea"/>
              </a:rPr>
              <a:t>n </a:t>
            </a:r>
            <a:r>
              <a:rPr lang="ru-RU" altLang="en-US" sz="2400" dirty="0" smtClean="0">
                <a:sym typeface="+mn-ea"/>
              </a:rPr>
              <a:t>элементов (ключей)</a:t>
            </a:r>
            <a:endParaRPr lang="ru-RU" altLang="en-US" sz="2400" dirty="0" smtClean="0">
              <a:sym typeface="+mn-ea"/>
            </a:endParaRPr>
          </a:p>
          <a:p>
            <a:r>
              <a:rPr lang="ru-RU" sz="2400" dirty="0" smtClean="0">
                <a:sym typeface="+mn-ea"/>
              </a:rPr>
              <a:t>Каждая страница, кроме корневой, содержит не менее </a:t>
            </a:r>
            <a:r>
              <a:rPr lang="en-US" sz="2400" dirty="0" smtClean="0">
                <a:sym typeface="+mn-ea"/>
              </a:rPr>
              <a:t>n </a:t>
            </a:r>
            <a:r>
              <a:rPr lang="ru-RU" altLang="en-US" sz="2400" dirty="0" smtClean="0">
                <a:sym typeface="+mn-ea"/>
              </a:rPr>
              <a:t>элементов</a:t>
            </a:r>
            <a:endParaRPr lang="ru-RU" altLang="en-US" sz="2400" dirty="0" smtClean="0">
              <a:sym typeface="+mn-ea"/>
            </a:endParaRPr>
          </a:p>
          <a:p>
            <a:r>
              <a:rPr lang="ru-RU" sz="2400" dirty="0" smtClean="0">
                <a:sym typeface="+mn-ea"/>
              </a:rPr>
              <a:t>Каждая страница либо лист, либо имеет </a:t>
            </a:r>
            <a:r>
              <a:rPr lang="en-US" sz="2400" dirty="0" smtClean="0">
                <a:sym typeface="+mn-ea"/>
              </a:rPr>
              <a:t>m</a:t>
            </a:r>
            <a:r>
              <a:rPr lang="ru-RU" altLang="en-US" sz="2400" dirty="0" smtClean="0">
                <a:sym typeface="+mn-ea"/>
              </a:rPr>
              <a:t>+1 потомков.</a:t>
            </a:r>
            <a:endParaRPr lang="ru-RU" altLang="en-US" sz="2400" dirty="0" smtClean="0">
              <a:sym typeface="+mn-ea"/>
            </a:endParaRPr>
          </a:p>
          <a:p>
            <a:r>
              <a:rPr lang="ru-RU" altLang="en-US" sz="2400" dirty="0" smtClean="0">
                <a:sym typeface="+mn-ea"/>
              </a:rPr>
              <a:t> Все листья дерева находятся на одном уровне</a:t>
            </a:r>
            <a:endParaRPr lang="ru-RU" sz="2400" dirty="0" smtClean="0"/>
          </a:p>
          <a:p>
            <a:pPr marL="0" indent="0">
              <a:buNone/>
            </a:pPr>
            <a:r>
              <a:rPr lang="en-US" sz="2400" dirty="0" smtClean="0">
                <a:sym typeface="+mn-ea"/>
              </a:rPr>
              <a:t>n </a:t>
            </a:r>
            <a:r>
              <a:rPr lang="ru-RU" altLang="en-US" sz="2400" dirty="0" smtClean="0">
                <a:sym typeface="+mn-ea"/>
              </a:rPr>
              <a:t>- порядок дерева, минимальное количество узлов на странице</a:t>
            </a:r>
            <a:endParaRPr lang="ru-RU" altLang="en-US" sz="2400" dirty="0" smtClean="0">
              <a:sym typeface="+mn-ea"/>
            </a:endParaRPr>
          </a:p>
          <a:p>
            <a:pPr marL="0" indent="0">
              <a:buNone/>
            </a:pPr>
            <a:r>
              <a:rPr lang="en-US" sz="2400" dirty="0" smtClean="0">
                <a:sym typeface="+mn-ea"/>
              </a:rPr>
              <a:t>m </a:t>
            </a:r>
            <a:r>
              <a:rPr lang="ru-RU" altLang="en-US" sz="2400" dirty="0" smtClean="0">
                <a:sym typeface="+mn-ea"/>
              </a:rPr>
              <a:t>- число узлов на странице.</a:t>
            </a:r>
            <a:endParaRPr lang="ru-RU" altLang="en-US" sz="2400" dirty="0" smtClean="0">
              <a:sym typeface="+mn-ea"/>
            </a:endParaRPr>
          </a:p>
          <a:p>
            <a:endParaRPr lang="ru-RU" sz="2400" dirty="0" smtClean="0"/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80ED08-F30F-4BAA-9D59-B7C6816213F6}" type="slidenum">
              <a:rPr lang="ru-RU" altLang="en-US" smtClean="0"/>
            </a:fld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b="1" smtClean="0">
                <a:latin typeface="Times New Roman" panose="02020603050405020304" pitchFamily="18" charset="0"/>
              </a:rPr>
              <a:t>Аннотация</a:t>
            </a:r>
            <a:endParaRPr lang="ru-RU" sz="3200" b="1" smtClean="0">
              <a:latin typeface="Times New Roman" panose="02020603050405020304" pitchFamily="18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836613"/>
            <a:ext cx="8569325" cy="5472112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ru-RU" sz="2400" dirty="0" smtClean="0">
                <a:solidFill>
                  <a:schemeClr val="accent1">
                    <a:lumMod val="50000"/>
                  </a:schemeClr>
                </a:solidFill>
              </a:rPr>
              <a:t>Дисциплина посвящена изучению методов</a:t>
            </a:r>
            <a:r>
              <a:rPr lang="en-ZA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accent1">
                    <a:lumMod val="50000"/>
                  </a:schemeClr>
                </a:solidFill>
              </a:rPr>
              <a:t>проектирования баз данных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/</a:t>
            </a:r>
            <a:r>
              <a:rPr lang="ru-RU" sz="2400" dirty="0" smtClean="0">
                <a:solidFill>
                  <a:schemeClr val="accent1">
                    <a:lumMod val="50000"/>
                  </a:schemeClr>
                </a:solidFill>
              </a:rPr>
              <a:t>БД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ru-RU" sz="2400" dirty="0" smtClean="0">
                <a:solidFill>
                  <a:schemeClr val="accent1">
                    <a:lumMod val="50000"/>
                  </a:schemeClr>
                </a:solidFill>
              </a:rPr>
              <a:t> и реализации прикладного программного обеспечения /ПО/ на базе  систем управления базами данных /СУБД/. </a:t>
            </a:r>
            <a:endParaRPr lang="ru-RU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ru-RU" sz="2400" dirty="0" smtClean="0">
                <a:solidFill>
                  <a:schemeClr val="accent1">
                    <a:lumMod val="50000"/>
                  </a:schemeClr>
                </a:solidFill>
              </a:rPr>
              <a:t>Особое внимание уделяется реляционной модели данных. Рассматриваются основы теории реляционных баз данных /БД/ и методы их проектирования.</a:t>
            </a:r>
            <a:endParaRPr lang="ru-RU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ru-RU" sz="2400" dirty="0" smtClean="0">
                <a:solidFill>
                  <a:schemeClr val="accent1">
                    <a:lumMod val="50000"/>
                  </a:schemeClr>
                </a:solidFill>
              </a:rPr>
              <a:t> Подробно изучается язык </a:t>
            </a:r>
            <a:r>
              <a:rPr lang="en-ZA" sz="2400" dirty="0" smtClean="0">
                <a:solidFill>
                  <a:schemeClr val="accent1">
                    <a:lumMod val="50000"/>
                  </a:schemeClr>
                </a:solidFill>
              </a:rPr>
              <a:t>SQL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accent1">
                    <a:lumMod val="50000"/>
                  </a:schemeClr>
                </a:solidFill>
              </a:rPr>
              <a:t>и  средства разработки приложений баз данных на примере СУБД </a:t>
            </a:r>
            <a:r>
              <a:rPr lang="en-ZA" sz="2400" dirty="0" smtClean="0">
                <a:solidFill>
                  <a:schemeClr val="accent1">
                    <a:lumMod val="50000"/>
                  </a:schemeClr>
                </a:solidFill>
              </a:rPr>
              <a:t>Access</a:t>
            </a:r>
            <a:r>
              <a:rPr lang="ru-RU" sz="24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ru-RU" sz="2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80ED08-F30F-4BAA-9D59-B7C6816213F6}" type="slidenum">
              <a:rPr lang="ru-RU" altLang="en-US" smtClean="0"/>
            </a:fld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8130"/>
            <a:ext cx="8230235" cy="709295"/>
          </a:xfrm>
        </p:spPr>
        <p:txBody>
          <a:bodyPr/>
          <a:p>
            <a:r>
              <a:rPr lang="ru-RU" altLang="en-US"/>
              <a:t>Пример Б-дерева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ln>
            <a:solidFill>
              <a:srgbClr val="FFFFFF"/>
            </a:solidFill>
          </a:ln>
        </p:spPr>
        <p:txBody>
          <a:bodyPr/>
          <a:p>
            <a:pPr marL="0" indent="0">
              <a:buNone/>
            </a:pPr>
            <a:r>
              <a:rPr lang="en-US" altLang="en-US" sz="2400"/>
              <a:t>n=2 </a:t>
            </a:r>
            <a:endParaRPr lang="en-US" altLang="en-US" sz="2400"/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endParaRPr lang="ru-RU" altLang="en-US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580ED08-F30F-4BAA-9D59-B7C6816213F6}" type="slidenum">
              <a:rPr lang="ru-RU" altLang="en-US"/>
            </a:fld>
            <a:endParaRPr lang="ru-RU" altLang="en-US"/>
          </a:p>
        </p:txBody>
      </p:sp>
      <p:sp>
        <p:nvSpPr>
          <p:cNvPr id="6" name="Прямоугольник с одним скругленным углом 5"/>
          <p:cNvSpPr/>
          <p:nvPr/>
        </p:nvSpPr>
        <p:spPr>
          <a:xfrm>
            <a:off x="4908550" y="1743075"/>
            <a:ext cx="808990" cy="465455"/>
          </a:xfrm>
          <a:prstGeom prst="round1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ru-RU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Прямоугольник с одним скругленным углом 6"/>
          <p:cNvSpPr/>
          <p:nvPr/>
        </p:nvSpPr>
        <p:spPr>
          <a:xfrm>
            <a:off x="2404110" y="2825115"/>
            <a:ext cx="935990" cy="485140"/>
          </a:xfrm>
          <a:prstGeom prst="round1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ru-RU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10, 20</a:t>
            </a:r>
            <a:endParaRPr kumimoji="0" lang="ru-RU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угольник с одним скругленным углом 7"/>
          <p:cNvSpPr/>
          <p:nvPr/>
        </p:nvSpPr>
        <p:spPr>
          <a:xfrm>
            <a:off x="6379210" y="2825115"/>
            <a:ext cx="1014095" cy="562610"/>
          </a:xfrm>
          <a:prstGeom prst="round1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ru-RU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30,40</a:t>
            </a:r>
            <a:endParaRPr kumimoji="0" lang="ru-RU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Прямоугольник с одним скругленным углом 8"/>
          <p:cNvSpPr/>
          <p:nvPr/>
        </p:nvSpPr>
        <p:spPr>
          <a:xfrm>
            <a:off x="5107305" y="3856990"/>
            <a:ext cx="1130935" cy="484505"/>
          </a:xfrm>
          <a:prstGeom prst="round1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ru-RU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26,27,28</a:t>
            </a:r>
            <a:endParaRPr kumimoji="0" lang="ru-RU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Прямоугольник с одним скругленным углом 9"/>
          <p:cNvSpPr/>
          <p:nvPr/>
        </p:nvSpPr>
        <p:spPr>
          <a:xfrm>
            <a:off x="2125345" y="3817620"/>
            <a:ext cx="1329055" cy="504190"/>
          </a:xfrm>
          <a:prstGeom prst="round1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ru-RU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13,14,15,18</a:t>
            </a:r>
            <a:endParaRPr kumimoji="0" lang="ru-RU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Прямоугольник с одним скругленным углом 10"/>
          <p:cNvSpPr/>
          <p:nvPr/>
        </p:nvSpPr>
        <p:spPr>
          <a:xfrm>
            <a:off x="779780" y="3817620"/>
            <a:ext cx="1198880" cy="504190"/>
          </a:xfrm>
          <a:prstGeom prst="round1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ru-RU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ru-RU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</a:t>
            </a:r>
            <a:r>
              <a: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ru-RU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</a:t>
            </a:r>
            <a:r>
              <a: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ru-RU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</a:t>
            </a:r>
            <a:endParaRPr kumimoji="0" lang="ru-RU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Прямоугольник с одним скругленным углом 11"/>
          <p:cNvSpPr/>
          <p:nvPr/>
        </p:nvSpPr>
        <p:spPr>
          <a:xfrm>
            <a:off x="3743325" y="3837305"/>
            <a:ext cx="1125855" cy="504190"/>
          </a:xfrm>
          <a:prstGeom prst="round1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ru-RU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22,24</a:t>
            </a:r>
            <a:endParaRPr kumimoji="0" lang="ru-RU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Прямоугольник с одним скругленным углом 12"/>
          <p:cNvSpPr/>
          <p:nvPr/>
        </p:nvSpPr>
        <p:spPr>
          <a:xfrm>
            <a:off x="6379210" y="3837305"/>
            <a:ext cx="1139825" cy="504190"/>
          </a:xfrm>
          <a:prstGeom prst="round1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ru-RU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33,35,38</a:t>
            </a:r>
            <a:endParaRPr kumimoji="0" lang="ru-RU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Прямоугольник с одним скругленным углом 13"/>
          <p:cNvSpPr/>
          <p:nvPr/>
        </p:nvSpPr>
        <p:spPr>
          <a:xfrm>
            <a:off x="7685405" y="3817620"/>
            <a:ext cx="1315085" cy="504190"/>
          </a:xfrm>
          <a:prstGeom prst="round1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ru-RU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41,42,45,46</a:t>
            </a:r>
            <a:endParaRPr kumimoji="0" lang="ru-RU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Текстовое поле 14"/>
          <p:cNvSpPr txBox="1"/>
          <p:nvPr/>
        </p:nvSpPr>
        <p:spPr>
          <a:xfrm>
            <a:off x="5047615" y="1793240"/>
            <a:ext cx="5308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25</a:t>
            </a:r>
            <a:endParaRPr lang="ru-RU" altLang="en-US"/>
          </a:p>
        </p:txBody>
      </p:sp>
      <p:cxnSp>
        <p:nvCxnSpPr>
          <p:cNvPr id="16" name="Прямая со стрелкой 15"/>
          <p:cNvCxnSpPr>
            <a:endCxn id="7" idx="0"/>
          </p:cNvCxnSpPr>
          <p:nvPr/>
        </p:nvCxnSpPr>
        <p:spPr>
          <a:xfrm flipH="1">
            <a:off x="2872105" y="2209800"/>
            <a:ext cx="2089150" cy="6153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7" name="Прямая со стрелкой 16"/>
          <p:cNvCxnSpPr>
            <a:endCxn id="8" idx="0"/>
          </p:cNvCxnSpPr>
          <p:nvPr/>
        </p:nvCxnSpPr>
        <p:spPr>
          <a:xfrm>
            <a:off x="5497830" y="2224405"/>
            <a:ext cx="1388745" cy="6007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8" name="Прямая со стрелкой 17"/>
          <p:cNvCxnSpPr/>
          <p:nvPr/>
        </p:nvCxnSpPr>
        <p:spPr>
          <a:xfrm flipH="1">
            <a:off x="1547495" y="3315970"/>
            <a:ext cx="898525" cy="4730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9" name="Прямая со стрелкой 18"/>
          <p:cNvCxnSpPr>
            <a:stCxn id="7" idx="2"/>
            <a:endCxn id="10" idx="0"/>
          </p:cNvCxnSpPr>
          <p:nvPr/>
        </p:nvCxnSpPr>
        <p:spPr>
          <a:xfrm flipH="1">
            <a:off x="2790190" y="3310255"/>
            <a:ext cx="81915" cy="5073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0" name="Прямая со стрелкой 19"/>
          <p:cNvCxnSpPr>
            <a:endCxn id="12" idx="0"/>
          </p:cNvCxnSpPr>
          <p:nvPr/>
        </p:nvCxnSpPr>
        <p:spPr>
          <a:xfrm>
            <a:off x="3265170" y="3296920"/>
            <a:ext cx="1041400" cy="5403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1" name="Прямая со стрелкой 20"/>
          <p:cNvCxnSpPr>
            <a:endCxn id="9" idx="0"/>
          </p:cNvCxnSpPr>
          <p:nvPr/>
        </p:nvCxnSpPr>
        <p:spPr>
          <a:xfrm flipH="1">
            <a:off x="5673090" y="3394075"/>
            <a:ext cx="741045" cy="4629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2" name="Прямая со стрелкой 21"/>
          <p:cNvCxnSpPr/>
          <p:nvPr/>
        </p:nvCxnSpPr>
        <p:spPr>
          <a:xfrm>
            <a:off x="6732270" y="3357245"/>
            <a:ext cx="32385" cy="4800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3" name="Прямая со стрелкой 22"/>
          <p:cNvCxnSpPr>
            <a:endCxn id="14" idx="0"/>
          </p:cNvCxnSpPr>
          <p:nvPr/>
        </p:nvCxnSpPr>
        <p:spPr>
          <a:xfrm>
            <a:off x="7174230" y="3394075"/>
            <a:ext cx="1169035" cy="4235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4" name="Текстовое поле 23"/>
          <p:cNvSpPr txBox="1"/>
          <p:nvPr/>
        </p:nvSpPr>
        <p:spPr>
          <a:xfrm>
            <a:off x="974090" y="4778375"/>
            <a:ext cx="64192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ru-RU"/>
              <a:t>Вид считанной красной страницы </a:t>
            </a:r>
            <a:r>
              <a:rPr lang="en-US" altLang="ru-RU"/>
              <a:t>p0 10 p1 20 p2</a:t>
            </a:r>
            <a:endParaRPr lang="en-US" altLang="ru-RU"/>
          </a:p>
          <a:p>
            <a:r>
              <a:rPr lang="ru-RU" altLang="ru-RU"/>
              <a:t>где </a:t>
            </a:r>
            <a:r>
              <a:rPr lang="en-US" altLang="ru-RU"/>
              <a:t>p0 </a:t>
            </a:r>
            <a:r>
              <a:rPr lang="ru-RU" altLang="ru-RU"/>
              <a:t>ссылка на страницу 2 5 7 8</a:t>
            </a:r>
            <a:endParaRPr lang="ru-RU" altLang="ru-RU"/>
          </a:p>
          <a:p>
            <a:r>
              <a:rPr lang="ru-RU" altLang="ru-RU"/>
              <a:t>       </a:t>
            </a:r>
            <a:r>
              <a:rPr lang="en-US" altLang="ru-RU"/>
              <a:t>p1 </a:t>
            </a:r>
            <a:r>
              <a:rPr lang="ru-RU" altLang="ru-RU">
                <a:sym typeface="+mn-ea"/>
              </a:rPr>
              <a:t>ссылка на страницу </a:t>
            </a:r>
            <a:r>
              <a:rPr lang="en-US" altLang="ru-RU">
                <a:sym typeface="+mn-ea"/>
              </a:rPr>
              <a:t>13 </a:t>
            </a:r>
            <a:r>
              <a:rPr lang="ru-RU" altLang="en-US">
                <a:sym typeface="+mn-ea"/>
              </a:rPr>
              <a:t>14 15 18</a:t>
            </a:r>
            <a:r>
              <a:rPr lang="en-US" altLang="ru-RU">
                <a:sym typeface="+mn-ea"/>
              </a:rPr>
              <a:t>      </a:t>
            </a:r>
            <a:endParaRPr lang="en-US" altLang="ru-RU">
              <a:sym typeface="+mn-ea"/>
            </a:endParaRPr>
          </a:p>
          <a:p>
            <a:r>
              <a:rPr lang="en-US" altLang="ru-RU">
                <a:sym typeface="+mn-ea"/>
              </a:rPr>
              <a:t>       p2 </a:t>
            </a:r>
            <a:r>
              <a:rPr lang="ru-RU" altLang="ru-RU">
                <a:sym typeface="+mn-ea"/>
              </a:rPr>
              <a:t>ссылка на страницу 22 24</a:t>
            </a:r>
            <a:endParaRPr lang="ru-RU" altLang="ru-RU"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Поиск в Б-дереве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515620" y="1044575"/>
            <a:ext cx="8229600" cy="4530725"/>
          </a:xfrm>
        </p:spPr>
        <p:txBody>
          <a:bodyPr/>
          <a:p>
            <a:pPr marL="0" indent="0">
              <a:buNone/>
            </a:pPr>
            <a:r>
              <a:rPr lang="ru-RU" altLang="en-US" sz="2600"/>
              <a:t>Среди ключей страницы поиск  последовательный  или двоичный.</a:t>
            </a:r>
            <a:endParaRPr lang="ru-RU" altLang="en-US" sz="2600"/>
          </a:p>
          <a:p>
            <a:pPr marL="0" indent="0">
              <a:buNone/>
            </a:pPr>
            <a:endParaRPr lang="ru-RU" altLang="en-US" sz="2600"/>
          </a:p>
          <a:p>
            <a:pPr marL="0" indent="0">
              <a:buNone/>
            </a:pPr>
            <a:r>
              <a:rPr lang="ru-RU" altLang="en-US" sz="2600"/>
              <a:t>Если поиск на странице не удачен, то 3 варианта перехода по ссылке на страницу - потомок, </a:t>
            </a:r>
            <a:r>
              <a:rPr lang="ru-RU" altLang="en-US"/>
              <a:t> и так до пустой ссылки.</a:t>
            </a:r>
            <a:endParaRPr lang="ru-RU" altLang="en-US"/>
          </a:p>
          <a:p>
            <a:pPr marL="0" indent="0">
              <a:buNone/>
            </a:pPr>
            <a:endParaRPr lang="ru-RU" altLang="en-US"/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endParaRPr lang="ru-RU" altLang="en-US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580ED08-F30F-4BAA-9D59-B7C6816213F6}" type="slidenum">
              <a:rPr lang="ru-RU" altLang="en-US"/>
            </a:fld>
            <a:endParaRPr lang="ru-RU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Вставка в Б-дерево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457200" y="995680"/>
            <a:ext cx="8229600" cy="4530725"/>
          </a:xfrm>
        </p:spPr>
        <p:txBody>
          <a:bodyPr/>
          <a:p>
            <a:pPr marL="858520" lvl="1" indent="-514350">
              <a:buAutoNum type="arabicPeriod"/>
            </a:pPr>
            <a:r>
              <a:rPr lang="ru-RU" altLang="en-US" sz="3000">
                <a:sym typeface="+mn-ea"/>
              </a:rPr>
              <a:t>Вставка на  страницу, содержащую менее 2*</a:t>
            </a:r>
            <a:r>
              <a:rPr lang="en-US" altLang="en-US" sz="3000">
                <a:sym typeface="+mn-ea"/>
              </a:rPr>
              <a:t>n </a:t>
            </a:r>
            <a:r>
              <a:rPr lang="ru-RU" altLang="en-US" sz="3000">
                <a:sym typeface="+mn-ea"/>
              </a:rPr>
              <a:t>элементов затрагивает только эту страницу</a:t>
            </a:r>
            <a:endParaRPr lang="ru-RU" altLang="en-US" sz="3000"/>
          </a:p>
          <a:p>
            <a:pPr marL="858520" lvl="1" indent="-514350">
              <a:buAutoNum type="arabicPeriod"/>
            </a:pPr>
            <a:r>
              <a:rPr lang="ru-RU" altLang="en-US" sz="3000">
                <a:sym typeface="+mn-ea"/>
              </a:rPr>
              <a:t>Вставка на заполненную страницу приводит к перестройке дерева</a:t>
            </a:r>
            <a:endParaRPr lang="ru-RU" altLang="en-US" sz="3000">
              <a:sym typeface="+mn-ea"/>
            </a:endParaRPr>
          </a:p>
          <a:p>
            <a:pPr marL="1315720" lvl="2" indent="-514350"/>
            <a:r>
              <a:rPr lang="ru-RU" altLang="en-US" sz="2535">
                <a:sym typeface="+mn-ea"/>
              </a:rPr>
              <a:t>выделяется новая страница</a:t>
            </a:r>
            <a:endParaRPr lang="ru-RU" altLang="en-US" sz="2535">
              <a:sym typeface="+mn-ea"/>
            </a:endParaRPr>
          </a:p>
          <a:p>
            <a:pPr marL="1315720" lvl="2" indent="-514350"/>
            <a:r>
              <a:rPr lang="ru-RU" altLang="en-US" sz="2535">
                <a:sym typeface="+mn-ea"/>
              </a:rPr>
              <a:t>ключи, кроме среднего элемента, распределяются поровну на 2 страницы</a:t>
            </a:r>
            <a:endParaRPr lang="ru-RU" altLang="en-US" sz="2535">
              <a:sym typeface="+mn-ea"/>
            </a:endParaRPr>
          </a:p>
          <a:p>
            <a:pPr marL="1315720" lvl="2" indent="-514350"/>
            <a:r>
              <a:rPr lang="ru-RU" altLang="en-US" sz="2535">
                <a:sym typeface="+mn-ea"/>
              </a:rPr>
              <a:t>средний элемент перемещается выше, за ним помещается ссылка на новую страницу</a:t>
            </a:r>
            <a:endParaRPr lang="ru-RU" altLang="en-US" sz="2535">
              <a:sym typeface="+mn-ea"/>
            </a:endParaRPr>
          </a:p>
          <a:p>
            <a:pPr marL="0" indent="0">
              <a:buNone/>
            </a:pPr>
            <a:endParaRPr lang="ru-RU" altLang="en-US"/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endParaRPr lang="ru-RU" altLang="en-US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580ED08-F30F-4BAA-9D59-B7C6816213F6}" type="slidenum">
              <a:rPr lang="ru-RU" altLang="en-US"/>
            </a:fld>
            <a:endParaRPr lang="ru-RU" altLang="en-US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701040" y="5608320"/>
            <a:ext cx="809815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При вставке элемента 16, он окажется на новой странице, ссылка на которую будет на красной странице за элементом 15.</a:t>
            </a:r>
            <a:endParaRPr lang="ru-RU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8130"/>
            <a:ext cx="8229600" cy="789305"/>
          </a:xfrm>
        </p:spPr>
        <p:txBody>
          <a:bodyPr/>
          <a:p>
            <a:r>
              <a:rPr lang="ru-RU" altLang="en-US"/>
              <a:t>Удаление из Б-дерева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398780" y="1163955"/>
            <a:ext cx="8229600" cy="4530725"/>
          </a:xfrm>
        </p:spPr>
        <p:txBody>
          <a:bodyPr/>
          <a:p>
            <a:pPr marL="0" indent="0">
              <a:buNone/>
            </a:pPr>
            <a:r>
              <a:rPr lang="ru-RU" altLang="en-US"/>
              <a:t>Если удаляется элемент на странице-листе, то это обычное удаление из массива.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Если </a:t>
            </a:r>
            <a:r>
              <a:rPr lang="ru-RU" altLang="en-US">
                <a:sym typeface="+mn-ea"/>
              </a:rPr>
              <a:t>удаляется элемент </a:t>
            </a:r>
            <a:r>
              <a:rPr lang="ru-RU" altLang="en-US"/>
              <a:t>не на листе, то он заменяется на 1-2 лексикографически смежных элемента со страниц-листьев (спуск по правым указателям левого поддерева). Требуется балансировка или слияние страниц.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В экстремальном случае слияние может распространиться по всему пути к корню.</a:t>
            </a:r>
            <a:endParaRPr lang="ru-RU" altLang="en-US"/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endParaRPr lang="ru-RU" altLang="en-US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580ED08-F30F-4BAA-9D59-B7C6816213F6}" type="slidenum">
              <a:rPr lang="ru-RU" altLang="en-US"/>
            </a:fld>
            <a:endParaRPr lang="ru-RU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sz="2800"/>
              <a:t>Пример родительско-дочерней структуры</a:t>
            </a:r>
            <a:endParaRPr lang="ru-RU" altLang="en-US" sz="2800"/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endParaRPr lang="ru-RU" altLang="en-US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580ED08-F30F-4BAA-9D59-B7C6816213F6}" type="slidenum">
              <a:rPr lang="ru-RU" altLang="en-US"/>
            </a:fld>
            <a:endParaRPr lang="ru-RU" altLang="en-US"/>
          </a:p>
        </p:txBody>
      </p:sp>
      <p:pic>
        <p:nvPicPr>
          <p:cNvPr id="7" name="Замещающая таблица 6"/>
          <p:cNvPicPr>
            <a:picLocks noChangeAspect="1"/>
          </p:cNvPicPr>
          <p:nvPr>
            <p:ph type="tbl" idx="1"/>
          </p:nvPr>
        </p:nvPicPr>
        <p:blipFill>
          <a:blip r:embed="rId1"/>
          <a:stretch>
            <a:fillRect/>
          </a:stretch>
        </p:blipFill>
        <p:spPr>
          <a:xfrm>
            <a:off x="-23495" y="1668145"/>
            <a:ext cx="8710295" cy="41643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147050" cy="774700"/>
          </a:xfrm>
        </p:spPr>
        <p:txBody>
          <a:bodyPr/>
          <a:lstStyle/>
          <a:p>
            <a:pPr eaLnBrk="1" hangingPunct="1">
              <a:lnSpc>
                <a:spcPct val="60000"/>
              </a:lnSpc>
            </a:pPr>
            <a:r>
              <a:rPr lang="en-US" sz="3200" b="1" dirty="0" smtClean="0">
                <a:latin typeface="Times New Roman" panose="02020603050405020304" pitchFamily="18" charset="0"/>
              </a:rPr>
              <a:t>В </a:t>
            </a:r>
            <a:r>
              <a:rPr lang="en-US" sz="3200" b="1" dirty="0" err="1" smtClean="0">
                <a:latin typeface="Times New Roman" panose="02020603050405020304" pitchFamily="18" charset="0"/>
              </a:rPr>
              <a:t>результате</a:t>
            </a:r>
            <a:r>
              <a:rPr lang="en-US" sz="3200" b="1" dirty="0" smtClean="0">
                <a:latin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</a:rPr>
              <a:t>освоения</a:t>
            </a:r>
            <a:r>
              <a:rPr lang="ru-RU" sz="3200" b="1" dirty="0" smtClean="0">
                <a:latin typeface="Times New Roman" panose="02020603050405020304" pitchFamily="18" charset="0"/>
              </a:rPr>
              <a:t> дисциплины</a:t>
            </a:r>
            <a:r>
              <a:rPr lang="en-US" sz="3200" b="1" dirty="0" smtClean="0">
                <a:latin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</a:rPr>
              <a:t>студенты</a:t>
            </a:r>
            <a:r>
              <a:rPr lang="en-US" sz="3200" b="1" dirty="0" smtClean="0">
                <a:latin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</a:rPr>
              <a:t>должны</a:t>
            </a:r>
            <a:r>
              <a:rPr lang="en-US" sz="3200" b="1" dirty="0" smtClean="0">
                <a:latin typeface="Times New Roman" panose="02020603050405020304" pitchFamily="18" charset="0"/>
              </a:rPr>
              <a:t>:</a:t>
            </a:r>
            <a:r>
              <a:rPr lang="ru-RU" dirty="0" smtClean="0"/>
              <a:t> </a:t>
            </a:r>
            <a:endParaRPr lang="ru-RU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600" smtClean="0">
                <a:solidFill>
                  <a:schemeClr val="accent1">
                    <a:lumMod val="50000"/>
                  </a:schemeClr>
                </a:solidFill>
              </a:rPr>
              <a:t>Познакомить</a:t>
            </a:r>
            <a:r>
              <a:rPr lang="en-US" sz="2600" smtClean="0">
                <a:solidFill>
                  <a:schemeClr val="accent1">
                    <a:lumMod val="50000"/>
                  </a:schemeClr>
                </a:solidFill>
              </a:rPr>
              <a:t>ся</a:t>
            </a:r>
            <a:r>
              <a:rPr lang="ru-RU" sz="2600" smtClean="0">
                <a:solidFill>
                  <a:schemeClr val="accent1">
                    <a:lumMod val="50000"/>
                  </a:schemeClr>
                </a:solidFill>
              </a:rPr>
              <a:t> с моделями данных, используемыми в СУБД, основой теории реляционных баз данных и методами проектирования баз данных,</a:t>
            </a:r>
            <a:endParaRPr lang="ru-RU" sz="2600" smtClean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ru-RU" sz="2600" smtClean="0">
                <a:solidFill>
                  <a:schemeClr val="accent1">
                    <a:lumMod val="50000"/>
                  </a:schemeClr>
                </a:solidFill>
              </a:rPr>
              <a:t>Научить</a:t>
            </a:r>
            <a:r>
              <a:rPr lang="en-US" sz="2600" smtClean="0">
                <a:solidFill>
                  <a:schemeClr val="accent1">
                    <a:lumMod val="50000"/>
                  </a:schemeClr>
                </a:solidFill>
              </a:rPr>
              <a:t>ся</a:t>
            </a:r>
            <a:r>
              <a:rPr lang="ru-RU" sz="260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600" smtClean="0">
                <a:solidFill>
                  <a:schemeClr val="accent1">
                    <a:lumMod val="50000"/>
                  </a:schemeClr>
                </a:solidFill>
              </a:rPr>
              <a:t>использовать на практике</a:t>
            </a:r>
            <a:r>
              <a:rPr lang="ru-RU" sz="2600" smtClean="0">
                <a:solidFill>
                  <a:schemeClr val="accent1">
                    <a:lumMod val="50000"/>
                  </a:schemeClr>
                </a:solidFill>
              </a:rPr>
              <a:t> од</a:t>
            </a:r>
            <a:r>
              <a:rPr lang="en-US" sz="2600" smtClean="0">
                <a:solidFill>
                  <a:schemeClr val="accent1">
                    <a:lumMod val="50000"/>
                  </a:schemeClr>
                </a:solidFill>
              </a:rPr>
              <a:t>ин</a:t>
            </a:r>
            <a:r>
              <a:rPr lang="ru-RU" sz="2600" smtClean="0">
                <a:solidFill>
                  <a:schemeClr val="accent1">
                    <a:lumMod val="50000"/>
                  </a:schemeClr>
                </a:solidFill>
              </a:rPr>
              <a:t> из методов проектирования баз  данных реляционного типа,</a:t>
            </a:r>
            <a:endParaRPr lang="ru-RU" sz="2600" smtClean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600" smtClean="0">
                <a:solidFill>
                  <a:schemeClr val="accent1">
                    <a:lumMod val="50000"/>
                  </a:schemeClr>
                </a:solidFill>
              </a:rPr>
              <a:t>Д</a:t>
            </a:r>
            <a:r>
              <a:rPr lang="ru-RU" sz="2600" smtClean="0">
                <a:solidFill>
                  <a:schemeClr val="accent1">
                    <a:lumMod val="50000"/>
                  </a:schemeClr>
                </a:solidFill>
              </a:rPr>
              <a:t>етально познакомиться с одной из СУБД реляционного типа (</a:t>
            </a:r>
            <a:r>
              <a:rPr lang="en-US" sz="2600" smtClean="0">
                <a:solidFill>
                  <a:schemeClr val="accent1">
                    <a:lumMod val="50000"/>
                  </a:schemeClr>
                </a:solidFill>
              </a:rPr>
              <a:t>MS Access</a:t>
            </a:r>
            <a:r>
              <a:rPr lang="ru-RU" sz="2600" smtClean="0">
                <a:solidFill>
                  <a:schemeClr val="accent1">
                    <a:lumMod val="50000"/>
                  </a:schemeClr>
                </a:solidFill>
              </a:rPr>
              <a:t>) и приобрести  навыки реализации с ее помощью прикладного ПО, в т.ч. навыки написания запросов на языке </a:t>
            </a:r>
            <a:r>
              <a:rPr lang="en-ZA" sz="2600" smtClean="0">
                <a:solidFill>
                  <a:schemeClr val="accent1">
                    <a:lumMod val="50000"/>
                  </a:schemeClr>
                </a:solidFill>
              </a:rPr>
              <a:t>SQL</a:t>
            </a:r>
            <a:r>
              <a:rPr lang="ru-RU" sz="260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ru-RU" sz="260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80ED08-F30F-4BAA-9D59-B7C6816213F6}" type="slidenum">
              <a:rPr lang="ru-RU" altLang="en-US" smtClean="0"/>
            </a:fld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7859713" cy="990600"/>
          </a:xfrm>
        </p:spPr>
        <p:txBody>
          <a:bodyPr/>
          <a:lstStyle/>
          <a:p>
            <a:pPr algn="ctr" eaLnBrk="1" hangingPunct="1"/>
            <a:r>
              <a:rPr lang="ru-RU" sz="3200" b="1" smtClean="0">
                <a:latin typeface="Times New Roman" panose="02020603050405020304" pitchFamily="18" charset="0"/>
              </a:rPr>
              <a:t>Требования к уровню освоения</a:t>
            </a:r>
            <a:r>
              <a:rPr lang="en-ZA" sz="3200" b="1" smtClean="0">
                <a:latin typeface="Times New Roman" panose="02020603050405020304" pitchFamily="18" charset="0"/>
              </a:rPr>
              <a:t> </a:t>
            </a:r>
            <a:r>
              <a:rPr lang="ru-RU" sz="3200" b="1" smtClean="0">
                <a:latin typeface="Times New Roman" panose="02020603050405020304" pitchFamily="18" charset="0"/>
              </a:rPr>
              <a:t>предмета</a:t>
            </a:r>
            <a:endParaRPr lang="ru-RU" sz="3200" b="1" smtClean="0">
              <a:latin typeface="Times New Roman" panose="02020603050405020304" pitchFamily="18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08050"/>
            <a:ext cx="8435975" cy="52562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400" b="1" dirty="0" smtClean="0">
                <a:solidFill>
                  <a:schemeClr val="accent1">
                    <a:lumMod val="50000"/>
                  </a:schemeClr>
                </a:solidFill>
              </a:rPr>
              <a:t>знать</a:t>
            </a:r>
            <a:r>
              <a:rPr lang="ru-RU" sz="2400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  <a:endParaRPr lang="ru-RU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ru-RU" sz="1900" b="1" dirty="0" smtClean="0">
                <a:solidFill>
                  <a:schemeClr val="accent1">
                    <a:lumMod val="50000"/>
                  </a:schemeClr>
                </a:solidFill>
              </a:rPr>
              <a:t>основные понятия, связанные с реляционной моделью данных</a:t>
            </a:r>
            <a:r>
              <a:rPr lang="en-ZA" sz="1900" b="1" dirty="0" smtClean="0">
                <a:solidFill>
                  <a:schemeClr val="accent1">
                    <a:lumMod val="50000"/>
                  </a:schemeClr>
                </a:solidFill>
              </a:rPr>
              <a:t>;</a:t>
            </a:r>
            <a:endParaRPr lang="en-ZA" sz="19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 eaLnBrk="1" hangingPunct="1"/>
            <a:r>
              <a:rPr lang="ru-RU" sz="1900" b="1" dirty="0" smtClean="0">
                <a:solidFill>
                  <a:schemeClr val="accent1">
                    <a:lumMod val="50000"/>
                  </a:schemeClr>
                </a:solidFill>
              </a:rPr>
              <a:t>принципы построения и функционирования СУБД, поддерживающих различные модели данных, их возможности и области применения;</a:t>
            </a:r>
            <a:endParaRPr lang="ru-RU" sz="19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ru-RU" sz="1900" b="1" dirty="0" smtClean="0">
                <a:solidFill>
                  <a:schemeClr val="accent1">
                    <a:lumMod val="50000"/>
                  </a:schemeClr>
                </a:solidFill>
              </a:rPr>
              <a:t> методы</a:t>
            </a:r>
            <a:r>
              <a:rPr lang="en-ZA" sz="19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1900" b="1" dirty="0" smtClean="0">
                <a:solidFill>
                  <a:schemeClr val="accent1">
                    <a:lumMod val="50000"/>
                  </a:schemeClr>
                </a:solidFill>
              </a:rPr>
              <a:t>проектирования БД:</a:t>
            </a:r>
            <a:endParaRPr lang="ru-RU" sz="19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ru-RU" sz="15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1700" b="1" dirty="0" smtClean="0">
                <a:solidFill>
                  <a:schemeClr val="accent1">
                    <a:lumMod val="50000"/>
                  </a:schemeClr>
                </a:solidFill>
              </a:rPr>
              <a:t>метод декомпозиции,</a:t>
            </a:r>
            <a:endParaRPr lang="ru-RU" sz="17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ru-RU" sz="1700" b="1" dirty="0" smtClean="0">
                <a:solidFill>
                  <a:schemeClr val="accent1">
                    <a:lumMod val="50000"/>
                  </a:schemeClr>
                </a:solidFill>
              </a:rPr>
              <a:t> &lt;сущность—связь&gt; (</a:t>
            </a:r>
            <a:r>
              <a:rPr lang="en-US" sz="1700" b="1" dirty="0" smtClean="0">
                <a:solidFill>
                  <a:schemeClr val="accent1">
                    <a:lumMod val="50000"/>
                  </a:schemeClr>
                </a:solidFill>
              </a:rPr>
              <a:t>ER</a:t>
            </a:r>
            <a:r>
              <a:rPr lang="ru-RU" sz="1700" b="1" dirty="0" smtClean="0">
                <a:solidFill>
                  <a:schemeClr val="accent1">
                    <a:lumMod val="50000"/>
                  </a:schemeClr>
                </a:solidFill>
              </a:rPr>
              <a:t> —метод)</a:t>
            </a:r>
            <a:r>
              <a:rPr lang="en-ZA" sz="1700" b="1" dirty="0" smtClean="0">
                <a:solidFill>
                  <a:schemeClr val="accent1">
                    <a:lumMod val="50000"/>
                  </a:schemeClr>
                </a:solidFill>
              </a:rPr>
              <a:t>,</a:t>
            </a:r>
            <a:endParaRPr lang="en-ZA" sz="17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ru-RU" sz="1700" b="1" dirty="0" smtClean="0">
                <a:solidFill>
                  <a:schemeClr val="accent1">
                    <a:lumMod val="50000"/>
                  </a:schemeClr>
                </a:solidFill>
              </a:rPr>
              <a:t> метод нормальных форм,</a:t>
            </a:r>
            <a:endParaRPr lang="ru-RU" sz="17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ru-RU" sz="1900" b="1" dirty="0" smtClean="0">
                <a:solidFill>
                  <a:schemeClr val="accent1">
                    <a:lumMod val="50000"/>
                  </a:schemeClr>
                </a:solidFill>
              </a:rPr>
              <a:t>возможности средств автоматизации разработки баз данных; </a:t>
            </a:r>
            <a:endParaRPr lang="ru-RU" sz="19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ru-RU" sz="2400" b="1" dirty="0" smtClean="0">
                <a:solidFill>
                  <a:schemeClr val="accent1">
                    <a:lumMod val="50000"/>
                  </a:schemeClr>
                </a:solidFill>
              </a:rPr>
              <a:t>уметь:</a:t>
            </a:r>
            <a:endParaRPr lang="ru-RU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ru-RU" sz="17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1900" b="1" dirty="0" smtClean="0">
                <a:solidFill>
                  <a:schemeClr val="accent1">
                    <a:lumMod val="50000"/>
                  </a:schemeClr>
                </a:solidFill>
              </a:rPr>
              <a:t>применять на практике формальные методы построения БД</a:t>
            </a:r>
            <a:r>
              <a:rPr lang="en-ZA" sz="1900" b="1" dirty="0" smtClean="0">
                <a:solidFill>
                  <a:schemeClr val="accent1">
                    <a:lumMod val="50000"/>
                  </a:schemeClr>
                </a:solidFill>
              </a:rPr>
              <a:t>;</a:t>
            </a:r>
            <a:r>
              <a:rPr lang="ru-RU" sz="19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ru-RU" sz="19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ru-RU" sz="1900" b="1" dirty="0" smtClean="0">
                <a:solidFill>
                  <a:schemeClr val="accent1">
                    <a:lumMod val="50000"/>
                  </a:schemeClr>
                </a:solidFill>
              </a:rPr>
              <a:t> формировать  запросы к БД на языках </a:t>
            </a:r>
            <a:r>
              <a:rPr lang="en-US" sz="1900" b="1" dirty="0" smtClean="0">
                <a:solidFill>
                  <a:schemeClr val="accent1">
                    <a:lumMod val="50000"/>
                  </a:schemeClr>
                </a:solidFill>
              </a:rPr>
              <a:t>QBE</a:t>
            </a:r>
            <a:r>
              <a:rPr lang="ru-RU" sz="1900" b="1" dirty="0" smtClean="0">
                <a:solidFill>
                  <a:schemeClr val="accent1">
                    <a:lumMod val="50000"/>
                  </a:schemeClr>
                </a:solidFill>
              </a:rPr>
              <a:t> и  </a:t>
            </a:r>
            <a:r>
              <a:rPr lang="en-ZA" sz="1900" b="1" dirty="0" smtClean="0">
                <a:solidFill>
                  <a:schemeClr val="accent1">
                    <a:lumMod val="50000"/>
                  </a:schemeClr>
                </a:solidFill>
              </a:rPr>
              <a:t>SQL;</a:t>
            </a:r>
            <a:endParaRPr lang="en-ZA" sz="19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ru-RU" sz="2400" b="1" dirty="0" smtClean="0">
                <a:solidFill>
                  <a:schemeClr val="accent1">
                    <a:lumMod val="50000"/>
                  </a:schemeClr>
                </a:solidFill>
              </a:rPr>
              <a:t>иметь навыки:</a:t>
            </a:r>
            <a:endParaRPr lang="ru-RU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 eaLnBrk="1" hangingPunct="1"/>
            <a:r>
              <a:rPr lang="ru-RU" sz="1900" b="1" dirty="0" smtClean="0">
                <a:solidFill>
                  <a:schemeClr val="accent1">
                    <a:lumMod val="50000"/>
                  </a:schemeClr>
                </a:solidFill>
              </a:rPr>
              <a:t>применения  средств СУБД  </a:t>
            </a:r>
            <a:r>
              <a:rPr lang="en-ZA" sz="1900" b="1" dirty="0" smtClean="0">
                <a:solidFill>
                  <a:schemeClr val="accent1">
                    <a:lumMod val="50000"/>
                  </a:schemeClr>
                </a:solidFill>
              </a:rPr>
              <a:t>Access </a:t>
            </a:r>
            <a:r>
              <a:rPr lang="ru-RU" sz="1900" b="1" dirty="0" smtClean="0">
                <a:solidFill>
                  <a:schemeClr val="accent1">
                    <a:lumMod val="50000"/>
                  </a:schemeClr>
                </a:solidFill>
              </a:rPr>
              <a:t>для реализации однопользовательского приложения.</a:t>
            </a:r>
            <a:endParaRPr lang="ru-RU" sz="19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80ED08-F30F-4BAA-9D59-B7C6816213F6}" type="slidenum">
              <a:rPr lang="ru-RU" altLang="en-US" smtClean="0"/>
            </a:fld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214422"/>
            <a:ext cx="8501122" cy="4429156"/>
          </a:xfrm>
        </p:spPr>
        <p:txBody>
          <a:bodyPr/>
          <a:lstStyle/>
          <a:p>
            <a:pPr marL="342900" lvl="1" indent="-342900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ru-RU" sz="2400" dirty="0" smtClean="0">
                <a:solidFill>
                  <a:schemeClr val="tx1"/>
                </a:solidFill>
                <a:uFillTx/>
              </a:rPr>
              <a:t>Небольшое количество часов, которое отводится на дисциплину,  позволяет рассмотреть</a:t>
            </a:r>
            <a:r>
              <a:rPr lang="ru-RU" sz="2800" dirty="0" smtClean="0">
                <a:solidFill>
                  <a:schemeClr val="tx1"/>
                </a:solidFill>
                <a:uFillTx/>
              </a:rPr>
              <a:t> </a:t>
            </a:r>
            <a:r>
              <a:rPr lang="en-US" sz="2800" u="sng" dirty="0" err="1" smtClean="0">
                <a:solidFill>
                  <a:schemeClr val="tx1"/>
                </a:solidFill>
                <a:uFillTx/>
              </a:rPr>
              <a:t>только</a:t>
            </a:r>
            <a:r>
              <a:rPr lang="en-US" sz="2800" u="sng" dirty="0" smtClean="0">
                <a:solidFill>
                  <a:schemeClr val="tx1"/>
                </a:solidFill>
                <a:uFillTx/>
              </a:rPr>
              <a:t> </a:t>
            </a:r>
            <a:r>
              <a:rPr lang="en-US" sz="2800" u="sng" dirty="0" err="1" smtClean="0">
                <a:solidFill>
                  <a:schemeClr val="tx1"/>
                </a:solidFill>
                <a:uFillTx/>
              </a:rPr>
              <a:t>на</a:t>
            </a:r>
            <a:r>
              <a:rPr lang="en-US" sz="2800" u="sng" dirty="0" smtClean="0">
                <a:solidFill>
                  <a:schemeClr val="tx1"/>
                </a:solidFill>
                <a:uFillTx/>
              </a:rPr>
              <a:t> </a:t>
            </a:r>
            <a:r>
              <a:rPr lang="en-US" sz="2800" u="sng" dirty="0" err="1" smtClean="0">
                <a:solidFill>
                  <a:schemeClr val="tx1"/>
                </a:solidFill>
                <a:uFillTx/>
              </a:rPr>
              <a:t>уровне</a:t>
            </a:r>
            <a:r>
              <a:rPr lang="en-US" sz="2800" u="sng" dirty="0" smtClean="0">
                <a:solidFill>
                  <a:schemeClr val="tx1"/>
                </a:solidFill>
                <a:uFillTx/>
              </a:rPr>
              <a:t> </a:t>
            </a:r>
            <a:r>
              <a:rPr lang="en-US" sz="2800" u="sng" dirty="0" err="1" smtClean="0">
                <a:solidFill>
                  <a:schemeClr val="tx1"/>
                </a:solidFill>
                <a:uFillTx/>
              </a:rPr>
              <a:t>обзора</a:t>
            </a:r>
            <a:r>
              <a:rPr lang="en-US" sz="2800" dirty="0" smtClean="0">
                <a:solidFill>
                  <a:schemeClr val="tx1"/>
                </a:solidFill>
                <a:uFillTx/>
              </a:rPr>
              <a:t> </a:t>
            </a:r>
            <a:r>
              <a:rPr lang="ru-RU" sz="2800" dirty="0" smtClean="0">
                <a:solidFill>
                  <a:schemeClr val="tx1"/>
                </a:solidFill>
                <a:uFillTx/>
              </a:rPr>
              <a:t>СУБД, основанные на </a:t>
            </a:r>
            <a:r>
              <a:rPr lang="ru-RU" sz="2800" u="sng" dirty="0" smtClean="0">
                <a:solidFill>
                  <a:schemeClr val="tx1"/>
                </a:solidFill>
                <a:uFillTx/>
              </a:rPr>
              <a:t>объектно-ориентированной и многомерной  моделях</a:t>
            </a:r>
            <a:r>
              <a:rPr lang="en-US" sz="2800" dirty="0" smtClean="0">
                <a:solidFill>
                  <a:schemeClr val="tx1"/>
                </a:solidFill>
                <a:uFillTx/>
              </a:rPr>
              <a:t>;</a:t>
            </a:r>
            <a:endParaRPr lang="ru-RU" sz="2800" dirty="0" smtClean="0">
              <a:solidFill>
                <a:schemeClr val="tx1"/>
              </a:solidFill>
              <a:uFillTx/>
            </a:endParaRPr>
          </a:p>
          <a:p>
            <a:pPr marL="342900" lvl="1" indent="-342900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ru-RU" sz="2800" dirty="0" smtClean="0">
                <a:solidFill>
                  <a:schemeClr val="tx1"/>
                </a:solidFill>
                <a:uFillTx/>
              </a:rPr>
              <a:t>Не рассматриваются вопросы </a:t>
            </a:r>
            <a:r>
              <a:rPr lang="ru-RU" sz="2800" u="sng" dirty="0" smtClean="0">
                <a:solidFill>
                  <a:schemeClr val="tx1"/>
                </a:solidFill>
                <a:uFillTx/>
              </a:rPr>
              <a:t>защиты</a:t>
            </a:r>
            <a:r>
              <a:rPr lang="ru-RU" sz="2800" dirty="0" smtClean="0">
                <a:solidFill>
                  <a:schemeClr val="tx1"/>
                </a:solidFill>
                <a:uFillTx/>
              </a:rPr>
              <a:t> данных</a:t>
            </a:r>
            <a:r>
              <a:rPr lang="en-US" sz="2800" dirty="0" smtClean="0">
                <a:solidFill>
                  <a:schemeClr val="tx1"/>
                </a:solidFill>
                <a:uFillTx/>
              </a:rPr>
              <a:t>;</a:t>
            </a:r>
            <a:endParaRPr lang="ru-RU" sz="2800" dirty="0" smtClean="0">
              <a:solidFill>
                <a:schemeClr val="tx1"/>
              </a:solidFill>
              <a:uFillTx/>
            </a:endParaRPr>
          </a:p>
          <a:p>
            <a:pPr marL="342900" lvl="1" indent="-342900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ru-RU" sz="2800" dirty="0" smtClean="0">
                <a:solidFill>
                  <a:schemeClr val="tx1"/>
                </a:solidFill>
                <a:uFillTx/>
              </a:rPr>
              <a:t>Создания многопользовательских приложений БД в архитектуре клиент-сервер</a:t>
            </a:r>
            <a:endParaRPr lang="ru-RU" sz="2800" dirty="0" smtClean="0">
              <a:solidFill>
                <a:schemeClr val="tx1"/>
              </a:solidFill>
              <a:uFillTx/>
            </a:endParaRPr>
          </a:p>
          <a:p>
            <a:pPr marL="342900" lvl="1" indent="-342900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ru-RU" sz="2800" dirty="0" smtClean="0">
                <a:solidFill>
                  <a:schemeClr val="tx1"/>
                </a:solidFill>
                <a:uFillTx/>
              </a:rPr>
              <a:t>Создания и использования распределенных БД</a:t>
            </a:r>
            <a:endParaRPr lang="ru-RU" sz="2800" dirty="0" smtClean="0">
              <a:solidFill>
                <a:schemeClr val="tx1"/>
              </a:solidFill>
              <a:uFillTx/>
            </a:endParaRPr>
          </a:p>
          <a:p>
            <a:pPr eaLnBrk="1" hangingPunct="1"/>
            <a:endParaRPr lang="ru-RU" sz="2800" b="1" dirty="0" smtClean="0"/>
          </a:p>
          <a:p>
            <a:pPr eaLnBrk="1" hangingPunct="1"/>
            <a:endParaRPr lang="ru-RU" sz="2800" b="1" dirty="0" smtClean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357166"/>
            <a:ext cx="8143932" cy="571504"/>
          </a:xfrm>
        </p:spPr>
        <p:txBody>
          <a:bodyPr/>
          <a:lstStyle/>
          <a:p>
            <a:pPr eaLnBrk="1" hangingPunct="1">
              <a:lnSpc>
                <a:spcPct val="60000"/>
              </a:lnSpc>
            </a:pPr>
            <a:r>
              <a:rPr lang="ru-RU" sz="3200" b="1" dirty="0" smtClean="0">
                <a:latin typeface="Times New Roman" panose="02020603050405020304" pitchFamily="18" charset="0"/>
              </a:rPr>
              <a:t>Что не рассматривается в курсе БД?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80ED08-F30F-4BAA-9D59-B7C6816213F6}" type="slidenum">
              <a:rPr lang="ru-RU" altLang="en-US" smtClean="0"/>
            </a:fld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b="1" smtClean="0">
                <a:latin typeface="Times New Roman" panose="02020603050405020304" pitchFamily="18" charset="0"/>
              </a:rPr>
              <a:t>Перечень лабораторных работ</a:t>
            </a:r>
            <a:endParaRPr lang="ru-RU" sz="3200" b="1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35256" name="Group 440"/>
          <p:cNvGraphicFramePr>
            <a:graphicFrameLocks noGrp="1"/>
          </p:cNvGraphicFramePr>
          <p:nvPr>
            <p:ph idx="1"/>
          </p:nvPr>
        </p:nvGraphicFramePr>
        <p:xfrm>
          <a:off x="428564" y="857233"/>
          <a:ext cx="8286840" cy="5328065"/>
        </p:xfrm>
        <a:graphic>
          <a:graphicData uri="http://schemas.openxmlformats.org/drawingml/2006/table">
            <a:tbl>
              <a:tblPr/>
              <a:tblGrid>
                <a:gridCol w="706175"/>
                <a:gridCol w="7580665"/>
              </a:tblGrid>
              <a:tr h="4359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</a:rPr>
                        <a:t>№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</a:rPr>
                        <a:t>Наименование работы 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15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Создание базы данных (БД) 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15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Модификация структуры БД 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115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Корректировка данных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212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ru-RU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</a:t>
                      </a:r>
                      <a:endParaRPr kumimoji="0" lang="ru-RU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ru-RU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Сортировка, индексация, поиск и фильтрация данных </a:t>
                      </a:r>
                      <a:endParaRPr kumimoji="0" lang="ru-RU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81877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Импорт, экспорт и присоединение данных</a:t>
                      </a:r>
                      <a:r>
                        <a:rPr kumimoji="0" lang="ru-RU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endParaRPr kumimoji="0" lang="ru-RU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212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Реализация запросов на языке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QBE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590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Создание экранных форм 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907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Создание отчетов 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32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Создание макросов 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95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Реализация основных операций реляционной алгебры на языке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SQL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590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Разработка</a:t>
                      </a: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приложения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(индивидуальное задание)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75FA41-492D-4EDC-AEC2-F274F2B40EBF}" type="slidenum">
              <a:rPr lang="ru-RU" altLang="en-US" smtClean="0"/>
            </a:fld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b="1" smtClean="0"/>
              <a:t>График выполнения </a:t>
            </a:r>
            <a:br>
              <a:rPr lang="ru-RU" sz="3200" b="1" smtClean="0"/>
            </a:br>
            <a:r>
              <a:rPr lang="ru-RU" sz="3200" b="1" smtClean="0"/>
              <a:t>индивидуального задания</a:t>
            </a:r>
            <a:endParaRPr lang="ru-RU" sz="3200" b="1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00213"/>
            <a:ext cx="8229600" cy="45307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ru-RU" sz="2600" i="1" dirty="0" smtClean="0"/>
          </a:p>
          <a:p>
            <a:pPr eaLnBrk="1" hangingPunct="1">
              <a:lnSpc>
                <a:spcPct val="80000"/>
              </a:lnSpc>
            </a:pPr>
            <a:r>
              <a:rPr lang="ru-RU" sz="2600" i="1" dirty="0" smtClean="0">
                <a:solidFill>
                  <a:schemeClr val="accent1">
                    <a:lumMod val="50000"/>
                  </a:schemeClr>
                </a:solidFill>
              </a:rPr>
              <a:t>08.10 - 01.11 –работа над проектом (проект д.б. одобрен преподавателем, после этого можно приступать к его реализации).</a:t>
            </a:r>
            <a:endParaRPr lang="ru-RU" sz="26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ru-RU" sz="2600" i="1" dirty="0" smtClean="0">
                <a:solidFill>
                  <a:schemeClr val="accent1">
                    <a:lumMod val="50000"/>
                  </a:schemeClr>
                </a:solidFill>
              </a:rPr>
              <a:t>01.11 - 15.11 – реализация структуры БД и разработка проекта интерфейса приложения.</a:t>
            </a:r>
            <a:endParaRPr lang="ru-RU" sz="26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ru-RU" sz="2600" i="1" dirty="0" smtClean="0">
                <a:solidFill>
                  <a:schemeClr val="accent1">
                    <a:lumMod val="50000"/>
                  </a:schemeClr>
                </a:solidFill>
              </a:rPr>
              <a:t>15.11 - 26.11 – реализация основных  экранных форм и запросов. </a:t>
            </a:r>
            <a:endParaRPr lang="ru-RU" sz="26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ru-RU" sz="2600" i="1" dirty="0" smtClean="0">
                <a:solidFill>
                  <a:schemeClr val="accent1">
                    <a:lumMod val="50000"/>
                  </a:schemeClr>
                </a:solidFill>
              </a:rPr>
              <a:t>26.11 -03.12 -  реализация всех указанных в задании отчетов, сборка всех элементов приложения и его отладка.</a:t>
            </a:r>
            <a:endParaRPr lang="ru-RU" sz="26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ru-RU" sz="2600" i="1" dirty="0" smtClean="0">
                <a:solidFill>
                  <a:schemeClr val="accent1">
                    <a:lumMod val="50000"/>
                  </a:schemeClr>
                </a:solidFill>
              </a:rPr>
              <a:t>03.12 - 17.12 – оформление отчета.</a:t>
            </a:r>
            <a:endParaRPr lang="ru-RU" sz="2600" i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80ED08-F30F-4BAA-9D59-B7C6816213F6}" type="slidenum">
              <a:rPr lang="ru-RU" altLang="en-US" smtClean="0"/>
            </a:fld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18488" cy="487362"/>
          </a:xfrm>
        </p:spPr>
        <p:txBody>
          <a:bodyPr/>
          <a:lstStyle/>
          <a:p>
            <a:pPr eaLnBrk="1" hangingPunct="1"/>
            <a:r>
              <a:rPr lang="ru-RU" sz="2800" b="1" smtClean="0">
                <a:latin typeface="Times New Roman" panose="02020603050405020304" pitchFamily="18" charset="0"/>
              </a:rPr>
              <a:t>Литература (основная)</a:t>
            </a:r>
            <a:endParaRPr lang="ru-RU" sz="2800" b="1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46442" name="Group 362"/>
          <p:cNvGraphicFramePr>
            <a:graphicFrameLocks noGrp="1"/>
          </p:cNvGraphicFramePr>
          <p:nvPr>
            <p:ph type="tbl" idx="1"/>
          </p:nvPr>
        </p:nvGraphicFramePr>
        <p:xfrm>
          <a:off x="250825" y="836613"/>
          <a:ext cx="8497888" cy="5484687"/>
        </p:xfrm>
        <a:graphic>
          <a:graphicData uri="http://schemas.openxmlformats.org/drawingml/2006/table">
            <a:tbl>
              <a:tblPr/>
              <a:tblGrid>
                <a:gridCol w="366713"/>
                <a:gridCol w="6907212"/>
                <a:gridCol w="1223963"/>
              </a:tblGrid>
              <a:tr h="5048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Название, библиографическое описание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Кол-во экз.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библ. 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(на каф.)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69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Хомоненко А.Д., Цыганков В.М., Мальцев М.Г. Базы данных: Учебник для высших учебных заведений – СПб.: КОРОНА принт,2004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 и 2007</a:t>
                      </a: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. –736 с. 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54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Малыхина М. Базы данных: основы, проктирование, использование, 2-е изд., перераб. и доп., уч. пос. для вузов – Спб.: БХВ - Петербург, 2007. – 517 с. 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Полякова Л. Основы SQL: курс лекций: уч. пос. для вузов –  М. – Интернет-Университет Инф. Техн., 2004. –364 с.</a:t>
                      </a: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Шкарина Л. Язык SQL: учеб. курс. – СПб.: Питер, 2001. – 592 с. 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85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Фомичева Т.Г. Базы данных. Проектирование приложений реляционных БД: Конспект лекций. Ч.1. СПб.: Издательство СПбЭТУ «ЛЭТИ», 2008. 82 с.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2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Фомичева Т.Г. СУБД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Access</a:t>
                      </a: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. Краткие сведения. Учебное пособие. СПб.: Издательство СПбЭТУ «ЛЭТИ», 2006. 32 с.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69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Фомичева Т.Г. Основы работы в СУБД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Access</a:t>
                      </a: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. Методические указания к лабораторным работам по дисциплине «Базы данных». СПб.:Издательство СПбЭТУ «ЛЭТИ», 2006. 47 с.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75FA41-492D-4EDC-AEC2-F274F2B40EBF}" type="slidenum">
              <a:rPr lang="ru-RU" altLang="en-US" smtClean="0"/>
            </a:fld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85728"/>
            <a:ext cx="8286808" cy="428628"/>
          </a:xfrm>
        </p:spPr>
        <p:txBody>
          <a:bodyPr/>
          <a:lstStyle/>
          <a:p>
            <a:pPr eaLnBrk="1" hangingPunct="1"/>
            <a:r>
              <a:rPr lang="ru-RU" sz="2400" b="1" dirty="0" smtClean="0">
                <a:latin typeface="Times New Roman" panose="02020603050405020304" pitchFamily="18" charset="0"/>
              </a:rPr>
              <a:t>Литература (дополнительная)</a:t>
            </a:r>
            <a:endParaRPr lang="ru-RU" sz="2400" b="1" dirty="0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50419" name="Group 243"/>
          <p:cNvGraphicFramePr>
            <a:graphicFrameLocks noGrp="1"/>
          </p:cNvGraphicFramePr>
          <p:nvPr>
            <p:ph type="tbl" idx="1"/>
          </p:nvPr>
        </p:nvGraphicFramePr>
        <p:xfrm>
          <a:off x="285720" y="714356"/>
          <a:ext cx="8715436" cy="5351088"/>
        </p:xfrm>
        <a:graphic>
          <a:graphicData uri="http://schemas.openxmlformats.org/drawingml/2006/table">
            <a:tbl>
              <a:tblPr/>
              <a:tblGrid>
                <a:gridCol w="363280"/>
                <a:gridCol w="7637776"/>
                <a:gridCol w="714380"/>
              </a:tblGrid>
              <a:tr h="50006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  <a:endParaRPr kumimoji="0" lang="ru-RU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Название, библиографическое описание</a:t>
                      </a:r>
                      <a:endParaRPr kumimoji="0" lang="ru-RU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Кол-во</a:t>
                      </a:r>
                      <a:endParaRPr kumimoji="0" lang="ru-RU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библ. </a:t>
                      </a:r>
                      <a:endParaRPr kumimoji="0" lang="ru-RU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(на каф.)</a:t>
                      </a:r>
                      <a:endParaRPr kumimoji="0" lang="ru-RU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05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kumimoji="0" lang="ru-RU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Дейт</a:t>
                      </a: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 К. </a:t>
                      </a:r>
                      <a:r>
                        <a:rPr kumimoji="0" lang="en-GB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Дж</a:t>
                      </a: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kumimoji="0" lang="en-GB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Введение</a:t>
                      </a: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 в </a:t>
                      </a:r>
                      <a:r>
                        <a:rPr kumimoji="0" lang="en-GB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системы</a:t>
                      </a: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GB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баз</a:t>
                      </a: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GB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данных</a:t>
                      </a: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/ </a:t>
                      </a:r>
                      <a:r>
                        <a:rPr kumimoji="0" lang="en-GB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Пер</a:t>
                      </a: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. с англ.-6-е </a:t>
                      </a:r>
                      <a:r>
                        <a:rPr kumimoji="0" lang="en-GB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изд</a:t>
                      </a: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.- К.: </a:t>
                      </a:r>
                      <a:r>
                        <a:rPr kumimoji="0" lang="en-GB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Диалектика</a:t>
                      </a: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, 200</a:t>
                      </a: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.-784 с.</a:t>
                      </a: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  и  2006. – 1327 с.</a:t>
                      </a:r>
                      <a:endParaRPr kumimoji="0" lang="ru-RU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4+4</a:t>
                      </a:r>
                      <a:endParaRPr kumimoji="0" lang="ru-RU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148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kumimoji="0" lang="ru-RU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Гарсиа-М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о</a:t>
                      </a:r>
                      <a:r>
                        <a:rPr kumimoji="0" lang="ru-RU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лина</a:t>
                      </a: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 Г., Ульман Дж.Д. , </a:t>
                      </a:r>
                      <a:r>
                        <a:rPr kumimoji="0" lang="ru-RU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Уидом</a:t>
                      </a: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 Дж. Системы баз данных: Полный курс.- 2003. - 1083 с.</a:t>
                      </a:r>
                      <a:endParaRPr kumimoji="0" lang="ru-RU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20</a:t>
                      </a:r>
                      <a:endParaRPr kumimoji="0" lang="ru-RU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95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kumimoji="0" lang="ru-RU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Конноли</a:t>
                      </a: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 Т. Базы данных: проектирование, реализация и сопровождение. Теория и практика. </a:t>
                      </a:r>
                      <a:r>
                        <a:rPr kumimoji="0" lang="ru-RU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Уч</a:t>
                      </a: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. пособие. Пер. с англ. </a:t>
                      </a:r>
                      <a:r>
                        <a:rPr kumimoji="0" lang="ru-RU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М.:Вильямс</a:t>
                      </a: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 – 2000. – 1111 с. и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 2003. – 1439 с.</a:t>
                      </a: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kumimoji="0" lang="ru-RU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14+5</a:t>
                      </a:r>
                      <a:endParaRPr kumimoji="0" lang="en-US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95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Кренке</a:t>
                      </a: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 Д. Теория и практика построения баз данных. Пер. с англ.9-е изд. . – СПб.: Питер, 2005. – 858 с. </a:t>
                      </a:r>
                      <a:endParaRPr kumimoji="0" lang="ru-RU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25</a:t>
                      </a:r>
                      <a:endParaRPr kumimoji="0" lang="en-US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54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Кузнецов С. Базы данных. Модели и языки. </a:t>
                      </a:r>
                      <a:r>
                        <a:rPr kumimoji="0" lang="ru-RU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Уч</a:t>
                      </a: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. пособие для вузов. – М. БИНОМ, 2008 – 720 с. </a:t>
                      </a:r>
                      <a:endParaRPr kumimoji="0" lang="ru-RU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</a:t>
                      </a:r>
                      <a:endParaRPr kumimoji="0" lang="en-US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56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Роб П. Системы баз данных: проектирование, реализация и управление, 5-е изд., доп. Пер. с англ. – </a:t>
                      </a:r>
                      <a:r>
                        <a:rPr kumimoji="0" lang="ru-RU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Спб</a:t>
                      </a: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.: БХВ - Петербург, 2004. – 1024</a:t>
                      </a: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с </a:t>
                      </a:r>
                      <a:endParaRPr kumimoji="0" lang="ru-RU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55</a:t>
                      </a:r>
                      <a:endParaRPr kumimoji="0" lang="en-US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95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Чекалов</a:t>
                      </a: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 А. Базы данных. От проектирования до разработки приложений. – </a:t>
                      </a:r>
                      <a:r>
                        <a:rPr kumimoji="0" lang="ru-RU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Спб</a:t>
                      </a: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.: БХВ - Петербург, 2003. – 380 с. </a:t>
                      </a:r>
                      <a:endParaRPr kumimoji="0" lang="ru-RU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10</a:t>
                      </a:r>
                      <a:endParaRPr kumimoji="0" lang="en-US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813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Советов Б.Я., </a:t>
                      </a:r>
                      <a:r>
                        <a:rPr kumimoji="0" lang="ru-RU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Цехановский</a:t>
                      </a: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 В.Д., Чертовской В.Д. Базы данных. Теория и практика: учеб. Для вузов по направлениям «Информатика и вычислительная техника» и «Информационные системы» - М. </a:t>
                      </a:r>
                      <a:r>
                        <a:rPr kumimoji="0" lang="ru-RU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Высш</a:t>
                      </a: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kumimoji="0" lang="ru-RU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шк</a:t>
                      </a: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., 2005. – 464 с.</a:t>
                      </a:r>
                      <a:endParaRPr kumimoji="0" lang="ru-RU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253</a:t>
                      </a:r>
                      <a:endParaRPr kumimoji="0" lang="ru-RU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95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Грофф</a:t>
                      </a: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GB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Дж</a:t>
                      </a: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 Р., </a:t>
                      </a:r>
                      <a:r>
                        <a:rPr kumimoji="0" lang="en-GB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Вайнберг</a:t>
                      </a: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 П</a:t>
                      </a: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 Н.. SQL: </a:t>
                      </a:r>
                      <a:r>
                        <a:rPr kumimoji="0" lang="en-GB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полное</a:t>
                      </a: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GB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руководство</a:t>
                      </a: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kumimoji="0" lang="en-GB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пер.с</a:t>
                      </a: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GB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англ</a:t>
                      </a: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. – К.: </a:t>
                      </a:r>
                      <a:r>
                        <a:rPr kumimoji="0" lang="en-GB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Издательская</a:t>
                      </a: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GB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группа</a:t>
                      </a: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 BHV, 1999.</a:t>
                      </a: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608 с.</a:t>
                      </a: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kumimoji="0" lang="ru-RU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14</a:t>
                      </a:r>
                      <a:endParaRPr kumimoji="0" lang="en-US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77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Сеннов</a:t>
                      </a: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 А.С. </a:t>
                      </a:r>
                      <a:r>
                        <a:rPr kumimoji="0" lang="en-ZA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Access 2007</a:t>
                      </a: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 (Учебный курс). – СПб.: Питер, 2007. – 266 с.</a:t>
                      </a:r>
                      <a:endParaRPr kumimoji="0" lang="ru-RU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32</a:t>
                      </a:r>
                      <a:endParaRPr kumimoji="0" lang="ru-RU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95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Зашихин</a:t>
                      </a: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 А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и </a:t>
                      </a:r>
                      <a:r>
                        <a:rPr kumimoji="0" lang="en-GB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др</a:t>
                      </a: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GB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Объектно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kumimoji="0" lang="en-GB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ориентированная</a:t>
                      </a: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 СУБД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 Jasmine: Jasmine Studio. - </a:t>
                      </a: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М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.:</a:t>
                      </a: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БИНОМ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, 2004. – 313 </a:t>
                      </a: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с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kumimoji="0" lang="ru-RU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75FA41-492D-4EDC-AEC2-F274F2B40EBF}" type="slidenum">
              <a:rPr lang="ru-RU" altLang="en-US" smtClean="0"/>
            </a:fld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Край">
  <a:themeElements>
    <a:clrScheme name="Край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Край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Край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0</TotalTime>
  <Words>9791</Words>
  <Application>WPS Presentation</Application>
  <PresentationFormat>Экран (4:3)</PresentationFormat>
  <Paragraphs>451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Arial</vt:lpstr>
      <vt:lpstr>SimSun</vt:lpstr>
      <vt:lpstr>Wingdings</vt:lpstr>
      <vt:lpstr>Garamond</vt:lpstr>
      <vt:lpstr>Liberation Mono</vt:lpstr>
      <vt:lpstr>Times New Roman</vt:lpstr>
      <vt:lpstr>Microsoft YaHei</vt:lpstr>
      <vt:lpstr/>
      <vt:lpstr>Arial Unicode MS</vt:lpstr>
      <vt:lpstr>Calibri</vt:lpstr>
      <vt:lpstr>Край</vt:lpstr>
      <vt:lpstr>Дисциплина «Базы данных»</vt:lpstr>
      <vt:lpstr>Аннотация</vt:lpstr>
      <vt:lpstr>В результате освоения дисциплины студенты должны: </vt:lpstr>
      <vt:lpstr>Требования к уровню освоения предмета</vt:lpstr>
      <vt:lpstr>Что не рассматривается в курсе БД?</vt:lpstr>
      <vt:lpstr>Перечень лабораторных работ</vt:lpstr>
      <vt:lpstr>График выполнения  индивидуального задания</vt:lpstr>
      <vt:lpstr>Литература (основная)</vt:lpstr>
      <vt:lpstr>Литература (дополнительная)</vt:lpstr>
      <vt:lpstr>Основные понятия баз данных </vt:lpstr>
      <vt:lpstr>Основные понятия баз данных (продолжение)</vt:lpstr>
      <vt:lpstr>Модели данных </vt:lpstr>
      <vt:lpstr>Схема взаимодействия пользователей с БД</vt:lpstr>
      <vt:lpstr>Основные понятия баз данных (окончание)</vt:lpstr>
      <vt:lpstr>Схема взаимодействия СУБД с БД при извлечении записи, хранимой в БД</vt:lpstr>
      <vt:lpstr>Диспетчер файлов</vt:lpstr>
      <vt:lpstr>Диспетчер дисков</vt:lpstr>
      <vt:lpstr>Часто используемые структуры хранения</vt:lpstr>
      <vt:lpstr>Б-дерево</vt:lpstr>
      <vt:lpstr>Пример Б-дерева</vt:lpstr>
      <vt:lpstr>Поиск в Б-дереве</vt:lpstr>
      <vt:lpstr>Вставка в Б-дерево</vt:lpstr>
      <vt:lpstr>Удаление из Б-дерева</vt:lpstr>
      <vt:lpstr>Пример родительско-дочерней структуры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vlad</dc:creator>
  <cp:lastModifiedBy>user</cp:lastModifiedBy>
  <cp:revision>296</cp:revision>
  <dcterms:created xsi:type="dcterms:W3CDTF">2008-11-12T14:06:00Z</dcterms:created>
  <dcterms:modified xsi:type="dcterms:W3CDTF">2020-09-03T11:23:53Z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1049-11.2.0.9635</vt:lpwstr>
  </property>
</Properties>
</file>