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3" r:id="rId26"/>
    <p:sldId id="354" r:id="rId27"/>
    <p:sldId id="355" r:id="rId28"/>
    <p:sldId id="356" r:id="rId29"/>
    <p:sldId id="357" r:id="rId30"/>
    <p:sldId id="358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89" autoAdjust="0"/>
    <p:restoredTop sz="94468" autoAdjust="0"/>
  </p:normalViewPr>
  <p:slideViewPr>
    <p:cSldViewPr>
      <p:cViewPr varScale="1">
        <p:scale>
          <a:sx n="119" d="100"/>
          <a:sy n="119" d="100"/>
        </p:scale>
        <p:origin x="-12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73C13A-BB77-43F4-9ADA-294877E0FD99}" type="datetimeFigureOut">
              <a:rPr lang="ru-RU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4D2BA6-87E6-4930-8B9D-74B06E020028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AEB6B-C564-4CD1-A920-2729CEB8057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866-A3FF-4F62-A67C-AE4D64D90220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9F197-2A31-4672-8FB0-5A68AAF77D7D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0FED-DB94-400E-8C88-8776AF610CE4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01EF-1894-49C2-B831-8B70188D96DF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2CB75-D978-447A-9D2C-FA7996AF6645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2B2C-2115-4CCB-86C0-859C8A2E3EEF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3A22-9A1A-4290-8A0F-DDC028A4DEC8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E211E-1856-42BB-9D81-298BA7420469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093F1-0F92-41C1-8024-7A3D551F15C4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42737-4940-4137-9003-1CBCC9ABFC94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8ABCF-EE4B-4540-A54E-C799AD75D632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ED33-E4D6-4189-ADA7-129740095499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D6733-9C52-46D8-A6A8-14F6093E6411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D704-4DA1-466A-AB25-5875AF26F9BA}" type="slidenum">
              <a:rPr lang="ru-RU" altLang="en-US"/>
            </a:fld>
            <a:endParaRPr lang="ru-RU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заголовка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en-US" smtClean="0"/>
              <a:t>Образец текста</a:t>
            </a:r>
            <a:endParaRPr lang="ru-RU" altLang="en-US" smtClean="0"/>
          </a:p>
          <a:p>
            <a:pPr lvl="1"/>
            <a:r>
              <a:rPr lang="ru-RU" altLang="en-US" smtClean="0"/>
              <a:t>Второй уровень</a:t>
            </a:r>
            <a:endParaRPr lang="ru-RU" altLang="en-US" smtClean="0"/>
          </a:p>
          <a:p>
            <a:pPr lvl="2"/>
            <a:r>
              <a:rPr lang="ru-RU" altLang="en-US" smtClean="0"/>
              <a:t>Третий уровень</a:t>
            </a:r>
            <a:endParaRPr lang="ru-RU" altLang="en-US" smtClean="0"/>
          </a:p>
          <a:p>
            <a:pPr lvl="3"/>
            <a:r>
              <a:rPr lang="ru-RU" altLang="en-US" smtClean="0"/>
              <a:t>Четвертый уровень</a:t>
            </a:r>
            <a:endParaRPr lang="ru-RU" altLang="en-US" smtClean="0"/>
          </a:p>
          <a:p>
            <a:pPr lvl="4"/>
            <a:r>
              <a:rPr lang="ru-RU" altLang="en-US" smtClean="0"/>
              <a:t>Пятый уровень</a:t>
            </a:r>
            <a:endParaRPr lang="ru-RU" alt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066DB325-9E86-459C-93FE-ED421D2CE14C}" type="slidenum">
              <a:rPr lang="ru-RU" altLang="en-US"/>
            </a:fld>
            <a:endParaRPr lang="ru-RU" altLang="en-US" dirty="0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774700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Модель «сущность – связь» (</a:t>
            </a:r>
            <a:r>
              <a:rPr lang="en-US" sz="2800" dirty="0" smtClean="0"/>
              <a:t>ER</a:t>
            </a:r>
            <a:r>
              <a:rPr lang="ru-RU" sz="2800" dirty="0" smtClean="0"/>
              <a:t> – модель) </a:t>
            </a:r>
            <a:endParaRPr lang="ru-RU" sz="28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 b="1" i="1" smtClean="0"/>
              <a:t>E</a:t>
            </a:r>
            <a:r>
              <a:rPr lang="ru-RU" sz="2400" i="1" smtClean="0"/>
              <a:t>ntity</a:t>
            </a:r>
            <a:r>
              <a:rPr lang="ru-RU" sz="2400" smtClean="0"/>
              <a:t>-сущность, </a:t>
            </a:r>
            <a:r>
              <a:rPr lang="ru-RU" sz="2400" b="1" i="1" smtClean="0"/>
              <a:t>R</a:t>
            </a:r>
            <a:r>
              <a:rPr lang="ru-RU" sz="2400" i="1" smtClean="0"/>
              <a:t>elationship</a:t>
            </a:r>
            <a:r>
              <a:rPr lang="ru-RU" sz="2400" smtClean="0"/>
              <a:t>- связь 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600" b="1" i="1" smtClean="0"/>
              <a:t>ER-модель</a:t>
            </a:r>
            <a:r>
              <a:rPr lang="en-US" sz="2600" b="1" i="1" smtClean="0"/>
              <a:t>:</a:t>
            </a:r>
            <a:endParaRPr lang="en-US" sz="26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Я</a:t>
            </a:r>
            <a:r>
              <a:rPr lang="ru-RU" sz="2600" smtClean="0"/>
              <a:t>вляется </a:t>
            </a:r>
            <a:r>
              <a:rPr lang="ru-RU" sz="2600" b="1" smtClean="0"/>
              <a:t>семантической</a:t>
            </a:r>
            <a:r>
              <a:rPr lang="ru-RU" sz="2600" smtClean="0"/>
              <a:t>, а не реляционной, моделью</a:t>
            </a:r>
            <a:r>
              <a:rPr lang="en-US" sz="2600" smtClean="0"/>
              <a:t>.  М</a:t>
            </a:r>
            <a:r>
              <a:rPr lang="ru-RU" sz="2600" smtClean="0"/>
              <a:t>оделирование предметной области базируется на использовании </a:t>
            </a:r>
            <a:r>
              <a:rPr lang="ru-RU" sz="2600" b="1" smtClean="0"/>
              <a:t>графических диаграмм</a:t>
            </a:r>
            <a:r>
              <a:rPr lang="ru-RU" sz="2600" smtClean="0"/>
              <a:t>, включающих небольшое число разнородных компонентов (ER-диаграмм</a:t>
            </a:r>
            <a:r>
              <a:rPr lang="en-US" sz="2600" smtClean="0"/>
              <a:t>).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П</a:t>
            </a:r>
            <a:r>
              <a:rPr lang="ru-RU" sz="2600" smtClean="0"/>
              <a:t>редложена в 1976 году Питером Пин-Шен Ченом</a:t>
            </a:r>
            <a:r>
              <a:rPr lang="en-US" sz="2600" smtClean="0"/>
              <a:t>.</a:t>
            </a:r>
            <a:r>
              <a:rPr lang="ru-RU" sz="2600" smtClean="0"/>
              <a:t> 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И</a:t>
            </a:r>
            <a:r>
              <a:rPr lang="ru-RU" sz="2600" smtClean="0"/>
              <a:t>спользуется не только при ручном проектировании БД методом  «сущность – связь», но и во всех </a:t>
            </a:r>
            <a:r>
              <a:rPr lang="ru-RU" sz="2600" b="1" smtClean="0"/>
              <a:t>CASE</a:t>
            </a:r>
            <a:r>
              <a:rPr lang="ru-RU" sz="2600" smtClean="0"/>
              <a:t> – средствах проектирования БД. </a:t>
            </a: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72518" cy="135096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ru-RU" sz="2800" dirty="0" smtClean="0"/>
              <a:t>Пример использования в ER - модели категорий сущности, имеющих специфические по сравнению с </a:t>
            </a:r>
            <a:r>
              <a:rPr lang="en-US" sz="2800" dirty="0" smtClean="0"/>
              <a:t>о</a:t>
            </a:r>
            <a:r>
              <a:rPr lang="ru-RU" sz="2800" dirty="0" err="1" smtClean="0"/>
              <a:t>бщей</a:t>
            </a:r>
            <a:r>
              <a:rPr lang="ru-RU" sz="2800" dirty="0" smtClean="0"/>
              <a:t> сущностью атрибуты и связанных друг с </a:t>
            </a:r>
            <a:r>
              <a:rPr lang="en-US" sz="2800" dirty="0" smtClean="0"/>
              <a:t>д</a:t>
            </a:r>
            <a:r>
              <a:rPr lang="ru-RU" sz="2800" dirty="0" err="1" smtClean="0"/>
              <a:t>ругом</a:t>
            </a:r>
            <a:r>
              <a:rPr lang="ru-RU" sz="3800" dirty="0" smtClean="0"/>
              <a:t> </a:t>
            </a:r>
            <a:endParaRPr lang="ru-RU" sz="3800" dirty="0" smtClean="0"/>
          </a:p>
        </p:txBody>
      </p:sp>
      <p:pic>
        <p:nvPicPr>
          <p:cNvPr id="77827" name="Picture 4" descr="CH03_1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6376" y="1844675"/>
            <a:ext cx="5442857" cy="3962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Пример связи третьего порядка</a:t>
            </a:r>
            <a:endParaRPr lang="ru-RU" sz="3200" smtClean="0"/>
          </a:p>
        </p:txBody>
      </p:sp>
      <p:pic>
        <p:nvPicPr>
          <p:cNvPr id="78851" name="Picture 4" descr="рис_6_7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85852" y="3143248"/>
            <a:ext cx="6128573" cy="2600000"/>
          </a:xfrm>
          <a:noFill/>
        </p:spPr>
      </p:pic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468313" y="981075"/>
            <a:ext cx="8207375" cy="2047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1600"/>
              <a:t>Проводник</a:t>
            </a:r>
            <a:r>
              <a:rPr lang="en-US" sz="1600"/>
              <a:t> </a:t>
            </a:r>
            <a:r>
              <a:rPr lang="ru-RU" sz="1600"/>
              <a:t>обслуживает несколько озер, каждое озеро обслуживается несколькими проводниками, в каждом озере водится несколько видов рыбы, и каждый вид рыбы может водиться в разных озерах, каждый проводник предпочитает ловить определенные виды рыбы.</a:t>
            </a:r>
            <a:endParaRPr lang="ru-RU" sz="1600"/>
          </a:p>
          <a:p>
            <a:r>
              <a:rPr lang="ru-RU" sz="1600"/>
              <a:t>В ситуации, когда проводнику безразлично, в каком озере ловить тот или иной вид рыбы, достаточно трех бинарных связей, но если проводник предпочитает ловить рыбу вида 1 в озере A, а рыбу видов 2 и 3 – в озере B, то для описания такой ситуации потребуется трехсторонняя связь. </a:t>
            </a:r>
            <a:endParaRPr lang="ru-RU" sz="1600"/>
          </a:p>
        </p:txBody>
      </p: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539750" y="5589588"/>
            <a:ext cx="8064500" cy="5810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/>
              <a:t>Если в связи одновременно участвуют три и более сущностей, такая связь называется </a:t>
            </a:r>
            <a:r>
              <a:rPr lang="ru-RU" sz="1600" b="1" i="1"/>
              <a:t>n – сторонней</a:t>
            </a:r>
            <a:r>
              <a:rPr lang="ru-RU" sz="1600" b="1"/>
              <a:t>, n</a:t>
            </a:r>
            <a:r>
              <a:rPr lang="ru-RU" sz="1600"/>
              <a:t> – количество участвующих в связи сущностей. 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605868" cy="2801942"/>
          </a:xfrm>
        </p:spPr>
        <p:txBody>
          <a:bodyPr/>
          <a:lstStyle/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ru-RU" sz="1800" b="1" dirty="0" smtClean="0"/>
              <a:t>Если </a:t>
            </a:r>
            <a:r>
              <a:rPr lang="en-US" sz="1800" b="1" dirty="0" smtClean="0"/>
              <a:t>:</a:t>
            </a:r>
            <a:endParaRPr lang="en-US" sz="18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800" b="1" dirty="0" smtClean="0"/>
              <a:t>степень бинарной связи равна 1:1 </a:t>
            </a:r>
            <a:r>
              <a:rPr lang="en-US" sz="1800" b="1" dirty="0" smtClean="0"/>
              <a:t>,</a:t>
            </a:r>
            <a:endParaRPr lang="en-US" sz="18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800" b="1" dirty="0" smtClean="0"/>
              <a:t>класс принадлежности обеих сущностей является обязательным,</a:t>
            </a:r>
            <a:endParaRPr lang="en-US" sz="1800" b="1" dirty="0" smtClean="0"/>
          </a:p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b="1" dirty="0" err="1" smtClean="0"/>
              <a:t>То</a:t>
            </a:r>
            <a:r>
              <a:rPr lang="en-US" sz="1800" b="1" dirty="0" smtClean="0"/>
              <a:t>:</a:t>
            </a:r>
            <a:endParaRPr lang="en-US" sz="18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800" b="1" dirty="0" smtClean="0"/>
              <a:t>требуется только 1 отношение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en-US" sz="1800" b="1" dirty="0" smtClean="0"/>
              <a:t>е</a:t>
            </a:r>
            <a:r>
              <a:rPr lang="ru-RU" sz="1800" b="1" dirty="0" smtClean="0"/>
              <a:t>го первичным ключом может быть ключ любой из двух сущностей.</a:t>
            </a:r>
            <a:endParaRPr lang="ru-RU" sz="1800" b="1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1600" b="1" dirty="0" smtClean="0"/>
              <a:t>Например</a:t>
            </a:r>
            <a:r>
              <a:rPr lang="ru-RU" sz="1600" dirty="0" smtClean="0"/>
              <a:t>, имеем две сущности: сущность «</a:t>
            </a:r>
            <a:r>
              <a:rPr lang="ru-RU" sz="1600" b="1" dirty="0" smtClean="0"/>
              <a:t>Магазин</a:t>
            </a:r>
            <a:r>
              <a:rPr lang="ru-RU" sz="1600" dirty="0" smtClean="0"/>
              <a:t>» с атрибутами </a:t>
            </a:r>
            <a:r>
              <a:rPr lang="ru-RU" sz="1600" b="1" dirty="0" smtClean="0"/>
              <a:t>наименование, факс, телефон, адрес, специализация</a:t>
            </a:r>
            <a:r>
              <a:rPr lang="ru-RU" sz="1600" dirty="0" smtClean="0"/>
              <a:t> и сущность «</a:t>
            </a:r>
            <a:r>
              <a:rPr lang="ru-RU" sz="1600" b="1" dirty="0" smtClean="0"/>
              <a:t>Директор</a:t>
            </a:r>
            <a:r>
              <a:rPr lang="ru-RU" sz="1600" dirty="0" smtClean="0"/>
              <a:t>» с атрибутами </a:t>
            </a:r>
            <a:r>
              <a:rPr lang="ru-RU" sz="1600" b="1" dirty="0" smtClean="0"/>
              <a:t>№ паспорта, ФИО</a:t>
            </a:r>
            <a:r>
              <a:rPr lang="ru-RU" sz="1600" dirty="0" smtClean="0"/>
              <a:t>. </a:t>
            </a:r>
            <a:r>
              <a:rPr lang="en-US" sz="1600" dirty="0" smtClean="0"/>
              <a:t>К</a:t>
            </a:r>
            <a:r>
              <a:rPr lang="ru-RU" sz="1600" dirty="0" err="1" smtClean="0"/>
              <a:t>аждый</a:t>
            </a:r>
            <a:r>
              <a:rPr lang="ru-RU" sz="1600" dirty="0" smtClean="0"/>
              <a:t> магазин обязательно имеет директора, а человек, являющийся директором, может быть директором только одного магазина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sz="1600" b="1" dirty="0" smtClean="0"/>
              <a:t>П</a:t>
            </a:r>
            <a:r>
              <a:rPr lang="ru-RU" sz="1600" b="1" dirty="0" err="1" smtClean="0"/>
              <a:t>олучим</a:t>
            </a:r>
            <a:r>
              <a:rPr lang="ru-RU" sz="1600" dirty="0" smtClean="0"/>
              <a:t> одно отношение </a:t>
            </a:r>
            <a:r>
              <a:rPr lang="ru-RU" sz="1600" b="1" dirty="0" smtClean="0"/>
              <a:t>Магазин</a:t>
            </a:r>
            <a:r>
              <a:rPr lang="ru-RU" sz="1600" dirty="0" smtClean="0"/>
              <a:t> (</a:t>
            </a:r>
            <a:r>
              <a:rPr lang="ru-RU" sz="1600" u="sng" dirty="0" smtClean="0"/>
              <a:t>наименование</a:t>
            </a:r>
            <a:r>
              <a:rPr lang="ru-RU" sz="1600" dirty="0" smtClean="0"/>
              <a:t>, факс, телефон, адрес, специализация, № паспорта директора, ФИО директора)</a:t>
            </a:r>
            <a:endParaRPr lang="ru-RU" sz="1600" dirty="0" smtClean="0"/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919162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1)</a:t>
            </a:r>
            <a:endParaRPr lang="ru-RU" sz="2800" smtClean="0"/>
          </a:p>
        </p:txBody>
      </p:sp>
      <p:grpSp>
        <p:nvGrpSpPr>
          <p:cNvPr id="2" name="Group 30"/>
          <p:cNvGrpSpPr/>
          <p:nvPr/>
        </p:nvGrpSpPr>
        <p:grpSpPr bwMode="auto">
          <a:xfrm>
            <a:off x="1071538" y="4572008"/>
            <a:ext cx="6192837" cy="635000"/>
            <a:chOff x="839" y="2795"/>
            <a:chExt cx="3901" cy="400"/>
          </a:xfrm>
        </p:grpSpPr>
        <p:sp>
          <p:nvSpPr>
            <p:cNvPr id="79877" name="Rectangle 15"/>
            <p:cNvSpPr>
              <a:spLocks noChangeArrowheads="1"/>
            </p:cNvSpPr>
            <p:nvPr/>
          </p:nvSpPr>
          <p:spPr bwMode="auto">
            <a:xfrm>
              <a:off x="975" y="2795"/>
              <a:ext cx="1134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78" name="Rectangle 16"/>
            <p:cNvSpPr>
              <a:spLocks noChangeArrowheads="1"/>
            </p:cNvSpPr>
            <p:nvPr/>
          </p:nvSpPr>
          <p:spPr bwMode="auto">
            <a:xfrm>
              <a:off x="3606" y="2795"/>
              <a:ext cx="1134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79" name="Line 17"/>
            <p:cNvSpPr>
              <a:spLocks noChangeShapeType="1"/>
            </p:cNvSpPr>
            <p:nvPr/>
          </p:nvSpPr>
          <p:spPr bwMode="auto">
            <a:xfrm>
              <a:off x="975" y="293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80" name="Line 18"/>
            <p:cNvSpPr>
              <a:spLocks noChangeShapeType="1"/>
            </p:cNvSpPr>
            <p:nvPr/>
          </p:nvSpPr>
          <p:spPr bwMode="auto">
            <a:xfrm>
              <a:off x="2109" y="2976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975" y="2795"/>
              <a:ext cx="3674" cy="231"/>
              <a:chOff x="975" y="2795"/>
              <a:chExt cx="3674" cy="231"/>
            </a:xfrm>
          </p:grpSpPr>
          <p:sp>
            <p:nvSpPr>
              <p:cNvPr id="79886" name="Text Box 19"/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113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 err="1"/>
                  <a:t>Магазин</a:t>
                </a:r>
                <a:endParaRPr lang="ru-RU" dirty="0"/>
              </a:p>
            </p:txBody>
          </p:sp>
          <p:sp>
            <p:nvSpPr>
              <p:cNvPr id="79887" name="Text Box 20"/>
              <p:cNvSpPr txBox="1">
                <a:spLocks noChangeArrowheads="1"/>
              </p:cNvSpPr>
              <p:nvPr/>
            </p:nvSpPr>
            <p:spPr bwMode="auto">
              <a:xfrm>
                <a:off x="3696" y="2795"/>
                <a:ext cx="95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Директор</a:t>
                </a:r>
                <a:endParaRPr lang="ru-RU"/>
              </a:p>
            </p:txBody>
          </p:sp>
        </p:grpSp>
        <p:sp>
          <p:nvSpPr>
            <p:cNvPr id="79882" name="Line 21"/>
            <p:cNvSpPr>
              <a:spLocks noChangeShapeType="1"/>
            </p:cNvSpPr>
            <p:nvPr/>
          </p:nvSpPr>
          <p:spPr bwMode="auto">
            <a:xfrm>
              <a:off x="975" y="3022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83" name="Line 22"/>
            <p:cNvSpPr>
              <a:spLocks noChangeShapeType="1"/>
            </p:cNvSpPr>
            <p:nvPr/>
          </p:nvSpPr>
          <p:spPr bwMode="auto">
            <a:xfrm>
              <a:off x="3606" y="3022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84" name="Text Box 23"/>
            <p:cNvSpPr txBox="1">
              <a:spLocks noChangeArrowheads="1"/>
            </p:cNvSpPr>
            <p:nvPr/>
          </p:nvSpPr>
          <p:spPr bwMode="auto">
            <a:xfrm>
              <a:off x="839" y="3022"/>
              <a:ext cx="1089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наименование</a:t>
              </a:r>
              <a:endParaRPr lang="ru-RU" sz="1200"/>
            </a:p>
          </p:txBody>
        </p:sp>
        <p:sp>
          <p:nvSpPr>
            <p:cNvPr id="79885" name="Text Box 25"/>
            <p:cNvSpPr txBox="1">
              <a:spLocks noChangeArrowheads="1"/>
            </p:cNvSpPr>
            <p:nvPr/>
          </p:nvSpPr>
          <p:spPr bwMode="auto">
            <a:xfrm>
              <a:off x="3515" y="3022"/>
              <a:ext cx="953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№ паспорта</a:t>
              </a:r>
              <a:endParaRPr lang="ru-RU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4862512"/>
          </a:xfrm>
          <a:noFill/>
        </p:spPr>
        <p:txBody>
          <a:bodyPr/>
          <a:lstStyle/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Если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600" b="1" dirty="0" smtClean="0"/>
              <a:t>степень бинарной связи 1:1</a:t>
            </a:r>
            <a:r>
              <a:rPr lang="en-US" sz="1600" b="1" dirty="0" smtClean="0"/>
              <a:t>,</a:t>
            </a:r>
            <a:r>
              <a:rPr lang="ru-RU" sz="1600" b="1" dirty="0" smtClean="0"/>
              <a:t> 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1600" b="1" dirty="0" smtClean="0"/>
              <a:t>класс принадлежности одной сущности является обязательным, а другой необязательным, 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dirty="0" smtClean="0"/>
              <a:t>Т</a:t>
            </a:r>
            <a:r>
              <a:rPr lang="ru-RU" sz="1600" b="1" dirty="0" smtClean="0"/>
              <a:t>о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600" b="1" dirty="0" smtClean="0"/>
              <a:t>требуется 2 отношения (по одному на каждую сущность)</a:t>
            </a:r>
            <a:r>
              <a:rPr lang="en-US" sz="1600" b="1" dirty="0" smtClean="0"/>
              <a:t>,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en-US" sz="1600" b="1" dirty="0" smtClean="0"/>
              <a:t>к</a:t>
            </a:r>
            <a:r>
              <a:rPr lang="ru-RU" sz="1600" b="1" dirty="0" err="1" smtClean="0"/>
              <a:t>люч</a:t>
            </a:r>
            <a:r>
              <a:rPr lang="ru-RU" sz="1600" b="1" dirty="0" smtClean="0"/>
              <a:t> сущности является ключом соответствующего отношения</a:t>
            </a:r>
            <a:r>
              <a:rPr lang="en-US" sz="1600" b="1" dirty="0" smtClean="0"/>
              <a:t>,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1600" b="1" dirty="0" smtClean="0"/>
              <a:t>ключ сущности, для которой класс принадлежности необязателен, добавляется в качестве атрибута в другое отношение.</a:t>
            </a:r>
            <a:endParaRPr lang="ru-RU" sz="16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Например</a:t>
            </a:r>
            <a:r>
              <a:rPr lang="ru-RU" sz="1600" dirty="0" smtClean="0"/>
              <a:t>, имеем сущность «</a:t>
            </a:r>
            <a:r>
              <a:rPr lang="ru-RU" sz="1600" b="1" dirty="0" smtClean="0"/>
              <a:t>Человек</a:t>
            </a:r>
            <a:r>
              <a:rPr lang="ru-RU" sz="1600" dirty="0" smtClean="0"/>
              <a:t>» с атрибутами </a:t>
            </a:r>
            <a:r>
              <a:rPr lang="ru-RU" sz="1600" b="1" dirty="0" smtClean="0"/>
              <a:t>№ паспорта, ФИО, год рождения, адрес</a:t>
            </a:r>
            <a:r>
              <a:rPr lang="ru-RU" sz="1600" dirty="0" smtClean="0"/>
              <a:t> и сущность «</a:t>
            </a:r>
            <a:r>
              <a:rPr lang="ru-RU" sz="1600" b="1" dirty="0" smtClean="0"/>
              <a:t>Зачетка</a:t>
            </a:r>
            <a:r>
              <a:rPr lang="ru-RU" sz="1600" dirty="0" smtClean="0"/>
              <a:t>» с атрибутами </a:t>
            </a:r>
            <a:r>
              <a:rPr lang="ru-RU" sz="1600" b="1" dirty="0" smtClean="0"/>
              <a:t>№ зачетки, учебное заведение, факультет, когда выдана</a:t>
            </a:r>
            <a:r>
              <a:rPr lang="ru-RU" sz="1600" dirty="0" smtClean="0"/>
              <a:t>. </a:t>
            </a:r>
            <a:r>
              <a:rPr lang="en-US" sz="1600" dirty="0" err="1" smtClean="0"/>
              <a:t>Не</a:t>
            </a:r>
            <a:r>
              <a:rPr lang="en-US" sz="1600" dirty="0" smtClean="0"/>
              <a:t> </a:t>
            </a:r>
            <a:r>
              <a:rPr lang="ru-RU" sz="1600" dirty="0" smtClean="0"/>
              <a:t> каждый человек, а только студент, имеет зачетку, но зачетка обязательно кому-то принадлежит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200" dirty="0" smtClean="0"/>
              <a:t> </a:t>
            </a:r>
            <a:endParaRPr lang="en-US" sz="12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 smtClean="0"/>
              <a:t>П</a:t>
            </a:r>
            <a:r>
              <a:rPr lang="ru-RU" sz="1600" b="1" dirty="0" err="1" smtClean="0"/>
              <a:t>олучим</a:t>
            </a:r>
            <a:r>
              <a:rPr lang="ru-RU" sz="1600" dirty="0" smtClean="0"/>
              <a:t> два отношения: </a:t>
            </a:r>
            <a:r>
              <a:rPr lang="ru-RU" sz="1600" b="1" dirty="0" smtClean="0"/>
              <a:t>Человек</a:t>
            </a:r>
            <a:r>
              <a:rPr lang="en-US" sz="1600" b="1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 </a:t>
            </a:r>
            <a:r>
              <a:rPr lang="ru-RU" sz="1600" u="sng" dirty="0" smtClean="0"/>
              <a:t>№ паспорта</a:t>
            </a:r>
            <a:r>
              <a:rPr lang="ru-RU" sz="1600" dirty="0" smtClean="0"/>
              <a:t>, ФИО, год рождения, адрес) и </a:t>
            </a:r>
            <a:r>
              <a:rPr lang="ru-RU" sz="1600" b="1" dirty="0" smtClean="0"/>
              <a:t>Зачетка</a:t>
            </a:r>
            <a:r>
              <a:rPr lang="en-US" sz="1600" b="1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 </a:t>
            </a:r>
            <a:r>
              <a:rPr lang="ru-RU" sz="1600" u="sng" dirty="0" smtClean="0"/>
              <a:t>№ зачетки</a:t>
            </a:r>
            <a:r>
              <a:rPr lang="ru-RU" sz="1600" dirty="0" smtClean="0"/>
              <a:t>, учебное заведение, факультет, когда выдана, № паспорта).</a:t>
            </a:r>
            <a:endParaRPr lang="ru-RU" sz="1600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919162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2)</a:t>
            </a:r>
            <a:endParaRPr lang="ru-RU" sz="2800" smtClean="0"/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1547813" y="4437063"/>
            <a:ext cx="1800225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5724525" y="4437063"/>
            <a:ext cx="1800225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>
            <a:off x="1547813" y="46529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1547813" y="4437063"/>
            <a:ext cx="5832475" cy="366712"/>
            <a:chOff x="975" y="2795"/>
            <a:chExt cx="3674" cy="231"/>
          </a:xfrm>
        </p:grpSpPr>
        <p:sp>
          <p:nvSpPr>
            <p:cNvPr id="80910" name="Text Box 10"/>
            <p:cNvSpPr txBox="1">
              <a:spLocks noChangeArrowheads="1"/>
            </p:cNvSpPr>
            <p:nvPr/>
          </p:nvSpPr>
          <p:spPr bwMode="auto">
            <a:xfrm>
              <a:off x="975" y="2795"/>
              <a:ext cx="1134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Человек</a:t>
              </a:r>
              <a:endParaRPr lang="ru-RU"/>
            </a:p>
          </p:txBody>
        </p:sp>
        <p:sp>
          <p:nvSpPr>
            <p:cNvPr id="80911" name="Text Box 11"/>
            <p:cNvSpPr txBox="1">
              <a:spLocks noChangeArrowheads="1"/>
            </p:cNvSpPr>
            <p:nvPr/>
          </p:nvSpPr>
          <p:spPr bwMode="auto">
            <a:xfrm>
              <a:off x="3696" y="2795"/>
              <a:ext cx="95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Зачетка</a:t>
              </a:r>
              <a:endParaRPr lang="ru-RU"/>
            </a:p>
          </p:txBody>
        </p:sp>
      </p:grpSp>
      <p:sp>
        <p:nvSpPr>
          <p:cNvPr id="80904" name="Line 12"/>
          <p:cNvSpPr>
            <a:spLocks noChangeShapeType="1"/>
          </p:cNvSpPr>
          <p:nvPr/>
        </p:nvSpPr>
        <p:spPr bwMode="auto">
          <a:xfrm>
            <a:off x="1547813" y="47974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0905" name="Line 13"/>
          <p:cNvSpPr>
            <a:spLocks noChangeShapeType="1"/>
          </p:cNvSpPr>
          <p:nvPr/>
        </p:nvSpPr>
        <p:spPr bwMode="auto">
          <a:xfrm>
            <a:off x="5724525" y="47974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0906" name="Text Box 14"/>
          <p:cNvSpPr txBox="1">
            <a:spLocks noChangeArrowheads="1"/>
          </p:cNvSpPr>
          <p:nvPr/>
        </p:nvSpPr>
        <p:spPr bwMode="auto">
          <a:xfrm>
            <a:off x="1331913" y="4797425"/>
            <a:ext cx="1728787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№ паспорта</a:t>
            </a:r>
            <a:endParaRPr lang="ru-RU" sz="1200"/>
          </a:p>
        </p:txBody>
      </p:sp>
      <p:sp>
        <p:nvSpPr>
          <p:cNvPr id="80907" name="Text Box 15"/>
          <p:cNvSpPr txBox="1">
            <a:spLocks noChangeArrowheads="1"/>
          </p:cNvSpPr>
          <p:nvPr/>
        </p:nvSpPr>
        <p:spPr bwMode="auto">
          <a:xfrm>
            <a:off x="5580063" y="4797425"/>
            <a:ext cx="1512887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№ зачетки</a:t>
            </a:r>
            <a:endParaRPr lang="ru-RU" sz="1200"/>
          </a:p>
        </p:txBody>
      </p:sp>
      <p:sp>
        <p:nvSpPr>
          <p:cNvPr id="80908" name="Line 17"/>
          <p:cNvSpPr>
            <a:spLocks noChangeShapeType="1"/>
          </p:cNvSpPr>
          <p:nvPr/>
        </p:nvSpPr>
        <p:spPr bwMode="auto">
          <a:xfrm flipH="1">
            <a:off x="3348038" y="47974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0909" name="Line 18"/>
          <p:cNvSpPr>
            <a:spLocks noChangeShapeType="1"/>
          </p:cNvSpPr>
          <p:nvPr/>
        </p:nvSpPr>
        <p:spPr bwMode="auto">
          <a:xfrm flipH="1">
            <a:off x="4427538" y="4797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507412" cy="4997450"/>
          </a:xfrm>
        </p:spPr>
        <p:txBody>
          <a:bodyPr/>
          <a:lstStyle/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ru-RU" sz="1400" b="1" dirty="0" smtClean="0"/>
              <a:t>Если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400" b="1" dirty="0" smtClean="0"/>
              <a:t>степень бинарной связи равна 1:1</a:t>
            </a:r>
            <a:r>
              <a:rPr lang="en-US" sz="1400" b="1" dirty="0" smtClean="0"/>
              <a:t>,</a:t>
            </a:r>
            <a:r>
              <a:rPr lang="ru-RU" sz="1400" b="1" dirty="0" smtClean="0"/>
              <a:t> </a:t>
            </a:r>
            <a:endParaRPr lang="en-US" sz="14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400" b="1" dirty="0" smtClean="0"/>
              <a:t>класс принадлежности ни одной из сущностей не является обязательным,</a:t>
            </a:r>
            <a:endParaRPr lang="en-US" sz="1400" b="1" dirty="0" smtClean="0"/>
          </a:p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ru-RU" sz="1400" b="1" dirty="0" smtClean="0"/>
              <a:t> </a:t>
            </a:r>
            <a:r>
              <a:rPr lang="en-US" sz="1400" b="1" dirty="0" smtClean="0"/>
              <a:t>Т</a:t>
            </a:r>
            <a:r>
              <a:rPr lang="ru-RU" sz="1400" b="1" dirty="0" smtClean="0"/>
              <a:t>о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400" b="1" dirty="0" smtClean="0"/>
              <a:t>требуется 3 отношения (по одному для каждой сущности – объектные, плюс еще одно – связное)</a:t>
            </a:r>
            <a:r>
              <a:rPr lang="en-US" sz="1400" b="1" dirty="0" smtClean="0"/>
              <a:t>,</a:t>
            </a:r>
            <a:endParaRPr lang="en-US" sz="14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en-US" sz="1400" b="1" dirty="0" smtClean="0"/>
              <a:t>к</a:t>
            </a:r>
            <a:r>
              <a:rPr lang="ru-RU" sz="1400" b="1" dirty="0" err="1" smtClean="0"/>
              <a:t>лючами</a:t>
            </a:r>
            <a:r>
              <a:rPr lang="ru-RU" sz="1400" b="1" dirty="0" smtClean="0"/>
              <a:t> объектных отношений являются ключи соответствующих сущностей</a:t>
            </a:r>
            <a:r>
              <a:rPr lang="en-US" sz="1400" b="1" dirty="0" smtClean="0"/>
              <a:t>,</a:t>
            </a:r>
            <a:endParaRPr lang="en-US" sz="1400" b="1" dirty="0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en-US" sz="1400" b="1" dirty="0" smtClean="0"/>
              <a:t>с</a:t>
            </a:r>
            <a:r>
              <a:rPr lang="ru-RU" sz="1400" b="1" dirty="0" err="1" smtClean="0"/>
              <a:t>вязное</a:t>
            </a:r>
            <a:r>
              <a:rPr lang="ru-RU" sz="1400" b="1" dirty="0" smtClean="0"/>
              <a:t> отношение содержит ключи </a:t>
            </a:r>
            <a:r>
              <a:rPr lang="en-US" sz="1400" b="1" dirty="0" err="1" smtClean="0"/>
              <a:t>объектных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отношений</a:t>
            </a:r>
            <a:r>
              <a:rPr lang="ru-RU" sz="1400" b="1" dirty="0" smtClean="0"/>
              <a:t> в качестве своих атрибутов.</a:t>
            </a:r>
            <a:endParaRPr lang="ru-RU" sz="14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Например</a:t>
            </a:r>
            <a:r>
              <a:rPr lang="ru-RU" sz="1600" dirty="0" smtClean="0"/>
              <a:t>, имеем сущность «</a:t>
            </a:r>
            <a:r>
              <a:rPr lang="ru-RU" sz="1600" b="1" dirty="0" smtClean="0"/>
              <a:t>Книга в библиотеке</a:t>
            </a:r>
            <a:r>
              <a:rPr lang="ru-RU" sz="1600" dirty="0" smtClean="0"/>
              <a:t>» с атрибутами </a:t>
            </a:r>
            <a:r>
              <a:rPr lang="ru-RU" sz="1600" b="1" dirty="0" smtClean="0"/>
              <a:t>шифр, название, автор, год издания</a:t>
            </a:r>
            <a:r>
              <a:rPr lang="ru-RU" sz="1600" dirty="0" smtClean="0"/>
              <a:t>. Книга может находиться на полке в зале подручного фонда, а может и в запасниках. Если книга находится в зале, она занимает одну определенную ячейку на полке, в этой ячейке может быть несколько экземпляров одной книги, но не может быть другой книги, при этом ячейка может быть и пуста. Сущность «</a:t>
            </a:r>
            <a:r>
              <a:rPr lang="ru-RU" sz="1600" b="1" dirty="0" smtClean="0"/>
              <a:t>Ячейка</a:t>
            </a:r>
            <a:r>
              <a:rPr lang="ru-RU" sz="1600" dirty="0" smtClean="0"/>
              <a:t>» имеет атрибуты </a:t>
            </a:r>
            <a:r>
              <a:rPr lang="en-US" sz="1600" b="1" dirty="0" err="1" smtClean="0"/>
              <a:t>инвентарный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номер</a:t>
            </a:r>
            <a:r>
              <a:rPr lang="en-US" sz="1600" dirty="0" smtClean="0"/>
              <a:t>, </a:t>
            </a:r>
            <a:r>
              <a:rPr lang="ru-RU" sz="1600" b="1" dirty="0" smtClean="0"/>
              <a:t>№ зала, № стеллажа, № полки</a:t>
            </a:r>
            <a:r>
              <a:rPr lang="ru-RU" sz="1600" dirty="0" smtClean="0"/>
              <a:t>. </a:t>
            </a: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Получим</a:t>
            </a:r>
            <a:r>
              <a:rPr lang="ru-RU" sz="1600" dirty="0" smtClean="0"/>
              <a:t> три отношения: </a:t>
            </a:r>
            <a:r>
              <a:rPr lang="ru-RU" sz="1600" b="1" dirty="0" smtClean="0"/>
              <a:t>Книга</a:t>
            </a:r>
            <a:r>
              <a:rPr lang="ru-RU" sz="1600" dirty="0" smtClean="0"/>
              <a:t>(</a:t>
            </a:r>
            <a:r>
              <a:rPr lang="ru-RU" sz="1600" u="sng" dirty="0" smtClean="0"/>
              <a:t>шифр</a:t>
            </a:r>
            <a:r>
              <a:rPr lang="ru-RU" sz="1600" dirty="0" smtClean="0"/>
              <a:t>, название, автор, год издания), </a:t>
            </a:r>
            <a:r>
              <a:rPr lang="ru-RU" sz="1600" b="1" dirty="0" smtClean="0"/>
              <a:t>Ячейка</a:t>
            </a:r>
            <a:r>
              <a:rPr lang="ru-RU" sz="1600" dirty="0" smtClean="0"/>
              <a:t>(</a:t>
            </a:r>
            <a:r>
              <a:rPr lang="en-US" sz="1600" u="sng" dirty="0" err="1" smtClean="0"/>
              <a:t>инвентарный</a:t>
            </a:r>
            <a:r>
              <a:rPr lang="en-US" sz="1600" u="sng" dirty="0" smtClean="0"/>
              <a:t> </a:t>
            </a:r>
            <a:r>
              <a:rPr lang="en-US" sz="1600" u="sng" dirty="0" err="1" smtClean="0"/>
              <a:t>номер</a:t>
            </a:r>
            <a:r>
              <a:rPr lang="en-US" sz="1600" dirty="0" smtClean="0"/>
              <a:t>, </a:t>
            </a:r>
            <a:r>
              <a:rPr lang="ru-RU" sz="1600" dirty="0" smtClean="0"/>
              <a:t>№ зала, № стеллажа, № полки), </a:t>
            </a:r>
            <a:r>
              <a:rPr lang="ru-RU" sz="1600" b="1" dirty="0" err="1" smtClean="0"/>
              <a:t>Подручный_Фонд</a:t>
            </a:r>
            <a:r>
              <a:rPr lang="en-US" sz="1600" b="1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 </a:t>
            </a:r>
            <a:r>
              <a:rPr lang="ru-RU" sz="1600" dirty="0" smtClean="0"/>
              <a:t>шифр, </a:t>
            </a:r>
            <a:r>
              <a:rPr lang="en-US" sz="1600" dirty="0" err="1" smtClean="0"/>
              <a:t>инвентарный</a:t>
            </a:r>
            <a:r>
              <a:rPr lang="en-US" sz="1600" dirty="0" smtClean="0"/>
              <a:t> </a:t>
            </a:r>
            <a:r>
              <a:rPr lang="en-US" sz="1600" dirty="0" err="1" smtClean="0"/>
              <a:t>номер</a:t>
            </a:r>
            <a:r>
              <a:rPr lang="en-US" sz="1600" dirty="0" smtClean="0"/>
              <a:t>, </a:t>
            </a:r>
            <a:r>
              <a:rPr lang="ru-RU" sz="1600" dirty="0" smtClean="0"/>
              <a:t>количество экземпляров). </a:t>
            </a:r>
            <a:endParaRPr lang="ru-RU" sz="1600" dirty="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84772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Правила генерации отношений из </a:t>
            </a:r>
            <a:r>
              <a:rPr lang="en-US" sz="2800" dirty="0" smtClean="0"/>
              <a:t>ER</a:t>
            </a:r>
            <a:r>
              <a:rPr lang="ru-RU" sz="2800" dirty="0" smtClean="0"/>
              <a:t>-диаграмм </a:t>
            </a:r>
            <a:r>
              <a:rPr lang="en-US" sz="2800" dirty="0" smtClean="0"/>
              <a:t>(</a:t>
            </a:r>
            <a:r>
              <a:rPr lang="en-US" sz="2800" dirty="0" err="1" smtClean="0"/>
              <a:t>правило</a:t>
            </a:r>
            <a:r>
              <a:rPr lang="en-US" sz="2800" dirty="0" smtClean="0"/>
              <a:t> 3)</a:t>
            </a:r>
            <a:endParaRPr lang="ru-RU" sz="2800" dirty="0" smtClean="0"/>
          </a:p>
        </p:txBody>
      </p:sp>
      <p:sp>
        <p:nvSpPr>
          <p:cNvPr id="81924" name="Line 16"/>
          <p:cNvSpPr>
            <a:spLocks noChangeShapeType="1"/>
          </p:cNvSpPr>
          <p:nvPr/>
        </p:nvSpPr>
        <p:spPr bwMode="auto">
          <a:xfrm>
            <a:off x="3132138" y="47244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187450" y="4437063"/>
            <a:ext cx="6107113" cy="635000"/>
            <a:chOff x="748" y="2795"/>
            <a:chExt cx="3847" cy="400"/>
          </a:xfrm>
        </p:grpSpPr>
        <p:sp>
          <p:nvSpPr>
            <p:cNvPr id="81926" name="Rectangle 5"/>
            <p:cNvSpPr>
              <a:spLocks noChangeArrowheads="1"/>
            </p:cNvSpPr>
            <p:nvPr/>
          </p:nvSpPr>
          <p:spPr bwMode="auto">
            <a:xfrm>
              <a:off x="884" y="2795"/>
              <a:ext cx="1080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927" name="Rectangle 6"/>
            <p:cNvSpPr>
              <a:spLocks noChangeArrowheads="1"/>
            </p:cNvSpPr>
            <p:nvPr/>
          </p:nvSpPr>
          <p:spPr bwMode="auto">
            <a:xfrm>
              <a:off x="3515" y="2795"/>
              <a:ext cx="1080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928" name="Line 7"/>
            <p:cNvSpPr>
              <a:spLocks noChangeShapeType="1"/>
            </p:cNvSpPr>
            <p:nvPr/>
          </p:nvSpPr>
          <p:spPr bwMode="auto">
            <a:xfrm>
              <a:off x="884" y="293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884" y="2795"/>
              <a:ext cx="3501" cy="231"/>
              <a:chOff x="975" y="2795"/>
              <a:chExt cx="3674" cy="231"/>
            </a:xfrm>
          </p:grpSpPr>
          <p:sp>
            <p:nvSpPr>
              <p:cNvPr id="81934" name="Text Box 10"/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113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Книга</a:t>
                </a:r>
                <a:endParaRPr lang="ru-RU"/>
              </a:p>
            </p:txBody>
          </p:sp>
          <p:sp>
            <p:nvSpPr>
              <p:cNvPr id="81935" name="Text Box 11"/>
              <p:cNvSpPr txBox="1">
                <a:spLocks noChangeArrowheads="1"/>
              </p:cNvSpPr>
              <p:nvPr/>
            </p:nvSpPr>
            <p:spPr bwMode="auto">
              <a:xfrm>
                <a:off x="3696" y="2795"/>
                <a:ext cx="95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Ячейка</a:t>
                </a:r>
                <a:endParaRPr lang="ru-RU"/>
              </a:p>
            </p:txBody>
          </p:sp>
        </p:grpSp>
        <p:sp>
          <p:nvSpPr>
            <p:cNvPr id="81930" name="Line 12"/>
            <p:cNvSpPr>
              <a:spLocks noChangeShapeType="1"/>
            </p:cNvSpPr>
            <p:nvPr/>
          </p:nvSpPr>
          <p:spPr bwMode="auto">
            <a:xfrm>
              <a:off x="884" y="3022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931" name="Line 13"/>
            <p:cNvSpPr>
              <a:spLocks noChangeShapeType="1"/>
            </p:cNvSpPr>
            <p:nvPr/>
          </p:nvSpPr>
          <p:spPr bwMode="auto">
            <a:xfrm>
              <a:off x="3515" y="3022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932" name="Text Box 14"/>
            <p:cNvSpPr txBox="1">
              <a:spLocks noChangeArrowheads="1"/>
            </p:cNvSpPr>
            <p:nvPr/>
          </p:nvSpPr>
          <p:spPr bwMode="auto">
            <a:xfrm>
              <a:off x="748" y="3022"/>
              <a:ext cx="1038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шифр</a:t>
              </a:r>
              <a:endParaRPr lang="ru-RU" sz="1200"/>
            </a:p>
          </p:txBody>
        </p:sp>
        <p:sp>
          <p:nvSpPr>
            <p:cNvPr id="81933" name="Text Box 15"/>
            <p:cNvSpPr txBox="1">
              <a:spLocks noChangeArrowheads="1"/>
            </p:cNvSpPr>
            <p:nvPr/>
          </p:nvSpPr>
          <p:spPr bwMode="auto">
            <a:xfrm>
              <a:off x="3424" y="3022"/>
              <a:ext cx="1134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инвентарный номер</a:t>
              </a:r>
              <a:endParaRPr lang="ru-RU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774700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4)</a:t>
            </a:r>
            <a:endParaRPr lang="ru-RU" sz="28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789488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Если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1600" b="1" dirty="0" smtClean="0"/>
              <a:t>степень бинарной связи равна 1:n</a:t>
            </a:r>
            <a:r>
              <a:rPr lang="en-US" sz="1600" b="1" dirty="0" smtClean="0"/>
              <a:t>,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1600" b="1" dirty="0" smtClean="0"/>
              <a:t>класс принадлежности n-связной сущности является обязательным, 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 err="1" smtClean="0"/>
              <a:t>То</a:t>
            </a:r>
            <a:r>
              <a:rPr lang="en-US" sz="1600" b="1" dirty="0" smtClean="0"/>
              <a:t>: 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US" sz="1600" b="1" dirty="0" err="1" smtClean="0"/>
              <a:t>требуются</a:t>
            </a:r>
            <a:r>
              <a:rPr lang="en-US" sz="1600" b="1" dirty="0" smtClean="0"/>
              <a:t> </a:t>
            </a:r>
            <a:r>
              <a:rPr lang="ru-RU" sz="1600" b="1" dirty="0" smtClean="0"/>
              <a:t> 2 отношения (по одному для каждой сущности)</a:t>
            </a:r>
            <a:r>
              <a:rPr lang="en-US" sz="1600" b="1" dirty="0" smtClean="0"/>
              <a:t>,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US" sz="1600" b="1" dirty="0" smtClean="0"/>
              <a:t>к</a:t>
            </a:r>
            <a:r>
              <a:rPr lang="ru-RU" sz="1600" b="1" dirty="0" err="1" smtClean="0"/>
              <a:t>люч</a:t>
            </a:r>
            <a:r>
              <a:rPr lang="ru-RU" sz="1600" b="1" dirty="0" smtClean="0"/>
              <a:t> сущности является ключом соответствующего отношения, </a:t>
            </a:r>
            <a:endParaRPr lang="en-US" sz="16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1600" b="1" dirty="0" smtClean="0"/>
              <a:t>ключ односвязной сущности добавляется как атрибут в отношение, соответствующее n-связной сущности.</a:t>
            </a:r>
            <a:endParaRPr lang="ru-RU" sz="16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Например</a:t>
            </a:r>
            <a:r>
              <a:rPr lang="ru-RU" sz="1600" dirty="0" smtClean="0"/>
              <a:t>, сущность «</a:t>
            </a:r>
            <a:r>
              <a:rPr lang="ru-RU" sz="1600" b="1" dirty="0" smtClean="0"/>
              <a:t>Группа</a:t>
            </a:r>
            <a:r>
              <a:rPr lang="ru-RU" sz="1600" dirty="0" smtClean="0"/>
              <a:t>» имеет атрибуты  </a:t>
            </a:r>
            <a:r>
              <a:rPr lang="ru-RU" sz="1600" b="1" dirty="0" smtClean="0"/>
              <a:t>№ группы, факультет, специальность, курс</a:t>
            </a:r>
            <a:r>
              <a:rPr lang="ru-RU" sz="1600" dirty="0" smtClean="0"/>
              <a:t>. Группа состоит из студентов. Сущность «</a:t>
            </a:r>
            <a:r>
              <a:rPr lang="ru-RU" sz="1600" b="1" dirty="0" smtClean="0"/>
              <a:t>Студент</a:t>
            </a:r>
            <a:r>
              <a:rPr lang="ru-RU" sz="1600" dirty="0" smtClean="0"/>
              <a:t>» имеет атрибуты </a:t>
            </a:r>
            <a:r>
              <a:rPr lang="ru-RU" sz="1600" b="1" dirty="0" smtClean="0"/>
              <a:t>№ зачетки, ФИО, адрес, год рождения</a:t>
            </a:r>
            <a:r>
              <a:rPr lang="ru-RU" sz="1600" dirty="0" smtClean="0"/>
              <a:t>. В группе обычно несколько студентов. Каждый студент обязательно относится к какой–</a:t>
            </a:r>
            <a:r>
              <a:rPr lang="ru-RU" sz="1600" dirty="0" err="1" smtClean="0"/>
              <a:t>нибудь</a:t>
            </a:r>
            <a:r>
              <a:rPr lang="ru-RU" sz="1600" dirty="0" smtClean="0"/>
              <a:t> группе. </a:t>
            </a: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dirty="0" smtClean="0"/>
              <a:t>Получим</a:t>
            </a:r>
            <a:r>
              <a:rPr lang="ru-RU" sz="1600" dirty="0" smtClean="0"/>
              <a:t> два отношения:</a:t>
            </a:r>
            <a:r>
              <a:rPr lang="ru-RU" sz="1600" b="1" dirty="0" smtClean="0"/>
              <a:t> Группа</a:t>
            </a:r>
            <a:r>
              <a:rPr lang="ru-RU" sz="1600" dirty="0" smtClean="0"/>
              <a:t>(</a:t>
            </a:r>
            <a:r>
              <a:rPr lang="en-US" sz="1600" dirty="0" smtClean="0"/>
              <a:t> </a:t>
            </a:r>
            <a:r>
              <a:rPr lang="ru-RU" sz="1600" u="sng" dirty="0" smtClean="0"/>
              <a:t>№ группы</a:t>
            </a:r>
            <a:r>
              <a:rPr lang="ru-RU" sz="1600" dirty="0" smtClean="0"/>
              <a:t>, факультет, специальность, курс) и </a:t>
            </a:r>
            <a:r>
              <a:rPr lang="ru-RU" sz="1600" b="1" dirty="0" smtClean="0"/>
              <a:t>Студент</a:t>
            </a:r>
            <a:r>
              <a:rPr lang="ru-RU" sz="1600" dirty="0" smtClean="0"/>
              <a:t>(</a:t>
            </a:r>
            <a:r>
              <a:rPr lang="en-US" sz="1600" dirty="0" smtClean="0"/>
              <a:t> </a:t>
            </a:r>
            <a:r>
              <a:rPr lang="ru-RU" sz="1600" u="sng" dirty="0" smtClean="0"/>
              <a:t>№  зачетки</a:t>
            </a:r>
            <a:r>
              <a:rPr lang="ru-RU" sz="1600" dirty="0" smtClean="0"/>
              <a:t>, ФИО, адрес, год рождения, № группы).</a:t>
            </a:r>
            <a:endParaRPr lang="ru-RU" sz="1600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31913" y="4437063"/>
            <a:ext cx="6192837" cy="635000"/>
            <a:chOff x="839" y="2795"/>
            <a:chExt cx="3901" cy="400"/>
          </a:xfrm>
        </p:grpSpPr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975" y="2795"/>
              <a:ext cx="1134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952" name="Rectangle 6"/>
            <p:cNvSpPr>
              <a:spLocks noChangeArrowheads="1"/>
            </p:cNvSpPr>
            <p:nvPr/>
          </p:nvSpPr>
          <p:spPr bwMode="auto">
            <a:xfrm>
              <a:off x="3606" y="2795"/>
              <a:ext cx="1134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953" name="Line 7"/>
            <p:cNvSpPr>
              <a:spLocks noChangeShapeType="1"/>
            </p:cNvSpPr>
            <p:nvPr/>
          </p:nvSpPr>
          <p:spPr bwMode="auto">
            <a:xfrm>
              <a:off x="975" y="293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954" name="Line 8"/>
            <p:cNvSpPr>
              <a:spLocks noChangeShapeType="1"/>
            </p:cNvSpPr>
            <p:nvPr/>
          </p:nvSpPr>
          <p:spPr bwMode="auto">
            <a:xfrm>
              <a:off x="2109" y="2976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75" y="2795"/>
              <a:ext cx="3674" cy="231"/>
              <a:chOff x="975" y="2795"/>
              <a:chExt cx="3674" cy="231"/>
            </a:xfrm>
          </p:grpSpPr>
          <p:sp>
            <p:nvSpPr>
              <p:cNvPr id="82960" name="Text Box 10"/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113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Группа</a:t>
                </a:r>
                <a:endParaRPr lang="ru-RU"/>
              </a:p>
            </p:txBody>
          </p:sp>
          <p:sp>
            <p:nvSpPr>
              <p:cNvPr id="82961" name="Text Box 11"/>
              <p:cNvSpPr txBox="1">
                <a:spLocks noChangeArrowheads="1"/>
              </p:cNvSpPr>
              <p:nvPr/>
            </p:nvSpPr>
            <p:spPr bwMode="auto">
              <a:xfrm>
                <a:off x="3696" y="2795"/>
                <a:ext cx="95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Студент</a:t>
                </a:r>
                <a:endParaRPr lang="ru-RU"/>
              </a:p>
            </p:txBody>
          </p:sp>
        </p:grp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975" y="3022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3606" y="3022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839" y="3022"/>
              <a:ext cx="1089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№ группы</a:t>
              </a:r>
              <a:endParaRPr lang="ru-RU" sz="1200"/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3515" y="3022"/>
              <a:ext cx="953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№ зачетки</a:t>
              </a:r>
              <a:endParaRPr lang="ru-RU" sz="1200"/>
            </a:p>
          </p:txBody>
        </p:sp>
      </p:grpSp>
      <p:sp>
        <p:nvSpPr>
          <p:cNvPr id="82949" name="Line 16"/>
          <p:cNvSpPr>
            <a:spLocks noChangeShapeType="1"/>
          </p:cNvSpPr>
          <p:nvPr/>
        </p:nvSpPr>
        <p:spPr bwMode="auto">
          <a:xfrm flipV="1">
            <a:off x="5508625" y="4652963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50" name="Line 17"/>
          <p:cNvSpPr>
            <a:spLocks noChangeShapeType="1"/>
          </p:cNvSpPr>
          <p:nvPr/>
        </p:nvSpPr>
        <p:spPr bwMode="auto">
          <a:xfrm>
            <a:off x="5508625" y="47244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919162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5)</a:t>
            </a:r>
            <a:endParaRPr lang="ru-RU" sz="28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183187"/>
          </a:xfrm>
        </p:spPr>
        <p:txBody>
          <a:bodyPr/>
          <a:lstStyle/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ru-RU" sz="1600" b="1" dirty="0" smtClean="0"/>
              <a:t>Если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</a:pPr>
            <a:r>
              <a:rPr lang="ru-RU" sz="1600" b="1" dirty="0" smtClean="0"/>
              <a:t>степень бинарной связи равна 1:n</a:t>
            </a:r>
            <a:r>
              <a:rPr lang="en-US" sz="1600" b="1" dirty="0" smtClean="0"/>
              <a:t>,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</a:pPr>
            <a:r>
              <a:rPr lang="ru-RU" sz="1600" b="1" dirty="0" smtClean="0"/>
              <a:t>класс принадлежности n-связной сущности является </a:t>
            </a:r>
            <a:r>
              <a:rPr lang="en-US" sz="1600" b="1" dirty="0" err="1" smtClean="0"/>
              <a:t>не</a:t>
            </a:r>
            <a:r>
              <a:rPr lang="ru-RU" sz="1600" b="1" dirty="0" smtClean="0"/>
              <a:t>обязательным, 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sz="1600" b="1" dirty="0" err="1" smtClean="0"/>
              <a:t>То</a:t>
            </a:r>
            <a:r>
              <a:rPr lang="en-US" sz="1600" b="1" dirty="0" smtClean="0"/>
              <a:t>: 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</a:pPr>
            <a:r>
              <a:rPr lang="en-US" sz="1600" b="1" dirty="0" err="1" smtClean="0"/>
              <a:t>требуются</a:t>
            </a:r>
            <a:r>
              <a:rPr lang="ru-RU" sz="1600" b="1" dirty="0" smtClean="0"/>
              <a:t> 3 отношения (по одному для каждой сущности и одно отношение связи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</a:pPr>
            <a:r>
              <a:rPr lang="en-US" sz="1600" b="1" dirty="0" smtClean="0"/>
              <a:t>к</a:t>
            </a:r>
            <a:r>
              <a:rPr lang="ru-RU" sz="1600" b="1" dirty="0" err="1" smtClean="0"/>
              <a:t>лючами</a:t>
            </a:r>
            <a:r>
              <a:rPr lang="ru-RU" sz="1600" b="1" dirty="0" smtClean="0"/>
              <a:t> объектных отношений являются ключи соответствующих сущностей</a:t>
            </a:r>
            <a:r>
              <a:rPr lang="en-US" sz="1600" b="1" dirty="0" smtClean="0"/>
              <a:t>,</a:t>
            </a:r>
            <a:endParaRPr lang="en-US" sz="1600" b="1" dirty="0" smtClean="0"/>
          </a:p>
          <a:p>
            <a:pPr marL="571500" indent="-571500" eaLnBrk="1" hangingPunct="1">
              <a:lnSpc>
                <a:spcPct val="70000"/>
              </a:lnSpc>
              <a:spcBef>
                <a:spcPct val="15000"/>
              </a:spcBef>
            </a:pPr>
            <a:r>
              <a:rPr lang="en-US" sz="1600" b="1" dirty="0" smtClean="0"/>
              <a:t>с</a:t>
            </a:r>
            <a:r>
              <a:rPr lang="ru-RU" sz="1600" b="1" dirty="0" err="1" smtClean="0"/>
              <a:t>вязное</a:t>
            </a:r>
            <a:r>
              <a:rPr lang="ru-RU" sz="1600" b="1" dirty="0" smtClean="0"/>
              <a:t> отношение содержит ключи </a:t>
            </a:r>
            <a:r>
              <a:rPr lang="en-US" sz="1600" b="1" dirty="0" err="1" smtClean="0"/>
              <a:t>объектных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отношений</a:t>
            </a:r>
            <a:r>
              <a:rPr lang="ru-RU" sz="1600" b="1" dirty="0" smtClean="0"/>
              <a:t> в качестве своих атрибутов.</a:t>
            </a:r>
            <a:endParaRPr lang="ru-RU" sz="1600" b="1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1500" b="1" dirty="0" smtClean="0"/>
              <a:t>Например, </a:t>
            </a:r>
            <a:r>
              <a:rPr lang="ru-RU" sz="1500" dirty="0" smtClean="0"/>
              <a:t>в клубе собаководства есть перечень всех пород собак, которые будут представлены на очередной выставке, и список клубных собак. Сущность «</a:t>
            </a:r>
            <a:r>
              <a:rPr lang="ru-RU" sz="1500" b="1" dirty="0" smtClean="0"/>
              <a:t>Порода</a:t>
            </a:r>
            <a:r>
              <a:rPr lang="ru-RU" sz="1500" dirty="0" smtClean="0"/>
              <a:t>» имеет атрибуты: </a:t>
            </a:r>
            <a:r>
              <a:rPr lang="ru-RU" sz="1500" b="1" dirty="0" smtClean="0"/>
              <a:t>название породы, средний рост, средний вес, назначение</a:t>
            </a:r>
            <a:r>
              <a:rPr lang="ru-RU" sz="1500" dirty="0" smtClean="0"/>
              <a:t>, а сущность «</a:t>
            </a:r>
            <a:r>
              <a:rPr lang="ru-RU" sz="1500" b="1" dirty="0" smtClean="0"/>
              <a:t>Собака</a:t>
            </a:r>
            <a:r>
              <a:rPr lang="ru-RU" sz="1500" dirty="0" smtClean="0"/>
              <a:t>» имеет атрибуты: </a:t>
            </a:r>
            <a:r>
              <a:rPr lang="ru-RU" sz="1500" b="1" dirty="0" smtClean="0"/>
              <a:t>№ родословной, кличка, возраст</a:t>
            </a:r>
            <a:r>
              <a:rPr lang="ru-RU" sz="1500" dirty="0" smtClean="0"/>
              <a:t>. Связь между сущностями «Порода» и «Собака» – 1:n, причем необязательная с обеих сторон, поскольку собак </a:t>
            </a:r>
            <a:r>
              <a:rPr lang="en-US" sz="1500" dirty="0" err="1" smtClean="0"/>
              <a:t>какой-то</a:t>
            </a:r>
            <a:r>
              <a:rPr lang="ru-RU" sz="1500" dirty="0" smtClean="0"/>
              <a:t> породы в данном клубе может и не быть, но могут быть собаки пород, не представленных на </a:t>
            </a:r>
            <a:r>
              <a:rPr lang="en-US" sz="1500" dirty="0" err="1" smtClean="0"/>
              <a:t>очередной</a:t>
            </a:r>
            <a:r>
              <a:rPr lang="en-US" sz="1500" dirty="0" smtClean="0"/>
              <a:t> </a:t>
            </a:r>
            <a:r>
              <a:rPr lang="ru-RU" sz="1500" dirty="0" smtClean="0"/>
              <a:t>выставке. </a:t>
            </a:r>
            <a:endParaRPr lang="en-US" sz="15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5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9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sz="1500" b="1" dirty="0" smtClean="0"/>
              <a:t>П</a:t>
            </a:r>
            <a:r>
              <a:rPr lang="ru-RU" sz="1500" b="1" dirty="0" err="1" smtClean="0"/>
              <a:t>олучим</a:t>
            </a:r>
            <a:r>
              <a:rPr lang="ru-RU" sz="1500" dirty="0" smtClean="0"/>
              <a:t> три отношения: </a:t>
            </a:r>
            <a:r>
              <a:rPr lang="ru-RU" sz="1500" b="1" dirty="0" smtClean="0"/>
              <a:t>Порода</a:t>
            </a:r>
            <a:r>
              <a:rPr lang="ru-RU" sz="1500" dirty="0" smtClean="0"/>
              <a:t>(</a:t>
            </a:r>
            <a:r>
              <a:rPr lang="ru-RU" sz="1500" u="sng" dirty="0" err="1" smtClean="0"/>
              <a:t>Название</a:t>
            </a:r>
            <a:r>
              <a:rPr lang="ru-RU" sz="1500" dirty="0" err="1" smtClean="0"/>
              <a:t>Породы</a:t>
            </a:r>
            <a:r>
              <a:rPr lang="ru-RU" sz="1500" dirty="0" smtClean="0"/>
              <a:t>, </a:t>
            </a:r>
            <a:r>
              <a:rPr lang="ru-RU" sz="1500" dirty="0" err="1" smtClean="0"/>
              <a:t>СреднийРост</a:t>
            </a:r>
            <a:r>
              <a:rPr lang="ru-RU" sz="1500" dirty="0" smtClean="0"/>
              <a:t>, </a:t>
            </a:r>
            <a:r>
              <a:rPr lang="ru-RU" sz="1500" dirty="0" err="1" smtClean="0"/>
              <a:t>СреднийВес</a:t>
            </a:r>
            <a:r>
              <a:rPr lang="ru-RU" sz="1500" dirty="0" smtClean="0"/>
              <a:t>, Назначение), </a:t>
            </a:r>
            <a:r>
              <a:rPr lang="ru-RU" sz="1500" b="1" dirty="0" smtClean="0"/>
              <a:t>Собака</a:t>
            </a:r>
            <a:r>
              <a:rPr lang="ru-RU" sz="1500" dirty="0" smtClean="0"/>
              <a:t>(</a:t>
            </a:r>
            <a:r>
              <a:rPr lang="en-US" sz="1500" dirty="0" smtClean="0"/>
              <a:t> </a:t>
            </a:r>
            <a:r>
              <a:rPr lang="ru-RU" sz="1500" u="sng" dirty="0" smtClean="0"/>
              <a:t>№Родословной</a:t>
            </a:r>
            <a:r>
              <a:rPr lang="ru-RU" sz="1500" dirty="0" smtClean="0"/>
              <a:t>, Кличка, Возраст) и </a:t>
            </a:r>
            <a:r>
              <a:rPr lang="ru-RU" sz="1500" b="1" dirty="0" err="1" smtClean="0"/>
              <a:t>УчастникиВыставки</a:t>
            </a:r>
            <a:r>
              <a:rPr lang="ru-RU" sz="1500" dirty="0" smtClean="0"/>
              <a:t>(</a:t>
            </a:r>
            <a:r>
              <a:rPr lang="ru-RU" sz="1500" dirty="0" err="1" smtClean="0"/>
              <a:t>НазваниеПороды</a:t>
            </a:r>
            <a:r>
              <a:rPr lang="ru-RU" sz="1500" dirty="0" smtClean="0"/>
              <a:t>, №Родословной</a:t>
            </a:r>
            <a:r>
              <a:rPr lang="ru-RU" sz="1500" b="1" dirty="0" smtClean="0"/>
              <a:t>)</a:t>
            </a:r>
            <a:endParaRPr lang="en-US" sz="1500" b="1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ru-RU" sz="1500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87450" y="4797425"/>
            <a:ext cx="6107113" cy="635000"/>
            <a:chOff x="748" y="2795"/>
            <a:chExt cx="3847" cy="400"/>
          </a:xfrm>
        </p:grpSpPr>
        <p:sp>
          <p:nvSpPr>
            <p:cNvPr id="83976" name="Rectangle 5"/>
            <p:cNvSpPr>
              <a:spLocks noChangeArrowheads="1"/>
            </p:cNvSpPr>
            <p:nvPr/>
          </p:nvSpPr>
          <p:spPr bwMode="auto">
            <a:xfrm>
              <a:off x="884" y="2795"/>
              <a:ext cx="1080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977" name="Rectangle 6"/>
            <p:cNvSpPr>
              <a:spLocks noChangeArrowheads="1"/>
            </p:cNvSpPr>
            <p:nvPr/>
          </p:nvSpPr>
          <p:spPr bwMode="auto">
            <a:xfrm>
              <a:off x="3515" y="2795"/>
              <a:ext cx="1080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978" name="Line 7"/>
            <p:cNvSpPr>
              <a:spLocks noChangeShapeType="1"/>
            </p:cNvSpPr>
            <p:nvPr/>
          </p:nvSpPr>
          <p:spPr bwMode="auto">
            <a:xfrm>
              <a:off x="884" y="293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8"/>
            <p:cNvGrpSpPr/>
            <p:nvPr/>
          </p:nvGrpSpPr>
          <p:grpSpPr bwMode="auto">
            <a:xfrm>
              <a:off x="884" y="2795"/>
              <a:ext cx="3501" cy="231"/>
              <a:chOff x="975" y="2795"/>
              <a:chExt cx="3674" cy="231"/>
            </a:xfrm>
          </p:grpSpPr>
          <p:sp>
            <p:nvSpPr>
              <p:cNvPr id="83984" name="Text Box 9"/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113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Порода</a:t>
                </a:r>
                <a:endParaRPr lang="ru-RU"/>
              </a:p>
            </p:txBody>
          </p:sp>
          <p:sp>
            <p:nvSpPr>
              <p:cNvPr id="83985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795"/>
                <a:ext cx="95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Собака</a:t>
                </a:r>
                <a:endParaRPr lang="ru-RU"/>
              </a:p>
            </p:txBody>
          </p:sp>
        </p:grpSp>
        <p:sp>
          <p:nvSpPr>
            <p:cNvPr id="83980" name="Line 11"/>
            <p:cNvSpPr>
              <a:spLocks noChangeShapeType="1"/>
            </p:cNvSpPr>
            <p:nvPr/>
          </p:nvSpPr>
          <p:spPr bwMode="auto">
            <a:xfrm>
              <a:off x="884" y="3022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981" name="Line 12"/>
            <p:cNvSpPr>
              <a:spLocks noChangeShapeType="1"/>
            </p:cNvSpPr>
            <p:nvPr/>
          </p:nvSpPr>
          <p:spPr bwMode="auto">
            <a:xfrm>
              <a:off x="3515" y="3022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982" name="Text Box 13"/>
            <p:cNvSpPr txBox="1">
              <a:spLocks noChangeArrowheads="1"/>
            </p:cNvSpPr>
            <p:nvPr/>
          </p:nvSpPr>
          <p:spPr bwMode="auto">
            <a:xfrm>
              <a:off x="748" y="3022"/>
              <a:ext cx="1038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Название</a:t>
              </a:r>
              <a:endParaRPr lang="ru-RU" sz="1200"/>
            </a:p>
          </p:txBody>
        </p:sp>
        <p:sp>
          <p:nvSpPr>
            <p:cNvPr id="83983" name="Text Box 14"/>
            <p:cNvSpPr txBox="1">
              <a:spLocks noChangeArrowheads="1"/>
            </p:cNvSpPr>
            <p:nvPr/>
          </p:nvSpPr>
          <p:spPr bwMode="auto">
            <a:xfrm>
              <a:off x="3424" y="3022"/>
              <a:ext cx="1134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№Родословной</a:t>
              </a:r>
              <a:endParaRPr lang="ru-RU" sz="1200"/>
            </a:p>
          </p:txBody>
        </p:sp>
      </p:grpSp>
      <p:sp>
        <p:nvSpPr>
          <p:cNvPr id="83973" name="Line 15"/>
          <p:cNvSpPr>
            <a:spLocks noChangeShapeType="1"/>
          </p:cNvSpPr>
          <p:nvPr/>
        </p:nvSpPr>
        <p:spPr bwMode="auto">
          <a:xfrm>
            <a:off x="3132138" y="50847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3974" name="Line 16"/>
          <p:cNvSpPr>
            <a:spLocks noChangeShapeType="1"/>
          </p:cNvSpPr>
          <p:nvPr/>
        </p:nvSpPr>
        <p:spPr bwMode="auto">
          <a:xfrm flipV="1">
            <a:off x="5364163" y="5013325"/>
            <a:ext cx="2159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3975" name="Line 17"/>
          <p:cNvSpPr>
            <a:spLocks noChangeShapeType="1"/>
          </p:cNvSpPr>
          <p:nvPr/>
        </p:nvSpPr>
        <p:spPr bwMode="auto">
          <a:xfrm>
            <a:off x="5364163" y="5084763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847725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6)</a:t>
            </a:r>
            <a:endParaRPr lang="ru-RU" sz="280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000" b="1" dirty="0" smtClean="0"/>
              <a:t>Если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2000" b="1" dirty="0" smtClean="0"/>
              <a:t> степень бинарной связи равна m:n,</a:t>
            </a:r>
            <a:endParaRPr lang="en-US" sz="2000" b="1" dirty="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Т</a:t>
            </a:r>
            <a:r>
              <a:rPr lang="ru-RU" sz="2000" b="1" dirty="0" smtClean="0"/>
              <a:t>о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ru-RU" sz="2000" b="1" dirty="0" smtClean="0"/>
              <a:t>независимо от класса принадлежности требуются 3 отношения (два объектных и одно связное).</a:t>
            </a:r>
            <a:endParaRPr lang="ru-RU" sz="2000" b="1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ru-RU" sz="1800" b="1" dirty="0" smtClean="0"/>
              <a:t>Например</a:t>
            </a:r>
            <a:r>
              <a:rPr lang="ru-RU" sz="1800" dirty="0" smtClean="0"/>
              <a:t>, связь между сущностью </a:t>
            </a:r>
            <a:r>
              <a:rPr lang="ru-RU" sz="1800" b="1" dirty="0" smtClean="0"/>
              <a:t>Книга </a:t>
            </a:r>
            <a:r>
              <a:rPr lang="ru-RU" sz="1800" dirty="0" smtClean="0"/>
              <a:t>с атрибутами </a:t>
            </a:r>
            <a:r>
              <a:rPr lang="ru-RU" sz="1800" b="1" dirty="0" smtClean="0"/>
              <a:t>Шифр, Название, Автор, </a:t>
            </a:r>
            <a:r>
              <a:rPr lang="ru-RU" sz="1800" b="1" dirty="0" err="1" smtClean="0"/>
              <a:t>ГодИздания</a:t>
            </a:r>
            <a:r>
              <a:rPr lang="ru-RU" sz="1800" dirty="0" smtClean="0"/>
              <a:t> и сущностью </a:t>
            </a:r>
            <a:r>
              <a:rPr lang="ru-RU" sz="1800" b="1" dirty="0" smtClean="0"/>
              <a:t>Читатель</a:t>
            </a:r>
            <a:r>
              <a:rPr lang="ru-RU" sz="1800" dirty="0" smtClean="0"/>
              <a:t> с атрибутами </a:t>
            </a:r>
            <a:r>
              <a:rPr lang="ru-RU" sz="1800" b="1" dirty="0" smtClean="0"/>
              <a:t>Билет, ФИО, Телефон</a:t>
            </a:r>
            <a:r>
              <a:rPr lang="ru-RU" sz="1800" dirty="0" smtClean="0"/>
              <a:t> является связью </a:t>
            </a:r>
            <a:r>
              <a:rPr lang="ru-RU" sz="1800" b="1" dirty="0" smtClean="0"/>
              <a:t>n:m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П</a:t>
            </a:r>
            <a:r>
              <a:rPr lang="ru-RU" sz="1800" dirty="0" err="1" smtClean="0"/>
              <a:t>олучим</a:t>
            </a:r>
            <a:r>
              <a:rPr lang="ru-RU" sz="1800" dirty="0" smtClean="0"/>
              <a:t> три отношения: </a:t>
            </a:r>
            <a:r>
              <a:rPr lang="ru-RU" sz="1800" b="1" dirty="0" smtClean="0"/>
              <a:t>Книга</a:t>
            </a:r>
            <a:r>
              <a:rPr lang="ru-RU" sz="1800" dirty="0" smtClean="0"/>
              <a:t>(Шифр, Название, Автор, </a:t>
            </a:r>
            <a:r>
              <a:rPr lang="ru-RU" sz="1800" dirty="0" err="1" smtClean="0"/>
              <a:t>ГодИздания</a:t>
            </a:r>
            <a:r>
              <a:rPr lang="ru-RU" sz="1800" dirty="0" smtClean="0"/>
              <a:t>), </a:t>
            </a:r>
            <a:r>
              <a:rPr lang="ru-RU" sz="1800" b="1" dirty="0" smtClean="0"/>
              <a:t>Читатель</a:t>
            </a:r>
            <a:r>
              <a:rPr lang="ru-RU" sz="1800" dirty="0" smtClean="0"/>
              <a:t>(Билет, ФИО, Телефон) и</a:t>
            </a:r>
            <a:r>
              <a:rPr lang="ru-RU" sz="1800" b="1" dirty="0" smtClean="0"/>
              <a:t> Взял</a:t>
            </a:r>
            <a:r>
              <a:rPr lang="ru-RU" sz="1800" dirty="0" smtClean="0"/>
              <a:t>(Шифр, Билет, Дата).</a:t>
            </a:r>
            <a:endParaRPr lang="ru-RU" sz="1800" dirty="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87450" y="4005263"/>
            <a:ext cx="6107113" cy="635000"/>
            <a:chOff x="748" y="2795"/>
            <a:chExt cx="3847" cy="400"/>
          </a:xfrm>
        </p:grpSpPr>
        <p:sp>
          <p:nvSpPr>
            <p:cNvPr id="85002" name="Rectangle 5"/>
            <p:cNvSpPr>
              <a:spLocks noChangeArrowheads="1"/>
            </p:cNvSpPr>
            <p:nvPr/>
          </p:nvSpPr>
          <p:spPr bwMode="auto">
            <a:xfrm>
              <a:off x="884" y="2795"/>
              <a:ext cx="1080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03" name="Rectangle 6"/>
            <p:cNvSpPr>
              <a:spLocks noChangeArrowheads="1"/>
            </p:cNvSpPr>
            <p:nvPr/>
          </p:nvSpPr>
          <p:spPr bwMode="auto">
            <a:xfrm>
              <a:off x="3515" y="2795"/>
              <a:ext cx="1080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04" name="Line 7"/>
            <p:cNvSpPr>
              <a:spLocks noChangeShapeType="1"/>
            </p:cNvSpPr>
            <p:nvPr/>
          </p:nvSpPr>
          <p:spPr bwMode="auto">
            <a:xfrm>
              <a:off x="884" y="293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8"/>
            <p:cNvGrpSpPr/>
            <p:nvPr/>
          </p:nvGrpSpPr>
          <p:grpSpPr bwMode="auto">
            <a:xfrm>
              <a:off x="884" y="2795"/>
              <a:ext cx="3501" cy="231"/>
              <a:chOff x="975" y="2795"/>
              <a:chExt cx="3674" cy="231"/>
            </a:xfrm>
          </p:grpSpPr>
          <p:sp>
            <p:nvSpPr>
              <p:cNvPr id="85010" name="Text Box 9"/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113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Книга</a:t>
                </a:r>
                <a:endParaRPr lang="ru-RU"/>
              </a:p>
            </p:txBody>
          </p:sp>
          <p:sp>
            <p:nvSpPr>
              <p:cNvPr id="85011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795"/>
                <a:ext cx="95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Читатель</a:t>
                </a:r>
                <a:endParaRPr lang="ru-RU"/>
              </a:p>
            </p:txBody>
          </p:sp>
        </p:grp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>
              <a:off x="884" y="3022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07" name="Line 12"/>
            <p:cNvSpPr>
              <a:spLocks noChangeShapeType="1"/>
            </p:cNvSpPr>
            <p:nvPr/>
          </p:nvSpPr>
          <p:spPr bwMode="auto">
            <a:xfrm>
              <a:off x="3515" y="3022"/>
              <a:ext cx="1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008" name="Text Box 13"/>
            <p:cNvSpPr txBox="1">
              <a:spLocks noChangeArrowheads="1"/>
            </p:cNvSpPr>
            <p:nvPr/>
          </p:nvSpPr>
          <p:spPr bwMode="auto">
            <a:xfrm>
              <a:off x="748" y="3022"/>
              <a:ext cx="1038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Шифр</a:t>
              </a:r>
              <a:endParaRPr lang="ru-RU" sz="1200"/>
            </a:p>
          </p:txBody>
        </p:sp>
        <p:sp>
          <p:nvSpPr>
            <p:cNvPr id="85009" name="Text Box 14"/>
            <p:cNvSpPr txBox="1">
              <a:spLocks noChangeArrowheads="1"/>
            </p:cNvSpPr>
            <p:nvPr/>
          </p:nvSpPr>
          <p:spPr bwMode="auto">
            <a:xfrm>
              <a:off x="3424" y="3022"/>
              <a:ext cx="1134" cy="1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Билет</a:t>
              </a:r>
              <a:endParaRPr lang="ru-RU" sz="1200"/>
            </a:p>
          </p:txBody>
        </p:sp>
      </p:grpSp>
      <p:sp>
        <p:nvSpPr>
          <p:cNvPr id="84997" name="Line 15"/>
          <p:cNvSpPr>
            <a:spLocks noChangeShapeType="1"/>
          </p:cNvSpPr>
          <p:nvPr/>
        </p:nvSpPr>
        <p:spPr bwMode="auto">
          <a:xfrm>
            <a:off x="3132138" y="43656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8" name="Line 16"/>
          <p:cNvSpPr>
            <a:spLocks noChangeShapeType="1"/>
          </p:cNvSpPr>
          <p:nvPr/>
        </p:nvSpPr>
        <p:spPr bwMode="auto">
          <a:xfrm flipV="1">
            <a:off x="5364163" y="4292600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9" name="Line 17"/>
          <p:cNvSpPr>
            <a:spLocks noChangeShapeType="1"/>
          </p:cNvSpPr>
          <p:nvPr/>
        </p:nvSpPr>
        <p:spPr bwMode="auto">
          <a:xfrm>
            <a:off x="5364163" y="436562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5000" name="Line 18"/>
          <p:cNvSpPr>
            <a:spLocks noChangeShapeType="1"/>
          </p:cNvSpPr>
          <p:nvPr/>
        </p:nvSpPr>
        <p:spPr bwMode="auto">
          <a:xfrm flipH="1" flipV="1">
            <a:off x="3132138" y="4292600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5001" name="Line 19"/>
          <p:cNvSpPr>
            <a:spLocks noChangeShapeType="1"/>
          </p:cNvSpPr>
          <p:nvPr/>
        </p:nvSpPr>
        <p:spPr bwMode="auto">
          <a:xfrm flipH="1">
            <a:off x="3132138" y="436562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865188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7)</a:t>
            </a:r>
            <a:endParaRPr lang="ru-RU" sz="280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713788" cy="2303462"/>
          </a:xfrm>
        </p:spPr>
        <p:txBody>
          <a:bodyPr/>
          <a:lstStyle/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ru-RU" sz="1600" b="1" smtClean="0"/>
              <a:t>Если</a:t>
            </a:r>
            <a:r>
              <a:rPr lang="en-US" sz="1600" b="1" smtClean="0"/>
              <a:t>:</a:t>
            </a:r>
            <a:endParaRPr lang="en-US" sz="1600" b="1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600" b="1" smtClean="0"/>
              <a:t>одна сущность является зависимой по отношению к другой сущности, т.е. не может существовать без нее, </a:t>
            </a:r>
            <a:endParaRPr lang="en-US" sz="1600" b="1" smtClean="0"/>
          </a:p>
          <a:p>
            <a:pPr marL="571500" indent="-5715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600" b="1" smtClean="0"/>
              <a:t>Т</a:t>
            </a:r>
            <a:r>
              <a:rPr lang="ru-RU" sz="1600" b="1" smtClean="0"/>
              <a:t>о</a:t>
            </a:r>
            <a:r>
              <a:rPr lang="en-US" sz="1600" b="1" smtClean="0"/>
              <a:t>:</a:t>
            </a:r>
            <a:endParaRPr lang="en-US" sz="1600" b="1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600" b="1" smtClean="0"/>
              <a:t>будут образованы два отношения – по одному для каждой сущности со своими ключами</a:t>
            </a:r>
            <a:r>
              <a:rPr lang="en-US" sz="1600" b="1" smtClean="0"/>
              <a:t>,</a:t>
            </a:r>
            <a:endParaRPr lang="en-US" sz="1600" b="1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ru-RU" sz="1600" b="1" smtClean="0"/>
              <a:t>в отношение, соответствующее зависимой сущности, добавится ключ отношения, соответствующего сущности, от которой она зависит</a:t>
            </a:r>
            <a:r>
              <a:rPr lang="en-US" sz="1600" b="1" smtClean="0"/>
              <a:t>,</a:t>
            </a:r>
            <a:endParaRPr lang="en-US" sz="1600" b="1" smtClean="0"/>
          </a:p>
          <a:p>
            <a:pPr marL="571500" indent="-571500" eaLnBrk="1" hangingPunct="1">
              <a:lnSpc>
                <a:spcPct val="70000"/>
              </a:lnSpc>
            </a:pPr>
            <a:r>
              <a:rPr lang="en-US" sz="1600" b="1" smtClean="0"/>
              <a:t>т</a:t>
            </a:r>
            <a:r>
              <a:rPr lang="ru-RU" sz="1600" b="1" smtClean="0"/>
              <a:t>аким образом, ключом отношения, соответствующего зависимой сущности, будет составной ключ, включающий  ключи обеих сущностей.</a:t>
            </a:r>
            <a:endParaRPr lang="ru-RU" sz="1600" b="1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b="1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smtClean="0"/>
              <a:t>Нап</a:t>
            </a:r>
            <a:r>
              <a:rPr lang="ru-RU" sz="1600" b="1" smtClean="0"/>
              <a:t>ример</a:t>
            </a:r>
            <a:r>
              <a:rPr lang="en-US" sz="1600" smtClean="0"/>
              <a:t>,</a:t>
            </a:r>
            <a:r>
              <a:rPr lang="ru-RU" sz="1600" smtClean="0"/>
              <a:t> </a:t>
            </a:r>
            <a:r>
              <a:rPr lang="en-US" sz="1600" smtClean="0"/>
              <a:t>с</a:t>
            </a:r>
            <a:r>
              <a:rPr lang="ru-RU" sz="1600" smtClean="0"/>
              <a:t>ущность «отдел в магазине» зависит от сущности «магазин», поскольку вне магазина отдел существовать не может. </a:t>
            </a:r>
            <a:endParaRPr lang="ru-RU" sz="1600" smtClean="0"/>
          </a:p>
        </p:txBody>
      </p:sp>
      <p:pic>
        <p:nvPicPr>
          <p:cNvPr id="86020" name="Picture 4" descr="CH03_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428728" y="4143380"/>
            <a:ext cx="5551714" cy="1085669"/>
          </a:xfrm>
          <a:noFill/>
        </p:spPr>
      </p:pic>
      <p:sp>
        <p:nvSpPr>
          <p:cNvPr id="86021" name="Text Box 7"/>
          <p:cNvSpPr txBox="1">
            <a:spLocks noChangeArrowheads="1"/>
          </p:cNvSpPr>
          <p:nvPr/>
        </p:nvSpPr>
        <p:spPr bwMode="auto">
          <a:xfrm>
            <a:off x="323850" y="5589588"/>
            <a:ext cx="8424863" cy="2873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1600" b="1"/>
              <a:t>Получим</a:t>
            </a:r>
            <a:r>
              <a:rPr lang="ru-RU" sz="1600"/>
              <a:t> два отношения: </a:t>
            </a:r>
            <a:r>
              <a:rPr lang="ru-RU" sz="1600" b="1"/>
              <a:t>Магазин</a:t>
            </a:r>
            <a:r>
              <a:rPr lang="ru-RU" sz="1600"/>
              <a:t>(</a:t>
            </a:r>
            <a:r>
              <a:rPr lang="ru-RU" sz="1600" u="sng"/>
              <a:t>Название</a:t>
            </a:r>
            <a:r>
              <a:rPr lang="ru-RU" sz="1600"/>
              <a:t>, …) и </a:t>
            </a:r>
            <a:r>
              <a:rPr lang="ru-RU" sz="1600" b="1"/>
              <a:t>Отдел</a:t>
            </a:r>
            <a:r>
              <a:rPr lang="ru-RU" sz="1600"/>
              <a:t> (</a:t>
            </a:r>
            <a:r>
              <a:rPr lang="ru-RU" sz="1600" u="sng"/>
              <a:t>Название, №Отдела</a:t>
            </a:r>
            <a:r>
              <a:rPr lang="ru-RU" sz="1600"/>
              <a:t>, …, ).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990600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генерации отношений из </a:t>
            </a:r>
            <a:r>
              <a:rPr lang="en-US" sz="2800" smtClean="0"/>
              <a:t>ER</a:t>
            </a:r>
            <a:r>
              <a:rPr lang="ru-RU" sz="2800" smtClean="0"/>
              <a:t>-диаграмм </a:t>
            </a:r>
            <a:r>
              <a:rPr lang="en-US" sz="2800" smtClean="0"/>
              <a:t>(правило 8)</a:t>
            </a:r>
            <a:endParaRPr lang="ru-RU" sz="280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24863" cy="4895850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smtClean="0"/>
              <a:t>Если </a:t>
            </a:r>
            <a:r>
              <a:rPr lang="ru-RU" sz="1600" smtClean="0"/>
              <a:t>одна сущность является общей сущностью, а другие сущности - ее категориями, 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b="1" smtClean="0"/>
              <a:t>то </a:t>
            </a:r>
            <a:r>
              <a:rPr lang="ru-RU" sz="1600" smtClean="0"/>
              <a:t>возможны</a:t>
            </a:r>
            <a:r>
              <a:rPr lang="ru-RU" sz="1600" b="1" smtClean="0"/>
              <a:t> два варианта </a:t>
            </a:r>
            <a:r>
              <a:rPr lang="ru-RU" sz="1600" smtClean="0"/>
              <a:t>генерации отношений</a:t>
            </a:r>
            <a:r>
              <a:rPr lang="en-US" sz="1600" b="1" smtClean="0"/>
              <a:t>:</a:t>
            </a:r>
            <a:endParaRPr lang="en-US" sz="1600" b="1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z="1600" b="1" smtClean="0"/>
              <a:t>Вариант 1:</a:t>
            </a:r>
            <a:endParaRPr lang="en-US" sz="1600" b="1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ru-RU" sz="1600" smtClean="0"/>
              <a:t>общая сущность служит источником для генерации отношения, ключ</a:t>
            </a:r>
            <a:r>
              <a:rPr lang="en-US" sz="1600" smtClean="0"/>
              <a:t>ом которого</a:t>
            </a:r>
            <a:r>
              <a:rPr lang="ru-RU" sz="1600" smtClean="0"/>
              <a:t> является ключ это</a:t>
            </a:r>
            <a:r>
              <a:rPr lang="en-US" sz="1600" smtClean="0"/>
              <a:t>й</a:t>
            </a:r>
            <a:r>
              <a:rPr lang="ru-RU" sz="1600" smtClean="0"/>
              <a:t> </a:t>
            </a:r>
            <a:r>
              <a:rPr lang="en-US" sz="1600" smtClean="0"/>
              <a:t>сущности</a:t>
            </a:r>
            <a:r>
              <a:rPr lang="ru-RU" sz="1600" smtClean="0"/>
              <a:t>. 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en-US" sz="1600" smtClean="0"/>
              <a:t>генерируются отношения, соответствующие каждой из категорий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en-US" sz="1600" smtClean="0"/>
              <a:t>к</a:t>
            </a:r>
            <a:r>
              <a:rPr lang="ru-RU" sz="1600" smtClean="0"/>
              <a:t>люч общей сущности добавляется как атрибут в отношения, соответствующие категориям.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z="1600" b="1" smtClean="0"/>
              <a:t>В</a:t>
            </a:r>
            <a:r>
              <a:rPr lang="ru-RU" sz="1600" b="1" smtClean="0"/>
              <a:t>ариант</a:t>
            </a:r>
            <a:r>
              <a:rPr lang="en-US" sz="1600" b="1" smtClean="0"/>
              <a:t> 2:</a:t>
            </a:r>
            <a:endParaRPr lang="en-US" sz="1600" b="1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en-US" sz="1600" smtClean="0"/>
              <a:t>генерируются отношения, соответствующие каждой из категорий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ru-RU" sz="1600" smtClean="0"/>
              <a:t>общая сущность не порождает </a:t>
            </a:r>
            <a:r>
              <a:rPr lang="en-US" sz="1600" smtClean="0"/>
              <a:t>отдельного </a:t>
            </a:r>
            <a:r>
              <a:rPr lang="ru-RU" sz="1600" smtClean="0"/>
              <a:t>отношени</a:t>
            </a:r>
            <a:r>
              <a:rPr lang="en-US" sz="1600" smtClean="0"/>
              <a:t>я</a:t>
            </a:r>
            <a:r>
              <a:rPr lang="ru-RU" sz="1600" smtClean="0"/>
              <a:t>, а все ее атрибуты становятся атрибутами объектных отношений, порожденных категориями.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ru-RU" sz="1600" b="1" smtClean="0"/>
              <a:t> Выбор варианта </a:t>
            </a:r>
            <a:r>
              <a:rPr lang="ru-RU" sz="1600" smtClean="0"/>
              <a:t>генерации зависит от количества общих атрибутов</a:t>
            </a:r>
            <a:r>
              <a:rPr lang="en-US" sz="1600" smtClean="0"/>
              <a:t>: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ru-RU" sz="1600" smtClean="0"/>
              <a:t>Если количество атрибутов общей сущности больше, чем количество атрибутов ее категорий, то </a:t>
            </a:r>
            <a:r>
              <a:rPr lang="en-US" sz="1600" smtClean="0"/>
              <a:t>обычно выбирают</a:t>
            </a:r>
            <a:r>
              <a:rPr lang="ru-RU" sz="1600" smtClean="0"/>
              <a:t> </a:t>
            </a:r>
            <a:r>
              <a:rPr lang="ru-RU" sz="1600" b="1" smtClean="0"/>
              <a:t>вариант</a:t>
            </a:r>
            <a:r>
              <a:rPr lang="en-US" sz="1600" b="1" smtClean="0"/>
              <a:t> 1</a:t>
            </a:r>
            <a:r>
              <a:rPr lang="ru-RU" sz="1600" smtClean="0"/>
              <a:t>. 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ru-RU" sz="1600" smtClean="0"/>
              <a:t>Если </a:t>
            </a:r>
            <a:r>
              <a:rPr lang="en-US" sz="1600" smtClean="0"/>
              <a:t>количество общих </a:t>
            </a:r>
            <a:r>
              <a:rPr lang="ru-RU" sz="1600" smtClean="0"/>
              <a:t> атрибутов </a:t>
            </a:r>
            <a:r>
              <a:rPr lang="en-US" sz="1600" smtClean="0"/>
              <a:t>не превышает </a:t>
            </a:r>
            <a:r>
              <a:rPr lang="ru-RU" sz="1600" smtClean="0"/>
              <a:t>2-3, то смысла в создании самостоятельного отношения для общей сущности нет</a:t>
            </a:r>
            <a:r>
              <a:rPr lang="en-US" sz="1600" smtClean="0"/>
              <a:t> и выбирают </a:t>
            </a:r>
            <a:r>
              <a:rPr lang="ru-RU" sz="1600" b="1" smtClean="0"/>
              <a:t>вариант</a:t>
            </a:r>
            <a:r>
              <a:rPr lang="en-US" sz="1600" b="1" smtClean="0"/>
              <a:t> 2</a:t>
            </a:r>
            <a:r>
              <a:rPr lang="ru-RU" sz="1600" smtClean="0"/>
              <a:t>. 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sz="1600" smtClean="0"/>
              <a:t>Е</a:t>
            </a:r>
            <a:r>
              <a:rPr lang="ru-RU" sz="1600" smtClean="0"/>
              <a:t>сли категории имеют связи друг с другом, то порождается </a:t>
            </a:r>
            <a:r>
              <a:rPr lang="en-US" sz="1600" smtClean="0"/>
              <a:t>дополнительно </a:t>
            </a:r>
            <a:r>
              <a:rPr lang="ru-RU" sz="1600" smtClean="0"/>
              <a:t>такое число отношений, которое определяется правилами 1-6. </a:t>
            </a:r>
            <a:endParaRPr lang="en-US" sz="1600" smtClean="0"/>
          </a:p>
          <a:p>
            <a:pPr marL="571500" indent="-57150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endParaRPr lang="ru-RU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442913"/>
          </a:xfrm>
        </p:spPr>
        <p:txBody>
          <a:bodyPr/>
          <a:lstStyle/>
          <a:p>
            <a:pPr eaLnBrk="1" hangingPunct="1"/>
            <a:r>
              <a:rPr lang="ru-RU" sz="3200" smtClean="0"/>
              <a:t>Основны</a:t>
            </a:r>
            <a:r>
              <a:rPr lang="en-US" sz="3200" smtClean="0"/>
              <a:t>е</a:t>
            </a:r>
            <a:r>
              <a:rPr lang="ru-RU" sz="3200" smtClean="0"/>
              <a:t> понятия ER</a:t>
            </a:r>
            <a:r>
              <a:rPr lang="ru-RU" sz="3200" i="1" smtClean="0"/>
              <a:t> – </a:t>
            </a:r>
            <a:r>
              <a:rPr lang="en-US" sz="3200" smtClean="0"/>
              <a:t>модели</a:t>
            </a:r>
            <a:r>
              <a:rPr lang="ru-RU" sz="3800" smtClean="0"/>
              <a:t> </a:t>
            </a:r>
            <a:endParaRPr lang="ru-RU" sz="380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b="1" i="1" smtClean="0"/>
              <a:t>Сущность</a:t>
            </a:r>
            <a:r>
              <a:rPr lang="ru-RU" sz="1800" i="1" smtClean="0"/>
              <a:t> - </a:t>
            </a:r>
            <a:r>
              <a:rPr lang="ru-RU" sz="1600" i="1" smtClean="0"/>
              <a:t>реальный или представляемый объект, имеющий значение при решении задачи, информация о котором должна храниться и быть доступной.</a:t>
            </a:r>
            <a:endParaRPr lang="en-US" sz="1600" i="1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И</a:t>
            </a:r>
            <a:r>
              <a:rPr lang="ru-RU" sz="1500" smtClean="0"/>
              <a:t>менуется , как правило, существительным</a:t>
            </a:r>
            <a:r>
              <a:rPr lang="en-US" sz="1500" smtClean="0"/>
              <a:t>,</a:t>
            </a:r>
            <a:endParaRPr lang="en-US" sz="150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И</a:t>
            </a:r>
            <a:r>
              <a:rPr lang="ru-RU" sz="1500" smtClean="0"/>
              <a:t>меет экземпляры, каждый из которых должен быть однозначно идентифицируем</a:t>
            </a:r>
            <a:r>
              <a:rPr lang="en-US" sz="1500" smtClean="0"/>
              <a:t>,</a:t>
            </a:r>
            <a:endParaRPr lang="en-US" sz="150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Н</a:t>
            </a:r>
            <a:r>
              <a:rPr lang="ru-RU" sz="1500" smtClean="0"/>
              <a:t>а диаграммах изображается прямоугольником с ее именем.</a:t>
            </a:r>
            <a:endParaRPr lang="en-US" sz="1500" smtClean="0"/>
          </a:p>
          <a:p>
            <a:pPr eaLnBrk="1" hangingPunct="1">
              <a:lnSpc>
                <a:spcPct val="80000"/>
              </a:lnSpc>
            </a:pPr>
            <a:r>
              <a:rPr lang="ru-RU" sz="1800" b="1" i="1" smtClean="0"/>
              <a:t>Атрибут</a:t>
            </a:r>
            <a:r>
              <a:rPr lang="ru-RU" sz="1800" i="1" smtClean="0"/>
              <a:t> сущности –</a:t>
            </a:r>
            <a:r>
              <a:rPr lang="en-US" sz="1800" i="1" smtClean="0"/>
              <a:t> </a:t>
            </a:r>
            <a:r>
              <a:rPr lang="ru-RU" sz="1600" i="1" smtClean="0"/>
              <a:t>свойство сущности, </a:t>
            </a:r>
            <a:r>
              <a:rPr lang="en-US" sz="1600" i="1" smtClean="0"/>
              <a:t>важное</a:t>
            </a:r>
            <a:r>
              <a:rPr lang="ru-RU" sz="1600" i="1" smtClean="0"/>
              <a:t> для решения задач</a:t>
            </a:r>
            <a:r>
              <a:rPr lang="en-US" sz="1600" i="1" smtClean="0"/>
              <a:t>и</a:t>
            </a:r>
            <a:r>
              <a:rPr lang="ru-RU" sz="1600" i="1" smtClean="0"/>
              <a:t>.</a:t>
            </a:r>
            <a:endParaRPr lang="en-US" sz="1600" i="1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На диаграмме </a:t>
            </a:r>
            <a:r>
              <a:rPr lang="ru-RU" sz="1500" smtClean="0"/>
              <a:t>перечисляются внутри </a:t>
            </a:r>
            <a:r>
              <a:rPr lang="en-US" sz="1500" smtClean="0"/>
              <a:t>сущности</a:t>
            </a:r>
            <a:r>
              <a:rPr lang="ru-RU" sz="1500" smtClean="0"/>
              <a:t> (нотация Чена и Баркера) или под прямоугольником, изображающим сущность (нотация Хау). </a:t>
            </a:r>
            <a:endParaRPr lang="en-US" sz="150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Допустимо изображение </a:t>
            </a:r>
            <a:r>
              <a:rPr lang="ru-RU" sz="1500" smtClean="0"/>
              <a:t> на диаграммах не все</a:t>
            </a:r>
            <a:r>
              <a:rPr lang="en-US" sz="1500" smtClean="0"/>
              <a:t>х</a:t>
            </a:r>
            <a:r>
              <a:rPr lang="ru-RU" sz="1500" smtClean="0"/>
              <a:t> атрибут</a:t>
            </a:r>
            <a:r>
              <a:rPr lang="en-US" sz="1500" smtClean="0"/>
              <a:t>ов</a:t>
            </a:r>
            <a:r>
              <a:rPr lang="ru-RU" sz="1500" smtClean="0"/>
              <a:t> сущности, а только ее идентификатор</a:t>
            </a:r>
            <a:r>
              <a:rPr lang="en-US" sz="1500" smtClean="0"/>
              <a:t>а</a:t>
            </a:r>
            <a:r>
              <a:rPr lang="ru-RU" sz="1500" smtClean="0"/>
              <a:t>.</a:t>
            </a:r>
            <a:endParaRPr lang="en-US" sz="1500" smtClean="0"/>
          </a:p>
          <a:p>
            <a:pPr eaLnBrk="1" hangingPunct="1">
              <a:lnSpc>
                <a:spcPct val="80000"/>
              </a:lnSpc>
            </a:pPr>
            <a:r>
              <a:rPr lang="ru-RU" sz="1800" b="1" i="1" smtClean="0"/>
              <a:t>Связь</a:t>
            </a:r>
            <a:r>
              <a:rPr lang="ru-RU" sz="1800" i="1" smtClean="0"/>
              <a:t> – </a:t>
            </a:r>
            <a:r>
              <a:rPr lang="ru-RU" sz="1600" i="1" smtClean="0"/>
              <a:t>ассоциация (зависимость) устанавливаемая между двумя или более сущностями</a:t>
            </a:r>
            <a:r>
              <a:rPr lang="en-US" sz="1600" i="1" smtClean="0"/>
              <a:t>.</a:t>
            </a:r>
            <a:endParaRPr lang="en-US" sz="1600" i="1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именуется обычно</a:t>
            </a:r>
            <a:r>
              <a:rPr lang="ru-RU" sz="1500" smtClean="0"/>
              <a:t> глаголом. </a:t>
            </a:r>
            <a:endParaRPr lang="en-US" sz="150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ч</a:t>
            </a:r>
            <a:r>
              <a:rPr lang="ru-RU" sz="1500" smtClean="0"/>
              <a:t>аще всего используются</a:t>
            </a:r>
            <a:r>
              <a:rPr lang="ru-RU" sz="1500" b="1" smtClean="0"/>
              <a:t> бинарные </a:t>
            </a:r>
            <a:r>
              <a:rPr lang="ru-RU" sz="1500" smtClean="0"/>
              <a:t>связи, то есть связи между двумя разными сущностями или сущностью и ею же самой. В последнем  случае связь называется </a:t>
            </a:r>
            <a:r>
              <a:rPr lang="ru-RU" sz="1500" b="1" smtClean="0"/>
              <a:t>рекурсивной</a:t>
            </a:r>
            <a:r>
              <a:rPr lang="ru-RU" sz="1500" smtClean="0"/>
              <a:t>.</a:t>
            </a:r>
            <a:endParaRPr lang="en-US" sz="150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в</a:t>
            </a:r>
            <a:r>
              <a:rPr lang="ru-RU" sz="1500" smtClean="0"/>
              <a:t> связи выделяются два конца, для каждого конца указывается</a:t>
            </a:r>
            <a:r>
              <a:rPr lang="en-US" sz="1500" smtClean="0"/>
              <a:t>:</a:t>
            </a:r>
            <a:endParaRPr lang="en-US" sz="1500" smtClean="0"/>
          </a:p>
          <a:p>
            <a:pPr lvl="2" eaLnBrk="1" hangingPunct="1">
              <a:lnSpc>
                <a:spcPct val="80000"/>
              </a:lnSpc>
            </a:pPr>
            <a:r>
              <a:rPr lang="ru-RU" sz="1400" b="1" smtClean="0"/>
              <a:t>имя </a:t>
            </a:r>
            <a:endParaRPr lang="en-US" sz="1400" b="1" smtClean="0"/>
          </a:p>
          <a:p>
            <a:pPr lvl="2" eaLnBrk="1" hangingPunct="1">
              <a:lnSpc>
                <a:spcPct val="80000"/>
              </a:lnSpc>
            </a:pPr>
            <a:r>
              <a:rPr lang="ru-RU" sz="1400" b="1" smtClean="0"/>
              <a:t>степень, </a:t>
            </a:r>
            <a:r>
              <a:rPr lang="ru-RU" sz="1400" smtClean="0"/>
              <a:t>то есть сколько экземпляров сущности участвует в связи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ru-RU" sz="1400" b="1" smtClean="0"/>
              <a:t>класс принадлежности сущности связи </a:t>
            </a:r>
            <a:r>
              <a:rPr lang="ru-RU" sz="1400" smtClean="0"/>
              <a:t>(обязательная или необязательная).</a:t>
            </a:r>
            <a:r>
              <a:rPr lang="ru-RU" sz="1400" b="1" smtClean="0"/>
              <a:t> </a:t>
            </a:r>
            <a:endParaRPr lang="en-US" sz="1400" b="1" smtClean="0"/>
          </a:p>
          <a:p>
            <a:pPr lvl="1" eaLnBrk="1" hangingPunct="1">
              <a:lnSpc>
                <a:spcPct val="80000"/>
              </a:lnSpc>
            </a:pPr>
            <a:r>
              <a:rPr lang="ru-RU" sz="1500" smtClean="0"/>
              <a:t>На диаграммах связи изображают </a:t>
            </a:r>
            <a:r>
              <a:rPr lang="en-US" sz="1500" smtClean="0"/>
              <a:t>по-разному в разных нотациях</a:t>
            </a:r>
            <a:r>
              <a:rPr lang="ru-RU" sz="1500" smtClean="0"/>
              <a:t>. </a:t>
            </a:r>
            <a:endParaRPr lang="ru-RU" sz="1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Пример использования правила 8</a:t>
            </a:r>
            <a:endParaRPr lang="ru-RU" sz="3200" smtClean="0"/>
          </a:p>
        </p:txBody>
      </p:sp>
      <p:pic>
        <p:nvPicPr>
          <p:cNvPr id="88067" name="Picture 4" descr="CH03_1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1412875"/>
            <a:ext cx="3887788" cy="3671888"/>
          </a:xfrm>
          <a:noFill/>
        </p:spPr>
      </p:pic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4211638" y="1341438"/>
            <a:ext cx="4716462" cy="39354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Aft>
                <a:spcPct val="30000"/>
              </a:spcAft>
            </a:pPr>
            <a:r>
              <a:rPr lang="en-US" sz="1600" b="1" u="sng" dirty="0" err="1"/>
              <a:t>Вариант</a:t>
            </a:r>
            <a:r>
              <a:rPr lang="en-US" sz="1600" b="1" u="sng" dirty="0"/>
              <a:t> 1</a:t>
            </a:r>
            <a:r>
              <a:rPr lang="en-US" sz="1600" b="1" dirty="0"/>
              <a:t> </a:t>
            </a:r>
            <a:r>
              <a:rPr lang="en-US" sz="1600" b="1" dirty="0" err="1"/>
              <a:t>даст</a:t>
            </a:r>
            <a:r>
              <a:rPr lang="en-US" sz="1600" b="1" dirty="0"/>
              <a:t> 4 </a:t>
            </a:r>
            <a:r>
              <a:rPr lang="en-US" sz="1600" b="1" dirty="0" err="1"/>
              <a:t>отношения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b="1" dirty="0" err="1"/>
              <a:t>Лэтишник</a:t>
            </a:r>
            <a:r>
              <a:rPr lang="ru-RU" sz="1600" dirty="0"/>
              <a:t> (</a:t>
            </a:r>
            <a:r>
              <a:rPr lang="ru-RU" sz="1600" u="sng" dirty="0"/>
              <a:t>№паспорта</a:t>
            </a:r>
            <a:r>
              <a:rPr lang="ru-RU" sz="1600" dirty="0"/>
              <a:t>, </a:t>
            </a:r>
            <a:r>
              <a:rPr lang="en-US" sz="1600" dirty="0" err="1"/>
              <a:t>Фамилия</a:t>
            </a:r>
            <a:r>
              <a:rPr lang="ru-RU" sz="1600" dirty="0"/>
              <a:t>, </a:t>
            </a:r>
            <a:r>
              <a:rPr lang="en-US" sz="1600" dirty="0" err="1"/>
              <a:t>Имя</a:t>
            </a:r>
            <a:r>
              <a:rPr lang="en-US" sz="1600" dirty="0"/>
              <a:t>, </a:t>
            </a:r>
            <a:r>
              <a:rPr lang="en-US" sz="1600" dirty="0" err="1"/>
              <a:t>Отчество</a:t>
            </a:r>
            <a:r>
              <a:rPr lang="en-US" sz="1600" dirty="0"/>
              <a:t>, </a:t>
            </a:r>
            <a:r>
              <a:rPr lang="ru-RU" sz="1600" dirty="0"/>
              <a:t>Адрес, </a:t>
            </a:r>
            <a:r>
              <a:rPr lang="en-US" sz="1600" dirty="0" err="1"/>
              <a:t>Телефон</a:t>
            </a:r>
            <a:r>
              <a:rPr lang="en-US" sz="1600" dirty="0"/>
              <a:t>),</a:t>
            </a:r>
            <a:endParaRPr lang="ru-RU" sz="1600" dirty="0"/>
          </a:p>
          <a:p>
            <a:r>
              <a:rPr lang="ru-RU" sz="1600" b="1" dirty="0"/>
              <a:t>Студент</a:t>
            </a:r>
            <a:r>
              <a:rPr lang="ru-RU" sz="1600" dirty="0"/>
              <a:t> (</a:t>
            </a:r>
            <a:r>
              <a:rPr lang="ru-RU" sz="1600" u="sng" dirty="0"/>
              <a:t>№</a:t>
            </a:r>
            <a:r>
              <a:rPr lang="en-US" sz="1600" u="sng" dirty="0"/>
              <a:t>з</a:t>
            </a:r>
            <a:r>
              <a:rPr lang="ru-RU" sz="1600" u="sng" dirty="0" err="1"/>
              <a:t>ачетки</a:t>
            </a:r>
            <a:r>
              <a:rPr lang="ru-RU" sz="1600" dirty="0"/>
              <a:t>, №паспорта, </a:t>
            </a:r>
            <a:r>
              <a:rPr lang="en-US" sz="1600" dirty="0"/>
              <a:t>№г</a:t>
            </a:r>
            <a:r>
              <a:rPr lang="ru-RU" sz="1600" dirty="0" err="1"/>
              <a:t>рупп</a:t>
            </a:r>
            <a:r>
              <a:rPr lang="en-US" sz="1600" dirty="0"/>
              <a:t>ы),</a:t>
            </a:r>
            <a:endParaRPr lang="ru-RU" sz="1600" dirty="0"/>
          </a:p>
          <a:p>
            <a:r>
              <a:rPr lang="ru-RU" sz="1600" b="1" dirty="0"/>
              <a:t>Преподаватель</a:t>
            </a:r>
            <a:r>
              <a:rPr lang="ru-RU" sz="1600" dirty="0"/>
              <a:t> (</a:t>
            </a:r>
            <a:r>
              <a:rPr lang="ru-RU" sz="1600" u="sng" dirty="0"/>
              <a:t>№</a:t>
            </a:r>
            <a:r>
              <a:rPr lang="en-US" sz="1600" u="sng" dirty="0"/>
              <a:t>т</a:t>
            </a:r>
            <a:r>
              <a:rPr lang="ru-RU" sz="1600" u="sng" dirty="0"/>
              <a:t>рудовой</a:t>
            </a:r>
            <a:r>
              <a:rPr lang="en-US" sz="1600" u="sng" dirty="0"/>
              <a:t> к</a:t>
            </a:r>
            <a:r>
              <a:rPr lang="ru-RU" sz="1600" u="sng" dirty="0" err="1"/>
              <a:t>нижки</a:t>
            </a:r>
            <a:r>
              <a:rPr lang="ru-RU" sz="1600" dirty="0"/>
              <a:t>, №паспорта, </a:t>
            </a:r>
            <a:r>
              <a:rPr lang="en-US" sz="1600" dirty="0" err="1"/>
              <a:t>Название</a:t>
            </a:r>
            <a:r>
              <a:rPr lang="en-US" sz="1600" dirty="0"/>
              <a:t> </a:t>
            </a:r>
            <a:r>
              <a:rPr lang="en-US" sz="1600" dirty="0" err="1"/>
              <a:t>кафедры</a:t>
            </a:r>
            <a:r>
              <a:rPr lang="en-US" sz="1600" dirty="0"/>
              <a:t>, Д</a:t>
            </a:r>
            <a:r>
              <a:rPr lang="ru-RU" sz="1600" dirty="0" err="1"/>
              <a:t>олжность</a:t>
            </a:r>
            <a:r>
              <a:rPr lang="ru-RU" sz="1600" dirty="0"/>
              <a:t>),</a:t>
            </a:r>
            <a:endParaRPr lang="en-US" sz="1600" dirty="0"/>
          </a:p>
          <a:p>
            <a:r>
              <a:rPr lang="ru-RU" sz="1600" b="1" dirty="0" smtClean="0"/>
              <a:t>Обучает</a:t>
            </a:r>
            <a:r>
              <a:rPr lang="ru-RU" sz="1600" dirty="0" smtClean="0"/>
              <a:t> </a:t>
            </a:r>
            <a:r>
              <a:rPr lang="ru-RU" sz="1600" dirty="0"/>
              <a:t>(№</a:t>
            </a:r>
            <a:r>
              <a:rPr lang="en-US" sz="1600" dirty="0"/>
              <a:t>з</a:t>
            </a:r>
            <a:r>
              <a:rPr lang="ru-RU" sz="1600" dirty="0" err="1"/>
              <a:t>ачетки</a:t>
            </a:r>
            <a:r>
              <a:rPr lang="ru-RU" sz="1600" dirty="0"/>
              <a:t>, №</a:t>
            </a:r>
            <a:r>
              <a:rPr lang="en-US" sz="1600" dirty="0"/>
              <a:t>т</a:t>
            </a:r>
            <a:r>
              <a:rPr lang="ru-RU" sz="1600" dirty="0"/>
              <a:t>рудовой</a:t>
            </a:r>
            <a:r>
              <a:rPr lang="en-US" sz="1600" dirty="0"/>
              <a:t> к</a:t>
            </a:r>
            <a:r>
              <a:rPr lang="ru-RU" sz="1600" dirty="0" err="1"/>
              <a:t>нижки</a:t>
            </a:r>
            <a:r>
              <a:rPr lang="ru-RU" sz="1600" dirty="0"/>
              <a:t>, …). </a:t>
            </a:r>
            <a:endParaRPr lang="en-US" sz="1600" dirty="0"/>
          </a:p>
          <a:p>
            <a:endParaRPr lang="en-US" sz="1600" b="1" u="sng" dirty="0"/>
          </a:p>
          <a:p>
            <a:pPr>
              <a:spcAft>
                <a:spcPct val="30000"/>
              </a:spcAft>
            </a:pPr>
            <a:r>
              <a:rPr lang="en-US" sz="1600" b="1" u="sng" dirty="0" err="1"/>
              <a:t>Вариант</a:t>
            </a:r>
            <a:r>
              <a:rPr lang="en-US" sz="1600" b="1" u="sng" dirty="0"/>
              <a:t> 2</a:t>
            </a:r>
            <a:r>
              <a:rPr lang="en-US" sz="1600" b="1" dirty="0"/>
              <a:t> </a:t>
            </a:r>
            <a:r>
              <a:rPr lang="en-US" sz="1600" b="1" dirty="0" err="1"/>
              <a:t>даст</a:t>
            </a:r>
            <a:r>
              <a:rPr lang="en-US" sz="1600" dirty="0"/>
              <a:t> </a:t>
            </a:r>
            <a:r>
              <a:rPr lang="ru-RU" sz="1600" b="1" dirty="0"/>
              <a:t>3 отношения:</a:t>
            </a:r>
            <a:r>
              <a:rPr lang="ru-RU" sz="1600" dirty="0"/>
              <a:t> </a:t>
            </a:r>
            <a:endParaRPr lang="en-US" sz="1600" dirty="0"/>
          </a:p>
          <a:p>
            <a:r>
              <a:rPr lang="ru-RU" sz="1600" b="1" dirty="0"/>
              <a:t>Студент</a:t>
            </a:r>
            <a:r>
              <a:rPr lang="ru-RU" sz="1600" dirty="0"/>
              <a:t> (</a:t>
            </a:r>
            <a:r>
              <a:rPr lang="ru-RU" sz="1600" u="sng" dirty="0"/>
              <a:t>№</a:t>
            </a:r>
            <a:r>
              <a:rPr lang="en-US" sz="1600" u="sng" dirty="0"/>
              <a:t>з</a:t>
            </a:r>
            <a:r>
              <a:rPr lang="ru-RU" sz="1600" u="sng" dirty="0" err="1"/>
              <a:t>ачетки</a:t>
            </a:r>
            <a:r>
              <a:rPr lang="ru-RU" sz="1600" dirty="0"/>
              <a:t>, №паспорта, </a:t>
            </a:r>
            <a:r>
              <a:rPr lang="en-US" sz="1600" dirty="0" err="1"/>
              <a:t>Фамилия</a:t>
            </a:r>
            <a:r>
              <a:rPr lang="ru-RU" sz="1600" dirty="0"/>
              <a:t>,</a:t>
            </a:r>
            <a:r>
              <a:rPr lang="ru-RU" dirty="0"/>
              <a:t> </a:t>
            </a:r>
            <a:r>
              <a:rPr lang="en-US" sz="1600" dirty="0" err="1"/>
              <a:t>Имя</a:t>
            </a:r>
            <a:r>
              <a:rPr lang="en-US" sz="1600" dirty="0"/>
              <a:t>, </a:t>
            </a:r>
            <a:r>
              <a:rPr lang="en-US" sz="1600" dirty="0" err="1"/>
              <a:t>Отчество</a:t>
            </a:r>
            <a:r>
              <a:rPr lang="en-US" sz="1600" dirty="0"/>
              <a:t>, </a:t>
            </a:r>
            <a:r>
              <a:rPr lang="ru-RU" sz="1600" dirty="0"/>
              <a:t>Адрес, </a:t>
            </a:r>
            <a:r>
              <a:rPr lang="en-US" sz="1600" dirty="0" err="1"/>
              <a:t>Телефон</a:t>
            </a:r>
            <a:r>
              <a:rPr lang="ru-RU" sz="1600" dirty="0"/>
              <a:t>, </a:t>
            </a:r>
            <a:r>
              <a:rPr lang="en-US" sz="1600" dirty="0"/>
              <a:t>№г</a:t>
            </a:r>
            <a:r>
              <a:rPr lang="ru-RU" sz="1600" dirty="0" err="1"/>
              <a:t>рупп</a:t>
            </a:r>
            <a:r>
              <a:rPr lang="en-US" sz="1600" dirty="0"/>
              <a:t>ы</a:t>
            </a:r>
            <a:r>
              <a:rPr lang="ru-RU" sz="1600" dirty="0"/>
              <a:t>), </a:t>
            </a:r>
            <a:endParaRPr lang="ru-RU" sz="1600" b="1" dirty="0"/>
          </a:p>
          <a:p>
            <a:r>
              <a:rPr lang="ru-RU" sz="1600" b="1" dirty="0"/>
              <a:t>Преподаватель</a:t>
            </a:r>
            <a:r>
              <a:rPr lang="ru-RU" sz="1600" dirty="0"/>
              <a:t> (</a:t>
            </a:r>
            <a:r>
              <a:rPr lang="ru-RU" sz="1600" u="sng" dirty="0"/>
              <a:t>№</a:t>
            </a:r>
            <a:r>
              <a:rPr lang="en-US" sz="1600" u="sng" dirty="0"/>
              <a:t>т</a:t>
            </a:r>
            <a:r>
              <a:rPr lang="ru-RU" sz="1600" u="sng" dirty="0"/>
              <a:t>рудовой</a:t>
            </a:r>
            <a:r>
              <a:rPr lang="en-US" sz="1600" u="sng" dirty="0"/>
              <a:t> к</a:t>
            </a:r>
            <a:r>
              <a:rPr lang="ru-RU" sz="1600" u="sng" dirty="0" err="1"/>
              <a:t>нижки</a:t>
            </a:r>
            <a:r>
              <a:rPr lang="ru-RU" sz="1600" dirty="0"/>
              <a:t>, №паспорта, </a:t>
            </a:r>
            <a:r>
              <a:rPr lang="en-US" sz="1600" dirty="0" err="1"/>
              <a:t>Фамилия</a:t>
            </a:r>
            <a:r>
              <a:rPr lang="ru-RU" sz="1600" dirty="0"/>
              <a:t>, </a:t>
            </a:r>
            <a:r>
              <a:rPr lang="en-US" sz="1600" dirty="0" err="1"/>
              <a:t>Имя</a:t>
            </a:r>
            <a:r>
              <a:rPr lang="en-US" sz="1600" dirty="0"/>
              <a:t>, </a:t>
            </a:r>
            <a:r>
              <a:rPr lang="en-US" sz="1600" dirty="0" err="1"/>
              <a:t>Отчество</a:t>
            </a:r>
            <a:r>
              <a:rPr lang="en-US" sz="1600" dirty="0"/>
              <a:t>, </a:t>
            </a:r>
            <a:r>
              <a:rPr lang="ru-RU" sz="1600" dirty="0"/>
              <a:t>Адрес, </a:t>
            </a:r>
            <a:r>
              <a:rPr lang="en-US" sz="1600" dirty="0" err="1"/>
              <a:t>Телефон</a:t>
            </a:r>
            <a:r>
              <a:rPr lang="ru-RU" sz="1600" dirty="0"/>
              <a:t>, </a:t>
            </a:r>
            <a:r>
              <a:rPr lang="en-US" sz="1600" dirty="0" err="1"/>
              <a:t>Название</a:t>
            </a:r>
            <a:r>
              <a:rPr lang="en-US" sz="1600" dirty="0"/>
              <a:t> </a:t>
            </a:r>
            <a:r>
              <a:rPr lang="en-US" sz="1600" dirty="0" err="1"/>
              <a:t>кафедры</a:t>
            </a:r>
            <a:r>
              <a:rPr lang="en-US" sz="1600" dirty="0"/>
              <a:t>, Д</a:t>
            </a:r>
            <a:r>
              <a:rPr lang="ru-RU" sz="1600" dirty="0" err="1"/>
              <a:t>олжность</a:t>
            </a:r>
            <a:r>
              <a:rPr lang="ru-RU" sz="1600" dirty="0"/>
              <a:t>)</a:t>
            </a:r>
            <a:r>
              <a:rPr lang="en-US" sz="1600" dirty="0"/>
              <a:t>,</a:t>
            </a:r>
            <a:endParaRPr lang="en-US" sz="1600" dirty="0"/>
          </a:p>
          <a:p>
            <a:r>
              <a:rPr lang="ru-RU" sz="1600" b="1" dirty="0" smtClean="0"/>
              <a:t>Обучается</a:t>
            </a:r>
            <a:r>
              <a:rPr lang="ru-RU" sz="1600" dirty="0" smtClean="0"/>
              <a:t> </a:t>
            </a:r>
            <a:r>
              <a:rPr lang="ru-RU" sz="1600" dirty="0"/>
              <a:t>(№Зачетки, №</a:t>
            </a:r>
            <a:r>
              <a:rPr lang="en-US" sz="1600" dirty="0"/>
              <a:t>т</a:t>
            </a:r>
            <a:r>
              <a:rPr lang="ru-RU" sz="1600" dirty="0"/>
              <a:t>рудовой</a:t>
            </a:r>
            <a:r>
              <a:rPr lang="en-US" sz="1600" dirty="0"/>
              <a:t> к</a:t>
            </a:r>
            <a:r>
              <a:rPr lang="ru-RU" sz="1600" dirty="0" err="1"/>
              <a:t>нижки</a:t>
            </a:r>
            <a:r>
              <a:rPr lang="ru-RU" sz="1600" dirty="0"/>
              <a:t>, …).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Правила генерации отношений из </a:t>
            </a:r>
            <a:r>
              <a:rPr lang="en-US" sz="3200" smtClean="0"/>
              <a:t>ER</a:t>
            </a:r>
            <a:r>
              <a:rPr lang="ru-RU" sz="3200" smtClean="0"/>
              <a:t>-диаграмм </a:t>
            </a:r>
            <a:r>
              <a:rPr lang="en-US" sz="3200" smtClean="0"/>
              <a:t>(правило 9)</a:t>
            </a:r>
            <a:endParaRPr lang="ru-RU" sz="320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84313"/>
            <a:ext cx="4032250" cy="3095625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Если имеет место </a:t>
            </a:r>
            <a:r>
              <a:rPr lang="ru-RU" sz="1800" b="1" smtClean="0"/>
              <a:t> n-сторонн</a:t>
            </a:r>
            <a:r>
              <a:rPr lang="en-US" sz="1800" b="1" smtClean="0"/>
              <a:t>яя </a:t>
            </a:r>
            <a:r>
              <a:rPr lang="ru-RU" sz="1800" b="1" smtClean="0"/>
              <a:t>связ</a:t>
            </a:r>
            <a:r>
              <a:rPr lang="en-US" sz="1800" b="1" smtClean="0"/>
              <a:t>ь </a:t>
            </a:r>
            <a:r>
              <a:rPr lang="ru-RU" sz="1800" b="1" smtClean="0"/>
              <a:t>между сущностями</a:t>
            </a:r>
            <a:r>
              <a:rPr lang="en-US" sz="1800" b="1" smtClean="0"/>
              <a:t>,</a:t>
            </a:r>
            <a:endParaRPr lang="en-US" sz="1800" b="1" smtClean="0"/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То:</a:t>
            </a:r>
            <a:endParaRPr lang="en-US" sz="1800" b="1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ru-RU" sz="1800" b="1" smtClean="0"/>
              <a:t>генерируется n+1 отношение </a:t>
            </a:r>
            <a:r>
              <a:rPr lang="en-US" sz="1800" b="1" smtClean="0"/>
              <a:t> - </a:t>
            </a:r>
            <a:r>
              <a:rPr lang="ru-RU" sz="1800" b="1" smtClean="0"/>
              <a:t>по одному для каждой сущности со своим первичным ключом и одно для связи</a:t>
            </a:r>
            <a:r>
              <a:rPr lang="en-US" sz="1800" b="1" smtClean="0"/>
              <a:t>,</a:t>
            </a:r>
            <a:endParaRPr lang="en-US" sz="1800" b="1" smtClean="0"/>
          </a:p>
          <a:p>
            <a:pPr marL="571500" indent="-571500" eaLnBrk="1" hangingPunct="1">
              <a:lnSpc>
                <a:spcPct val="80000"/>
              </a:lnSpc>
              <a:buSzTx/>
            </a:pPr>
            <a:r>
              <a:rPr lang="en-US" sz="1800" b="1" smtClean="0"/>
              <a:t>с</a:t>
            </a:r>
            <a:r>
              <a:rPr lang="ru-RU" sz="1800" b="1" smtClean="0"/>
              <a:t>вязное отношение имеет среди своих атрибутов ключи каждой участвующей в связи сущности.</a:t>
            </a:r>
            <a:endParaRPr lang="en-US" sz="1800" b="1" smtClean="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23850" y="4797425"/>
            <a:ext cx="8135938" cy="1711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lvl="2"/>
            <a:r>
              <a:rPr lang="en-US" b="1"/>
              <a:t>П</a:t>
            </a:r>
            <a:r>
              <a:rPr lang="ru-RU" b="1"/>
              <a:t>олучим</a:t>
            </a:r>
            <a:r>
              <a:rPr lang="ru-RU"/>
              <a:t> 4 отношения:</a:t>
            </a:r>
            <a:r>
              <a:rPr lang="ru-RU" sz="1600"/>
              <a:t> </a:t>
            </a:r>
            <a:endParaRPr lang="ru-RU" sz="1600" b="1"/>
          </a:p>
          <a:p>
            <a:pPr lvl="2"/>
            <a:r>
              <a:rPr lang="ru-RU" sz="1600" b="1"/>
              <a:t>Проводник</a:t>
            </a:r>
            <a:r>
              <a:rPr lang="ru-RU" sz="1600"/>
              <a:t> (</a:t>
            </a:r>
            <a:r>
              <a:rPr lang="ru-RU" sz="1600" u="sng"/>
              <a:t>ИмяПроводника</a:t>
            </a:r>
            <a:r>
              <a:rPr lang="ru-RU" sz="1600"/>
              <a:t>, …), </a:t>
            </a:r>
            <a:endParaRPr lang="ru-RU" sz="1600" b="1"/>
          </a:p>
          <a:p>
            <a:pPr lvl="2"/>
            <a:r>
              <a:rPr lang="ru-RU" sz="1600" b="1"/>
              <a:t>Рыба</a:t>
            </a:r>
            <a:r>
              <a:rPr lang="ru-RU" sz="1600"/>
              <a:t> (</a:t>
            </a:r>
            <a:r>
              <a:rPr lang="ru-RU" sz="1600" u="sng"/>
              <a:t>Вид</a:t>
            </a:r>
            <a:r>
              <a:rPr lang="ru-RU" sz="1600"/>
              <a:t>, …),</a:t>
            </a:r>
            <a:endParaRPr lang="ru-RU" sz="1600" b="1"/>
          </a:p>
          <a:p>
            <a:pPr lvl="2"/>
            <a:r>
              <a:rPr lang="ru-RU" sz="1600" b="1"/>
              <a:t>Озеро</a:t>
            </a:r>
            <a:r>
              <a:rPr lang="ru-RU" sz="1600"/>
              <a:t> (</a:t>
            </a:r>
            <a:r>
              <a:rPr lang="ru-RU" sz="1600" u="sng"/>
              <a:t>НазваниеОзера</a:t>
            </a:r>
            <a:r>
              <a:rPr lang="ru-RU" sz="1600"/>
              <a:t>, …),</a:t>
            </a:r>
            <a:endParaRPr lang="ru-RU" sz="1600" b="1"/>
          </a:p>
          <a:p>
            <a:pPr lvl="2"/>
            <a:r>
              <a:rPr lang="ru-RU" sz="1600" b="1"/>
              <a:t>ПредпочитаетЛовить</a:t>
            </a:r>
            <a:r>
              <a:rPr lang="ru-RU" sz="1600"/>
              <a:t> (ИмяПроводника, Вид, НазваниеОзера).</a:t>
            </a:r>
            <a:endParaRPr lang="ru-RU" sz="1600"/>
          </a:p>
          <a:p>
            <a:pPr algn="ctr">
              <a:spcBef>
                <a:spcPct val="50000"/>
              </a:spcBef>
            </a:pPr>
            <a:endParaRPr lang="ru-RU" sz="1600"/>
          </a:p>
        </p:txBody>
      </p:sp>
      <p:pic>
        <p:nvPicPr>
          <p:cNvPr id="89093" name="Picture 5" descr="рис_6_7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500563" y="2205038"/>
            <a:ext cx="4456112" cy="2597150"/>
          </a:xfrm>
          <a:noFill/>
        </p:spPr>
      </p:pic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5076825" y="1412875"/>
            <a:ext cx="3455988" cy="10906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600" b="1"/>
              <a:t>Например, </a:t>
            </a:r>
            <a:r>
              <a:rPr lang="en-US" sz="1600"/>
              <a:t>имеем 3-х стороннюю связь между сущностями</a:t>
            </a:r>
            <a:r>
              <a:rPr lang="en-US" sz="1600" b="1"/>
              <a:t> Проводник, Рыба </a:t>
            </a:r>
            <a:r>
              <a:rPr lang="en-US" sz="1600"/>
              <a:t>и</a:t>
            </a:r>
            <a:r>
              <a:rPr lang="en-US" sz="1600" b="1"/>
              <a:t> Озеро</a:t>
            </a:r>
            <a:endParaRPr lang="en-US" sz="1600" b="1"/>
          </a:p>
          <a:p>
            <a:pPr algn="ctr"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1135062"/>
          </a:xfrm>
        </p:spPr>
        <p:txBody>
          <a:bodyPr/>
          <a:lstStyle/>
          <a:p>
            <a:pPr eaLnBrk="1" hangingPunct="1"/>
            <a:r>
              <a:rPr lang="ru-RU" sz="3200" smtClean="0"/>
              <a:t>Основные этапы проектирования БД методом «сущность-связь»</a:t>
            </a:r>
            <a:r>
              <a:rPr lang="ru-RU" sz="3800" smtClean="0"/>
              <a:t> </a:t>
            </a:r>
            <a:endParaRPr lang="ru-RU" sz="380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75612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000" smtClean="0"/>
              <a:t>После того</a:t>
            </a:r>
            <a:r>
              <a:rPr lang="en-US" sz="2000" smtClean="0"/>
              <a:t>, </a:t>
            </a:r>
            <a:r>
              <a:rPr lang="ru-RU" sz="2000" smtClean="0"/>
              <a:t>как</a:t>
            </a:r>
            <a:r>
              <a:rPr lang="en-US" sz="2000" smtClean="0"/>
              <a:t>, используя перечисленные </a:t>
            </a:r>
            <a:r>
              <a:rPr lang="en-US" sz="2000" b="1" smtClean="0"/>
              <a:t>9 правил</a:t>
            </a:r>
            <a:r>
              <a:rPr lang="en-US" sz="2000" smtClean="0"/>
              <a:t>, </a:t>
            </a:r>
            <a:r>
              <a:rPr lang="ru-RU" sz="2000" smtClean="0"/>
              <a:t>проектировщик </a:t>
            </a:r>
            <a:r>
              <a:rPr lang="en-US" sz="2000" smtClean="0"/>
              <a:t>получил </a:t>
            </a:r>
            <a:r>
              <a:rPr lang="ru-RU" sz="2000" b="1" smtClean="0"/>
              <a:t>предварительные отношения</a:t>
            </a:r>
            <a:r>
              <a:rPr lang="ru-RU" sz="2000" smtClean="0"/>
              <a:t>, </a:t>
            </a:r>
            <a:r>
              <a:rPr lang="en-US" sz="2000" smtClean="0"/>
              <a:t>он </a:t>
            </a:r>
            <a:r>
              <a:rPr lang="ru-RU" sz="2000" smtClean="0"/>
              <a:t>должен сделать следующее:</a:t>
            </a:r>
            <a:endParaRPr 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Подготовить список значимых для задачи атрибутов, если это еще не </a:t>
            </a:r>
            <a:r>
              <a:rPr lang="en-US" sz="2000" smtClean="0"/>
              <a:t>было </a:t>
            </a:r>
            <a:r>
              <a:rPr lang="ru-RU" sz="2000" smtClean="0"/>
              <a:t>сделано, и распределить их по </a:t>
            </a:r>
            <a:r>
              <a:rPr lang="en-US" sz="2000" smtClean="0"/>
              <a:t>предварительным </a:t>
            </a:r>
            <a:r>
              <a:rPr lang="ru-RU" sz="2000" smtClean="0"/>
              <a:t>отношениям.</a:t>
            </a:r>
            <a:endParaRPr 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Определить функциональные зависимости </a:t>
            </a:r>
            <a:r>
              <a:rPr lang="en-US" sz="2000" smtClean="0"/>
              <a:t>(ФЗ) </a:t>
            </a:r>
            <a:r>
              <a:rPr lang="ru-RU" sz="2000" smtClean="0"/>
              <a:t>между атрибутами каждого отношения.</a:t>
            </a:r>
            <a:endParaRPr 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Проверить соответствие каждого отношения нормальной форме Бойса - Кодда (НФБК).</a:t>
            </a:r>
            <a:endParaRPr lang="ru-RU" sz="2000" smtClean="0"/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Если некоторым атрибутам не нашлось места в предварительных отношениях, или есть отношения, которые не находятся в НФБК, следует перестроить ER- диаграмму.</a:t>
            </a: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000" smtClean="0"/>
              <a:t>Данная последовательность действий представляет собой метод проектирования баз данных, который носит название </a:t>
            </a:r>
            <a:r>
              <a:rPr lang="ru-RU" sz="2000" b="1" smtClean="0"/>
              <a:t>ER-метода. </a:t>
            </a:r>
            <a:endParaRPr lang="ru-RU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Пример проектирования БД методом «сущность-связь». Постановка задачи</a:t>
            </a:r>
            <a:endParaRPr lang="ru-RU" sz="28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537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500" smtClean="0"/>
              <a:t>Пусть требуется создать базу данных для работника деканата.</a:t>
            </a:r>
            <a:endParaRPr lang="ru-RU" sz="25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500" smtClean="0"/>
              <a:t>В БД должны храниться </a:t>
            </a:r>
            <a:r>
              <a:rPr lang="ru-RU" sz="2500" b="1" smtClean="0"/>
              <a:t>сведения о группах и студентах</a:t>
            </a:r>
            <a:r>
              <a:rPr lang="ru-RU" sz="2500" smtClean="0"/>
              <a:t>: </a:t>
            </a:r>
            <a:endParaRPr lang="ru-RU" sz="25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500" smtClean="0"/>
              <a:t>	ФИО студента, № зачетной книжки, № группы, кафедра, </a:t>
            </a:r>
            <a:r>
              <a:rPr lang="en-US" sz="2500" smtClean="0"/>
              <a:t>направление</a:t>
            </a:r>
            <a:r>
              <a:rPr lang="ru-RU" sz="2500" smtClean="0"/>
              <a:t>, год образования группы, адрес постоянной прописки студента, отметки о сданных зачетах и оценки, полученные студентом за курсовые работы и на экзамене по каждой из дисциплин в текущей сессии.</a:t>
            </a:r>
            <a:endParaRPr lang="ru-RU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58204" cy="1008047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проектирования БД методом «сущность-связь». Выделение сущностей.</a:t>
            </a:r>
            <a:endParaRPr lang="ru-RU" sz="2400" dirty="0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3455987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900" smtClean="0"/>
              <a:t>В предметной области можно выделить следующие сущности: </a:t>
            </a:r>
            <a:endParaRPr lang="ru-RU" sz="1900" smtClean="0"/>
          </a:p>
          <a:p>
            <a:pPr eaLnBrk="1" hangingPunct="1">
              <a:lnSpc>
                <a:spcPct val="80000"/>
              </a:lnSpc>
            </a:pPr>
            <a:r>
              <a:rPr lang="ru-RU" sz="1900" b="1" smtClean="0"/>
              <a:t>Студент</a:t>
            </a:r>
            <a:r>
              <a:rPr lang="ru-RU" sz="1900" smtClean="0"/>
              <a:t> с атрибутами:</a:t>
            </a:r>
            <a:endParaRPr lang="ru-RU" sz="19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№_зачетки, </a:t>
            </a:r>
            <a:endParaRPr lang="ru-RU" sz="17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ФИО,</a:t>
            </a:r>
            <a:endParaRPr lang="ru-RU" sz="17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Адрес</a:t>
            </a:r>
            <a:r>
              <a:rPr lang="en-US" sz="1700" smtClean="0"/>
              <a:t>.</a:t>
            </a:r>
            <a:r>
              <a:rPr lang="ru-RU" sz="1700" smtClean="0"/>
              <a:t> </a:t>
            </a:r>
            <a:endParaRPr lang="ru-RU" sz="1700" smtClean="0"/>
          </a:p>
          <a:p>
            <a:pPr eaLnBrk="1" hangingPunct="1">
              <a:lnSpc>
                <a:spcPct val="80000"/>
              </a:lnSpc>
            </a:pPr>
            <a:r>
              <a:rPr lang="ru-RU" sz="1900" b="1" smtClean="0"/>
              <a:t>Группа</a:t>
            </a:r>
            <a:r>
              <a:rPr lang="ru-RU" sz="1900" smtClean="0"/>
              <a:t> с атрибутами:</a:t>
            </a:r>
            <a:endParaRPr lang="ru-RU" sz="19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№_группы,</a:t>
            </a:r>
            <a:endParaRPr lang="ru-RU" sz="1700" smtClean="0"/>
          </a:p>
          <a:p>
            <a:pPr lvl="1" eaLnBrk="1" hangingPunct="1">
              <a:lnSpc>
                <a:spcPct val="80000"/>
              </a:lnSpc>
            </a:pPr>
            <a:r>
              <a:rPr lang="en-US" sz="1700" i="1" smtClean="0"/>
              <a:t>Направление</a:t>
            </a:r>
            <a:r>
              <a:rPr lang="ru-RU" sz="1700" smtClean="0"/>
              <a:t>, </a:t>
            </a:r>
            <a:endParaRPr lang="ru-RU" sz="17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Кафедра, </a:t>
            </a:r>
            <a:endParaRPr lang="ru-RU" sz="17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Год_образования</a:t>
            </a:r>
            <a:r>
              <a:rPr lang="en-US" sz="1700" smtClean="0"/>
              <a:t>.</a:t>
            </a:r>
            <a:endParaRPr lang="ru-RU" sz="17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900" i="1" smtClean="0"/>
              <a:t>	</a:t>
            </a:r>
            <a:r>
              <a:rPr lang="ru-RU" sz="1900" smtClean="0"/>
              <a:t>	</a:t>
            </a:r>
            <a:endParaRPr lang="ru-RU" sz="1900" smtClean="0"/>
          </a:p>
          <a:p>
            <a:pPr eaLnBrk="1" hangingPunct="1">
              <a:lnSpc>
                <a:spcPct val="80000"/>
              </a:lnSpc>
            </a:pPr>
            <a:r>
              <a:rPr lang="ru-RU" sz="1900" b="1" smtClean="0"/>
              <a:t>Предмет</a:t>
            </a:r>
            <a:r>
              <a:rPr lang="ru-RU" sz="1900" smtClean="0"/>
              <a:t> с атрибутом:</a:t>
            </a:r>
            <a:endParaRPr lang="ru-RU" sz="1900" smtClean="0"/>
          </a:p>
          <a:p>
            <a:pPr lvl="1" eaLnBrk="1" hangingPunct="1">
              <a:lnSpc>
                <a:spcPct val="80000"/>
              </a:lnSpc>
            </a:pPr>
            <a:r>
              <a:rPr lang="ru-RU" sz="1700" smtClean="0"/>
              <a:t>Название_предмета. </a:t>
            </a:r>
            <a:endParaRPr lang="ru-RU" sz="17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1900" smtClean="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211638" y="1557338"/>
            <a:ext cx="4176712" cy="40274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ru-RU"/>
              <a:t>Поскольку </a:t>
            </a:r>
            <a:r>
              <a:rPr lang="en-US"/>
              <a:t>направление </a:t>
            </a:r>
            <a:r>
              <a:rPr lang="ru-RU"/>
              <a:t>характеризуется не только номером, но и </a:t>
            </a:r>
            <a:r>
              <a:rPr lang="ru-RU" b="1"/>
              <a:t>названием</a:t>
            </a:r>
            <a:r>
              <a:rPr lang="ru-RU"/>
              <a:t>, а также </a:t>
            </a:r>
            <a:r>
              <a:rPr lang="ru-RU" b="1"/>
              <a:t>сроком подготовки</a:t>
            </a:r>
            <a:r>
              <a:rPr lang="ru-RU"/>
              <a:t> и присваиваемой </a:t>
            </a:r>
            <a:r>
              <a:rPr lang="ru-RU" b="1"/>
              <a:t>квалификацией</a:t>
            </a:r>
            <a:r>
              <a:rPr lang="ru-RU"/>
              <a:t>, вместо атрибута «</a:t>
            </a:r>
            <a:r>
              <a:rPr lang="en-US"/>
              <a:t>направление</a:t>
            </a:r>
            <a:r>
              <a:rPr lang="ru-RU"/>
              <a:t>» добавим в предметную область </a:t>
            </a:r>
            <a:r>
              <a:rPr lang="ru-RU" b="1"/>
              <a:t>сущность</a:t>
            </a:r>
            <a:endParaRPr lang="ru-RU" b="1"/>
          </a:p>
          <a:p>
            <a:endParaRPr lang="ru-RU" b="1"/>
          </a:p>
          <a:p>
            <a:pPr>
              <a:buClr>
                <a:schemeClr val="hlink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ru-RU" b="1"/>
              <a:t> </a:t>
            </a:r>
            <a:r>
              <a:rPr lang="en-US" b="1"/>
              <a:t>Направление</a:t>
            </a:r>
            <a:r>
              <a:rPr lang="ru-RU"/>
              <a:t> с атрибутами: </a:t>
            </a:r>
            <a:endParaRPr lang="ru-RU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q"/>
            </a:pPr>
            <a:r>
              <a:rPr lang="ru-RU" sz="1700"/>
              <a:t> №_</a:t>
            </a:r>
            <a:r>
              <a:rPr lang="en-US" sz="1700"/>
              <a:t>направления</a:t>
            </a:r>
            <a:r>
              <a:rPr lang="ru-RU" sz="1700"/>
              <a:t>,</a:t>
            </a:r>
            <a:endParaRPr lang="ru-RU" sz="170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q"/>
            </a:pPr>
            <a:r>
              <a:rPr lang="ru-RU" sz="1700"/>
              <a:t> Название_</a:t>
            </a:r>
            <a:r>
              <a:rPr lang="en-US" sz="1700"/>
              <a:t>направления</a:t>
            </a:r>
            <a:r>
              <a:rPr lang="ru-RU" sz="1700"/>
              <a:t>, </a:t>
            </a:r>
            <a:endParaRPr lang="ru-RU" sz="170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q"/>
            </a:pPr>
            <a:r>
              <a:rPr lang="ru-RU" sz="1700"/>
              <a:t> Срок_подготовки, </a:t>
            </a:r>
            <a:endParaRPr lang="ru-RU" sz="170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q"/>
            </a:pPr>
            <a:r>
              <a:rPr lang="ru-RU" sz="1700"/>
              <a:t> Квалификация</a:t>
            </a:r>
            <a:r>
              <a:rPr lang="ru-RU"/>
              <a:t>. </a:t>
            </a:r>
            <a:endParaRPr lang="ru-RU"/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8130"/>
            <a:ext cx="8435340" cy="1139825"/>
          </a:xfrm>
        </p:spPr>
        <p:txBody>
          <a:bodyPr/>
          <a:lstStyle/>
          <a:p>
            <a:pPr eaLnBrk="1" hangingPunct="1"/>
            <a:r>
              <a:rPr lang="ru-RU" sz="2800" smtClean="0"/>
              <a:t>Пример проектирования БД методом «сущность-связь». Добавление атрибутов</a:t>
            </a:r>
            <a:endParaRPr lang="ru-RU" sz="280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3889375" cy="3744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smtClean="0"/>
              <a:t>Вариант1</a:t>
            </a:r>
            <a:endParaRPr lang="en-US" sz="1600" b="1" smtClean="0"/>
          </a:p>
          <a:p>
            <a:pPr eaLnBrk="1" hangingPunct="1"/>
            <a:r>
              <a:rPr lang="ru-RU" sz="1800" b="1" smtClean="0"/>
              <a:t>Вид</a:t>
            </a:r>
            <a:r>
              <a:rPr lang="en-US" sz="1800" b="1" smtClean="0"/>
              <a:t>_</a:t>
            </a:r>
            <a:r>
              <a:rPr lang="ru-RU" sz="1800" b="1" smtClean="0"/>
              <a:t>отчетности</a:t>
            </a:r>
            <a:r>
              <a:rPr lang="en-US" sz="2600" smtClean="0"/>
              <a:t> </a:t>
            </a:r>
            <a:r>
              <a:rPr lang="en-US" sz="1600" smtClean="0"/>
              <a:t>с возможными значениями: </a:t>
            </a:r>
            <a:r>
              <a:rPr lang="ru-RU" sz="1600" b="1" smtClean="0"/>
              <a:t>зачет, экзамен, курсовая работа </a:t>
            </a:r>
            <a:endParaRPr lang="ru-RU" sz="1600" b="1" smtClean="0"/>
          </a:p>
          <a:p>
            <a:pPr eaLnBrk="1" hangingPunct="1"/>
            <a:r>
              <a:rPr lang="ru-RU" sz="1800" b="1" smtClean="0"/>
              <a:t>Отметка</a:t>
            </a:r>
            <a:r>
              <a:rPr lang="ru-RU" sz="2600" smtClean="0"/>
              <a:t> </a:t>
            </a:r>
            <a:r>
              <a:rPr lang="ru-RU" sz="1600" smtClean="0"/>
              <a:t>с возможными  значениями:</a:t>
            </a:r>
            <a:r>
              <a:rPr lang="en-US" sz="1600" smtClean="0"/>
              <a:t> </a:t>
            </a:r>
            <a:r>
              <a:rPr lang="ru-RU" sz="1600" b="1" smtClean="0"/>
              <a:t>отлично, хорошо</a:t>
            </a:r>
            <a:r>
              <a:rPr lang="en-US" sz="1600" b="1" smtClean="0"/>
              <a:t>, </a:t>
            </a:r>
            <a:r>
              <a:rPr lang="ru-RU" sz="1600" b="1" smtClean="0"/>
              <a:t>удовлетворительно,</a:t>
            </a:r>
            <a:r>
              <a:rPr lang="en-US" sz="1600" b="1" smtClean="0"/>
              <a:t> </a:t>
            </a:r>
            <a:r>
              <a:rPr lang="ru-RU" sz="1600" b="1" smtClean="0"/>
              <a:t>неудовлетворительно,</a:t>
            </a:r>
            <a:r>
              <a:rPr lang="en-US" sz="1600" b="1" smtClean="0"/>
              <a:t> </a:t>
            </a:r>
            <a:r>
              <a:rPr lang="ru-RU" sz="1600" b="1" smtClean="0"/>
              <a:t>неявка,</a:t>
            </a:r>
            <a:r>
              <a:rPr lang="en-US" sz="1600" b="1" smtClean="0"/>
              <a:t> </a:t>
            </a:r>
            <a:r>
              <a:rPr lang="ru-RU" sz="1600" b="1" smtClean="0"/>
              <a:t>зачет, незачет </a:t>
            </a:r>
            <a:endParaRPr lang="ru-RU" sz="1600" b="1" smtClean="0"/>
          </a:p>
          <a:p>
            <a:pPr eaLnBrk="1" hangingPunct="1"/>
            <a:r>
              <a:rPr lang="ru-RU" sz="1800" smtClean="0"/>
              <a:t>Дата -</a:t>
            </a:r>
            <a:r>
              <a:rPr lang="ru-RU" sz="2600" smtClean="0"/>
              <a:t> </a:t>
            </a:r>
            <a:r>
              <a:rPr lang="ru-RU" sz="1600" smtClean="0"/>
              <a:t>( дата сдачи студентом зачета, экзамена или курсовой работы по предмету ) </a:t>
            </a:r>
            <a:endParaRPr lang="ru-RU" sz="1600" smtClean="0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8497887" cy="8731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ru-RU" sz="1600"/>
              <a:t>Студенты могут иметь в сессию по одному и тому же предмету до трех записей в зачетной книжке, если сдают и зачет, и экзамен, и курсовую работу. В ведомостях может быть и большее количество записей, если студент сделал несколько попыток сдачи экзамена или зачета. </a:t>
            </a:r>
            <a:r>
              <a:rPr lang="ru-RU" sz="1600" b="1"/>
              <a:t>Введем следующие атрибуты:</a:t>
            </a:r>
            <a:endParaRPr lang="ru-RU" sz="1600" b="1"/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4356100" y="2276475"/>
            <a:ext cx="4392613" cy="36957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 b="1"/>
              <a:t>Вариант2</a:t>
            </a:r>
            <a:endParaRPr lang="ru-RU" sz="1600" b="1"/>
          </a:p>
          <a:p>
            <a:pPr>
              <a:buSzPct val="80000"/>
              <a:buFontTx/>
              <a:buBlip>
                <a:blip r:embed="rId1"/>
              </a:buBlip>
            </a:pPr>
            <a:r>
              <a:rPr lang="ru-RU" b="1"/>
              <a:t>Отметка зачета</a:t>
            </a:r>
            <a:r>
              <a:rPr lang="ru-RU"/>
              <a:t> </a:t>
            </a:r>
            <a:r>
              <a:rPr lang="ru-RU" sz="1600"/>
              <a:t>со значениями:</a:t>
            </a:r>
            <a:r>
              <a:rPr lang="en-US" sz="1600"/>
              <a:t> </a:t>
            </a:r>
            <a:endParaRPr lang="en-US" sz="1600"/>
          </a:p>
          <a:p>
            <a:pPr>
              <a:buSzPct val="80000"/>
            </a:pPr>
            <a:r>
              <a:rPr lang="en-US" sz="1600" b="1"/>
              <a:t>	</a:t>
            </a:r>
            <a:r>
              <a:rPr lang="ru-RU" sz="1600" b="1"/>
              <a:t>зачет, незачет</a:t>
            </a:r>
            <a:r>
              <a:rPr lang="en-US" sz="1600" b="1"/>
              <a:t>, н</a:t>
            </a:r>
            <a:r>
              <a:rPr lang="ru-RU" sz="1600" b="1"/>
              <a:t>еявка</a:t>
            </a:r>
            <a:endParaRPr lang="en-US" sz="1600" b="1"/>
          </a:p>
          <a:p>
            <a:pPr>
              <a:buSzPct val="80000"/>
              <a:buFontTx/>
              <a:buBlip>
                <a:blip r:embed="rId1"/>
              </a:buBlip>
            </a:pPr>
            <a:r>
              <a:rPr lang="ru-RU" b="1"/>
              <a:t>Отметка экзамена</a:t>
            </a:r>
            <a:r>
              <a:rPr lang="ru-RU"/>
              <a:t> </a:t>
            </a:r>
            <a:r>
              <a:rPr lang="ru-RU" sz="1600"/>
              <a:t>со значениями:</a:t>
            </a:r>
            <a:r>
              <a:rPr lang="en-US" sz="1600"/>
              <a:t> </a:t>
            </a:r>
            <a:endParaRPr lang="en-US" sz="1600"/>
          </a:p>
          <a:p>
            <a:pPr>
              <a:buSzPct val="80000"/>
            </a:pPr>
            <a:r>
              <a:rPr lang="en-US" sz="1600" b="1"/>
              <a:t>	</a:t>
            </a:r>
            <a:r>
              <a:rPr lang="ru-RU" sz="1600" b="1"/>
              <a:t>отлично, хорошо,</a:t>
            </a:r>
            <a:r>
              <a:rPr lang="en-US" sz="1600" b="1"/>
              <a:t> 		</a:t>
            </a:r>
            <a:r>
              <a:rPr lang="ru-RU" sz="1600" b="1"/>
              <a:t>удовлетворительно,</a:t>
            </a:r>
            <a:r>
              <a:rPr lang="en-US" sz="1600" b="1"/>
              <a:t> 		</a:t>
            </a:r>
            <a:r>
              <a:rPr lang="ru-RU" sz="1600" b="1"/>
              <a:t>неудовлетворительно,</a:t>
            </a:r>
            <a:r>
              <a:rPr lang="en-US" sz="1600" b="1"/>
              <a:t> </a:t>
            </a:r>
            <a:r>
              <a:rPr lang="ru-RU" sz="1600" b="1"/>
              <a:t>неявка</a:t>
            </a:r>
            <a:endParaRPr lang="en-US" sz="1600" b="1"/>
          </a:p>
          <a:p>
            <a:pPr>
              <a:buSzPct val="80000"/>
              <a:buFontTx/>
              <a:buBlip>
                <a:blip r:embed="rId1"/>
              </a:buBlip>
            </a:pPr>
            <a:r>
              <a:rPr lang="ru-RU" b="1"/>
              <a:t>Отметка курсовой работы</a:t>
            </a:r>
            <a:r>
              <a:rPr lang="ru-RU"/>
              <a:t> </a:t>
            </a:r>
            <a:r>
              <a:rPr lang="ru-RU" sz="1600"/>
              <a:t>со </a:t>
            </a:r>
            <a:r>
              <a:rPr lang="en-US" sz="1600"/>
              <a:t>	</a:t>
            </a:r>
            <a:r>
              <a:rPr lang="ru-RU" sz="1600"/>
              <a:t>значениями:</a:t>
            </a:r>
            <a:r>
              <a:rPr lang="en-US" sz="1600"/>
              <a:t> </a:t>
            </a:r>
            <a:r>
              <a:rPr lang="en-US" sz="1600" b="1"/>
              <a:t>о</a:t>
            </a:r>
            <a:r>
              <a:rPr lang="ru-RU" sz="1600" b="1"/>
              <a:t>тлично, хорошо,</a:t>
            </a:r>
            <a:r>
              <a:rPr lang="en-US" sz="1600" b="1"/>
              <a:t> 	</a:t>
            </a:r>
            <a:r>
              <a:rPr lang="ru-RU" sz="1600" b="1"/>
              <a:t>удовлетворительно,</a:t>
            </a:r>
            <a:r>
              <a:rPr lang="en-US" sz="1600" b="1"/>
              <a:t> 	</a:t>
            </a:r>
            <a:r>
              <a:rPr lang="ru-RU" sz="1600" b="1"/>
              <a:t>неудовлетворительно,</a:t>
            </a:r>
            <a:r>
              <a:rPr lang="en-US" sz="1600" b="1"/>
              <a:t> </a:t>
            </a:r>
            <a:r>
              <a:rPr lang="ru-RU" sz="1600" b="1"/>
              <a:t>неявка</a:t>
            </a:r>
            <a:endParaRPr lang="en-US" sz="1600" b="1"/>
          </a:p>
          <a:p>
            <a:pPr>
              <a:buSzPct val="80000"/>
              <a:buFontTx/>
              <a:buBlip>
                <a:blip r:embed="rId1"/>
              </a:buBlip>
            </a:pPr>
            <a:r>
              <a:rPr lang="ru-RU" b="1"/>
              <a:t>Дата зачета</a:t>
            </a:r>
            <a:endParaRPr lang="en-US" b="1"/>
          </a:p>
          <a:p>
            <a:pPr>
              <a:buSzPct val="80000"/>
              <a:buFontTx/>
              <a:buBlip>
                <a:blip r:embed="rId1"/>
              </a:buBlip>
            </a:pPr>
            <a:r>
              <a:rPr lang="ru-RU" b="1"/>
              <a:t>Дата экзамена</a:t>
            </a:r>
            <a:endParaRPr lang="en-US" b="1"/>
          </a:p>
          <a:p>
            <a:pPr>
              <a:buSzPct val="80000"/>
              <a:buFontTx/>
              <a:buBlip>
                <a:blip r:embed="rId1"/>
              </a:buBlip>
            </a:pPr>
            <a:r>
              <a:rPr lang="ru-RU" b="1"/>
              <a:t>Дата курсовой работы</a:t>
            </a:r>
            <a:endParaRPr lang="ru-RU" sz="1400" b="1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4284663" y="2276475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91916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проектирования БД методом «сущность-связь». </a:t>
            </a:r>
            <a:r>
              <a:rPr lang="en-US" sz="2400" dirty="0" smtClean="0"/>
              <a:t>ER – </a:t>
            </a:r>
            <a:r>
              <a:rPr lang="en-US" sz="2400" dirty="0" err="1" smtClean="0"/>
              <a:t>модель</a:t>
            </a:r>
            <a:r>
              <a:rPr lang="en-US" sz="2400" dirty="0" smtClean="0"/>
              <a:t> </a:t>
            </a:r>
            <a:r>
              <a:rPr lang="en-US" sz="2400" dirty="0" err="1" smtClean="0"/>
              <a:t>предметной</a:t>
            </a:r>
            <a:r>
              <a:rPr lang="en-US" sz="2400" dirty="0" smtClean="0"/>
              <a:t> </a:t>
            </a:r>
            <a:r>
              <a:rPr lang="en-US" sz="2400" dirty="0" err="1" smtClean="0"/>
              <a:t>области</a:t>
            </a:r>
            <a:r>
              <a:rPr lang="en-US" sz="2400" dirty="0" smtClean="0"/>
              <a:t> “</a:t>
            </a:r>
            <a:r>
              <a:rPr lang="en-US" sz="2400" dirty="0" err="1" smtClean="0"/>
              <a:t>Деканат</a:t>
            </a:r>
            <a:r>
              <a:rPr lang="en-US" sz="3000" dirty="0" smtClean="0"/>
              <a:t>”</a:t>
            </a:r>
            <a:endParaRPr lang="ru-RU" sz="3000" dirty="0" smtClean="0"/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258888" y="1484313"/>
            <a:ext cx="5689600" cy="2984500"/>
            <a:chOff x="385" y="1207"/>
            <a:chExt cx="3373" cy="1769"/>
          </a:xfrm>
        </p:grpSpPr>
        <p:sp>
          <p:nvSpPr>
            <p:cNvPr id="942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85" y="1207"/>
              <a:ext cx="3373" cy="17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0" name="Line 9"/>
            <p:cNvSpPr>
              <a:spLocks noChangeShapeType="1"/>
            </p:cNvSpPr>
            <p:nvPr/>
          </p:nvSpPr>
          <p:spPr bwMode="auto">
            <a:xfrm>
              <a:off x="1106" y="1971"/>
              <a:ext cx="1" cy="23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1" name="Line 10"/>
            <p:cNvSpPr>
              <a:spLocks noChangeShapeType="1"/>
            </p:cNvSpPr>
            <p:nvPr/>
          </p:nvSpPr>
          <p:spPr bwMode="auto">
            <a:xfrm flipV="1">
              <a:off x="1106" y="1874"/>
              <a:ext cx="1" cy="9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2" name="Line 11"/>
            <p:cNvSpPr>
              <a:spLocks noChangeShapeType="1"/>
            </p:cNvSpPr>
            <p:nvPr/>
          </p:nvSpPr>
          <p:spPr bwMode="auto">
            <a:xfrm flipH="1" flipV="1">
              <a:off x="1061" y="1874"/>
              <a:ext cx="45" cy="9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3" name="Line 12"/>
            <p:cNvSpPr>
              <a:spLocks noChangeShapeType="1"/>
            </p:cNvSpPr>
            <p:nvPr/>
          </p:nvSpPr>
          <p:spPr bwMode="auto">
            <a:xfrm flipV="1">
              <a:off x="1106" y="1874"/>
              <a:ext cx="44" cy="9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4" name="Line 13"/>
            <p:cNvSpPr>
              <a:spLocks noChangeShapeType="1"/>
            </p:cNvSpPr>
            <p:nvPr/>
          </p:nvSpPr>
          <p:spPr bwMode="auto">
            <a:xfrm>
              <a:off x="1106" y="2210"/>
              <a:ext cx="1" cy="9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5" name="Line 14"/>
            <p:cNvSpPr>
              <a:spLocks noChangeShapeType="1"/>
            </p:cNvSpPr>
            <p:nvPr/>
          </p:nvSpPr>
          <p:spPr bwMode="auto">
            <a:xfrm>
              <a:off x="1106" y="2210"/>
              <a:ext cx="44" cy="9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6" name="Line 15"/>
            <p:cNvSpPr>
              <a:spLocks noChangeShapeType="1"/>
            </p:cNvSpPr>
            <p:nvPr/>
          </p:nvSpPr>
          <p:spPr bwMode="auto">
            <a:xfrm flipH="1">
              <a:off x="1061" y="2210"/>
              <a:ext cx="45" cy="9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7" name="Rectangle 16"/>
            <p:cNvSpPr>
              <a:spLocks noChangeArrowheads="1"/>
            </p:cNvSpPr>
            <p:nvPr/>
          </p:nvSpPr>
          <p:spPr bwMode="auto">
            <a:xfrm>
              <a:off x="512" y="1226"/>
              <a:ext cx="1187" cy="6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8" name="Rectangle 17"/>
            <p:cNvSpPr>
              <a:spLocks noChangeArrowheads="1"/>
            </p:cNvSpPr>
            <p:nvPr/>
          </p:nvSpPr>
          <p:spPr bwMode="auto">
            <a:xfrm>
              <a:off x="512" y="1226"/>
              <a:ext cx="1187" cy="64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29" name="Rectangle 18"/>
            <p:cNvSpPr>
              <a:spLocks noChangeArrowheads="1"/>
            </p:cNvSpPr>
            <p:nvPr/>
          </p:nvSpPr>
          <p:spPr bwMode="auto">
            <a:xfrm>
              <a:off x="783" y="1630"/>
              <a:ext cx="702" cy="1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№ зачетки</a:t>
              </a:r>
              <a:endParaRPr lang="ru-RU"/>
            </a:p>
          </p:txBody>
        </p:sp>
        <p:sp>
          <p:nvSpPr>
            <p:cNvPr id="94230" name="Rectangle 19"/>
            <p:cNvSpPr>
              <a:spLocks noChangeArrowheads="1"/>
            </p:cNvSpPr>
            <p:nvPr/>
          </p:nvSpPr>
          <p:spPr bwMode="auto">
            <a:xfrm>
              <a:off x="512" y="1226"/>
              <a:ext cx="1187" cy="3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31" name="Rectangle 20"/>
            <p:cNvSpPr>
              <a:spLocks noChangeArrowheads="1"/>
            </p:cNvSpPr>
            <p:nvPr/>
          </p:nvSpPr>
          <p:spPr bwMode="auto">
            <a:xfrm>
              <a:off x="512" y="1226"/>
              <a:ext cx="1187" cy="30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32" name="Rectangle 21"/>
            <p:cNvSpPr>
              <a:spLocks noChangeArrowheads="1"/>
            </p:cNvSpPr>
            <p:nvPr/>
          </p:nvSpPr>
          <p:spPr bwMode="auto">
            <a:xfrm>
              <a:off x="859" y="1286"/>
              <a:ext cx="550" cy="1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Студент</a:t>
              </a:r>
              <a:endParaRPr lang="ru-RU"/>
            </a:p>
          </p:txBody>
        </p:sp>
        <p:sp>
          <p:nvSpPr>
            <p:cNvPr id="94233" name="Rectangle 22"/>
            <p:cNvSpPr>
              <a:spLocks noChangeArrowheads="1"/>
            </p:cNvSpPr>
            <p:nvPr/>
          </p:nvSpPr>
          <p:spPr bwMode="auto">
            <a:xfrm>
              <a:off x="402" y="2307"/>
              <a:ext cx="1407" cy="6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34" name="Rectangle 23"/>
            <p:cNvSpPr>
              <a:spLocks noChangeArrowheads="1"/>
            </p:cNvSpPr>
            <p:nvPr/>
          </p:nvSpPr>
          <p:spPr bwMode="auto">
            <a:xfrm>
              <a:off x="402" y="2307"/>
              <a:ext cx="1407" cy="64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35" name="Rectangle 24"/>
            <p:cNvSpPr>
              <a:spLocks noChangeArrowheads="1"/>
            </p:cNvSpPr>
            <p:nvPr/>
          </p:nvSpPr>
          <p:spPr bwMode="auto">
            <a:xfrm>
              <a:off x="471" y="2711"/>
              <a:ext cx="1329" cy="1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Название предмета</a:t>
              </a:r>
              <a:endParaRPr lang="ru-RU"/>
            </a:p>
          </p:txBody>
        </p:sp>
        <p:sp>
          <p:nvSpPr>
            <p:cNvPr id="94236" name="Rectangle 25"/>
            <p:cNvSpPr>
              <a:spLocks noChangeArrowheads="1"/>
            </p:cNvSpPr>
            <p:nvPr/>
          </p:nvSpPr>
          <p:spPr bwMode="auto">
            <a:xfrm>
              <a:off x="402" y="2307"/>
              <a:ext cx="1407" cy="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37" name="Rectangle 26"/>
            <p:cNvSpPr>
              <a:spLocks noChangeArrowheads="1"/>
            </p:cNvSpPr>
            <p:nvPr/>
          </p:nvSpPr>
          <p:spPr bwMode="auto">
            <a:xfrm>
              <a:off x="402" y="2307"/>
              <a:ext cx="1407" cy="302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38" name="Rectangle 27"/>
            <p:cNvSpPr>
              <a:spLocks noChangeArrowheads="1"/>
            </p:cNvSpPr>
            <p:nvPr/>
          </p:nvSpPr>
          <p:spPr bwMode="auto">
            <a:xfrm>
              <a:off x="841" y="2367"/>
              <a:ext cx="591" cy="1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Предмет</a:t>
              </a:r>
              <a:endParaRPr lang="ru-RU"/>
            </a:p>
          </p:txBody>
        </p:sp>
        <p:sp>
          <p:nvSpPr>
            <p:cNvPr id="94239" name="Line 28"/>
            <p:cNvSpPr>
              <a:spLocks noChangeShapeType="1"/>
            </p:cNvSpPr>
            <p:nvPr/>
          </p:nvSpPr>
          <p:spPr bwMode="auto">
            <a:xfrm>
              <a:off x="1788" y="1378"/>
              <a:ext cx="54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0" name="Line 29"/>
            <p:cNvSpPr>
              <a:spLocks noChangeShapeType="1"/>
            </p:cNvSpPr>
            <p:nvPr/>
          </p:nvSpPr>
          <p:spPr bwMode="auto">
            <a:xfrm flipH="1">
              <a:off x="1699" y="1378"/>
              <a:ext cx="8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1" name="Line 30"/>
            <p:cNvSpPr>
              <a:spLocks noChangeShapeType="1"/>
            </p:cNvSpPr>
            <p:nvPr/>
          </p:nvSpPr>
          <p:spPr bwMode="auto">
            <a:xfrm flipH="1">
              <a:off x="1699" y="1378"/>
              <a:ext cx="89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2" name="Line 31"/>
            <p:cNvSpPr>
              <a:spLocks noChangeShapeType="1"/>
            </p:cNvSpPr>
            <p:nvPr/>
          </p:nvSpPr>
          <p:spPr bwMode="auto">
            <a:xfrm flipH="1" flipV="1">
              <a:off x="1699" y="1330"/>
              <a:ext cx="89" cy="4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3" name="Rectangle 32"/>
            <p:cNvSpPr>
              <a:spLocks noChangeArrowheads="1"/>
            </p:cNvSpPr>
            <p:nvPr/>
          </p:nvSpPr>
          <p:spPr bwMode="auto">
            <a:xfrm>
              <a:off x="2333" y="1226"/>
              <a:ext cx="880" cy="6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4" name="Rectangle 33"/>
            <p:cNvSpPr>
              <a:spLocks noChangeArrowheads="1"/>
            </p:cNvSpPr>
            <p:nvPr/>
          </p:nvSpPr>
          <p:spPr bwMode="auto">
            <a:xfrm>
              <a:off x="2333" y="1226"/>
              <a:ext cx="880" cy="64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5" name="Rectangle 34"/>
            <p:cNvSpPr>
              <a:spLocks noChangeArrowheads="1"/>
            </p:cNvSpPr>
            <p:nvPr/>
          </p:nvSpPr>
          <p:spPr bwMode="auto">
            <a:xfrm>
              <a:off x="2476" y="1630"/>
              <a:ext cx="653" cy="1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№ группы</a:t>
              </a:r>
              <a:endParaRPr lang="ru-RU"/>
            </a:p>
          </p:txBody>
        </p:sp>
        <p:sp>
          <p:nvSpPr>
            <p:cNvPr id="94246" name="Rectangle 35"/>
            <p:cNvSpPr>
              <a:spLocks noChangeArrowheads="1"/>
            </p:cNvSpPr>
            <p:nvPr/>
          </p:nvSpPr>
          <p:spPr bwMode="auto">
            <a:xfrm>
              <a:off x="2333" y="1226"/>
              <a:ext cx="880" cy="3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7" name="Rectangle 36"/>
            <p:cNvSpPr>
              <a:spLocks noChangeArrowheads="1"/>
            </p:cNvSpPr>
            <p:nvPr/>
          </p:nvSpPr>
          <p:spPr bwMode="auto">
            <a:xfrm>
              <a:off x="2333" y="1226"/>
              <a:ext cx="880" cy="30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48" name="Rectangle 37"/>
            <p:cNvSpPr>
              <a:spLocks noChangeArrowheads="1"/>
            </p:cNvSpPr>
            <p:nvPr/>
          </p:nvSpPr>
          <p:spPr bwMode="auto">
            <a:xfrm>
              <a:off x="2572" y="1286"/>
              <a:ext cx="463" cy="1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Группа</a:t>
              </a:r>
              <a:endParaRPr lang="ru-RU"/>
            </a:p>
          </p:txBody>
        </p:sp>
        <p:sp>
          <p:nvSpPr>
            <p:cNvPr id="94249" name="Rectangle 38"/>
            <p:cNvSpPr>
              <a:spLocks noChangeArrowheads="1"/>
            </p:cNvSpPr>
            <p:nvPr/>
          </p:nvSpPr>
          <p:spPr bwMode="auto">
            <a:xfrm>
              <a:off x="2095" y="2307"/>
              <a:ext cx="1514" cy="6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0" name="Rectangle 39"/>
            <p:cNvSpPr>
              <a:spLocks noChangeArrowheads="1"/>
            </p:cNvSpPr>
            <p:nvPr/>
          </p:nvSpPr>
          <p:spPr bwMode="auto">
            <a:xfrm>
              <a:off x="2095" y="2307"/>
              <a:ext cx="1514" cy="64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1" name="Rectangle 40"/>
            <p:cNvSpPr>
              <a:spLocks noChangeArrowheads="1"/>
            </p:cNvSpPr>
            <p:nvPr/>
          </p:nvSpPr>
          <p:spPr bwMode="auto">
            <a:xfrm>
              <a:off x="2351" y="2711"/>
              <a:ext cx="1065" cy="1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sz="1900">
                  <a:solidFill>
                    <a:srgbClr val="000000"/>
                  </a:solidFill>
                </a:rPr>
                <a:t>№</a:t>
              </a:r>
              <a:r>
                <a:rPr lang="en-US" sz="1900">
                  <a:solidFill>
                    <a:srgbClr val="000000"/>
                  </a:solidFill>
                </a:rPr>
                <a:t> направления</a:t>
              </a:r>
              <a:endParaRPr lang="ru-RU"/>
            </a:p>
          </p:txBody>
        </p:sp>
        <p:sp>
          <p:nvSpPr>
            <p:cNvPr id="94252" name="Rectangle 41"/>
            <p:cNvSpPr>
              <a:spLocks noChangeArrowheads="1"/>
            </p:cNvSpPr>
            <p:nvPr/>
          </p:nvSpPr>
          <p:spPr bwMode="auto">
            <a:xfrm>
              <a:off x="2095" y="2307"/>
              <a:ext cx="1514" cy="3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3" name="Rectangle 42"/>
            <p:cNvSpPr>
              <a:spLocks noChangeArrowheads="1"/>
            </p:cNvSpPr>
            <p:nvPr/>
          </p:nvSpPr>
          <p:spPr bwMode="auto">
            <a:xfrm>
              <a:off x="2095" y="2307"/>
              <a:ext cx="1514" cy="302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4" name="Rectangle 43"/>
            <p:cNvSpPr>
              <a:spLocks noChangeArrowheads="1"/>
            </p:cNvSpPr>
            <p:nvPr/>
          </p:nvSpPr>
          <p:spPr bwMode="auto">
            <a:xfrm>
              <a:off x="2437" y="2367"/>
              <a:ext cx="899" cy="1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900">
                  <a:solidFill>
                    <a:srgbClr val="000000"/>
                  </a:solidFill>
                </a:rPr>
                <a:t>Направление</a:t>
              </a:r>
              <a:endParaRPr lang="ru-RU"/>
            </a:p>
          </p:txBody>
        </p:sp>
        <p:sp>
          <p:nvSpPr>
            <p:cNvPr id="94255" name="Freeform 44"/>
            <p:cNvSpPr/>
            <p:nvPr/>
          </p:nvSpPr>
          <p:spPr bwMode="auto">
            <a:xfrm>
              <a:off x="3302" y="1551"/>
              <a:ext cx="437" cy="1081"/>
            </a:xfrm>
            <a:custGeom>
              <a:avLst/>
              <a:gdLst>
                <a:gd name="T0" fmla="*/ 0 w 437"/>
                <a:gd name="T1" fmla="*/ 0 h 1081"/>
                <a:gd name="T2" fmla="*/ 437 w 437"/>
                <a:gd name="T3" fmla="*/ 0 h 1081"/>
                <a:gd name="T4" fmla="*/ 437 w 437"/>
                <a:gd name="T5" fmla="*/ 1081 h 1081"/>
                <a:gd name="T6" fmla="*/ 307 w 437"/>
                <a:gd name="T7" fmla="*/ 1081 h 10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7"/>
                <a:gd name="T13" fmla="*/ 0 h 1081"/>
                <a:gd name="T14" fmla="*/ 437 w 437"/>
                <a:gd name="T15" fmla="*/ 1081 h 10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7" h="1081">
                  <a:moveTo>
                    <a:pt x="0" y="0"/>
                  </a:moveTo>
                  <a:lnTo>
                    <a:pt x="437" y="0"/>
                  </a:lnTo>
                  <a:lnTo>
                    <a:pt x="437" y="1081"/>
                  </a:lnTo>
                  <a:lnTo>
                    <a:pt x="307" y="108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6" name="Line 45"/>
            <p:cNvSpPr>
              <a:spLocks noChangeShapeType="1"/>
            </p:cNvSpPr>
            <p:nvPr/>
          </p:nvSpPr>
          <p:spPr bwMode="auto">
            <a:xfrm flipH="1">
              <a:off x="3213" y="1551"/>
              <a:ext cx="8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7" name="Line 46"/>
            <p:cNvSpPr>
              <a:spLocks noChangeShapeType="1"/>
            </p:cNvSpPr>
            <p:nvPr/>
          </p:nvSpPr>
          <p:spPr bwMode="auto">
            <a:xfrm flipH="1">
              <a:off x="3213" y="1551"/>
              <a:ext cx="89" cy="4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4258" name="Line 47"/>
            <p:cNvSpPr>
              <a:spLocks noChangeShapeType="1"/>
            </p:cNvSpPr>
            <p:nvPr/>
          </p:nvSpPr>
          <p:spPr bwMode="auto">
            <a:xfrm flipH="1" flipV="1">
              <a:off x="3213" y="1503"/>
              <a:ext cx="89" cy="4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4214" name="Text Box 62"/>
          <p:cNvSpPr txBox="1">
            <a:spLocks noChangeArrowheads="1"/>
          </p:cNvSpPr>
          <p:nvPr/>
        </p:nvSpPr>
        <p:spPr bwMode="auto">
          <a:xfrm>
            <a:off x="1439863" y="4652963"/>
            <a:ext cx="5580062" cy="14652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b="1"/>
              <a:t>Студент</a:t>
            </a:r>
            <a:r>
              <a:rPr lang="ru-RU"/>
              <a:t> (</a:t>
            </a:r>
            <a:r>
              <a:rPr lang="ru-RU" u="sng"/>
              <a:t>№_зачетки</a:t>
            </a:r>
            <a:r>
              <a:rPr lang="ru-RU"/>
              <a:t>, №_группы)</a:t>
            </a:r>
            <a:endParaRPr lang="ru-RU" b="1"/>
          </a:p>
          <a:p>
            <a:r>
              <a:rPr lang="ru-RU" b="1"/>
              <a:t>Группа</a:t>
            </a:r>
            <a:r>
              <a:rPr lang="ru-RU"/>
              <a:t> (</a:t>
            </a:r>
            <a:r>
              <a:rPr lang="ru-RU" u="sng"/>
              <a:t>№_группы</a:t>
            </a:r>
            <a:r>
              <a:rPr lang="ru-RU"/>
              <a:t>, №_</a:t>
            </a:r>
            <a:r>
              <a:rPr lang="en-US"/>
              <a:t>напр-я)</a:t>
            </a:r>
            <a:endParaRPr lang="en-US"/>
          </a:p>
          <a:p>
            <a:r>
              <a:rPr lang="ru-RU" b="1"/>
              <a:t>Специальность</a:t>
            </a:r>
            <a:r>
              <a:rPr lang="ru-RU"/>
              <a:t> (</a:t>
            </a:r>
            <a:r>
              <a:rPr lang="ru-RU" u="sng"/>
              <a:t>№_</a:t>
            </a:r>
            <a:r>
              <a:rPr lang="en-US" u="sng"/>
              <a:t>напр-я)</a:t>
            </a:r>
            <a:endParaRPr lang="en-US" u="sng"/>
          </a:p>
          <a:p>
            <a:r>
              <a:rPr lang="ru-RU" b="1"/>
              <a:t>Предмет</a:t>
            </a:r>
            <a:r>
              <a:rPr lang="ru-RU"/>
              <a:t> (</a:t>
            </a:r>
            <a:r>
              <a:rPr lang="ru-RU" u="sng"/>
              <a:t>Название_предмета</a:t>
            </a:r>
            <a:r>
              <a:rPr lang="ru-RU"/>
              <a:t>)</a:t>
            </a:r>
            <a:endParaRPr lang="ru-RU" b="1"/>
          </a:p>
          <a:p>
            <a:r>
              <a:rPr lang="ru-RU" b="1"/>
              <a:t>Сдал</a:t>
            </a:r>
            <a:r>
              <a:rPr lang="ru-RU"/>
              <a:t> (№_зачетки, Название_предмета</a:t>
            </a:r>
            <a:r>
              <a:rPr lang="en-US"/>
              <a:t>)</a:t>
            </a:r>
            <a:endParaRPr lang="ru-RU"/>
          </a:p>
        </p:txBody>
      </p:sp>
      <p:grpSp>
        <p:nvGrpSpPr>
          <p:cNvPr id="56" name="Группа 55"/>
          <p:cNvGrpSpPr/>
          <p:nvPr/>
        </p:nvGrpSpPr>
        <p:grpSpPr>
          <a:xfrm>
            <a:off x="3643306" y="3786190"/>
            <a:ext cx="504825" cy="142876"/>
            <a:chOff x="7429520" y="4857760"/>
            <a:chExt cx="504825" cy="142876"/>
          </a:xfrm>
        </p:grpSpPr>
        <p:sp>
          <p:nvSpPr>
            <p:cNvPr id="94215" name="Line 49"/>
            <p:cNvSpPr>
              <a:spLocks noChangeShapeType="1"/>
            </p:cNvSpPr>
            <p:nvPr/>
          </p:nvSpPr>
          <p:spPr bwMode="auto">
            <a:xfrm>
              <a:off x="7429520" y="4929198"/>
              <a:ext cx="50482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16" name="Line 57"/>
            <p:cNvSpPr>
              <a:spLocks noChangeShapeType="1"/>
            </p:cNvSpPr>
            <p:nvPr/>
          </p:nvSpPr>
          <p:spPr bwMode="auto">
            <a:xfrm flipV="1">
              <a:off x="7718445" y="4857760"/>
              <a:ext cx="215900" cy="7143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17" name="Line 58"/>
            <p:cNvSpPr>
              <a:spLocks noChangeShapeType="1"/>
            </p:cNvSpPr>
            <p:nvPr/>
          </p:nvSpPr>
          <p:spPr bwMode="auto">
            <a:xfrm>
              <a:off x="7718445" y="4929198"/>
              <a:ext cx="215900" cy="7143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18" name="Line 60"/>
            <p:cNvSpPr>
              <a:spLocks noChangeShapeType="1"/>
            </p:cNvSpPr>
            <p:nvPr/>
          </p:nvSpPr>
          <p:spPr bwMode="auto">
            <a:xfrm flipH="1">
              <a:off x="7429520" y="4929198"/>
              <a:ext cx="287338" cy="7143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7429520" y="4857760"/>
              <a:ext cx="287338" cy="7143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86766" cy="115092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проектирования БД методом «сущность-связь». </a:t>
            </a:r>
            <a:br>
              <a:rPr lang="en-US" sz="2400" dirty="0" smtClean="0"/>
            </a:br>
            <a:r>
              <a:rPr lang="en-US" sz="2400" dirty="0" err="1" smtClean="0"/>
              <a:t>Набор</a:t>
            </a:r>
            <a:r>
              <a:rPr lang="en-US" sz="2400" dirty="0" smtClean="0"/>
              <a:t> </a:t>
            </a:r>
            <a:r>
              <a:rPr lang="en-US" sz="2400" dirty="0" err="1" smtClean="0"/>
              <a:t>предварительных</a:t>
            </a:r>
            <a:r>
              <a:rPr lang="en-US" sz="2400" dirty="0" smtClean="0"/>
              <a:t> </a:t>
            </a:r>
            <a:r>
              <a:rPr lang="en-US" sz="2400" dirty="0" err="1" smtClean="0"/>
              <a:t>отношений</a:t>
            </a:r>
            <a:endParaRPr lang="ru-RU" sz="2400" dirty="0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713788" cy="1871663"/>
          </a:xfrm>
        </p:spPr>
        <p:txBody>
          <a:bodyPr/>
          <a:lstStyle/>
          <a:p>
            <a:pPr eaLnBrk="1" hangingPunct="1"/>
            <a:r>
              <a:rPr lang="ru-RU" sz="1600" b="1" smtClean="0"/>
              <a:t>Студент</a:t>
            </a:r>
            <a:r>
              <a:rPr lang="ru-RU" sz="1600" smtClean="0"/>
              <a:t> (</a:t>
            </a:r>
            <a:r>
              <a:rPr lang="ru-RU" sz="1600" u="sng" smtClean="0"/>
              <a:t>№_зачетки</a:t>
            </a:r>
            <a:r>
              <a:rPr lang="ru-RU" sz="1600" smtClean="0"/>
              <a:t>, №_группы</a:t>
            </a:r>
            <a:r>
              <a:rPr lang="en-US" sz="1600" smtClean="0"/>
              <a:t>,						 </a:t>
            </a:r>
            <a:r>
              <a:rPr lang="ru-RU" sz="1600" smtClean="0"/>
              <a:t>)</a:t>
            </a:r>
            <a:endParaRPr lang="ru-RU" sz="1600" b="1" smtClean="0"/>
          </a:p>
          <a:p>
            <a:pPr eaLnBrk="1" hangingPunct="1"/>
            <a:r>
              <a:rPr lang="ru-RU" sz="1600" b="1" smtClean="0"/>
              <a:t>Группа</a:t>
            </a:r>
            <a:r>
              <a:rPr lang="ru-RU" sz="1600" smtClean="0"/>
              <a:t> (</a:t>
            </a:r>
            <a:r>
              <a:rPr lang="ru-RU" sz="1600" u="sng" smtClean="0"/>
              <a:t>№_группы</a:t>
            </a:r>
            <a:r>
              <a:rPr lang="ru-RU" sz="1600" smtClean="0"/>
              <a:t>, №_</a:t>
            </a:r>
            <a:r>
              <a:rPr lang="en-US" sz="1600" smtClean="0"/>
              <a:t>напр-я,					 	 )  </a:t>
            </a:r>
            <a:endParaRPr lang="ru-RU" sz="1600" b="1" smtClean="0"/>
          </a:p>
          <a:p>
            <a:pPr eaLnBrk="1" hangingPunct="1"/>
            <a:r>
              <a:rPr lang="en-US" sz="1600" b="1" smtClean="0"/>
              <a:t>Направление</a:t>
            </a:r>
            <a:r>
              <a:rPr lang="ru-RU" sz="1600" smtClean="0"/>
              <a:t> (</a:t>
            </a:r>
            <a:r>
              <a:rPr lang="ru-RU" sz="1600" u="sng" smtClean="0"/>
              <a:t>№_</a:t>
            </a:r>
            <a:r>
              <a:rPr lang="en-US" sz="1600" u="sng" smtClean="0"/>
              <a:t>напр-я,</a:t>
            </a:r>
            <a:r>
              <a:rPr lang="en-US" sz="1600" smtClean="0"/>
              <a:t> 					 	 </a:t>
            </a:r>
            <a:r>
              <a:rPr lang="ru-RU" sz="1600" smtClean="0"/>
              <a:t>)</a:t>
            </a:r>
            <a:endParaRPr lang="ru-RU" sz="1600" b="1" smtClean="0"/>
          </a:p>
          <a:p>
            <a:pPr eaLnBrk="1" hangingPunct="1"/>
            <a:r>
              <a:rPr lang="ru-RU" sz="1600" b="1" smtClean="0"/>
              <a:t>Предмет</a:t>
            </a:r>
            <a:r>
              <a:rPr lang="ru-RU" sz="1600" smtClean="0"/>
              <a:t> (</a:t>
            </a:r>
            <a:r>
              <a:rPr lang="ru-RU" sz="1600" u="sng" smtClean="0"/>
              <a:t>Название_предмета</a:t>
            </a:r>
            <a:r>
              <a:rPr lang="ru-RU" sz="1600" smtClean="0"/>
              <a:t>)</a:t>
            </a:r>
            <a:endParaRPr lang="ru-RU" sz="1600" b="1" smtClean="0"/>
          </a:p>
          <a:p>
            <a:pPr eaLnBrk="1" hangingPunct="1"/>
            <a:r>
              <a:rPr lang="ru-RU" sz="1600" b="1" smtClean="0"/>
              <a:t>Сдал</a:t>
            </a:r>
            <a:r>
              <a:rPr lang="ru-RU" sz="1600" smtClean="0"/>
              <a:t> (№_зачетки, Название_предмета</a:t>
            </a:r>
            <a:r>
              <a:rPr lang="en-US" sz="1600" smtClean="0"/>
              <a:t>,					 </a:t>
            </a:r>
            <a:r>
              <a:rPr lang="ru-RU" sz="1600" smtClean="0"/>
              <a:t>)</a:t>
            </a:r>
            <a:endParaRPr lang="ru-RU" sz="1600" smtClean="0"/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 rot="-5400000">
            <a:off x="3751263" y="1008063"/>
            <a:ext cx="1711325" cy="78454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Атрибуты, еще не распределенные по отношениям:</a:t>
            </a:r>
            <a:endParaRPr lang="en-US" b="1">
              <a:solidFill>
                <a:schemeClr val="tx2"/>
              </a:solidFill>
            </a:endParaRPr>
          </a:p>
          <a:p>
            <a:endParaRPr lang="en-US"/>
          </a:p>
          <a:p>
            <a:r>
              <a:rPr lang="ru-RU" sz="1600"/>
              <a:t>ФИО_студента, Адрес </a:t>
            </a:r>
            <a:endParaRPr lang="en-US" sz="1600"/>
          </a:p>
          <a:p>
            <a:r>
              <a:rPr lang="ru-RU" sz="1600"/>
              <a:t>Кафедра, Год_образования</a:t>
            </a:r>
            <a:endParaRPr lang="en-US" sz="1600"/>
          </a:p>
          <a:p>
            <a:r>
              <a:rPr lang="ru-RU" sz="1600"/>
              <a:t>Название_</a:t>
            </a:r>
            <a:r>
              <a:rPr lang="en-US" sz="1600"/>
              <a:t>напр-я</a:t>
            </a:r>
            <a:r>
              <a:rPr lang="ru-RU" sz="1600"/>
              <a:t>, Квалификация</a:t>
            </a:r>
            <a:r>
              <a:rPr lang="en-US" sz="1600"/>
              <a:t>,</a:t>
            </a:r>
            <a:r>
              <a:rPr lang="ru-RU" sz="1600"/>
              <a:t> Срок_</a:t>
            </a:r>
            <a:r>
              <a:rPr lang="en-US" sz="1600"/>
              <a:t>п</a:t>
            </a:r>
            <a:r>
              <a:rPr lang="ru-RU" sz="1600"/>
              <a:t>одготовки</a:t>
            </a:r>
            <a:endParaRPr lang="en-US" sz="1600"/>
          </a:p>
          <a:p>
            <a:r>
              <a:rPr lang="ru-RU" sz="1600"/>
              <a:t>Вид_отчетности, Дата</a:t>
            </a:r>
            <a:r>
              <a:rPr lang="en-US" sz="1600"/>
              <a:t>, </a:t>
            </a:r>
            <a:r>
              <a:rPr lang="ru-RU" sz="1600"/>
              <a:t>Отметка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5 0.00463 L 0.35972 -0.415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" y="-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79 0.01111 L 0.39375 -0.40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0.00671 L 0.30868 -0.392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 0.01296 L 0.43611 -0.343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7813"/>
            <a:ext cx="8424862" cy="1279525"/>
          </a:xfrm>
        </p:spPr>
        <p:txBody>
          <a:bodyPr/>
          <a:lstStyle/>
          <a:p>
            <a:pPr eaLnBrk="1" hangingPunct="1"/>
            <a:r>
              <a:rPr lang="ru-RU" sz="2000" dirty="0" smtClean="0"/>
              <a:t>Пример проектирования БД методом «сущность-связь». </a:t>
            </a:r>
            <a:br>
              <a:rPr lang="en-US" sz="2000" dirty="0" smtClean="0"/>
            </a:br>
            <a:r>
              <a:rPr lang="en-US" sz="2000" dirty="0" smtClean="0"/>
              <a:t>ФЗ </a:t>
            </a:r>
            <a:r>
              <a:rPr lang="ru-RU" sz="2000" dirty="0" smtClean="0"/>
              <a:t>между атрибутами </a:t>
            </a:r>
            <a:r>
              <a:rPr lang="en-US" sz="2000" dirty="0" err="1" smtClean="0"/>
              <a:t>предварительных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ru-RU" sz="2000" dirty="0" err="1" smtClean="0"/>
              <a:t>отношени</a:t>
            </a:r>
            <a:r>
              <a:rPr lang="en-US" sz="2000" dirty="0" smtClean="0"/>
              <a:t>й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en-US" sz="2000" dirty="0" err="1" smtClean="0"/>
              <a:t>Проверка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соответствие</a:t>
            </a:r>
            <a:r>
              <a:rPr lang="en-US" sz="2000" dirty="0" smtClean="0"/>
              <a:t> НФБК</a:t>
            </a:r>
            <a:endParaRPr lang="ru-RU" sz="2000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135938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dirty="0" smtClean="0"/>
              <a:t>ФЗ </a:t>
            </a:r>
            <a:r>
              <a:rPr lang="ru-RU" sz="1600" dirty="0" err="1" smtClean="0"/>
              <a:t>отношени</a:t>
            </a:r>
            <a:r>
              <a:rPr lang="en-US" sz="1600" dirty="0" smtClean="0"/>
              <a:t>я </a:t>
            </a:r>
            <a:r>
              <a:rPr lang="ru-RU" sz="1600" b="1" dirty="0" smtClean="0"/>
              <a:t>Студент</a:t>
            </a:r>
            <a:r>
              <a:rPr lang="ru-RU" sz="1600" dirty="0" smtClean="0"/>
              <a:t> 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</a:pPr>
            <a:r>
              <a:rPr lang="ru-RU" sz="1600" dirty="0" smtClean="0"/>
              <a:t>№</a:t>
            </a:r>
            <a:r>
              <a:rPr lang="ru-RU" sz="1600" dirty="0" err="1" smtClean="0"/>
              <a:t>_зачетки</a:t>
            </a:r>
            <a:r>
              <a:rPr lang="ru-RU" sz="1600" dirty="0" smtClean="0"/>
              <a:t> </a:t>
            </a:r>
            <a:r>
              <a:rPr lang="ru-RU" sz="1600" dirty="0" smtClean="0">
                <a:sym typeface="Symbol" panose="05050102010706020507" pitchFamily="18" charset="2"/>
              </a:rPr>
              <a:t></a:t>
            </a:r>
            <a:r>
              <a:rPr lang="ru-RU" sz="1600" dirty="0" smtClean="0"/>
              <a:t> №</a:t>
            </a:r>
            <a:r>
              <a:rPr lang="ru-RU" sz="1600" dirty="0" err="1" smtClean="0"/>
              <a:t>_группы</a:t>
            </a:r>
            <a:r>
              <a:rPr lang="ru-RU" sz="1600" dirty="0" smtClean="0"/>
              <a:t>, </a:t>
            </a:r>
            <a:r>
              <a:rPr lang="ru-RU" sz="1600" dirty="0" err="1" smtClean="0"/>
              <a:t>ФИО_студента</a:t>
            </a:r>
            <a:r>
              <a:rPr lang="ru-RU" sz="1600" dirty="0" smtClean="0"/>
              <a:t>, Адрес.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dirty="0" smtClean="0"/>
              <a:t>Других зависимостей нет, так как ФИО может повторяться и в пределах группы,  адреса студентов, живущих в общежитии, также могут совпадать. </a:t>
            </a:r>
            <a:r>
              <a:rPr lang="en-US" sz="1600" dirty="0" smtClean="0"/>
              <a:t>О</a:t>
            </a:r>
            <a:r>
              <a:rPr lang="ru-RU" sz="1600" dirty="0" err="1" smtClean="0"/>
              <a:t>тношение</a:t>
            </a:r>
            <a:r>
              <a:rPr lang="ru-RU" sz="1600" dirty="0" smtClean="0"/>
              <a:t> </a:t>
            </a:r>
            <a:r>
              <a:rPr lang="ru-RU" sz="1600" b="1" dirty="0" smtClean="0"/>
              <a:t>Студент</a:t>
            </a:r>
            <a:r>
              <a:rPr lang="ru-RU" sz="1600" dirty="0" smtClean="0"/>
              <a:t> по определению находится в НФБК.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dirty="0" smtClean="0"/>
              <a:t>ФЗ </a:t>
            </a:r>
            <a:r>
              <a:rPr lang="ru-RU" sz="1600" dirty="0" err="1" smtClean="0"/>
              <a:t>отношени</a:t>
            </a:r>
            <a:r>
              <a:rPr lang="en-US" sz="1600" dirty="0" smtClean="0"/>
              <a:t>я</a:t>
            </a:r>
            <a:r>
              <a:rPr lang="ru-RU" sz="1600" dirty="0" smtClean="0"/>
              <a:t> </a:t>
            </a:r>
            <a:r>
              <a:rPr lang="ru-RU" sz="1600" b="1" dirty="0" smtClean="0"/>
              <a:t>Группа</a:t>
            </a:r>
            <a:r>
              <a:rPr lang="en-US" sz="1600" b="1" dirty="0" smtClean="0"/>
              <a:t>: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ru-RU" sz="1600" dirty="0" smtClean="0"/>
              <a:t>№</a:t>
            </a:r>
            <a:r>
              <a:rPr lang="ru-RU" sz="1600" dirty="0" err="1" smtClean="0"/>
              <a:t>_группы</a:t>
            </a:r>
            <a:r>
              <a:rPr lang="ru-RU" sz="1600" dirty="0" smtClean="0"/>
              <a:t> </a:t>
            </a:r>
            <a:r>
              <a:rPr lang="ru-RU" sz="1600" dirty="0" smtClean="0">
                <a:sym typeface="Symbol" panose="05050102010706020507" pitchFamily="18" charset="2"/>
              </a:rPr>
              <a:t></a:t>
            </a:r>
            <a:r>
              <a:rPr lang="ru-RU" sz="1600" dirty="0" smtClean="0"/>
              <a:t> №_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/>
              <a:t>, Кафедра, </a:t>
            </a:r>
            <a:r>
              <a:rPr lang="ru-RU" sz="1600" dirty="0" err="1" smtClean="0"/>
              <a:t>Год_образования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dirty="0" smtClean="0"/>
              <a:t>Обратная зависимость неверна, </a:t>
            </a:r>
            <a:r>
              <a:rPr lang="en-US" sz="1600" dirty="0" err="1" smtClean="0"/>
              <a:t>т.к</a:t>
            </a:r>
            <a:r>
              <a:rPr lang="en-US" sz="1600" dirty="0" smtClean="0"/>
              <a:t>. </a:t>
            </a:r>
            <a:r>
              <a:rPr lang="ru-RU" sz="1600" dirty="0" smtClean="0"/>
              <a:t> в один год </a:t>
            </a:r>
            <a:r>
              <a:rPr lang="en-US" sz="1600" dirty="0" err="1" smtClean="0"/>
              <a:t>на</a:t>
            </a:r>
            <a:r>
              <a:rPr lang="en-US" sz="1600" dirty="0" smtClean="0"/>
              <a:t> </a:t>
            </a:r>
            <a:r>
              <a:rPr lang="en-US" sz="1600" dirty="0" err="1" smtClean="0"/>
              <a:t>кафедре</a:t>
            </a:r>
            <a:r>
              <a:rPr lang="en-US" sz="1600" dirty="0" smtClean="0"/>
              <a:t> </a:t>
            </a:r>
            <a:r>
              <a:rPr lang="ru-RU" sz="1600" dirty="0" smtClean="0"/>
              <a:t>может быть сформировано несколько групп</a:t>
            </a:r>
            <a:r>
              <a:rPr lang="en-US" sz="1600" dirty="0" smtClean="0"/>
              <a:t> </a:t>
            </a:r>
            <a:r>
              <a:rPr lang="en-US" sz="1600" dirty="0" err="1" smtClean="0"/>
              <a:t>одного</a:t>
            </a:r>
            <a:r>
              <a:rPr lang="en-US" sz="1600" dirty="0" smtClean="0"/>
              <a:t> </a:t>
            </a:r>
            <a:r>
              <a:rPr lang="en-US" sz="1600" dirty="0" err="1" smtClean="0"/>
              <a:t>направления</a:t>
            </a:r>
            <a:r>
              <a:rPr lang="ru-RU" sz="1600" dirty="0" smtClean="0"/>
              <a:t>. </a:t>
            </a:r>
            <a:r>
              <a:rPr lang="en-US" sz="1600" dirty="0" smtClean="0"/>
              <a:t>О</a:t>
            </a:r>
            <a:r>
              <a:rPr lang="ru-RU" sz="1600" dirty="0" err="1" smtClean="0"/>
              <a:t>тношени</a:t>
            </a:r>
            <a:r>
              <a:rPr lang="en-US" sz="1600" dirty="0" smtClean="0"/>
              <a:t>е</a:t>
            </a:r>
            <a:r>
              <a:rPr lang="ru-RU" sz="1600" dirty="0" smtClean="0"/>
              <a:t> Группа находится в НФБК.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smtClean="0"/>
              <a:t>ФЗ</a:t>
            </a:r>
            <a:r>
              <a:rPr lang="ru-RU" sz="1600" dirty="0" smtClean="0"/>
              <a:t> отношения </a:t>
            </a:r>
            <a:r>
              <a:rPr lang="en-US" sz="1600" b="1" dirty="0" err="1" smtClean="0"/>
              <a:t>Направление</a:t>
            </a:r>
            <a:r>
              <a:rPr lang="ru-RU" sz="1600" dirty="0" smtClean="0"/>
              <a:t>: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</a:pPr>
            <a:r>
              <a:rPr lang="ru-RU" sz="1600" dirty="0" smtClean="0"/>
              <a:t>№_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>
                <a:sym typeface="Symbol" panose="05050102010706020507" pitchFamily="18" charset="2"/>
              </a:rPr>
              <a:t></a:t>
            </a:r>
            <a:r>
              <a:rPr lang="ru-RU" sz="1600" dirty="0" smtClean="0"/>
              <a:t> </a:t>
            </a:r>
            <a:r>
              <a:rPr lang="ru-RU" sz="1600" dirty="0" err="1" smtClean="0"/>
              <a:t>Название_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/>
              <a:t>, Квалификация, </a:t>
            </a:r>
            <a:r>
              <a:rPr lang="ru-RU" sz="1600" dirty="0" err="1" smtClean="0"/>
              <a:t>Срок_подготовки</a:t>
            </a:r>
            <a:r>
              <a:rPr lang="ru-RU" sz="1600" dirty="0" smtClean="0"/>
              <a:t> 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</a:pPr>
            <a:r>
              <a:rPr lang="ru-RU" sz="1600" dirty="0" err="1" smtClean="0"/>
              <a:t>Название_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/>
              <a:t> </a:t>
            </a:r>
            <a:r>
              <a:rPr lang="ru-RU" sz="1600" dirty="0" smtClean="0">
                <a:sym typeface="Symbol" panose="05050102010706020507" pitchFamily="18" charset="2"/>
              </a:rPr>
              <a:t></a:t>
            </a:r>
            <a:r>
              <a:rPr lang="ru-RU" sz="1600" dirty="0" smtClean="0"/>
              <a:t> №_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/>
              <a:t>, Квалификация,</a:t>
            </a:r>
            <a:r>
              <a:rPr lang="en-US" sz="1600" dirty="0" smtClean="0"/>
              <a:t> </a:t>
            </a:r>
            <a:r>
              <a:rPr lang="ru-RU" sz="1600" dirty="0" err="1" smtClean="0"/>
              <a:t>Срок_подготовки</a:t>
            </a:r>
            <a:r>
              <a:rPr lang="ru-RU" sz="1600" dirty="0" smtClean="0"/>
              <a:t>.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err="1" smtClean="0"/>
              <a:t>Как</a:t>
            </a:r>
            <a:r>
              <a:rPr lang="en-US" sz="1600" dirty="0" smtClean="0"/>
              <a:t> а</a:t>
            </a:r>
            <a:r>
              <a:rPr lang="ru-RU" sz="1600" dirty="0" err="1" smtClean="0"/>
              <a:t>трибут</a:t>
            </a:r>
            <a:r>
              <a:rPr lang="ru-RU" sz="1600" dirty="0" smtClean="0"/>
              <a:t> №_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/>
              <a:t>, так и атрибут </a:t>
            </a:r>
            <a:r>
              <a:rPr lang="ru-RU" sz="1600" dirty="0" err="1" smtClean="0"/>
              <a:t>Название_</a:t>
            </a:r>
            <a:r>
              <a:rPr lang="en-US" sz="1600" dirty="0" err="1" smtClean="0"/>
              <a:t>напр</a:t>
            </a:r>
            <a:r>
              <a:rPr lang="en-US" sz="1600" dirty="0" smtClean="0"/>
              <a:t>-я</a:t>
            </a:r>
            <a:r>
              <a:rPr lang="ru-RU" sz="1600" dirty="0" smtClean="0"/>
              <a:t> являются возможными ключами и детерминантами отношения. </a:t>
            </a:r>
            <a:r>
              <a:rPr lang="en-US" sz="1600" dirty="0" smtClean="0"/>
              <a:t>О</a:t>
            </a:r>
            <a:r>
              <a:rPr lang="ru-RU" sz="1600" dirty="0" err="1" smtClean="0"/>
              <a:t>тношение</a:t>
            </a:r>
            <a:r>
              <a:rPr lang="ru-RU" sz="1600" dirty="0" smtClean="0"/>
              <a:t> </a:t>
            </a:r>
            <a:r>
              <a:rPr lang="en-US" sz="1600" dirty="0" err="1" smtClean="0"/>
              <a:t>Направление</a:t>
            </a:r>
            <a:r>
              <a:rPr lang="ru-RU" sz="1600" dirty="0" smtClean="0"/>
              <a:t> находится в НФБК.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dirty="0" smtClean="0"/>
              <a:t>ФЗ отношении</a:t>
            </a:r>
            <a:r>
              <a:rPr lang="en-US" sz="1600" dirty="0" smtClean="0"/>
              <a:t>я</a:t>
            </a:r>
            <a:r>
              <a:rPr lang="ru-RU" sz="1600" dirty="0" smtClean="0"/>
              <a:t> </a:t>
            </a:r>
            <a:r>
              <a:rPr lang="ru-RU" sz="1600" b="1" dirty="0" smtClean="0"/>
              <a:t>Сдал</a:t>
            </a:r>
            <a:r>
              <a:rPr lang="ru-RU" sz="1600" dirty="0" smtClean="0"/>
              <a:t>: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</a:pPr>
            <a:r>
              <a:rPr lang="ru-RU" sz="1600" dirty="0" smtClean="0"/>
              <a:t>№</a:t>
            </a:r>
            <a:r>
              <a:rPr lang="ru-RU" sz="1600" dirty="0" err="1" smtClean="0"/>
              <a:t>_зачетки</a:t>
            </a:r>
            <a:r>
              <a:rPr lang="ru-RU" sz="1600" dirty="0" smtClean="0"/>
              <a:t>, </a:t>
            </a:r>
            <a:r>
              <a:rPr lang="ru-RU" sz="1600" dirty="0" err="1" smtClean="0"/>
              <a:t>Название_предмета</a:t>
            </a:r>
            <a:r>
              <a:rPr lang="ru-RU" sz="1600" dirty="0" smtClean="0"/>
              <a:t>, </a:t>
            </a:r>
            <a:r>
              <a:rPr lang="ru-RU" sz="1600" dirty="0" err="1" smtClean="0"/>
              <a:t>Вид_отчетности</a:t>
            </a:r>
            <a:r>
              <a:rPr lang="ru-RU" sz="1600" dirty="0" smtClean="0"/>
              <a:t>, Дата </a:t>
            </a:r>
            <a:r>
              <a:rPr lang="ru-RU" sz="1600" dirty="0" smtClean="0">
                <a:sym typeface="Symbol" panose="05050102010706020507" pitchFamily="18" charset="2"/>
              </a:rPr>
              <a:t></a:t>
            </a:r>
            <a:r>
              <a:rPr lang="ru-RU" sz="1600" dirty="0" smtClean="0"/>
              <a:t> Отметка.</a:t>
            </a:r>
            <a:endParaRPr lang="ru-RU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1600" dirty="0" smtClean="0"/>
              <a:t>Других зависимостей нет, следовательно, отношение Сдал находится в НФБК.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9906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проектирования БД методом «сущность-связь». </a:t>
            </a:r>
            <a:r>
              <a:rPr lang="en-US" sz="2400" dirty="0" err="1" smtClean="0"/>
              <a:t>Реляционная</a:t>
            </a:r>
            <a:r>
              <a:rPr lang="en-US" sz="2400" dirty="0" smtClean="0"/>
              <a:t> </a:t>
            </a:r>
            <a:r>
              <a:rPr lang="en-US" sz="2400" dirty="0" err="1" smtClean="0"/>
              <a:t>модель</a:t>
            </a:r>
            <a:r>
              <a:rPr lang="en-US" sz="2400" dirty="0" smtClean="0"/>
              <a:t> </a:t>
            </a:r>
            <a:r>
              <a:rPr lang="en-US" sz="2400" dirty="0" err="1" smtClean="0"/>
              <a:t>предметной</a:t>
            </a:r>
            <a:r>
              <a:rPr lang="en-US" sz="2400" dirty="0" smtClean="0"/>
              <a:t> </a:t>
            </a:r>
            <a:r>
              <a:rPr lang="en-US" sz="2400" dirty="0" err="1" smtClean="0"/>
              <a:t>области</a:t>
            </a:r>
            <a:r>
              <a:rPr lang="en-US" sz="2400" dirty="0" smtClean="0"/>
              <a:t> “</a:t>
            </a:r>
            <a:r>
              <a:rPr lang="en-US" sz="2400" dirty="0" err="1" smtClean="0"/>
              <a:t>Деканат</a:t>
            </a:r>
            <a:r>
              <a:rPr lang="en-US" sz="2800" dirty="0" smtClean="0"/>
              <a:t>”</a:t>
            </a:r>
            <a:br>
              <a:rPr lang="en-US" sz="2800" dirty="0" smtClean="0"/>
            </a:br>
            <a:endParaRPr lang="ru-RU" sz="2800" dirty="0" smtClean="0"/>
          </a:p>
        </p:txBody>
      </p:sp>
      <p:sp>
        <p:nvSpPr>
          <p:cNvPr id="97283" name="AutoShape 7"/>
          <p:cNvSpPr>
            <a:spLocks noChangeAspect="1" noChangeArrowheads="1" noTextEdit="1"/>
          </p:cNvSpPr>
          <p:nvPr/>
        </p:nvSpPr>
        <p:spPr bwMode="auto">
          <a:xfrm>
            <a:off x="468313" y="1557338"/>
            <a:ext cx="7842250" cy="3992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84" name="Rectangle 9"/>
          <p:cNvSpPr>
            <a:spLocks noChangeArrowheads="1"/>
          </p:cNvSpPr>
          <p:nvPr/>
        </p:nvSpPr>
        <p:spPr bwMode="auto">
          <a:xfrm>
            <a:off x="842963" y="1579563"/>
            <a:ext cx="1516062" cy="1401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85" name="Rectangle 10"/>
          <p:cNvSpPr>
            <a:spLocks noChangeArrowheads="1"/>
          </p:cNvSpPr>
          <p:nvPr/>
        </p:nvSpPr>
        <p:spPr bwMode="auto">
          <a:xfrm>
            <a:off x="842963" y="1579563"/>
            <a:ext cx="1516062" cy="14017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86" name="Line 11"/>
          <p:cNvSpPr>
            <a:spLocks noChangeShapeType="1"/>
          </p:cNvSpPr>
          <p:nvPr/>
        </p:nvSpPr>
        <p:spPr bwMode="auto">
          <a:xfrm>
            <a:off x="1149350" y="2209800"/>
            <a:ext cx="90170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97287" name="Rectangle 12"/>
          <p:cNvSpPr>
            <a:spLocks noChangeArrowheads="1"/>
          </p:cNvSpPr>
          <p:nvPr/>
        </p:nvSpPr>
        <p:spPr bwMode="auto">
          <a:xfrm>
            <a:off x="1149350" y="2030413"/>
            <a:ext cx="6223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№ зачетки</a:t>
            </a:r>
            <a:endParaRPr lang="ru-RU"/>
          </a:p>
        </p:txBody>
      </p:sp>
      <p:sp>
        <p:nvSpPr>
          <p:cNvPr id="97288" name="Rectangle 13"/>
          <p:cNvSpPr>
            <a:spLocks noChangeArrowheads="1"/>
          </p:cNvSpPr>
          <p:nvPr/>
        </p:nvSpPr>
        <p:spPr bwMode="auto">
          <a:xfrm>
            <a:off x="1179513" y="2251075"/>
            <a:ext cx="579437" cy="150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№ группы</a:t>
            </a:r>
            <a:endParaRPr lang="ru-RU"/>
          </a:p>
        </p:txBody>
      </p:sp>
      <p:sp>
        <p:nvSpPr>
          <p:cNvPr id="97289" name="Rectangle 14"/>
          <p:cNvSpPr>
            <a:spLocks noChangeArrowheads="1"/>
          </p:cNvSpPr>
          <p:nvPr/>
        </p:nvSpPr>
        <p:spPr bwMode="auto">
          <a:xfrm>
            <a:off x="985838" y="2470150"/>
            <a:ext cx="8509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ФИО студента</a:t>
            </a:r>
            <a:endParaRPr lang="ru-RU"/>
          </a:p>
        </p:txBody>
      </p:sp>
      <p:sp>
        <p:nvSpPr>
          <p:cNvPr id="97290" name="Rectangle 15"/>
          <p:cNvSpPr>
            <a:spLocks noChangeArrowheads="1"/>
          </p:cNvSpPr>
          <p:nvPr/>
        </p:nvSpPr>
        <p:spPr bwMode="auto">
          <a:xfrm>
            <a:off x="1336675" y="2687638"/>
            <a:ext cx="3619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Адрес</a:t>
            </a:r>
            <a:endParaRPr lang="ru-RU"/>
          </a:p>
        </p:txBody>
      </p:sp>
      <p:sp>
        <p:nvSpPr>
          <p:cNvPr id="97291" name="Rectangle 16"/>
          <p:cNvSpPr>
            <a:spLocks noChangeArrowheads="1"/>
          </p:cNvSpPr>
          <p:nvPr/>
        </p:nvSpPr>
        <p:spPr bwMode="auto">
          <a:xfrm>
            <a:off x="842963" y="1579563"/>
            <a:ext cx="1516062" cy="365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92" name="Rectangle 17"/>
          <p:cNvSpPr>
            <a:spLocks noChangeArrowheads="1"/>
          </p:cNvSpPr>
          <p:nvPr/>
        </p:nvSpPr>
        <p:spPr bwMode="auto">
          <a:xfrm>
            <a:off x="842963" y="1579563"/>
            <a:ext cx="1516062" cy="3651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93" name="Rectangle 18"/>
          <p:cNvSpPr>
            <a:spLocks noChangeArrowheads="1"/>
          </p:cNvSpPr>
          <p:nvPr/>
        </p:nvSpPr>
        <p:spPr bwMode="auto">
          <a:xfrm>
            <a:off x="1247775" y="1652588"/>
            <a:ext cx="487363" cy="15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Студент</a:t>
            </a:r>
            <a:endParaRPr lang="ru-RU"/>
          </a:p>
        </p:txBody>
      </p:sp>
      <p:sp>
        <p:nvSpPr>
          <p:cNvPr id="97294" name="Rectangle 19"/>
          <p:cNvSpPr>
            <a:spLocks noChangeArrowheads="1"/>
          </p:cNvSpPr>
          <p:nvPr/>
        </p:nvSpPr>
        <p:spPr bwMode="auto">
          <a:xfrm>
            <a:off x="804863" y="3657600"/>
            <a:ext cx="1822450" cy="157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95" name="Rectangle 20"/>
          <p:cNvSpPr>
            <a:spLocks noChangeArrowheads="1"/>
          </p:cNvSpPr>
          <p:nvPr/>
        </p:nvSpPr>
        <p:spPr bwMode="auto">
          <a:xfrm>
            <a:off x="804863" y="3716338"/>
            <a:ext cx="1679575" cy="1584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296" name="Rectangle 21"/>
          <p:cNvSpPr>
            <a:spLocks noChangeArrowheads="1"/>
          </p:cNvSpPr>
          <p:nvPr/>
        </p:nvSpPr>
        <p:spPr bwMode="auto">
          <a:xfrm>
            <a:off x="1279525" y="4135438"/>
            <a:ext cx="6223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№ зачетки</a:t>
            </a:r>
            <a:endParaRPr lang="ru-RU"/>
          </a:p>
        </p:txBody>
      </p:sp>
      <p:sp>
        <p:nvSpPr>
          <p:cNvPr id="97297" name="Rectangle 22"/>
          <p:cNvSpPr>
            <a:spLocks noChangeArrowheads="1"/>
          </p:cNvSpPr>
          <p:nvPr/>
        </p:nvSpPr>
        <p:spPr bwMode="auto">
          <a:xfrm>
            <a:off x="1042988" y="4365625"/>
            <a:ext cx="1173162" cy="150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Название предмета</a:t>
            </a:r>
            <a:endParaRPr lang="ru-RU"/>
          </a:p>
        </p:txBody>
      </p:sp>
      <p:sp>
        <p:nvSpPr>
          <p:cNvPr id="97298" name="Rectangle 23"/>
          <p:cNvSpPr>
            <a:spLocks noChangeArrowheads="1"/>
          </p:cNvSpPr>
          <p:nvPr/>
        </p:nvSpPr>
        <p:spPr bwMode="auto">
          <a:xfrm>
            <a:off x="1252538" y="4573588"/>
            <a:ext cx="92233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Вид отчетности</a:t>
            </a:r>
            <a:endParaRPr lang="ru-RU"/>
          </a:p>
        </p:txBody>
      </p:sp>
      <p:sp>
        <p:nvSpPr>
          <p:cNvPr id="97299" name="Rectangle 24"/>
          <p:cNvSpPr>
            <a:spLocks noChangeArrowheads="1"/>
          </p:cNvSpPr>
          <p:nvPr/>
        </p:nvSpPr>
        <p:spPr bwMode="auto">
          <a:xfrm>
            <a:off x="1476375" y="4797425"/>
            <a:ext cx="284163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Дата</a:t>
            </a:r>
            <a:endParaRPr lang="ru-RU"/>
          </a:p>
        </p:txBody>
      </p:sp>
      <p:sp>
        <p:nvSpPr>
          <p:cNvPr id="97300" name="Rectangle 25"/>
          <p:cNvSpPr>
            <a:spLocks noChangeArrowheads="1"/>
          </p:cNvSpPr>
          <p:nvPr/>
        </p:nvSpPr>
        <p:spPr bwMode="auto">
          <a:xfrm>
            <a:off x="1331913" y="5013325"/>
            <a:ext cx="498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Отметка</a:t>
            </a:r>
            <a:endParaRPr lang="ru-RU"/>
          </a:p>
        </p:txBody>
      </p:sp>
      <p:sp>
        <p:nvSpPr>
          <p:cNvPr id="97301" name="Rectangle 27"/>
          <p:cNvSpPr>
            <a:spLocks noChangeArrowheads="1"/>
          </p:cNvSpPr>
          <p:nvPr/>
        </p:nvSpPr>
        <p:spPr bwMode="auto">
          <a:xfrm>
            <a:off x="804863" y="3657600"/>
            <a:ext cx="1751012" cy="347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02" name="Rectangle 28"/>
          <p:cNvSpPr>
            <a:spLocks noChangeArrowheads="1"/>
          </p:cNvSpPr>
          <p:nvPr/>
        </p:nvSpPr>
        <p:spPr bwMode="auto">
          <a:xfrm>
            <a:off x="804863" y="3657600"/>
            <a:ext cx="1679575" cy="3619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03" name="Rectangle 29"/>
          <p:cNvSpPr>
            <a:spLocks noChangeArrowheads="1"/>
          </p:cNvSpPr>
          <p:nvPr/>
        </p:nvSpPr>
        <p:spPr bwMode="auto">
          <a:xfrm>
            <a:off x="1506538" y="3730625"/>
            <a:ext cx="3111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Сдал</a:t>
            </a:r>
            <a:endParaRPr lang="ru-RU"/>
          </a:p>
        </p:txBody>
      </p:sp>
      <p:sp>
        <p:nvSpPr>
          <p:cNvPr id="97304" name="Rectangle 30"/>
          <p:cNvSpPr>
            <a:spLocks noChangeArrowheads="1"/>
          </p:cNvSpPr>
          <p:nvPr/>
        </p:nvSpPr>
        <p:spPr bwMode="auto">
          <a:xfrm>
            <a:off x="3203575" y="1557338"/>
            <a:ext cx="1725613" cy="1417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05" name="Rectangle 31"/>
          <p:cNvSpPr>
            <a:spLocks noChangeArrowheads="1"/>
          </p:cNvSpPr>
          <p:nvPr/>
        </p:nvSpPr>
        <p:spPr bwMode="auto">
          <a:xfrm>
            <a:off x="3194050" y="1557338"/>
            <a:ext cx="1738313" cy="16303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06" name="Line 32"/>
          <p:cNvSpPr>
            <a:spLocks noChangeShapeType="1"/>
          </p:cNvSpPr>
          <p:nvPr/>
        </p:nvSpPr>
        <p:spPr bwMode="auto">
          <a:xfrm>
            <a:off x="3635375" y="2198688"/>
            <a:ext cx="8413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97307" name="Rectangle 33"/>
          <p:cNvSpPr>
            <a:spLocks noChangeArrowheads="1"/>
          </p:cNvSpPr>
          <p:nvPr/>
        </p:nvSpPr>
        <p:spPr bwMode="auto">
          <a:xfrm>
            <a:off x="3635375" y="2019300"/>
            <a:ext cx="5794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№ группы</a:t>
            </a:r>
            <a:endParaRPr lang="ru-RU"/>
          </a:p>
        </p:txBody>
      </p:sp>
      <p:sp>
        <p:nvSpPr>
          <p:cNvPr id="97308" name="Rectangle 34"/>
          <p:cNvSpPr>
            <a:spLocks noChangeArrowheads="1"/>
          </p:cNvSpPr>
          <p:nvPr/>
        </p:nvSpPr>
        <p:spPr bwMode="auto">
          <a:xfrm>
            <a:off x="3492500" y="2205038"/>
            <a:ext cx="94138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№ </a:t>
            </a:r>
            <a:r>
              <a:rPr lang="en-US" sz="1000">
                <a:solidFill>
                  <a:srgbClr val="000000"/>
                </a:solidFill>
              </a:rPr>
              <a:t>направления</a:t>
            </a:r>
            <a:endParaRPr lang="ru-RU"/>
          </a:p>
        </p:txBody>
      </p:sp>
      <p:sp>
        <p:nvSpPr>
          <p:cNvPr id="97309" name="Rectangle 36"/>
          <p:cNvSpPr>
            <a:spLocks noChangeArrowheads="1"/>
          </p:cNvSpPr>
          <p:nvPr/>
        </p:nvSpPr>
        <p:spPr bwMode="auto">
          <a:xfrm>
            <a:off x="3708400" y="2420938"/>
            <a:ext cx="5334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Кафедра</a:t>
            </a:r>
            <a:endParaRPr lang="ru-RU"/>
          </a:p>
        </p:txBody>
      </p:sp>
      <p:sp>
        <p:nvSpPr>
          <p:cNvPr id="97310" name="Rectangle 37"/>
          <p:cNvSpPr>
            <a:spLocks noChangeArrowheads="1"/>
          </p:cNvSpPr>
          <p:nvPr/>
        </p:nvSpPr>
        <p:spPr bwMode="auto">
          <a:xfrm>
            <a:off x="3492500" y="2636838"/>
            <a:ext cx="1041400" cy="15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Год_образования</a:t>
            </a:r>
            <a:endParaRPr lang="ru-RU"/>
          </a:p>
        </p:txBody>
      </p:sp>
      <p:sp>
        <p:nvSpPr>
          <p:cNvPr id="97311" name="Rectangle 38"/>
          <p:cNvSpPr>
            <a:spLocks noChangeArrowheads="1"/>
          </p:cNvSpPr>
          <p:nvPr/>
        </p:nvSpPr>
        <p:spPr bwMode="auto">
          <a:xfrm>
            <a:off x="3194050" y="1579563"/>
            <a:ext cx="1522413" cy="365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12" name="Rectangle 39"/>
          <p:cNvSpPr>
            <a:spLocks noChangeArrowheads="1"/>
          </p:cNvSpPr>
          <p:nvPr/>
        </p:nvSpPr>
        <p:spPr bwMode="auto">
          <a:xfrm>
            <a:off x="3203575" y="1557338"/>
            <a:ext cx="1728788" cy="3651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13" name="Rectangle 40"/>
          <p:cNvSpPr>
            <a:spLocks noChangeArrowheads="1"/>
          </p:cNvSpPr>
          <p:nvPr/>
        </p:nvSpPr>
        <p:spPr bwMode="auto">
          <a:xfrm>
            <a:off x="3757613" y="1652588"/>
            <a:ext cx="409575" cy="15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Группа</a:t>
            </a:r>
            <a:endParaRPr lang="ru-RU"/>
          </a:p>
        </p:txBody>
      </p:sp>
      <p:sp>
        <p:nvSpPr>
          <p:cNvPr id="97314" name="Rectangle 41"/>
          <p:cNvSpPr>
            <a:spLocks noChangeArrowheads="1"/>
          </p:cNvSpPr>
          <p:nvPr/>
        </p:nvSpPr>
        <p:spPr bwMode="auto">
          <a:xfrm>
            <a:off x="5830888" y="2098675"/>
            <a:ext cx="2486025" cy="1330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15" name="Rectangle 42"/>
          <p:cNvSpPr>
            <a:spLocks noChangeArrowheads="1"/>
          </p:cNvSpPr>
          <p:nvPr/>
        </p:nvSpPr>
        <p:spPr bwMode="auto">
          <a:xfrm>
            <a:off x="5795963" y="2133600"/>
            <a:ext cx="2447925" cy="143986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16" name="Line 43"/>
          <p:cNvSpPr>
            <a:spLocks noChangeShapeType="1"/>
          </p:cNvSpPr>
          <p:nvPr/>
        </p:nvSpPr>
        <p:spPr bwMode="auto">
          <a:xfrm>
            <a:off x="6288088" y="2690813"/>
            <a:ext cx="15414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97317" name="Rectangle 44"/>
          <p:cNvSpPr>
            <a:spLocks noChangeArrowheads="1"/>
          </p:cNvSpPr>
          <p:nvPr/>
        </p:nvSpPr>
        <p:spPr bwMode="auto">
          <a:xfrm>
            <a:off x="6516688" y="2492375"/>
            <a:ext cx="94138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</a:rPr>
              <a:t>№ </a:t>
            </a:r>
            <a:r>
              <a:rPr lang="en-US" sz="1000" dirty="0" err="1">
                <a:solidFill>
                  <a:srgbClr val="000000"/>
                </a:solidFill>
              </a:rPr>
              <a:t>направления</a:t>
            </a:r>
            <a:endParaRPr lang="ru-RU" dirty="0"/>
          </a:p>
        </p:txBody>
      </p:sp>
      <p:sp>
        <p:nvSpPr>
          <p:cNvPr id="97318" name="Rectangle 45"/>
          <p:cNvSpPr>
            <a:spLocks noChangeArrowheads="1"/>
          </p:cNvSpPr>
          <p:nvPr/>
        </p:nvSpPr>
        <p:spPr bwMode="auto">
          <a:xfrm>
            <a:off x="6372225" y="2708275"/>
            <a:ext cx="14097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Название_</a:t>
            </a:r>
            <a:r>
              <a:rPr lang="en-US" sz="1000">
                <a:solidFill>
                  <a:srgbClr val="000000"/>
                </a:solidFill>
              </a:rPr>
              <a:t>направления</a:t>
            </a:r>
            <a:endParaRPr lang="ru-RU"/>
          </a:p>
        </p:txBody>
      </p:sp>
      <p:sp>
        <p:nvSpPr>
          <p:cNvPr id="97319" name="Rectangle 46"/>
          <p:cNvSpPr>
            <a:spLocks noChangeArrowheads="1"/>
          </p:cNvSpPr>
          <p:nvPr/>
        </p:nvSpPr>
        <p:spPr bwMode="auto">
          <a:xfrm>
            <a:off x="6516688" y="3213100"/>
            <a:ext cx="1008062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1000">
                <a:solidFill>
                  <a:srgbClr val="000000"/>
                </a:solidFill>
              </a:rPr>
              <a:t>Срок_подготовки</a:t>
            </a:r>
            <a:endParaRPr lang="ru-RU"/>
          </a:p>
        </p:txBody>
      </p:sp>
      <p:sp>
        <p:nvSpPr>
          <p:cNvPr id="97320" name="Rectangle 47"/>
          <p:cNvSpPr>
            <a:spLocks noChangeArrowheads="1"/>
          </p:cNvSpPr>
          <p:nvPr/>
        </p:nvSpPr>
        <p:spPr bwMode="auto">
          <a:xfrm>
            <a:off x="5867400" y="2098675"/>
            <a:ext cx="230505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21" name="Rectangle 48"/>
          <p:cNvSpPr>
            <a:spLocks noChangeArrowheads="1"/>
          </p:cNvSpPr>
          <p:nvPr/>
        </p:nvSpPr>
        <p:spPr bwMode="auto">
          <a:xfrm>
            <a:off x="5795963" y="2133600"/>
            <a:ext cx="2447925" cy="3587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97322" name="Rectangle 49"/>
          <p:cNvSpPr>
            <a:spLocks noChangeArrowheads="1"/>
          </p:cNvSpPr>
          <p:nvPr/>
        </p:nvSpPr>
        <p:spPr bwMode="auto">
          <a:xfrm>
            <a:off x="6588125" y="2205038"/>
            <a:ext cx="7937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</a:rPr>
              <a:t>Направление</a:t>
            </a:r>
            <a:endParaRPr lang="ru-RU"/>
          </a:p>
        </p:txBody>
      </p:sp>
      <p:sp>
        <p:nvSpPr>
          <p:cNvPr id="97323" name="Freeform 50"/>
          <p:cNvSpPr/>
          <p:nvPr/>
        </p:nvSpPr>
        <p:spPr bwMode="auto">
          <a:xfrm>
            <a:off x="2359025" y="2098675"/>
            <a:ext cx="835025" cy="258763"/>
          </a:xfrm>
          <a:custGeom>
            <a:avLst/>
            <a:gdLst>
              <a:gd name="T0" fmla="*/ 0 w 731"/>
              <a:gd name="T1" fmla="*/ 2147483647 h 229"/>
              <a:gd name="T2" fmla="*/ 2147483647 w 731"/>
              <a:gd name="T3" fmla="*/ 2147483647 h 229"/>
              <a:gd name="T4" fmla="*/ 2147483647 w 731"/>
              <a:gd name="T5" fmla="*/ 0 h 229"/>
              <a:gd name="T6" fmla="*/ 2147483647 w 73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731"/>
              <a:gd name="T13" fmla="*/ 0 h 229"/>
              <a:gd name="T14" fmla="*/ 731 w 73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" h="229">
                <a:moveTo>
                  <a:pt x="0" y="229"/>
                </a:moveTo>
                <a:lnTo>
                  <a:pt x="366" y="229"/>
                </a:lnTo>
                <a:lnTo>
                  <a:pt x="366" y="0"/>
                </a:lnTo>
                <a:lnTo>
                  <a:pt x="73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97324" name="Freeform 51"/>
          <p:cNvSpPr/>
          <p:nvPr/>
        </p:nvSpPr>
        <p:spPr bwMode="auto">
          <a:xfrm>
            <a:off x="4929190" y="2285992"/>
            <a:ext cx="863600" cy="285751"/>
          </a:xfrm>
          <a:custGeom>
            <a:avLst/>
            <a:gdLst>
              <a:gd name="T0" fmla="*/ 0 w 799"/>
              <a:gd name="T1" fmla="*/ 0 h 113"/>
              <a:gd name="T2" fmla="*/ 2147483647 w 799"/>
              <a:gd name="T3" fmla="*/ 0 h 113"/>
              <a:gd name="T4" fmla="*/ 2147483647 w 799"/>
              <a:gd name="T5" fmla="*/ 2147483647 h 113"/>
              <a:gd name="T6" fmla="*/ 2147483647 w 799"/>
              <a:gd name="T7" fmla="*/ 214748364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799"/>
              <a:gd name="T13" fmla="*/ 0 h 113"/>
              <a:gd name="T14" fmla="*/ 799 w 79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9" h="113">
                <a:moveTo>
                  <a:pt x="0" y="0"/>
                </a:moveTo>
                <a:lnTo>
                  <a:pt x="366" y="0"/>
                </a:lnTo>
                <a:lnTo>
                  <a:pt x="366" y="113"/>
                </a:lnTo>
                <a:lnTo>
                  <a:pt x="799" y="113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97325" name="Freeform 52"/>
          <p:cNvSpPr/>
          <p:nvPr/>
        </p:nvSpPr>
        <p:spPr bwMode="auto">
          <a:xfrm>
            <a:off x="490538" y="2087563"/>
            <a:ext cx="352425" cy="2139950"/>
          </a:xfrm>
          <a:custGeom>
            <a:avLst/>
            <a:gdLst>
              <a:gd name="T0" fmla="*/ 2147483647 w 309"/>
              <a:gd name="T1" fmla="*/ 0 h 1882"/>
              <a:gd name="T2" fmla="*/ 0 w 309"/>
              <a:gd name="T3" fmla="*/ 0 h 1882"/>
              <a:gd name="T4" fmla="*/ 0 w 309"/>
              <a:gd name="T5" fmla="*/ 2147483647 h 1882"/>
              <a:gd name="T6" fmla="*/ 2147483647 w 309"/>
              <a:gd name="T7" fmla="*/ 2147483647 h 1882"/>
              <a:gd name="T8" fmla="*/ 0 60000 65536"/>
              <a:gd name="T9" fmla="*/ 0 60000 65536"/>
              <a:gd name="T10" fmla="*/ 0 60000 65536"/>
              <a:gd name="T11" fmla="*/ 0 60000 65536"/>
              <a:gd name="T12" fmla="*/ 0 w 309"/>
              <a:gd name="T13" fmla="*/ 0 h 1882"/>
              <a:gd name="T14" fmla="*/ 309 w 309"/>
              <a:gd name="T15" fmla="*/ 1882 h 18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9" h="1882">
                <a:moveTo>
                  <a:pt x="309" y="0"/>
                </a:moveTo>
                <a:lnTo>
                  <a:pt x="0" y="0"/>
                </a:lnTo>
                <a:lnTo>
                  <a:pt x="0" y="1882"/>
                </a:lnTo>
                <a:lnTo>
                  <a:pt x="274" y="1882"/>
                </a:lnTo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97326" name="Rectangle 53"/>
          <p:cNvSpPr>
            <a:spLocks noChangeArrowheads="1"/>
          </p:cNvSpPr>
          <p:nvPr/>
        </p:nvSpPr>
        <p:spPr bwMode="auto">
          <a:xfrm>
            <a:off x="646113" y="1916113"/>
            <a:ext cx="57150" cy="12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800">
                <a:solidFill>
                  <a:srgbClr val="000000"/>
                </a:solidFill>
              </a:rPr>
              <a:t>1</a:t>
            </a:r>
            <a:endParaRPr lang="ru-RU"/>
          </a:p>
        </p:txBody>
      </p:sp>
      <p:sp>
        <p:nvSpPr>
          <p:cNvPr id="97327" name="Rectangle 54"/>
          <p:cNvSpPr>
            <a:spLocks noChangeArrowheads="1"/>
          </p:cNvSpPr>
          <p:nvPr/>
        </p:nvSpPr>
        <p:spPr bwMode="auto">
          <a:xfrm>
            <a:off x="468313" y="4005263"/>
            <a:ext cx="358775" cy="106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ru-RU" sz="700">
                <a:solidFill>
                  <a:srgbClr val="000000"/>
                </a:solidFill>
              </a:rPr>
              <a:t>n</a:t>
            </a:r>
            <a:endParaRPr lang="ru-RU" sz="700"/>
          </a:p>
        </p:txBody>
      </p:sp>
      <p:sp>
        <p:nvSpPr>
          <p:cNvPr id="97328" name="Rectangle 55"/>
          <p:cNvSpPr>
            <a:spLocks noChangeArrowheads="1"/>
          </p:cNvSpPr>
          <p:nvPr/>
        </p:nvSpPr>
        <p:spPr bwMode="auto">
          <a:xfrm>
            <a:off x="2411413" y="2060575"/>
            <a:ext cx="288925" cy="106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ru-RU" sz="700">
                <a:solidFill>
                  <a:srgbClr val="000000"/>
                </a:solidFill>
              </a:rPr>
              <a:t>n</a:t>
            </a:r>
            <a:endParaRPr lang="ru-RU" sz="700"/>
          </a:p>
        </p:txBody>
      </p:sp>
      <p:sp>
        <p:nvSpPr>
          <p:cNvPr id="97329" name="Rectangle 56"/>
          <p:cNvSpPr>
            <a:spLocks noChangeArrowheads="1"/>
          </p:cNvSpPr>
          <p:nvPr/>
        </p:nvSpPr>
        <p:spPr bwMode="auto">
          <a:xfrm>
            <a:off x="5000628" y="2143116"/>
            <a:ext cx="203200" cy="106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ru-RU" sz="700" dirty="0" err="1">
                <a:solidFill>
                  <a:srgbClr val="000000"/>
                </a:solidFill>
              </a:rPr>
              <a:t>n</a:t>
            </a:r>
            <a:endParaRPr lang="ru-RU" sz="700" dirty="0"/>
          </a:p>
        </p:txBody>
      </p:sp>
      <p:sp>
        <p:nvSpPr>
          <p:cNvPr id="97330" name="Rectangle 57"/>
          <p:cNvSpPr>
            <a:spLocks noChangeArrowheads="1"/>
          </p:cNvSpPr>
          <p:nvPr/>
        </p:nvSpPr>
        <p:spPr bwMode="auto">
          <a:xfrm>
            <a:off x="3048000" y="1916113"/>
            <a:ext cx="57150" cy="12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800">
                <a:solidFill>
                  <a:srgbClr val="000000"/>
                </a:solidFill>
              </a:rPr>
              <a:t>1</a:t>
            </a:r>
            <a:endParaRPr lang="ru-RU"/>
          </a:p>
        </p:txBody>
      </p:sp>
      <p:sp>
        <p:nvSpPr>
          <p:cNvPr id="97331" name="Rectangle 58"/>
          <p:cNvSpPr>
            <a:spLocks noChangeArrowheads="1"/>
          </p:cNvSpPr>
          <p:nvPr/>
        </p:nvSpPr>
        <p:spPr bwMode="auto">
          <a:xfrm>
            <a:off x="5683250" y="2333625"/>
            <a:ext cx="57150" cy="12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ru-RU" sz="800">
                <a:solidFill>
                  <a:srgbClr val="000000"/>
                </a:solidFill>
              </a:rPr>
              <a:t>1</a:t>
            </a:r>
            <a:endParaRPr lang="ru-RU"/>
          </a:p>
        </p:txBody>
      </p:sp>
      <p:sp>
        <p:nvSpPr>
          <p:cNvPr id="97332" name="Text Box 59"/>
          <p:cNvSpPr txBox="1">
            <a:spLocks noChangeArrowheads="1"/>
          </p:cNvSpPr>
          <p:nvPr/>
        </p:nvSpPr>
        <p:spPr bwMode="auto">
          <a:xfrm>
            <a:off x="6516688" y="2924175"/>
            <a:ext cx="1295400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Квалификация</a:t>
            </a:r>
            <a:endParaRPr lang="ru-RU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86766" cy="65085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Изображение</a:t>
            </a:r>
            <a:r>
              <a:rPr lang="en-US" sz="2800" dirty="0" smtClean="0"/>
              <a:t> </a:t>
            </a:r>
            <a:r>
              <a:rPr lang="en-US" sz="2800" dirty="0" err="1" smtClean="0"/>
              <a:t>связи</a:t>
            </a:r>
            <a:r>
              <a:rPr lang="en-US" sz="2800" dirty="0" smtClean="0"/>
              <a:t> (</a:t>
            </a:r>
            <a:r>
              <a:rPr lang="en-US" sz="2800" dirty="0" err="1" smtClean="0"/>
              <a:t>нотация</a:t>
            </a:r>
            <a:r>
              <a:rPr lang="en-US" sz="2800" dirty="0" smtClean="0"/>
              <a:t> </a:t>
            </a:r>
            <a:r>
              <a:rPr lang="en-US" sz="2800" dirty="0" err="1" smtClean="0"/>
              <a:t>Хау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291513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sz="1800" smtClean="0"/>
              <a:t>С</a:t>
            </a:r>
            <a:r>
              <a:rPr lang="ru-RU" sz="1800" smtClean="0"/>
              <a:t>вязь изображается ромбом</a:t>
            </a:r>
            <a:r>
              <a:rPr lang="en-US" sz="1800" smtClean="0"/>
              <a:t>.</a:t>
            </a:r>
            <a:endParaRPr lang="en-US" sz="1800" smtClean="0"/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sz="1800" smtClean="0"/>
              <a:t>Имя</a:t>
            </a:r>
            <a:r>
              <a:rPr lang="ru-RU" sz="1800" smtClean="0"/>
              <a:t> связи</a:t>
            </a:r>
            <a:r>
              <a:rPr lang="en-US" sz="1800" smtClean="0"/>
              <a:t> помещается внутри ромба.</a:t>
            </a:r>
            <a:endParaRPr lang="en-US" sz="1800" smtClean="0"/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sz="1800" smtClean="0"/>
              <a:t>С</a:t>
            </a:r>
            <a:r>
              <a:rPr lang="ru-RU" sz="1800" smtClean="0"/>
              <a:t>тепень связи изображается цифрой 1, если в связи участвует один экземпляр сущности, и буквами, например: m, n, p , если в связи участвуют несколько экземпляров сущности</a:t>
            </a:r>
            <a:r>
              <a:rPr lang="en-US" sz="1800" smtClean="0"/>
              <a:t>.</a:t>
            </a:r>
            <a:endParaRPr lang="en-US" sz="1800" smtClean="0"/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sz="1800" smtClean="0"/>
              <a:t>О</a:t>
            </a:r>
            <a:r>
              <a:rPr lang="ru-RU" sz="1800" smtClean="0"/>
              <a:t>бязательность – необязательность связи обозначается точкой на линии связи внутри сущности или снаружи соответственно. </a:t>
            </a:r>
            <a:endParaRPr lang="ru-RU" sz="1800" smtClean="0"/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55650" y="3284538"/>
            <a:ext cx="7704138" cy="2116137"/>
            <a:chOff x="0" y="-153"/>
            <a:chExt cx="8280" cy="1800"/>
          </a:xfrm>
        </p:grpSpPr>
        <p:sp>
          <p:nvSpPr>
            <p:cNvPr id="70662" name="AutoShape 8"/>
            <p:cNvSpPr>
              <a:spLocks noChangeAspect="1" noChangeArrowheads="1"/>
            </p:cNvSpPr>
            <p:nvPr/>
          </p:nvSpPr>
          <p:spPr bwMode="auto">
            <a:xfrm>
              <a:off x="0" y="-153"/>
              <a:ext cx="8280" cy="1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3" name="Rectangle 9"/>
            <p:cNvSpPr>
              <a:spLocks noChangeArrowheads="1"/>
            </p:cNvSpPr>
            <p:nvPr/>
          </p:nvSpPr>
          <p:spPr bwMode="auto">
            <a:xfrm>
              <a:off x="180" y="27"/>
              <a:ext cx="2700" cy="108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4" name="Rectangle 10"/>
            <p:cNvSpPr>
              <a:spLocks noChangeArrowheads="1"/>
            </p:cNvSpPr>
            <p:nvPr/>
          </p:nvSpPr>
          <p:spPr bwMode="auto">
            <a:xfrm>
              <a:off x="181" y="1108"/>
              <a:ext cx="1123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u="sng">
                  <a:solidFill>
                    <a:srgbClr val="000000"/>
                  </a:solidFill>
                  <a:ea typeface="Batang" charset="-127"/>
                </a:rPr>
                <a:t>№трудовой_книжки</a:t>
              </a:r>
              <a:endParaRPr lang="ru-RU"/>
            </a:p>
          </p:txBody>
        </p:sp>
        <p:sp>
          <p:nvSpPr>
            <p:cNvPr id="70665" name="Rectangle 11"/>
            <p:cNvSpPr>
              <a:spLocks noChangeArrowheads="1"/>
            </p:cNvSpPr>
            <p:nvPr/>
          </p:nvSpPr>
          <p:spPr bwMode="auto">
            <a:xfrm>
              <a:off x="6480" y="27"/>
              <a:ext cx="1800" cy="108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6" name="Rectangle 12"/>
            <p:cNvSpPr>
              <a:spLocks noChangeArrowheads="1"/>
            </p:cNvSpPr>
            <p:nvPr/>
          </p:nvSpPr>
          <p:spPr bwMode="auto">
            <a:xfrm>
              <a:off x="6661" y="1108"/>
              <a:ext cx="551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900" u="sng">
                  <a:solidFill>
                    <a:srgbClr val="000000"/>
                  </a:solidFill>
                  <a:ea typeface="Batang" charset="-127"/>
                </a:rPr>
                <a:t>Название</a:t>
              </a:r>
              <a:endParaRPr lang="ru-RU"/>
            </a:p>
          </p:txBody>
        </p:sp>
        <p:sp>
          <p:nvSpPr>
            <p:cNvPr id="70667" name="Rectangle 13"/>
            <p:cNvSpPr>
              <a:spLocks noChangeArrowheads="1"/>
            </p:cNvSpPr>
            <p:nvPr/>
          </p:nvSpPr>
          <p:spPr bwMode="auto">
            <a:xfrm>
              <a:off x="6840" y="208"/>
              <a:ext cx="631" cy="1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ea typeface="Batang" charset="-127"/>
                </a:rPr>
                <a:t>Кафедра</a:t>
              </a:r>
              <a:endParaRPr lang="ru-RU"/>
            </a:p>
          </p:txBody>
        </p:sp>
        <p:sp>
          <p:nvSpPr>
            <p:cNvPr id="70668" name="Line 14"/>
            <p:cNvSpPr>
              <a:spLocks noChangeShapeType="1"/>
            </p:cNvSpPr>
            <p:nvPr/>
          </p:nvSpPr>
          <p:spPr bwMode="auto">
            <a:xfrm>
              <a:off x="2720" y="578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69" name="Rectangle 15"/>
            <p:cNvSpPr>
              <a:spLocks noChangeArrowheads="1"/>
            </p:cNvSpPr>
            <p:nvPr/>
          </p:nvSpPr>
          <p:spPr bwMode="auto">
            <a:xfrm>
              <a:off x="720" y="208"/>
              <a:ext cx="80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ea typeface="Batang" charset="-127"/>
                </a:rPr>
                <a:t>Секретарь</a:t>
              </a:r>
              <a:endParaRPr lang="ru-RU" sz="1200">
                <a:solidFill>
                  <a:srgbClr val="000000"/>
                </a:solidFill>
              </a:endParaRPr>
            </a:p>
          </p:txBody>
        </p:sp>
        <p:sp>
          <p:nvSpPr>
            <p:cNvPr id="70670" name="AutoShape 16"/>
            <p:cNvSpPr>
              <a:spLocks noChangeArrowheads="1"/>
            </p:cNvSpPr>
            <p:nvPr/>
          </p:nvSpPr>
          <p:spPr bwMode="auto">
            <a:xfrm>
              <a:off x="3600" y="27"/>
              <a:ext cx="2340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1" name="Text Box 17"/>
            <p:cNvSpPr txBox="1">
              <a:spLocks noChangeArrowheads="1"/>
            </p:cNvSpPr>
            <p:nvPr/>
          </p:nvSpPr>
          <p:spPr bwMode="auto">
            <a:xfrm>
              <a:off x="4140" y="387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ru-RU" altLang="ko-KR" sz="900" dirty="0">
                  <a:latin typeface="Times New Roman" panose="02020603050405020304" pitchFamily="18" charset="0"/>
                  <a:ea typeface="Batang" charset="-127"/>
                </a:rPr>
                <a:t>Работает </a:t>
              </a:r>
              <a:r>
                <a:rPr lang="en-US" altLang="ko-KR" sz="1200" dirty="0" err="1">
                  <a:latin typeface="Times New Roman" panose="02020603050405020304" pitchFamily="18" charset="0"/>
                  <a:ea typeface="Batang" charset="-127"/>
                </a:rPr>
                <a:t>на</a:t>
              </a:r>
              <a:endParaRPr lang="ru-RU" dirty="0"/>
            </a:p>
          </p:txBody>
        </p:sp>
        <p:sp>
          <p:nvSpPr>
            <p:cNvPr id="70672" name="Line 18"/>
            <p:cNvSpPr>
              <a:spLocks noChangeShapeType="1"/>
            </p:cNvSpPr>
            <p:nvPr/>
          </p:nvSpPr>
          <p:spPr bwMode="auto">
            <a:xfrm>
              <a:off x="5944" y="578"/>
              <a:ext cx="5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>
              <a:off x="2520" y="27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4" name="Oval 20"/>
            <p:cNvSpPr>
              <a:spLocks noChangeArrowheads="1"/>
            </p:cNvSpPr>
            <p:nvPr/>
          </p:nvSpPr>
          <p:spPr bwMode="auto">
            <a:xfrm>
              <a:off x="2643" y="517"/>
              <a:ext cx="125" cy="1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675" name="Text Box 21"/>
            <p:cNvSpPr txBox="1">
              <a:spLocks noChangeArrowheads="1"/>
            </p:cNvSpPr>
            <p:nvPr/>
          </p:nvSpPr>
          <p:spPr bwMode="auto">
            <a:xfrm>
              <a:off x="3060" y="207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ko-KR" sz="900">
                  <a:latin typeface="Times New Roman" panose="02020603050405020304" pitchFamily="18" charset="0"/>
                  <a:ea typeface="Batang" charset="-127"/>
                </a:rPr>
                <a:t>1</a:t>
              </a:r>
              <a:endParaRPr lang="ru-RU"/>
            </a:p>
          </p:txBody>
        </p:sp>
        <p:sp>
          <p:nvSpPr>
            <p:cNvPr id="70677" name="Text Box 23"/>
            <p:cNvSpPr txBox="1">
              <a:spLocks noChangeArrowheads="1"/>
            </p:cNvSpPr>
            <p:nvPr/>
          </p:nvSpPr>
          <p:spPr bwMode="auto">
            <a:xfrm>
              <a:off x="6120" y="207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ko-KR" sz="900">
                  <a:latin typeface="Times New Roman" panose="02020603050405020304" pitchFamily="18" charset="0"/>
                  <a:ea typeface="Batang" charset="-127"/>
                </a:rPr>
                <a:t>1</a:t>
              </a:r>
              <a:endParaRPr lang="ru-RU"/>
            </a:p>
          </p:txBody>
        </p:sp>
        <p:sp>
          <p:nvSpPr>
            <p:cNvPr id="70676" name="Oval 22"/>
            <p:cNvSpPr>
              <a:spLocks noChangeArrowheads="1"/>
            </p:cNvSpPr>
            <p:nvPr/>
          </p:nvSpPr>
          <p:spPr bwMode="auto">
            <a:xfrm>
              <a:off x="6251" y="517"/>
              <a:ext cx="125" cy="12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0661" name="Text Box 24"/>
          <p:cNvSpPr txBox="1">
            <a:spLocks noChangeArrowheads="1"/>
          </p:cNvSpPr>
          <p:nvPr/>
        </p:nvSpPr>
        <p:spPr bwMode="auto">
          <a:xfrm>
            <a:off x="611188" y="5157788"/>
            <a:ext cx="8353425" cy="9429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С</a:t>
            </a:r>
            <a:r>
              <a:rPr lang="ru-RU" sz="1400"/>
              <a:t>вязь между секретарем кафедры и кафедрой, является связью 1:1. Эта связь необязательна со стороны сущности «кафедра» и обязательна со стороны сущности «секретарь» </a:t>
            </a:r>
            <a:r>
              <a:rPr lang="en-US" sz="1400"/>
              <a:t>, т.к. </a:t>
            </a:r>
            <a:r>
              <a:rPr lang="ru-RU" sz="1400"/>
              <a:t>кафедра </a:t>
            </a:r>
            <a:r>
              <a:rPr lang="en-US" sz="1400"/>
              <a:t>может иметь только 1 секретаря, а </a:t>
            </a:r>
            <a:r>
              <a:rPr lang="ru-RU" sz="1400"/>
              <a:t>временно может и не иметь секретаря, но секретарь кафедры обязательно должен работать на какой-то, причем только на одной, кафедре. 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58204" cy="722295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Изображение</a:t>
            </a:r>
            <a:r>
              <a:rPr lang="en-US" sz="2800" dirty="0" smtClean="0"/>
              <a:t> </a:t>
            </a:r>
            <a:r>
              <a:rPr lang="en-US" sz="2800" dirty="0" err="1" smtClean="0"/>
              <a:t>связи</a:t>
            </a:r>
            <a:r>
              <a:rPr lang="en-US" sz="2800" dirty="0" smtClean="0"/>
              <a:t> (</a:t>
            </a:r>
            <a:r>
              <a:rPr lang="en-US" sz="2800" dirty="0" err="1" smtClean="0"/>
              <a:t>нотация</a:t>
            </a:r>
            <a:r>
              <a:rPr lang="en-US" sz="2800" dirty="0" smtClean="0"/>
              <a:t> </a:t>
            </a:r>
            <a:r>
              <a:rPr lang="en-US" sz="2800" dirty="0" err="1" smtClean="0"/>
              <a:t>Баркера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075613" cy="23034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С</a:t>
            </a:r>
            <a:r>
              <a:rPr lang="ru-RU" sz="2000" smtClean="0"/>
              <a:t>вязь изображается линией, сплошной или пунктирной до середины в зависимости от того, является она обязательной  или необязательной. 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с</a:t>
            </a:r>
            <a:r>
              <a:rPr lang="ru-RU" sz="1800" smtClean="0"/>
              <a:t>плошная линия означает обязательность участия в связи каждого экземпляра сущности, со стороны которой эта линия проведена,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пунктирная – необязательность. 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Множественная связь имеет в нотации Баркера вид «вороньей лапы».</a:t>
            </a:r>
            <a:endParaRPr lang="ru-RU" sz="2000" smtClean="0"/>
          </a:p>
        </p:txBody>
      </p:sp>
      <p:pic>
        <p:nvPicPr>
          <p:cNvPr id="71684" name="Picture 4" descr="CH03_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042988" y="3740150"/>
            <a:ext cx="7200900" cy="1479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dirty="0" smtClean="0"/>
              <a:t>Пример связи 1:</a:t>
            </a:r>
            <a:r>
              <a:rPr lang="en-US" sz="3000" dirty="0" smtClean="0"/>
              <a:t>n</a:t>
            </a:r>
            <a:r>
              <a:rPr lang="ru-RU" sz="3000" dirty="0" smtClean="0"/>
              <a:t>, обязательной с обеих сторон </a:t>
            </a:r>
            <a:r>
              <a:rPr lang="en-US" sz="3000" dirty="0" smtClean="0"/>
              <a:t>(</a:t>
            </a:r>
            <a:r>
              <a:rPr lang="en-US" sz="3000" dirty="0" err="1" smtClean="0"/>
              <a:t>нотация</a:t>
            </a:r>
            <a:r>
              <a:rPr lang="en-US" sz="3000" dirty="0" smtClean="0"/>
              <a:t> </a:t>
            </a:r>
            <a:r>
              <a:rPr lang="en-US" sz="3000" dirty="0" err="1" smtClean="0"/>
              <a:t>Баркера</a:t>
            </a:r>
            <a:r>
              <a:rPr lang="en-US" sz="3000" dirty="0" smtClean="0"/>
              <a:t>)</a:t>
            </a:r>
            <a:endParaRPr lang="ru-RU" sz="3000" dirty="0" smtClean="0"/>
          </a:p>
        </p:txBody>
      </p:sp>
      <p:pic>
        <p:nvPicPr>
          <p:cNvPr id="72707" name="Picture 4" descr="CH03_10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1472" y="2071678"/>
            <a:ext cx="8128000" cy="159657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dirty="0" smtClean="0"/>
              <a:t>Пример связи </a:t>
            </a:r>
            <a:r>
              <a:rPr lang="en-US" sz="3000" dirty="0" smtClean="0"/>
              <a:t>n</a:t>
            </a:r>
            <a:r>
              <a:rPr lang="ru-RU" sz="3000" dirty="0" smtClean="0"/>
              <a:t>:</a:t>
            </a:r>
            <a:r>
              <a:rPr lang="en-US" sz="3000" dirty="0" smtClean="0"/>
              <a:t>m</a:t>
            </a:r>
            <a:r>
              <a:rPr lang="ru-RU" sz="3000" dirty="0" smtClean="0"/>
              <a:t>, обязательной с обеих сторон </a:t>
            </a:r>
            <a:r>
              <a:rPr lang="en-US" sz="3000" dirty="0" smtClean="0"/>
              <a:t>(</a:t>
            </a:r>
            <a:r>
              <a:rPr lang="en-US" sz="3000" dirty="0" err="1" smtClean="0"/>
              <a:t>нотация</a:t>
            </a:r>
            <a:r>
              <a:rPr lang="en-US" sz="3000" dirty="0" smtClean="0"/>
              <a:t> </a:t>
            </a:r>
            <a:r>
              <a:rPr lang="en-US" sz="3000" dirty="0" err="1" smtClean="0"/>
              <a:t>Баркера</a:t>
            </a:r>
            <a:r>
              <a:rPr lang="en-US" sz="3000" dirty="0" smtClean="0"/>
              <a:t>)</a:t>
            </a:r>
            <a:endParaRPr lang="ru-RU" sz="3000" dirty="0" smtClean="0"/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73732" name="Picture 4" descr="CH03_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2285992"/>
            <a:ext cx="8206376" cy="12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684213" y="4652963"/>
            <a:ext cx="7488237" cy="9159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С</a:t>
            </a:r>
            <a:r>
              <a:rPr lang="ru-RU"/>
              <a:t>вязь является обязательной с обеих сторон, поскольку каждый абитуриент сдает экзамен хотя бы по одному предмету, а каждый предмет сдает хотя бы один человек.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Пример рекурсивной связи</a:t>
            </a:r>
            <a:r>
              <a:rPr lang="ru-RU" smtClean="0"/>
              <a:t> </a:t>
            </a:r>
            <a:endParaRPr lang="ru-RU" smtClean="0"/>
          </a:p>
        </p:txBody>
      </p:sp>
      <p:pic>
        <p:nvPicPr>
          <p:cNvPr id="74755" name="Picture 4" descr="CH03_1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628775"/>
            <a:ext cx="5761038" cy="2076450"/>
          </a:xfrm>
          <a:noFill/>
        </p:spPr>
      </p:pic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755650" y="4652963"/>
            <a:ext cx="7345363" cy="1190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Связь</a:t>
            </a:r>
            <a:r>
              <a:rPr lang="ru-RU"/>
              <a:t> 1:n, поскольку у каждого человека может быть несколько детей, но отец у каждого один. Связь обязательна со стороны n и необязательна со стороны 1, так как человек не обязательно является отцом, но отец есть у каждого человека.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703262"/>
          </a:xfrm>
        </p:spPr>
        <p:txBody>
          <a:bodyPr/>
          <a:lstStyle/>
          <a:p>
            <a:pPr eaLnBrk="1" hangingPunct="1"/>
            <a:r>
              <a:rPr lang="en-US" sz="3200" smtClean="0"/>
              <a:t>Зависимая сущность</a:t>
            </a:r>
            <a:endParaRPr lang="ru-RU" sz="320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095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100" smtClean="0"/>
              <a:t>Зависимая сущность</a:t>
            </a:r>
            <a:r>
              <a:rPr lang="ru-RU" sz="2100" smtClean="0"/>
              <a:t> не может существовать сама по себе, а только относительно сущности, от которой она зависит. </a:t>
            </a:r>
            <a:endParaRPr lang="en-US" sz="2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Зависимая линия связи представляется стрелкой, указывающей в сторону зависимой сущности (нотация Чена). </a:t>
            </a:r>
            <a:endParaRPr lang="en-US" sz="2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100" b="1" u="sng" smtClean="0"/>
              <a:t>Пример</a:t>
            </a:r>
            <a:r>
              <a:rPr lang="en-US" sz="2100" b="1" u="sng" smtClean="0"/>
              <a:t>1.</a:t>
            </a:r>
            <a:r>
              <a:rPr lang="ru-RU" sz="2100" smtClean="0"/>
              <a:t> </a:t>
            </a:r>
            <a:r>
              <a:rPr lang="en-US" sz="2100" smtClean="0"/>
              <a:t>С</a:t>
            </a:r>
            <a:r>
              <a:rPr lang="ru-RU" sz="2100" smtClean="0"/>
              <a:t>ущность «задача»</a:t>
            </a:r>
            <a:r>
              <a:rPr lang="en-US" sz="2100" smtClean="0"/>
              <a:t> зависит от </a:t>
            </a:r>
            <a:r>
              <a:rPr lang="ru-RU" sz="2100" smtClean="0"/>
              <a:t>сущности «проект», если каждая задача на предприятии решается в рамках какого-нибудь проекта</a:t>
            </a:r>
            <a:endParaRPr lang="en-US" sz="2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100" smtClean="0"/>
              <a:t> </a:t>
            </a:r>
            <a:r>
              <a:rPr lang="ru-RU" sz="2100" b="1" u="sng" smtClean="0"/>
              <a:t>Пример</a:t>
            </a:r>
            <a:r>
              <a:rPr lang="en-US" sz="2100" b="1" u="sng" smtClean="0"/>
              <a:t>2.</a:t>
            </a:r>
            <a:r>
              <a:rPr lang="ru-RU" sz="2100" smtClean="0"/>
              <a:t> </a:t>
            </a:r>
            <a:r>
              <a:rPr lang="en-US" sz="2100" smtClean="0"/>
              <a:t>С</a:t>
            </a:r>
            <a:r>
              <a:rPr lang="ru-RU" sz="2100" smtClean="0"/>
              <a:t>ущность «отдел в магазине» зависит от сущности «магазин», поскольку вне магазина отдел существовать не может. </a:t>
            </a:r>
            <a:endParaRPr lang="ru-RU" sz="2100" smtClean="0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75781" name="Picture 4" descr="CH03_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450" y="4365625"/>
            <a:ext cx="5976938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9906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Общая</a:t>
            </a:r>
            <a:r>
              <a:rPr lang="en-US" sz="2800" dirty="0" smtClean="0"/>
              <a:t> </a:t>
            </a:r>
            <a:r>
              <a:rPr lang="en-US" sz="2800" dirty="0" err="1" smtClean="0"/>
              <a:t>сущность</a:t>
            </a:r>
            <a:r>
              <a:rPr lang="en-US" sz="2800" dirty="0" smtClean="0"/>
              <a:t> и </a:t>
            </a:r>
            <a:r>
              <a:rPr lang="en-US" sz="2800" dirty="0" err="1" smtClean="0"/>
              <a:t>ее</a:t>
            </a:r>
            <a:r>
              <a:rPr lang="en-US" sz="2800" dirty="0" smtClean="0"/>
              <a:t> </a:t>
            </a:r>
            <a:r>
              <a:rPr lang="en-US" sz="2800" dirty="0" err="1" smtClean="0"/>
              <a:t>категории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понятия</a:t>
            </a:r>
            <a:r>
              <a:rPr lang="en-US" sz="2800" dirty="0" smtClean="0"/>
              <a:t> </a:t>
            </a:r>
            <a:r>
              <a:rPr lang="en-US" sz="2800" dirty="0" err="1" smtClean="0"/>
              <a:t>модели</a:t>
            </a:r>
            <a:r>
              <a:rPr lang="en-US" sz="2800" dirty="0" smtClean="0"/>
              <a:t> </a:t>
            </a:r>
            <a:r>
              <a:rPr lang="en-US" sz="2800" dirty="0" err="1" smtClean="0"/>
              <a:t>Чена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064500" cy="4751388"/>
          </a:xfrm>
        </p:spPr>
        <p:txBody>
          <a:bodyPr/>
          <a:lstStyle/>
          <a:p>
            <a:pPr marL="400050" indent="-400050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q"/>
            </a:pPr>
            <a:r>
              <a:rPr lang="en-US" sz="1900" smtClean="0"/>
              <a:t>У </a:t>
            </a:r>
            <a:r>
              <a:rPr lang="ru-RU" sz="1900" smtClean="0"/>
              <a:t>Баркера поняти</a:t>
            </a:r>
            <a:r>
              <a:rPr lang="en-US" sz="1900" smtClean="0"/>
              <a:t>ю общей сущности</a:t>
            </a:r>
            <a:r>
              <a:rPr lang="ru-RU" sz="1900" smtClean="0"/>
              <a:t> соответству</a:t>
            </a:r>
            <a:r>
              <a:rPr lang="en-US" sz="1900" smtClean="0"/>
              <a:t>ет</a:t>
            </a:r>
            <a:r>
              <a:rPr lang="ru-RU" sz="1900" smtClean="0"/>
              <a:t> </a:t>
            </a:r>
            <a:r>
              <a:rPr lang="ru-RU" sz="1900" b="1" i="1" smtClean="0"/>
              <a:t>супертип</a:t>
            </a:r>
            <a:r>
              <a:rPr lang="en-US" sz="1900" smtClean="0"/>
              <a:t>, а категории - </a:t>
            </a:r>
            <a:r>
              <a:rPr lang="ru-RU" sz="1900" smtClean="0"/>
              <a:t> </a:t>
            </a:r>
            <a:r>
              <a:rPr lang="ru-RU" sz="1900" b="1" i="1" smtClean="0"/>
              <a:t>подтип</a:t>
            </a:r>
            <a:r>
              <a:rPr lang="ru-RU" sz="1900" smtClean="0"/>
              <a:t>, у Хау</a:t>
            </a:r>
            <a:r>
              <a:rPr lang="en-US" sz="1900" smtClean="0"/>
              <a:t>  - соответственно </a:t>
            </a:r>
            <a:r>
              <a:rPr lang="ru-RU" sz="1900" b="1" i="1" smtClean="0"/>
              <a:t>сущность</a:t>
            </a:r>
            <a:r>
              <a:rPr lang="en-US" sz="1900" b="1" i="1" smtClean="0"/>
              <a:t> </a:t>
            </a:r>
            <a:r>
              <a:rPr lang="en-US" sz="1900" smtClean="0"/>
              <a:t>и </a:t>
            </a:r>
            <a:r>
              <a:rPr lang="ru-RU" sz="1900" b="1" i="1" smtClean="0"/>
              <a:t>рол</a:t>
            </a:r>
            <a:r>
              <a:rPr lang="en-US" sz="1900" b="1" i="1" smtClean="0"/>
              <a:t>ь.</a:t>
            </a:r>
            <a:r>
              <a:rPr lang="ru-RU" sz="1900" b="1" smtClean="0"/>
              <a:t> </a:t>
            </a:r>
            <a:endParaRPr lang="en-US" sz="1900" b="1" smtClean="0"/>
          </a:p>
          <a:p>
            <a:pPr marL="400050" indent="-400050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q"/>
            </a:pPr>
            <a:r>
              <a:rPr lang="en-US" sz="1900" b="1" u="sng" smtClean="0"/>
              <a:t>П</a:t>
            </a:r>
            <a:r>
              <a:rPr lang="ru-RU" sz="1900" b="1" u="sng" smtClean="0"/>
              <a:t>ример</a:t>
            </a:r>
            <a:r>
              <a:rPr lang="en-US" sz="1900" b="1" u="sng" smtClean="0"/>
              <a:t>.</a:t>
            </a:r>
            <a:r>
              <a:rPr lang="en-US" sz="1900" b="1" smtClean="0"/>
              <a:t> </a:t>
            </a:r>
            <a:endParaRPr lang="en-US" sz="1900" b="1" smtClean="0"/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0" smtClean="0"/>
              <a:t>	О</a:t>
            </a:r>
            <a:r>
              <a:rPr lang="ru-RU" sz="1900" smtClean="0"/>
              <a:t>бщая сущность – </a:t>
            </a:r>
            <a:r>
              <a:rPr lang="ru-RU" sz="1900" b="1" smtClean="0"/>
              <a:t>«Лэтишник»</a:t>
            </a:r>
            <a:r>
              <a:rPr lang="en-US" sz="1900" b="1" smtClean="0"/>
              <a:t>.</a:t>
            </a:r>
            <a:r>
              <a:rPr lang="ru-RU" sz="1900" smtClean="0"/>
              <a:t> </a:t>
            </a:r>
            <a:endParaRPr lang="en-US" sz="1900" smtClean="0"/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0" smtClean="0"/>
              <a:t>	К</a:t>
            </a:r>
            <a:r>
              <a:rPr lang="ru-RU" sz="1900" smtClean="0"/>
              <a:t>атегории – </a:t>
            </a:r>
            <a:r>
              <a:rPr lang="ru-RU" sz="1900" b="1" smtClean="0"/>
              <a:t>«Студент»</a:t>
            </a:r>
            <a:r>
              <a:rPr lang="ru-RU" sz="1900" smtClean="0"/>
              <a:t> и </a:t>
            </a:r>
            <a:r>
              <a:rPr lang="ru-RU" sz="1900" b="1" smtClean="0"/>
              <a:t>«Преподаватель».</a:t>
            </a:r>
            <a:r>
              <a:rPr lang="ru-RU" sz="1900" smtClean="0"/>
              <a:t> </a:t>
            </a:r>
            <a:endParaRPr lang="en-US" sz="1900" smtClean="0"/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900" smtClean="0"/>
              <a:t>	С</a:t>
            </a:r>
            <a:r>
              <a:rPr lang="ru-RU" sz="1900" smtClean="0"/>
              <a:t>ущности «Студент» и «Преподаватель» </a:t>
            </a:r>
            <a:endParaRPr lang="en-US" sz="1900" smtClean="0"/>
          </a:p>
          <a:p>
            <a:pPr marL="725805" lvl="1" indent="-381000" eaLnBrk="1" hangingPunct="1">
              <a:lnSpc>
                <a:spcPct val="80000"/>
              </a:lnSpc>
              <a:buClr>
                <a:schemeClr val="hlink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1700" smtClean="0"/>
              <a:t>и</a:t>
            </a:r>
            <a:r>
              <a:rPr lang="ru-RU" sz="1700" smtClean="0"/>
              <a:t>меют</a:t>
            </a:r>
            <a:r>
              <a:rPr lang="en-US" sz="1700" smtClean="0"/>
              <a:t> </a:t>
            </a:r>
            <a:r>
              <a:rPr lang="ru-RU" sz="1700" smtClean="0"/>
              <a:t>некоторые общие атрибуты, например, </a:t>
            </a:r>
            <a:r>
              <a:rPr lang="ru-RU" sz="1700" b="1" smtClean="0"/>
              <a:t>номер паспорта, фамилию, имя. отчество, адрес и телефон</a:t>
            </a:r>
            <a:r>
              <a:rPr lang="ru-RU" sz="1700" smtClean="0"/>
              <a:t>, </a:t>
            </a:r>
            <a:endParaRPr lang="en-US" sz="1700" smtClean="0"/>
          </a:p>
          <a:p>
            <a:pPr marL="725805" lvl="1" indent="-381000" eaLnBrk="1" hangingPunct="1">
              <a:lnSpc>
                <a:spcPct val="80000"/>
              </a:lnSpc>
              <a:buClr>
                <a:schemeClr val="hlink"/>
              </a:buClr>
              <a:buSzTx/>
              <a:buFont typeface="Wingdings" panose="05000000000000000000" pitchFamily="2" charset="2"/>
              <a:buAutoNum type="alphaLcParenR"/>
            </a:pPr>
            <a:r>
              <a:rPr lang="ru-RU" sz="1700" smtClean="0"/>
              <a:t>чем-то отличаются друг от друга. </a:t>
            </a:r>
            <a:endParaRPr lang="en-US" sz="1700" smtClean="0"/>
          </a:p>
          <a:p>
            <a:pPr lvl="2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q"/>
            </a:pPr>
            <a:r>
              <a:rPr lang="en-US" sz="1500" smtClean="0"/>
              <a:t>с</a:t>
            </a:r>
            <a:r>
              <a:rPr lang="ru-RU" sz="1500" smtClean="0"/>
              <a:t>ущность «Студент», например, имеет атрибуты: </a:t>
            </a:r>
            <a:r>
              <a:rPr lang="ru-RU" sz="1500" b="1" smtClean="0"/>
              <a:t>«номер зачетки», «номер группы»,</a:t>
            </a:r>
            <a:r>
              <a:rPr lang="ru-RU" sz="1500" smtClean="0"/>
              <a:t> </a:t>
            </a:r>
            <a:endParaRPr lang="en-US" sz="1500" smtClean="0"/>
          </a:p>
          <a:p>
            <a:pPr lvl="2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q"/>
            </a:pPr>
            <a:r>
              <a:rPr lang="ru-RU" sz="1500" smtClean="0"/>
              <a:t>сущность «Преподаватель» имеет атрибуты</a:t>
            </a:r>
            <a:r>
              <a:rPr lang="en-US" sz="1500" smtClean="0"/>
              <a:t> </a:t>
            </a:r>
            <a:r>
              <a:rPr lang="ru-RU" sz="1500" b="1" smtClean="0"/>
              <a:t>«номер трудовой книжки», «название кафедры»,</a:t>
            </a:r>
            <a:r>
              <a:rPr lang="ru-RU" sz="1500" smtClean="0"/>
              <a:t> на которой он работает, и </a:t>
            </a:r>
            <a:r>
              <a:rPr lang="ru-RU" sz="1500" b="1" smtClean="0"/>
              <a:t>«должность».</a:t>
            </a:r>
            <a:r>
              <a:rPr lang="ru-RU" sz="1500" smtClean="0"/>
              <a:t> </a:t>
            </a:r>
            <a:endParaRPr lang="en-US" sz="1500" smtClean="0"/>
          </a:p>
          <a:p>
            <a:pPr marL="400050" indent="-400050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q"/>
            </a:pPr>
            <a:r>
              <a:rPr lang="ru-RU" sz="1900" smtClean="0"/>
              <a:t>Общая сущность обязательно имеет однозначный идентификатор. Категории могут не иметь дополнительного идентификатора, отличного от идентификатора общей сущности</a:t>
            </a:r>
            <a:r>
              <a:rPr lang="en-US" sz="1900" smtClean="0"/>
              <a:t>. </a:t>
            </a:r>
            <a:endParaRPr lang="en-US" sz="1900" smtClean="0"/>
          </a:p>
          <a:p>
            <a:pPr marL="400050" indent="-400050" eaLnBrk="1" hangingPunct="1">
              <a:lnSpc>
                <a:spcPct val="80000"/>
              </a:lnSpc>
              <a:buSzTx/>
              <a:buFont typeface="Wingdings" panose="05000000000000000000" pitchFamily="2" charset="2"/>
              <a:buChar char="q"/>
            </a:pPr>
            <a:r>
              <a:rPr lang="ru-RU" sz="1900" smtClean="0"/>
              <a:t>Между категориями может существовать связь. </a:t>
            </a:r>
            <a:endParaRPr lang="ru-RU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18159</Words>
  <Application>WPS Presentation</Application>
  <PresentationFormat>Экран (4:3)</PresentationFormat>
  <Paragraphs>474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Garamond</vt:lpstr>
      <vt:lpstr>Batang</vt:lpstr>
      <vt:lpstr>Times New Roman</vt:lpstr>
      <vt:lpstr>Symbol</vt:lpstr>
      <vt:lpstr>Liberation Mono</vt:lpstr>
      <vt:lpstr>Microsoft YaHei</vt:lpstr>
      <vt:lpstr>Calibri</vt:lpstr>
      <vt:lpstr>Malgun Gothic</vt:lpstr>
      <vt:lpstr>Край</vt:lpstr>
      <vt:lpstr>Модель «сущность – связь» (ER – модель) </vt:lpstr>
      <vt:lpstr>Основные понятия ER – модели </vt:lpstr>
      <vt:lpstr>Изображение связи (нотация Хау)</vt:lpstr>
      <vt:lpstr>Изображение связи (нотация Баркера)</vt:lpstr>
      <vt:lpstr>Пример связи 1:n, обязательной с обеих сторон (нотация Баркера)</vt:lpstr>
      <vt:lpstr>Пример связи n:m, обязательной с обеих сторон (нотация Баркера)</vt:lpstr>
      <vt:lpstr>Пример рекурсивной связи </vt:lpstr>
      <vt:lpstr>Зависимая сущность</vt:lpstr>
      <vt:lpstr>Общая сущность и ее категории  (понятия модели Чена)</vt:lpstr>
      <vt:lpstr>Пример использования в ER - модели категорий сущности, имеющих специфические по сравнению с общей сущностью атрибуты и связанных друг с другом </vt:lpstr>
      <vt:lpstr>Пример связи третьего порядка</vt:lpstr>
      <vt:lpstr>Правила генерации отношений из ER-диаграмм (правило 1)</vt:lpstr>
      <vt:lpstr>Правила генерации отношений из ER-диаграмм (правило 2)</vt:lpstr>
      <vt:lpstr>Правила генерации отношений из ER-диаграмм (правило 3)</vt:lpstr>
      <vt:lpstr>Правила генерации отношений из ER-диаграмм (правило 4)</vt:lpstr>
      <vt:lpstr>Правила генерации отношений из ER-диаграмм (правило 5)</vt:lpstr>
      <vt:lpstr>Правила генерации отношений из ER-диаграмм (правило 6)</vt:lpstr>
      <vt:lpstr>Правила генерации отношений из ER-диаграмм (правило 7)</vt:lpstr>
      <vt:lpstr>Правила генерации отношений из ER-диаграмм (правило 8)</vt:lpstr>
      <vt:lpstr>Пример использования правила 8</vt:lpstr>
      <vt:lpstr>Правила генерации отношений из ER-диаграмм (правило 9)</vt:lpstr>
      <vt:lpstr>Основные этапы проектирования БД методом «сущность-связь» </vt:lpstr>
      <vt:lpstr>Пример проектирования БД методом «сущность-связь». Постановка задачи</vt:lpstr>
      <vt:lpstr>Пример проектирования БД методом «сущность-связь». Выделение сущностей.</vt:lpstr>
      <vt:lpstr>Пример проектирования БД методом «сущность-связь». Добавление атрибутов</vt:lpstr>
      <vt:lpstr>Пример проектирования БД методом «сущность-связь». ER – модель предметной области “Деканат”</vt:lpstr>
      <vt:lpstr>Пример проектирования БД методом «сущность-связь».  Набор предварительных отношений</vt:lpstr>
      <vt:lpstr>Пример проектирования БД методом «сущность-связь».  ФЗ между атрибутами предварительных  отношений. Проверка на соответствие НФБК</vt:lpstr>
      <vt:lpstr>Пример проектирования БД методом «сущность-связь». Реляционная модель предметной области “Деканат”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user</cp:lastModifiedBy>
  <cp:revision>758</cp:revision>
  <dcterms:created xsi:type="dcterms:W3CDTF">2008-11-12T14:06:00Z</dcterms:created>
  <dcterms:modified xsi:type="dcterms:W3CDTF">2017-09-28T15:18:14Z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1049-10.1.0.5795</vt:lpwstr>
  </property>
</Properties>
</file>