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28572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Упорядочение данных</a:t>
            </a:r>
            <a:endParaRPr lang="ru-RU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214422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Сортировка – физическое упорядочение . Результат сортировки  – новая таблица с упорядоченными данными.</a:t>
            </a:r>
            <a:endParaRPr lang="ru-RU" sz="2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Индексация – логическое упорядочение. Создаётся таблица индексов. Порядок хранения данных во внешней памяти не изменяется</a:t>
            </a:r>
            <a:endParaRPr lang="ru-RU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429132"/>
            <a:ext cx="7072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В СУБД </a:t>
            </a:r>
            <a:r>
              <a:rPr lang="ru-RU" sz="2000" i="1" dirty="0" err="1" smtClean="0"/>
              <a:t>Access</a:t>
            </a:r>
            <a:r>
              <a:rPr lang="ru-RU" sz="2000" i="1" dirty="0" smtClean="0"/>
              <a:t> термин «сортировка» используется в другом смысле. Сортировка в </a:t>
            </a:r>
            <a:r>
              <a:rPr lang="ru-RU" sz="2000" i="1" dirty="0" err="1" smtClean="0"/>
              <a:t>Access</a:t>
            </a:r>
            <a:r>
              <a:rPr lang="ru-RU" sz="2000" i="1" dirty="0" smtClean="0"/>
              <a:t> позволяет изменить порядок строк в таблице только  при выводе ее на экран. </a:t>
            </a:r>
            <a:endParaRPr lang="ru-RU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428604"/>
            <a:ext cx="8501122" cy="490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sz="20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Возможно упорядочение по возрастанию или убыванию значений одного или нескольких полей. Поле или совокупность полей, по которым осуществляется упорядочение  - ключ сортировки.</a:t>
            </a:r>
            <a:endParaRPr lang="ru-RU" sz="2000" i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ru-RU" dirty="0" smtClean="0"/>
              <a:t> </a:t>
            </a:r>
            <a:endParaRPr lang="ru-RU" dirty="0" smtClean="0"/>
          </a:p>
          <a:p>
            <a:r>
              <a:rPr lang="ru-RU" sz="2000" i="1" dirty="0" smtClean="0">
                <a:solidFill>
                  <a:srgbClr val="002060"/>
                </a:solidFill>
              </a:rPr>
              <a:t>Если ключ состоит из одного поля, и это поле типа </a:t>
            </a:r>
            <a:r>
              <a:rPr lang="ru-RU" sz="2000" b="1" i="1" dirty="0" smtClean="0">
                <a:solidFill>
                  <a:srgbClr val="002060"/>
                </a:solidFill>
              </a:rPr>
              <a:t>Дата</a:t>
            </a:r>
            <a:r>
              <a:rPr lang="ru-RU" sz="2000" i="1" dirty="0" smtClean="0">
                <a:solidFill>
                  <a:srgbClr val="002060"/>
                </a:solidFill>
              </a:rPr>
              <a:t>, то строки упорядочиваются в хронологическом порядке.</a:t>
            </a:r>
            <a:endParaRPr lang="ru-RU" sz="2000" i="1" dirty="0" smtClean="0">
              <a:solidFill>
                <a:srgbClr val="002060"/>
              </a:solidFill>
            </a:endParaRPr>
          </a:p>
          <a:p>
            <a:r>
              <a:rPr lang="ru-RU" sz="2000" i="1" dirty="0" smtClean="0">
                <a:solidFill>
                  <a:srgbClr val="002060"/>
                </a:solidFill>
              </a:rPr>
              <a:t>Например, 12.10.1812 &lt; 12.10.1912 &lt; 12.12.1912 &lt; 01.02.2002 &lt; 02.02.2002</a:t>
            </a:r>
            <a:endParaRPr lang="ru-RU" sz="2000" i="1" dirty="0" smtClean="0">
              <a:solidFill>
                <a:srgbClr val="002060"/>
              </a:solidFill>
            </a:endParaRPr>
          </a:p>
          <a:p>
            <a:r>
              <a:rPr lang="ru-RU" sz="2000" i="1" dirty="0" smtClean="0">
                <a:solidFill>
                  <a:srgbClr val="002060"/>
                </a:solidFill>
              </a:rPr>
              <a:t> </a:t>
            </a:r>
            <a:endParaRPr lang="ru-RU" sz="2000" i="1" dirty="0" smtClean="0">
              <a:solidFill>
                <a:srgbClr val="002060"/>
              </a:solidFill>
            </a:endParaRPr>
          </a:p>
          <a:p>
            <a:r>
              <a:rPr lang="ru-RU" sz="2000" i="1" dirty="0" smtClean="0">
                <a:solidFill>
                  <a:srgbClr val="002060"/>
                </a:solidFill>
              </a:rPr>
              <a:t>Если ключевое поле </a:t>
            </a:r>
            <a:r>
              <a:rPr lang="ru-RU" sz="2000" b="1" i="1" dirty="0" smtClean="0">
                <a:solidFill>
                  <a:srgbClr val="002060"/>
                </a:solidFill>
              </a:rPr>
              <a:t>текстового</a:t>
            </a:r>
            <a:r>
              <a:rPr lang="ru-RU" sz="2000" i="1" dirty="0" smtClean="0">
                <a:solidFill>
                  <a:srgbClr val="002060"/>
                </a:solidFill>
              </a:rPr>
              <a:t> типа, то порядок лексикографический в соответствие с таблицей кодирования. </a:t>
            </a:r>
            <a:endParaRPr lang="ru-RU" sz="2000" i="1" dirty="0" smtClean="0">
              <a:solidFill>
                <a:srgbClr val="002060"/>
              </a:solidFill>
            </a:endParaRPr>
          </a:p>
          <a:p>
            <a:r>
              <a:rPr lang="ru-RU" sz="2000" i="1" dirty="0" smtClean="0">
                <a:solidFill>
                  <a:srgbClr val="002060"/>
                </a:solidFill>
              </a:rPr>
              <a:t>Например, Иванов &lt; Ивановский &lt; </a:t>
            </a:r>
            <a:r>
              <a:rPr lang="ru-RU" sz="2000" i="1" dirty="0" err="1" smtClean="0">
                <a:solidFill>
                  <a:srgbClr val="002060"/>
                </a:solidFill>
              </a:rPr>
              <a:t>Ивашко</a:t>
            </a:r>
            <a:r>
              <a:rPr lang="ru-RU" sz="2000" i="1" dirty="0" smtClean="0">
                <a:solidFill>
                  <a:srgbClr val="002060"/>
                </a:solidFill>
              </a:rPr>
              <a:t> &lt; Иващук&lt; Ивченко&lt;Ильин&lt;Ли </a:t>
            </a:r>
            <a:endParaRPr lang="ru-RU" sz="2000" i="1" dirty="0" smtClean="0">
              <a:solidFill>
                <a:srgbClr val="002060"/>
              </a:solidFill>
            </a:endParaRPr>
          </a:p>
          <a:p>
            <a:endParaRPr lang="ru-RU" sz="2000" i="1" dirty="0" smtClean="0">
              <a:solidFill>
                <a:srgbClr val="002060"/>
              </a:solidFill>
            </a:endParaRPr>
          </a:p>
          <a:p>
            <a:r>
              <a:rPr lang="ru-RU" sz="2000" i="1" dirty="0" smtClean="0">
                <a:solidFill>
                  <a:srgbClr val="002060"/>
                </a:solidFill>
              </a:rPr>
              <a:t> Если ключ сортировки состоит из </a:t>
            </a:r>
            <a:r>
              <a:rPr lang="ru-RU" sz="2000" i="1" dirty="0" err="1" smtClean="0">
                <a:solidFill>
                  <a:srgbClr val="002060"/>
                </a:solidFill>
              </a:rPr>
              <a:t>n</a:t>
            </a:r>
            <a:r>
              <a:rPr lang="ru-RU" sz="2000" i="1" dirty="0" smtClean="0">
                <a:solidFill>
                  <a:srgbClr val="002060"/>
                </a:solidFill>
              </a:rPr>
              <a:t> полей, а 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,x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2</a:t>
            </a:r>
            <a:r>
              <a:rPr lang="ru-RU" sz="2000" i="1" dirty="0" smtClean="0">
                <a:solidFill>
                  <a:srgbClr val="002060"/>
                </a:solidFill>
              </a:rPr>
              <a:t>,…,</a:t>
            </a:r>
            <a:r>
              <a:rPr lang="ru-RU" sz="2000" i="1" dirty="0" err="1" smtClean="0">
                <a:solidFill>
                  <a:srgbClr val="002060"/>
                </a:solidFill>
              </a:rPr>
              <a:t>x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n</a:t>
            </a:r>
            <a:r>
              <a:rPr lang="ru-RU" sz="2000" i="1" dirty="0" smtClean="0">
                <a:solidFill>
                  <a:srgbClr val="002060"/>
                </a:solidFill>
              </a:rPr>
              <a:t> и 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,y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2</a:t>
            </a:r>
            <a:r>
              <a:rPr lang="ru-RU" sz="2000" i="1" dirty="0" smtClean="0">
                <a:solidFill>
                  <a:srgbClr val="002060"/>
                </a:solidFill>
              </a:rPr>
              <a:t>,…,</a:t>
            </a:r>
            <a:r>
              <a:rPr lang="ru-RU" sz="2000" i="1" dirty="0" err="1" smtClean="0">
                <a:solidFill>
                  <a:srgbClr val="002060"/>
                </a:solidFill>
              </a:rPr>
              <a:t>y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n</a:t>
            </a:r>
            <a:r>
              <a:rPr lang="ru-RU" sz="2000" i="1" dirty="0" smtClean="0">
                <a:solidFill>
                  <a:srgbClr val="002060"/>
                </a:solidFill>
              </a:rPr>
              <a:t> - это значения ключей для двух строк таблицы, тогда 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,x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2</a:t>
            </a:r>
            <a:r>
              <a:rPr lang="ru-RU" sz="2000" i="1" dirty="0" smtClean="0">
                <a:solidFill>
                  <a:srgbClr val="002060"/>
                </a:solidFill>
              </a:rPr>
              <a:t>,…,</a:t>
            </a:r>
            <a:r>
              <a:rPr lang="ru-RU" sz="2000" i="1" dirty="0" err="1" smtClean="0">
                <a:solidFill>
                  <a:srgbClr val="002060"/>
                </a:solidFill>
              </a:rPr>
              <a:t>x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n</a:t>
            </a:r>
            <a:r>
              <a:rPr lang="ru-RU" sz="2000" i="1" dirty="0" smtClean="0">
                <a:solidFill>
                  <a:srgbClr val="002060"/>
                </a:solidFill>
              </a:rPr>
              <a:t> &lt; 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,y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2</a:t>
            </a:r>
            <a:r>
              <a:rPr lang="ru-RU" sz="2000" i="1" dirty="0" smtClean="0">
                <a:solidFill>
                  <a:srgbClr val="002060"/>
                </a:solidFill>
              </a:rPr>
              <a:t>,…,</a:t>
            </a:r>
            <a:r>
              <a:rPr lang="ru-RU" sz="2000" i="1" dirty="0" err="1" smtClean="0">
                <a:solidFill>
                  <a:srgbClr val="002060"/>
                </a:solidFill>
              </a:rPr>
              <a:t>y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n</a:t>
            </a:r>
            <a:r>
              <a:rPr lang="ru-RU" sz="2000" i="1" dirty="0" smtClean="0">
                <a:solidFill>
                  <a:srgbClr val="002060"/>
                </a:solidFill>
              </a:rPr>
              <a:t>, если для всякого </a:t>
            </a:r>
            <a:r>
              <a:rPr lang="ru-RU" sz="2000" i="1" dirty="0" err="1" smtClean="0">
                <a:solidFill>
                  <a:srgbClr val="002060"/>
                </a:solidFill>
              </a:rPr>
              <a:t>i</a:t>
            </a:r>
            <a:r>
              <a:rPr lang="ru-RU" sz="2000" i="1" dirty="0" smtClean="0">
                <a:solidFill>
                  <a:srgbClr val="002060"/>
                </a:solidFill>
              </a:rPr>
              <a:t> &gt;= 1 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= 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1</a:t>
            </a:r>
            <a:r>
              <a:rPr lang="ru-RU" sz="2000" i="1" dirty="0" smtClean="0">
                <a:solidFill>
                  <a:srgbClr val="002060"/>
                </a:solidFill>
              </a:rPr>
              <a:t>, …, </a:t>
            </a:r>
            <a:r>
              <a:rPr lang="ru-RU" sz="2000" i="1" dirty="0" err="1" smtClean="0">
                <a:solidFill>
                  <a:srgbClr val="002060"/>
                </a:solidFill>
              </a:rPr>
              <a:t>x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i</a:t>
            </a:r>
            <a:r>
              <a:rPr lang="ru-RU" sz="2000" i="1" dirty="0" err="1" smtClean="0">
                <a:solidFill>
                  <a:srgbClr val="002060"/>
                </a:solidFill>
              </a:rPr>
              <a:t>=y</a:t>
            </a:r>
            <a:r>
              <a:rPr lang="ru-RU" sz="2000" i="1" baseline="-25000" dirty="0" err="1" smtClean="0">
                <a:solidFill>
                  <a:srgbClr val="002060"/>
                </a:solidFill>
              </a:rPr>
              <a:t>i</a:t>
            </a:r>
            <a:r>
              <a:rPr lang="ru-RU" sz="2000" i="1" dirty="0" smtClean="0">
                <a:solidFill>
                  <a:srgbClr val="002060"/>
                </a:solidFill>
              </a:rPr>
              <a:t> и x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i+1 </a:t>
            </a:r>
            <a:r>
              <a:rPr lang="ru-RU" sz="2000" i="1" dirty="0" smtClean="0">
                <a:solidFill>
                  <a:srgbClr val="002060"/>
                </a:solidFill>
              </a:rPr>
              <a:t>&lt; y</a:t>
            </a:r>
            <a:r>
              <a:rPr lang="ru-RU" sz="2000" i="1" baseline="-25000" dirty="0" smtClean="0">
                <a:solidFill>
                  <a:srgbClr val="002060"/>
                </a:solidFill>
              </a:rPr>
              <a:t>i+1</a:t>
            </a:r>
            <a:r>
              <a:rPr lang="ru-RU" sz="2000" i="1" dirty="0" smtClean="0">
                <a:solidFill>
                  <a:srgbClr val="002060"/>
                </a:solidFill>
              </a:rPr>
              <a:t>. </a:t>
            </a:r>
            <a:endParaRPr lang="ru-RU"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14290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</a:rPr>
              <a:t>Пример:</a:t>
            </a:r>
            <a:endParaRPr lang="ru-RU" sz="2400" i="1" dirty="0" smtClean="0">
              <a:solidFill>
                <a:srgbClr val="002060"/>
              </a:solidFill>
            </a:endParaRPr>
          </a:p>
          <a:p>
            <a:r>
              <a:rPr lang="ru-RU" sz="2400" i="1" dirty="0" smtClean="0">
                <a:solidFill>
                  <a:srgbClr val="002060"/>
                </a:solidFill>
              </a:rPr>
              <a:t>Пусть ключом сортировки является группа из трех полей: C, N, D. Ключи для пяти строк таблицы имеют следующие значения:</a:t>
            </a:r>
            <a:endParaRPr lang="ru-RU" sz="2400" i="1" dirty="0">
              <a:solidFill>
                <a:srgbClr val="00206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28596" y="2214554"/>
          <a:ext cx="2143140" cy="1828800"/>
        </p:xfrm>
        <a:graphic>
          <a:graphicData uri="http://schemas.openxmlformats.org/drawingml/2006/table">
            <a:tbl>
              <a:tblPr/>
              <a:tblGrid>
                <a:gridCol w="481058"/>
                <a:gridCol w="513489"/>
                <a:gridCol w="114859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lang="ru-RU" sz="2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lang="ru-RU" sz="2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lang="ru-RU" sz="2000" b="1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01.03.03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01.03.03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714612" y="2786058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сортировки по возрастанию получим→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86446" y="2214554"/>
          <a:ext cx="2000263" cy="1828800"/>
        </p:xfrm>
        <a:graphic>
          <a:graphicData uri="http://schemas.openxmlformats.org/drawingml/2006/table">
            <a:tbl>
              <a:tblPr/>
              <a:tblGrid>
                <a:gridCol w="448987"/>
                <a:gridCol w="479256"/>
                <a:gridCol w="1072020"/>
              </a:tblGrid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lang="ru-RU" sz="2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lang="ru-RU" sz="2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lang="ru-RU" sz="2000" b="1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01.03.03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01.03.03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02.03.03</a:t>
                      </a:r>
                      <a:endParaRPr lang="ru-RU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166843"/>
            <a:ext cx="77153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Индекс м.б. простым и составным.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Наличие составного индекса для поиска по нескольким полям ускоряет поиск, но не является обязательным, таблица может быть упорядочена по одному полю или вообще не упорядочена.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С другой стороны, можно, имея индекс, состоящий, например, из трех полей: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осуществлять поиск не по всем трем  полям, а только по первому или по первому и второму, но при этом только последнее условие поиска  может быть неравенством, а остальные должны быть равенствами.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нельзя осуществлять поиск по значению второго поля, пропустив первое, или искать одновременно по первому и третьему полям, пропустив втрое.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8926" y="35716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Поиск по индексу</a:t>
            </a:r>
            <a:endParaRPr lang="ru-RU" sz="2400" b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14290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Допустимые критерии поиска при использовании составного индекса по полям  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A,B,C</a:t>
            </a:r>
            <a:endParaRPr lang="ru-RU" sz="2400" b="1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9935" y="1269365"/>
            <a:ext cx="7854315" cy="3751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&lt;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&gt;«значение».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а </a:t>
            </a:r>
            <a:r>
              <a:rPr lang="ru-RU" sz="2000" dirty="0" smtClean="0">
                <a:solidFill>
                  <a:srgbClr val="FF0000"/>
                </a:solidFill>
              </a:rPr>
              <a:t>недопустимыми являются следующие критерии поиска:</a:t>
            </a:r>
            <a:endParaRPr lang="ru-RU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 «значение»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&gt;«значение».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&gt;«значение».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= «значение»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&gt;«значение».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1"/>
          <p:cNvSpPr>
            <a:spLocks noChangeArrowheads="1"/>
          </p:cNvSpPr>
          <p:nvPr/>
        </p:nvSpPr>
        <p:spPr bwMode="auto">
          <a:xfrm>
            <a:off x="285721" y="285751"/>
            <a:ext cx="835824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Пример </a:t>
            </a:r>
            <a:r>
              <a:rPr lang="ru-RU" sz="2400" dirty="0" smtClean="0">
                <a:solidFill>
                  <a:schemeClr val="tx2"/>
                </a:solidFill>
              </a:rPr>
              <a:t>использования индексов при поиске данных  в </a:t>
            </a:r>
            <a:r>
              <a:rPr lang="en-US" sz="2400" dirty="0" smtClean="0">
                <a:solidFill>
                  <a:schemeClr val="tx2"/>
                </a:solidFill>
              </a:rPr>
              <a:t>Access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28596" y="857232"/>
          <a:ext cx="1500199" cy="4071962"/>
        </p:xfrm>
        <a:graphic>
          <a:graphicData uri="http://schemas.openxmlformats.org/drawingml/2006/table">
            <a:tbl>
              <a:tblPr/>
              <a:tblGrid>
                <a:gridCol w="750100"/>
                <a:gridCol w="375050"/>
                <a:gridCol w="375049"/>
              </a:tblGrid>
              <a:tr h="274089"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Файл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347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 smtClean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№ </a:t>
                      </a:r>
                      <a:r>
                        <a:rPr lang="ru-RU" sz="1200" b="1" baseline="0" dirty="0" err="1" smtClean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зап</a:t>
                      </a:r>
                      <a:endParaRPr lang="ru-RU" sz="1200" b="1" baseline="0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 smtClean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А</a:t>
                      </a:r>
                      <a:endParaRPr lang="ru-RU" sz="1200" b="1" baseline="0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 smtClean="0">
                          <a:latin typeface="Arial" panose="020B0604020202020204"/>
                          <a:ea typeface="Times New Roman" panose="02020603050405020304"/>
                          <a:cs typeface="Times New Roman" panose="02020603050405020304"/>
                        </a:rPr>
                        <a:t>В</a:t>
                      </a:r>
                      <a:endParaRPr lang="ru-RU" sz="1200" b="1" baseline="0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857488" y="857232"/>
          <a:ext cx="4923889" cy="4096546"/>
        </p:xfrm>
        <a:graphic>
          <a:graphicData uri="http://schemas.openxmlformats.org/drawingml/2006/table">
            <a:tbl>
              <a:tblPr/>
              <a:tblGrid>
                <a:gridCol w="360998"/>
                <a:gridCol w="633799"/>
                <a:gridCol w="568635"/>
                <a:gridCol w="580647"/>
                <a:gridCol w="708106"/>
                <a:gridCol w="315739"/>
                <a:gridCol w="594671"/>
                <a:gridCol w="580647"/>
                <a:gridCol w="580647"/>
              </a:tblGrid>
              <a:tr h="26038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Индекс</a:t>
                      </a:r>
                      <a:r>
                        <a:rPr lang="ru-RU" sz="1400" b="1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А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4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Индекс В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4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Индекс АВ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lang="ru-RU" sz="1000" b="1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№ </a:t>
                      </a:r>
                      <a:r>
                        <a:rPr lang="ru-RU" sz="1400" b="1" dirty="0" err="1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зап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4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В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№ </a:t>
                      </a:r>
                      <a:r>
                        <a:rPr lang="ru-RU" sz="1400" b="1" dirty="0" err="1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зап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4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А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В</a:t>
                      </a:r>
                      <a:endParaRPr lang="ru-RU" sz="1000" b="1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№ </a:t>
                      </a:r>
                      <a:r>
                        <a:rPr lang="ru-RU" sz="1200" b="1" baseline="0" dirty="0" err="1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зап</a:t>
                      </a:r>
                      <a:endParaRPr lang="ru-RU" sz="1200" b="1" baseline="0" dirty="0">
                        <a:latin typeface="Arial" panose="020B060402020202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К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Р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У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Щ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18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endParaRPr lang="ru-RU" sz="1400" baseline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Я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baseline="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13</a:t>
                      </a:r>
                      <a:endParaRPr lang="ru-RU" sz="1400" baseline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652" name="Rectangle 3"/>
          <p:cNvSpPr>
            <a:spLocks noChangeArrowheads="1"/>
          </p:cNvSpPr>
          <p:nvPr/>
        </p:nvSpPr>
        <p:spPr bwMode="auto">
          <a:xfrm>
            <a:off x="214282" y="5286388"/>
            <a:ext cx="3786214" cy="12003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ru-RU" dirty="0" smtClean="0"/>
              <a:t>Пусть в запросе А = </a:t>
            </a:r>
            <a:r>
              <a:rPr lang="en-US" dirty="0" smtClean="0"/>
              <a:t>“</a:t>
            </a:r>
            <a:r>
              <a:rPr lang="ru-RU" dirty="0" smtClean="0"/>
              <a:t>Я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and B &gt;= 11</a:t>
            </a:r>
            <a:endParaRPr lang="en-US" dirty="0" smtClean="0"/>
          </a:p>
          <a:p>
            <a:pPr algn="just" eaLnBrk="0" hangingPunct="0"/>
            <a:r>
              <a:rPr lang="en-US" dirty="0" smtClean="0"/>
              <a:t>3 </a:t>
            </a:r>
            <a:r>
              <a:rPr lang="ru-RU" dirty="0" smtClean="0"/>
              <a:t>записи в индексе А</a:t>
            </a:r>
            <a:endParaRPr lang="ru-RU" dirty="0" smtClean="0"/>
          </a:p>
          <a:p>
            <a:pPr algn="just" eaLnBrk="0" hangingPunct="0"/>
            <a:r>
              <a:rPr lang="ru-RU" dirty="0" smtClean="0"/>
              <a:t>4 записи в индексе В</a:t>
            </a:r>
            <a:endParaRPr lang="ru-RU" dirty="0" smtClean="0"/>
          </a:p>
          <a:p>
            <a:pPr algn="just" eaLnBrk="0" hangingPunct="0"/>
            <a:r>
              <a:rPr lang="ru-RU" dirty="0" smtClean="0"/>
              <a:t>1 запись  в индексе АВ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29124" y="5286388"/>
            <a:ext cx="3786214" cy="12003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ru-RU" dirty="0" smtClean="0"/>
              <a:t>Пусть в запросе А </a:t>
            </a:r>
            <a:r>
              <a:rPr lang="en-US" dirty="0" smtClean="0"/>
              <a:t>&gt;</a:t>
            </a:r>
            <a:r>
              <a:rPr lang="ru-RU" dirty="0" smtClean="0"/>
              <a:t>= </a:t>
            </a:r>
            <a:r>
              <a:rPr lang="en-US" dirty="0" smtClean="0"/>
              <a:t>“</a:t>
            </a:r>
            <a:r>
              <a:rPr lang="ru-RU" dirty="0" smtClean="0"/>
              <a:t>У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and B &lt;= 8</a:t>
            </a:r>
            <a:endParaRPr lang="en-US" dirty="0" smtClean="0"/>
          </a:p>
          <a:p>
            <a:pPr algn="just" eaLnBrk="0" hangingPunct="0"/>
            <a:r>
              <a:rPr lang="en-US" dirty="0" smtClean="0"/>
              <a:t>7 </a:t>
            </a:r>
            <a:r>
              <a:rPr lang="ru-RU" dirty="0" smtClean="0"/>
              <a:t>записей в индексе А</a:t>
            </a:r>
            <a:endParaRPr lang="ru-RU" dirty="0" smtClean="0"/>
          </a:p>
          <a:p>
            <a:pPr algn="just" eaLnBrk="0" hangingPunct="0"/>
            <a:r>
              <a:rPr lang="ru-RU" dirty="0" smtClean="0"/>
              <a:t>9 записей в индексе В</a:t>
            </a:r>
            <a:endParaRPr lang="ru-RU" dirty="0" smtClean="0"/>
          </a:p>
          <a:p>
            <a:pPr algn="just" eaLnBrk="0" hangingPunct="0"/>
            <a:r>
              <a:rPr lang="ru-RU" dirty="0" smtClean="0"/>
              <a:t>Использовать индекс АВ нельзя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WPS Presentation</Application>
  <PresentationFormat>Экран (4:3)</PresentationFormat>
  <Paragraphs>429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Comic Sans MS</vt:lpstr>
      <vt:lpstr>Arial</vt:lpstr>
      <vt:lpstr>Times New Roman</vt:lpstr>
      <vt:lpstr>Calibri</vt:lpstr>
      <vt:lpstr>Microsoft YaHei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>user</cp:lastModifiedBy>
  <cp:revision>17</cp:revision>
  <dcterms:created xsi:type="dcterms:W3CDTF">2017-09-12T08:13:00Z</dcterms:created>
  <dcterms:modified xsi:type="dcterms:W3CDTF">2017-09-17T14:17:57Z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1049-10.1.0.5795</vt:lpwstr>
  </property>
</Properties>
</file>