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8" r:id="rId3"/>
    <p:sldId id="282" r:id="rId4"/>
    <p:sldId id="281" r:id="rId5"/>
    <p:sldId id="273" r:id="rId6"/>
    <p:sldId id="283" r:id="rId7"/>
    <p:sldId id="279" r:id="rId8"/>
    <p:sldId id="274" r:id="rId9"/>
    <p:sldId id="287" r:id="rId10"/>
    <p:sldId id="288" r:id="rId11"/>
    <p:sldId id="277" r:id="rId12"/>
    <p:sldId id="280" r:id="rId13"/>
    <p:sldId id="285" r:id="rId14"/>
    <p:sldId id="286" r:id="rId15"/>
    <p:sldId id="268" r:id="rId16"/>
  </p:sldIdLst>
  <p:sldSz cx="9144000" cy="6858000" type="screen4x3"/>
  <p:notesSz cx="6873875" cy="1006316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FFFF00"/>
    <a:srgbClr val="003300"/>
    <a:srgbClr val="D9E5DF"/>
    <a:srgbClr val="DDDDDD"/>
    <a:srgbClr val="E0ECE5"/>
    <a:srgbClr val="98A800"/>
    <a:srgbClr val="EFFF57"/>
    <a:srgbClr val="6B7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787" autoAdjust="0"/>
    <p:restoredTop sz="64237" autoAdjust="0"/>
  </p:normalViewPr>
  <p:slideViewPr>
    <p:cSldViewPr>
      <p:cViewPr>
        <p:scale>
          <a:sx n="70" d="100"/>
          <a:sy n="70" d="100"/>
        </p:scale>
        <p:origin x="-11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 smtClean="0"/>
            </a:lvl1pPr>
          </a:lstStyle>
          <a:p>
            <a:pPr>
              <a:defRPr/>
            </a:pPr>
            <a:fld id="{724CF03D-C798-429C-ABED-17126FB8BEA5}" type="datetimeFigureOut">
              <a:rPr lang="ru-RU"/>
              <a:pPr>
                <a:defRPr/>
              </a:pPr>
              <a:t>01.06.2016</a:t>
            </a:fld>
            <a:endParaRPr lang="ru-RU"/>
          </a:p>
        </p:txBody>
      </p:sp>
      <p:sp>
        <p:nvSpPr>
          <p:cNvPr id="307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 smtClean="0"/>
            </a:lvl1pPr>
          </a:lstStyle>
          <a:p>
            <a:pPr>
              <a:defRPr/>
            </a:pPr>
            <a:fld id="{DB3539E5-0AD1-4785-A84C-B5FF90C44B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250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54063"/>
            <a:ext cx="5033963" cy="377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79963"/>
            <a:ext cx="504190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 smtClean="0"/>
            </a:lvl1pPr>
          </a:lstStyle>
          <a:p>
            <a:pPr>
              <a:defRPr/>
            </a:pPr>
            <a:fld id="{469ED0E5-CD3B-4263-8E6E-3B94046719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5143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14160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181378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23638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7291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76206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379760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275630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400432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8318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11131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75316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28575">
            <a:solidFill>
              <a:srgbClr val="8186A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71546"/>
            <a:ext cx="8640960" cy="5357850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schemeClr val="tx2"/>
                </a:solidFill>
              </a:rPr>
              <a:t>Тема выпускной квалификационной работы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  <a:r>
              <a:rPr lang="ru-RU" sz="2000" dirty="0">
                <a:solidFill>
                  <a:schemeClr val="tx2"/>
                </a:solidFill>
              </a:rPr>
              <a:t/>
            </a:r>
            <a:br>
              <a:rPr lang="ru-RU" sz="2000" dirty="0">
                <a:solidFill>
                  <a:schemeClr val="tx2"/>
                </a:solidFill>
              </a:rPr>
            </a:br>
            <a:r>
              <a:rPr lang="ru-RU" sz="2000" dirty="0">
                <a:solidFill>
                  <a:schemeClr val="tx2"/>
                </a:solidFill>
              </a:rPr>
              <a:t>«</a:t>
            </a:r>
            <a:r>
              <a:rPr lang="ru-RU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Видеоигра на языке </a:t>
            </a:r>
            <a:r>
              <a:rPr lang="ru-RU" sz="19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использованием фреймворка </a:t>
            </a:r>
            <a:r>
              <a:rPr lang="ru-RU" sz="19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</a:t>
            </a:r>
            <a:r>
              <a:rPr lang="ru-RU" sz="1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GDX</a:t>
            </a:r>
            <a:r>
              <a:rPr lang="ru-RU" sz="2000" dirty="0">
                <a:solidFill>
                  <a:schemeClr val="tx2"/>
                </a:solidFill>
              </a:rPr>
              <a:t>»</a:t>
            </a:r>
          </a:p>
          <a:p>
            <a:pPr marL="0" indent="0" eaLnBrk="1" hangingPunct="1">
              <a:spcBef>
                <a:spcPts val="1600"/>
              </a:spcBef>
              <a:buFontTx/>
              <a:buNone/>
            </a:pPr>
            <a:r>
              <a:rPr lang="ru-RU" sz="1600" dirty="0" smtClean="0"/>
              <a:t>   Разработка видеоигр сейчас является очень популярной, от больших тяжеловесов,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ru-RU" sz="1600" dirty="0" smtClean="0"/>
              <a:t>до маленьких </a:t>
            </a:r>
            <a:r>
              <a:rPr lang="ru-RU" sz="1600" dirty="0" err="1" smtClean="0"/>
              <a:t>инди</a:t>
            </a:r>
            <a:r>
              <a:rPr lang="ru-RU" sz="1600" dirty="0" smtClean="0"/>
              <a:t> проектов, в особенности для мобильных устройств.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Объектом </a:t>
            </a:r>
            <a:r>
              <a:rPr lang="ru-RU" sz="1600" dirty="0"/>
              <a:t>разработки является кроссплатформенная трехмерная видеоигра на языке </a:t>
            </a:r>
            <a:r>
              <a:rPr lang="en-US" sz="1600" dirty="0"/>
              <a:t>Java</a:t>
            </a:r>
            <a:r>
              <a:rPr lang="ru-RU" sz="1600" dirty="0"/>
              <a:t> с использованием игрового фреймворка </a:t>
            </a:r>
            <a:r>
              <a:rPr lang="en-US" sz="1600" dirty="0"/>
              <a:t>libGDX</a:t>
            </a:r>
            <a:r>
              <a:rPr lang="ru-RU" sz="1600" dirty="0"/>
              <a:t>.</a:t>
            </a:r>
            <a:endParaRPr lang="ru-RU" sz="1600" dirty="0">
              <a:solidFill>
                <a:schemeClr val="tx2"/>
              </a:solidFill>
            </a:endParaRP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ru-RU" sz="1600" b="1" dirty="0" smtClean="0"/>
              <a:t>Цели</a:t>
            </a:r>
            <a:endParaRPr lang="en-US" sz="1600" b="1" dirty="0"/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lang="ru-RU" sz="1600" dirty="0"/>
              <a:t>Изучение кроссплатформенного </a:t>
            </a:r>
            <a:r>
              <a:rPr lang="ru-RU" sz="1600" spc="-30" dirty="0"/>
              <a:t>фреймворка</a:t>
            </a:r>
            <a:r>
              <a:rPr lang="ru-RU" sz="1600" dirty="0"/>
              <a:t> </a:t>
            </a:r>
            <a:r>
              <a:rPr lang="en-US" sz="1600" dirty="0"/>
              <a:t>libGDX</a:t>
            </a:r>
            <a:r>
              <a:rPr lang="ru-RU" sz="1600" dirty="0"/>
              <a:t>.</a:t>
            </a: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lang="ru-RU" sz="1600" spc="100" dirty="0"/>
              <a:t>Практическая</a:t>
            </a:r>
            <a:r>
              <a:rPr lang="ru-RU" sz="1600" dirty="0"/>
              <a:t> оценка выбранных технологий и средств разработки.</a:t>
            </a:r>
            <a:endParaRPr lang="ru-RU" sz="1600" b="1" dirty="0"/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ru-RU" sz="1600" b="1" dirty="0" smtClean="0"/>
              <a:t>Задачи</a:t>
            </a:r>
            <a:endParaRPr lang="en-US" sz="1600" b="1" dirty="0"/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lang="ru-RU" sz="1600" dirty="0"/>
              <a:t>Обзор технологий и инструментов </a:t>
            </a:r>
            <a:r>
              <a:rPr lang="ru-RU" sz="1600" dirty="0" smtClean="0"/>
              <a:t>для разработки  </a:t>
            </a:r>
            <a:r>
              <a:rPr lang="ru-RU" sz="1600" spc="-50" dirty="0" smtClean="0"/>
              <a:t>кроссплатформенных</a:t>
            </a:r>
            <a:r>
              <a:rPr lang="ru-RU" sz="1600" dirty="0" smtClean="0"/>
              <a:t> видеоигр.</a:t>
            </a: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lang="ru-RU" sz="1600" dirty="0" smtClean="0"/>
              <a:t>Выбор </a:t>
            </a:r>
            <a:r>
              <a:rPr lang="ru-RU" sz="1600" dirty="0"/>
              <a:t>технологий и средств разработки видеоигры.</a:t>
            </a: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lang="ru-RU" sz="1600" dirty="0"/>
              <a:t>Разработка </a:t>
            </a:r>
            <a:r>
              <a:rPr lang="ru-RU" sz="1600" dirty="0" smtClean="0"/>
              <a:t>собственной видеоигры на базе выбранного фреймворка.</a:t>
            </a:r>
            <a:endParaRPr lang="ru-RU" sz="1600" b="1" dirty="0"/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ru-RU" sz="1600" b="1" dirty="0" smtClean="0"/>
              <a:t>Результаты</a:t>
            </a:r>
            <a:endParaRPr lang="ru-RU" sz="1600" b="1" dirty="0"/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lang="ru-RU" sz="1600" spc="100" dirty="0"/>
              <a:t>Реализована </a:t>
            </a:r>
            <a:r>
              <a:rPr lang="ru-RU" sz="1600" spc="100" dirty="0" err="1" smtClean="0"/>
              <a:t>кроссплатформенная</a:t>
            </a:r>
            <a:r>
              <a:rPr lang="ru-RU" sz="1600" spc="100" dirty="0" smtClean="0"/>
              <a:t> </a:t>
            </a:r>
            <a:r>
              <a:rPr lang="ru-RU" sz="1600" dirty="0" smtClean="0"/>
              <a:t>трехмерная видеоигра,  </a:t>
            </a:r>
            <a:r>
              <a:rPr lang="ru-RU" sz="1600" spc="100" dirty="0" smtClean="0"/>
              <a:t>работающая</a:t>
            </a:r>
            <a:r>
              <a:rPr lang="ru-RU" sz="1600" dirty="0" smtClean="0"/>
              <a:t> под</a:t>
            </a:r>
          </a:p>
          <a:p>
            <a:pPr indent="12700" algn="just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600" dirty="0" smtClean="0"/>
              <a:t>управлением операционных систем семейства </a:t>
            </a:r>
            <a:r>
              <a:rPr lang="en-US" sz="1600" dirty="0" smtClean="0"/>
              <a:t>Windows,</a:t>
            </a:r>
            <a:r>
              <a:rPr lang="ru-RU" sz="1600" dirty="0" smtClean="0"/>
              <a:t> </a:t>
            </a:r>
            <a:r>
              <a:rPr lang="en-US" sz="1600" dirty="0" smtClean="0"/>
              <a:t>Linux,</a:t>
            </a:r>
            <a:r>
              <a:rPr lang="ru-RU" sz="1600" dirty="0" smtClean="0"/>
              <a:t> </a:t>
            </a:r>
            <a:r>
              <a:rPr lang="en-US" sz="1600" dirty="0" smtClean="0"/>
              <a:t>Mac</a:t>
            </a:r>
            <a:r>
              <a:rPr lang="ru-RU" sz="1600" dirty="0" smtClean="0"/>
              <a:t> </a:t>
            </a:r>
            <a:r>
              <a:rPr lang="en-US" sz="1600" dirty="0" smtClean="0"/>
              <a:t>OS</a:t>
            </a:r>
            <a:r>
              <a:rPr lang="ru-RU" sz="1600" dirty="0" smtClean="0"/>
              <a:t> </a:t>
            </a:r>
            <a:r>
              <a:rPr lang="en-US" sz="1600" dirty="0" smtClean="0"/>
              <a:t>X</a:t>
            </a:r>
            <a:r>
              <a:rPr lang="ru-RU" sz="1600" dirty="0" smtClean="0"/>
              <a:t> и</a:t>
            </a:r>
            <a:r>
              <a:rPr lang="en-US" sz="1600" dirty="0" smtClean="0"/>
              <a:t> Android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980728"/>
          </a:xfrm>
        </p:spPr>
        <p:txBody>
          <a:bodyPr/>
          <a:lstStyle/>
          <a:p>
            <a:pPr eaLnBrk="1" hangingPunct="1"/>
            <a:r>
              <a:rPr lang="ru-RU" sz="3200" b="1" dirty="0" err="1">
                <a:solidFill>
                  <a:srgbClr val="0070C0"/>
                </a:solidFill>
              </a:rPr>
              <a:t>Жариков</a:t>
            </a:r>
            <a:r>
              <a:rPr lang="ru-RU" sz="3200" b="1" dirty="0">
                <a:solidFill>
                  <a:srgbClr val="0070C0"/>
                </a:solidFill>
              </a:rPr>
              <a:t> Виталий Владиславович</a:t>
            </a:r>
            <a:br>
              <a:rPr lang="ru-RU" sz="3200" b="1" dirty="0">
                <a:solidFill>
                  <a:srgbClr val="0070C0"/>
                </a:solidFill>
              </a:rPr>
            </a:br>
            <a:r>
              <a:rPr lang="ru-RU" sz="3200" b="1" dirty="0">
                <a:solidFill>
                  <a:srgbClr val="0070C0"/>
                </a:solidFill>
              </a:rPr>
              <a:t>Группа 2307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sz="3200" b="1" dirty="0">
                <a:solidFill>
                  <a:srgbClr val="0070C0"/>
                </a:solidFill>
              </a:rPr>
              <a:t>Меню </a:t>
            </a:r>
            <a:r>
              <a:rPr lang="ru-RU" sz="3200" b="1" dirty="0" smtClean="0">
                <a:solidFill>
                  <a:srgbClr val="0070C0"/>
                </a:solidFill>
              </a:rPr>
              <a:t>паузы игры </a:t>
            </a:r>
            <a:r>
              <a:rPr lang="ru-RU" sz="3200" b="1" dirty="0">
                <a:solidFill>
                  <a:srgbClr val="0070C0"/>
                </a:solidFill>
              </a:rPr>
              <a:t>и инвентаря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44" y="1124744"/>
            <a:ext cx="8858312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14"/>
          <p:cNvSpPr txBox="1">
            <a:spLocks noChangeArrowheads="1"/>
          </p:cNvSpPr>
          <p:nvPr/>
        </p:nvSpPr>
        <p:spPr>
          <a:xfrm>
            <a:off x="272610" y="2132856"/>
            <a:ext cx="1656184" cy="672356"/>
          </a:xfrm>
          <a:prstGeom prst="wedgeRoundRectCallout">
            <a:avLst>
              <a:gd name="adj1" fmla="val 77283"/>
              <a:gd name="adj2" fmla="val 51638"/>
              <a:gd name="adj3" fmla="val 16667"/>
            </a:avLst>
          </a:prstGeom>
          <a:solidFill>
            <a:srgbClr val="D9E5DF">
              <a:alpha val="69804"/>
            </a:srgbClr>
          </a:solidFill>
          <a:ln w="28575" cap="flat">
            <a:solidFill>
              <a:srgbClr val="8186AB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>
                <a:latin typeface="Arial" charset="0"/>
              </a:rPr>
              <a:t>Инвентарь игрока</a:t>
            </a:r>
          </a:p>
        </p:txBody>
      </p:sp>
      <p:sp>
        <p:nvSpPr>
          <p:cNvPr id="5" name="AutoShape 14"/>
          <p:cNvSpPr txBox="1">
            <a:spLocks noChangeArrowheads="1"/>
          </p:cNvSpPr>
          <p:nvPr/>
        </p:nvSpPr>
        <p:spPr>
          <a:xfrm>
            <a:off x="3485040" y="1988840"/>
            <a:ext cx="1944216" cy="672356"/>
          </a:xfrm>
          <a:prstGeom prst="wedgeRoundRectCallout">
            <a:avLst>
              <a:gd name="adj1" fmla="val 60241"/>
              <a:gd name="adj2" fmla="val -8665"/>
              <a:gd name="adj3" fmla="val 16667"/>
            </a:avLst>
          </a:prstGeom>
          <a:solidFill>
            <a:srgbClr val="D9E5DF">
              <a:alpha val="69804"/>
            </a:srgbClr>
          </a:solidFill>
          <a:ln w="28575" cap="flat">
            <a:solidFill>
              <a:srgbClr val="8186AB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>
                <a:latin typeface="Arial" charset="0"/>
              </a:rPr>
              <a:t>Возобновление игры</a:t>
            </a:r>
          </a:p>
        </p:txBody>
      </p:sp>
      <p:sp>
        <p:nvSpPr>
          <p:cNvPr id="8" name="AutoShape 14"/>
          <p:cNvSpPr txBox="1">
            <a:spLocks noChangeArrowheads="1"/>
          </p:cNvSpPr>
          <p:nvPr/>
        </p:nvSpPr>
        <p:spPr>
          <a:xfrm>
            <a:off x="2071670" y="5819328"/>
            <a:ext cx="1800200" cy="672356"/>
          </a:xfrm>
          <a:prstGeom prst="wedgeRoundRectCallout">
            <a:avLst>
              <a:gd name="adj1" fmla="val -61703"/>
              <a:gd name="adj2" fmla="val -52391"/>
              <a:gd name="adj3" fmla="val 16667"/>
            </a:avLst>
          </a:prstGeom>
          <a:solidFill>
            <a:srgbClr val="D9E5DF">
              <a:alpha val="69804"/>
            </a:srgbClr>
          </a:solidFill>
          <a:ln w="28575" cap="flat">
            <a:solidFill>
              <a:srgbClr val="8186AB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>
                <a:latin typeface="Arial" charset="0"/>
              </a:rPr>
              <a:t>Сохранение игры</a:t>
            </a:r>
          </a:p>
        </p:txBody>
      </p:sp>
      <p:sp>
        <p:nvSpPr>
          <p:cNvPr id="9" name="AutoShape 14"/>
          <p:cNvSpPr txBox="1">
            <a:spLocks noChangeArrowheads="1"/>
          </p:cNvSpPr>
          <p:nvPr/>
        </p:nvSpPr>
        <p:spPr>
          <a:xfrm>
            <a:off x="4143372" y="5828478"/>
            <a:ext cx="1800200" cy="672356"/>
          </a:xfrm>
          <a:prstGeom prst="wedgeRoundRectCallout">
            <a:avLst>
              <a:gd name="adj1" fmla="val -61703"/>
              <a:gd name="adj2" fmla="val -52391"/>
              <a:gd name="adj3" fmla="val 16667"/>
            </a:avLst>
          </a:prstGeom>
          <a:solidFill>
            <a:srgbClr val="D9E5DF">
              <a:alpha val="69804"/>
            </a:srgbClr>
          </a:solidFill>
          <a:ln w="28575" cap="flat">
            <a:solidFill>
              <a:srgbClr val="8186AB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 smtClean="0">
                <a:latin typeface="Arial" charset="0"/>
              </a:rPr>
              <a:t>Перезагрузка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 smtClean="0">
                <a:latin typeface="Arial" charset="0"/>
              </a:rPr>
              <a:t>уровня</a:t>
            </a:r>
            <a:endParaRPr lang="ru-RU" sz="1800" dirty="0">
              <a:latin typeface="Arial" charset="0"/>
            </a:endParaRPr>
          </a:p>
        </p:txBody>
      </p:sp>
      <p:sp>
        <p:nvSpPr>
          <p:cNvPr id="10" name="AutoShape 14"/>
          <p:cNvSpPr txBox="1">
            <a:spLocks noChangeArrowheads="1"/>
          </p:cNvSpPr>
          <p:nvPr/>
        </p:nvSpPr>
        <p:spPr>
          <a:xfrm>
            <a:off x="6215074" y="5828478"/>
            <a:ext cx="1800200" cy="672356"/>
          </a:xfrm>
          <a:prstGeom prst="wedgeRoundRectCallout">
            <a:avLst>
              <a:gd name="adj1" fmla="val -61703"/>
              <a:gd name="adj2" fmla="val -52391"/>
              <a:gd name="adj3" fmla="val 16667"/>
            </a:avLst>
          </a:prstGeom>
          <a:solidFill>
            <a:srgbClr val="D9E5DF">
              <a:alpha val="69804"/>
            </a:srgbClr>
          </a:solidFill>
          <a:ln w="28575" cap="flat">
            <a:solidFill>
              <a:srgbClr val="8186AB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 smtClean="0">
                <a:latin typeface="Arial" charset="0"/>
              </a:rPr>
              <a:t>Выход в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 smtClean="0">
                <a:latin typeface="Arial" charset="0"/>
              </a:rPr>
              <a:t>главное меню</a:t>
            </a:r>
            <a:endParaRPr lang="ru-RU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4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sz="3200" b="1" dirty="0">
                <a:solidFill>
                  <a:srgbClr val="0070C0"/>
                </a:solidFill>
              </a:rPr>
              <a:t>Архитектура приложения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9" y="1124744"/>
            <a:ext cx="5929354" cy="562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7950" y="1110547"/>
            <a:ext cx="25717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Разрабатываемая видеоигра состоит из нескольких модулей: “</a:t>
            </a:r>
            <a:r>
              <a:rPr lang="en-US" sz="1800" dirty="0" smtClean="0"/>
              <a:t>android</a:t>
            </a:r>
            <a:r>
              <a:rPr lang="ru-RU" sz="1800" dirty="0" smtClean="0"/>
              <a:t>” модуля – для запуска на устройствах под управлением мобильной операционной системы </a:t>
            </a:r>
            <a:r>
              <a:rPr lang="en-US" sz="1800" dirty="0" smtClean="0"/>
              <a:t>Android </a:t>
            </a:r>
            <a:r>
              <a:rPr lang="ru-RU" sz="1800" dirty="0" smtClean="0"/>
              <a:t>и “</a:t>
            </a:r>
            <a:r>
              <a:rPr lang="en-US" sz="1800" dirty="0" smtClean="0"/>
              <a:t>core</a:t>
            </a:r>
            <a:r>
              <a:rPr lang="ru-RU" sz="1800" dirty="0" smtClean="0"/>
              <a:t>” модуля – содержащего всю бизнес логику игры. Последний модуль в свою очередь делится на следующие основные модули: главного меню, меню выбора уровня, меню паузы, меню создания новой карты и модуль игрового цикла.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7000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14810" y="928670"/>
            <a:ext cx="78581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270" y="0"/>
            <a:ext cx="40945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7296"/>
            <a:ext cx="4000496" cy="679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19586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sz="3200" b="1" dirty="0" smtClean="0">
                <a:solidFill>
                  <a:srgbClr val="0070C0"/>
                </a:solidFill>
              </a:rPr>
              <a:t>Диаграмма последовательностей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617" y="1000108"/>
            <a:ext cx="890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-50" dirty="0" smtClean="0"/>
              <a:t>Диаграмма последовательностей для операции создания новой карты</a:t>
            </a:r>
            <a:endParaRPr lang="ru-RU" spc="-5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50988"/>
            <a:ext cx="8858312" cy="502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285860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ru-RU" dirty="0" smtClean="0">
                <a:latin typeface="+mn-lt"/>
              </a:rPr>
              <a:t>Для видеоигры были разработаны и проведены 20 различных тестов в рамках её тестирования на предмет соответствия необходимым функциональным требованиям</a:t>
            </a:r>
          </a:p>
          <a:p>
            <a:pPr indent="35560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ru-RU" dirty="0" smtClean="0">
                <a:latin typeface="+mn-lt"/>
              </a:rPr>
              <a:t>Все необходимые тесты были пройдены </a:t>
            </a:r>
            <a:r>
              <a:rPr lang="ru-RU" dirty="0" smtClean="0">
                <a:latin typeface="+mn-lt"/>
              </a:rPr>
              <a:t>успешно. По результатам тестирования можно заключить, что разработанная </a:t>
            </a:r>
            <a:r>
              <a:rPr lang="ru-RU" dirty="0" smtClean="0">
                <a:latin typeface="+mn-lt"/>
              </a:rPr>
              <a:t>видеоигра полностью удовлетворяет всем заявленным требованиям, согласованным с заказчиком.</a:t>
            </a:r>
            <a:endParaRPr lang="en-US" dirty="0" smtClean="0"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228600"/>
            <a:ext cx="85344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Тестирование корректности игры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>
                <a:solidFill>
                  <a:srgbClr val="0070C0"/>
                </a:solidFill>
              </a:rPr>
              <a:t>Выводы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68414"/>
            <a:ext cx="8170893" cy="4518040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  <a:spcBef>
                <a:spcPts val="600"/>
              </a:spcBef>
            </a:pPr>
            <a:r>
              <a:rPr lang="ru-RU" sz="2200" dirty="0" smtClean="0"/>
              <a:t>Разработанная </a:t>
            </a:r>
            <a:r>
              <a:rPr lang="ru-RU" sz="2200" dirty="0" err="1" smtClean="0"/>
              <a:t>кроссплатформенная</a:t>
            </a:r>
            <a:r>
              <a:rPr lang="ru-RU" sz="2200" dirty="0" smtClean="0"/>
              <a:t> видеоигра на языке </a:t>
            </a:r>
            <a:r>
              <a:rPr lang="en-US" sz="2200" dirty="0" smtClean="0"/>
              <a:t>Java</a:t>
            </a:r>
            <a:r>
              <a:rPr lang="ru-RU" sz="2200" dirty="0" smtClean="0"/>
              <a:t> с использованием фреймворка </a:t>
            </a:r>
            <a:r>
              <a:rPr lang="en-US" sz="2200" dirty="0" smtClean="0"/>
              <a:t>libGDX</a:t>
            </a:r>
            <a:r>
              <a:rPr lang="ru-RU" sz="2200" dirty="0" smtClean="0"/>
              <a:t> полностью удовлетворяет всем заявленным к ней требованиям.</a:t>
            </a:r>
            <a:endParaRPr lang="ru-RU" sz="2200" dirty="0"/>
          </a:p>
          <a:p>
            <a:pPr algn="just" eaLnBrk="1" hangingPunct="1">
              <a:lnSpc>
                <a:spcPct val="114000"/>
              </a:lnSpc>
              <a:spcBef>
                <a:spcPts val="600"/>
              </a:spcBef>
            </a:pPr>
            <a:r>
              <a:rPr lang="ru-RU" sz="2200" dirty="0" smtClean="0"/>
              <a:t>Приложение вышло на </a:t>
            </a:r>
            <a:r>
              <a:rPr lang="ru-RU" sz="2200" dirty="0" smtClean="0"/>
              <a:t>все необходимые характеристики производительности на ПК и мобильных устройствах.</a:t>
            </a:r>
            <a:endParaRPr lang="ru-RU" sz="2200" dirty="0"/>
          </a:p>
          <a:p>
            <a:pPr algn="just" eaLnBrk="1" hangingPunct="1">
              <a:lnSpc>
                <a:spcPct val="114000"/>
              </a:lnSpc>
              <a:spcBef>
                <a:spcPts val="600"/>
              </a:spcBef>
            </a:pPr>
            <a:r>
              <a:rPr lang="ru-RU" sz="2200" dirty="0"/>
              <a:t>В качестве направлений дальнейшего развития видится </a:t>
            </a:r>
            <a:r>
              <a:rPr lang="ru-RU" sz="2200" dirty="0" smtClean="0"/>
              <a:t>добавление </a:t>
            </a:r>
            <a:r>
              <a:rPr lang="ru-RU" sz="2200" dirty="0" err="1" smtClean="0"/>
              <a:t>мультиплеера</a:t>
            </a:r>
            <a:r>
              <a:rPr lang="ru-RU" sz="2200" dirty="0"/>
              <a:t>, интеграция с социальными сетями и рекламными </a:t>
            </a:r>
            <a:r>
              <a:rPr lang="ru-RU" sz="2200" dirty="0" smtClean="0"/>
              <a:t>сервисами.</a:t>
            </a:r>
            <a:endParaRPr lang="ru-RU" sz="2200" dirty="0"/>
          </a:p>
          <a:p>
            <a:pPr algn="just" eaLnBrk="1" hangingPunct="1">
              <a:lnSpc>
                <a:spcPct val="114000"/>
              </a:lnSpc>
              <a:spcBef>
                <a:spcPts val="600"/>
              </a:spcBef>
            </a:pPr>
            <a:r>
              <a:rPr lang="ru-RU" sz="2200" dirty="0"/>
              <a:t>Фреймворк, который используется в игре постоянно развивается и расширяется, поэтому можно ожидать добавления </a:t>
            </a:r>
            <a:r>
              <a:rPr lang="ru-RU" sz="2200" dirty="0" smtClean="0"/>
              <a:t>новых </a:t>
            </a:r>
            <a:r>
              <a:rPr lang="ru-RU" sz="2200" dirty="0"/>
              <a:t>возможностей.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sz="3200" b="1" dirty="0">
                <a:solidFill>
                  <a:srgbClr val="0070C0"/>
                </a:solidFill>
              </a:rPr>
              <a:t>Предъявляемые к видеоигре требования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520" y="1285860"/>
            <a:ext cx="8678198" cy="471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ctr"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000" b="1" dirty="0" smtClean="0"/>
              <a:t>Требования к функциональным характеристикам</a:t>
            </a:r>
            <a:r>
              <a:rPr lang="en-US" sz="2000" b="1" dirty="0" smtClean="0"/>
              <a:t>:</a:t>
            </a:r>
          </a:p>
          <a:p>
            <a:pPr marL="355600" indent="-355600" algn="just" eaLnBrk="1" hangingPunct="1">
              <a:spcBef>
                <a:spcPts val="600"/>
              </a:spcBef>
            </a:pPr>
            <a:r>
              <a:rPr lang="ru-RU" sz="2000" dirty="0" smtClean="0"/>
              <a:t>Видеоигра </a:t>
            </a:r>
            <a:r>
              <a:rPr lang="ru-RU" sz="2000" dirty="0"/>
              <a:t>должна представлять собой трехмерный </a:t>
            </a:r>
            <a:r>
              <a:rPr lang="ru-RU" sz="2000" dirty="0" smtClean="0"/>
              <a:t>лабиринт с видом </a:t>
            </a:r>
            <a:r>
              <a:rPr lang="ru-RU" sz="2000" dirty="0"/>
              <a:t>от первого лица в жанре "песочница" целью которого будет нахождение </a:t>
            </a:r>
            <a:r>
              <a:rPr lang="ru-RU" sz="2000" dirty="0" smtClean="0"/>
              <a:t>портала на сгенерированном уровне (карте).</a:t>
            </a:r>
            <a:endParaRPr lang="ru-RU" sz="2000" dirty="0"/>
          </a:p>
          <a:p>
            <a:pPr marL="355600" indent="-355600" algn="just" eaLnBrk="1" hangingPunct="1">
              <a:spcBef>
                <a:spcPts val="600"/>
              </a:spcBef>
            </a:pPr>
            <a:r>
              <a:rPr lang="ru-RU" sz="2000" dirty="0"/>
              <a:t>Игровой мир должен состоять из </a:t>
            </a:r>
            <a:r>
              <a:rPr lang="ru-RU" sz="2000" dirty="0" smtClean="0"/>
              <a:t>различных кубических блоков.</a:t>
            </a:r>
            <a:endParaRPr lang="ru-RU" sz="2000" dirty="0"/>
          </a:p>
          <a:p>
            <a:pPr marL="355600" indent="-355600" algn="just" eaLnBrk="1" hangingPunct="1">
              <a:spcBef>
                <a:spcPts val="600"/>
              </a:spcBef>
            </a:pPr>
            <a:r>
              <a:rPr lang="ru-RU" sz="2000" dirty="0" smtClean="0"/>
              <a:t>Возможность редактировать карту установкой или удалением блоков с сохранением изменений со стороны игрока в процессе игры.</a:t>
            </a:r>
          </a:p>
          <a:p>
            <a:pPr marL="355600" indent="-355600" algn="just" eaLnBrk="1" hangingPunct="1">
              <a:spcBef>
                <a:spcPts val="600"/>
              </a:spcBef>
            </a:pPr>
            <a:r>
              <a:rPr lang="ru-RU" sz="2000" dirty="0" smtClean="0"/>
              <a:t>Игроку должно быть дозволено перемещаться по видимым блокам, при условии, что пути его движения не препятствуют другие блоки.</a:t>
            </a:r>
          </a:p>
          <a:p>
            <a:pPr marL="355600" indent="-355600" algn="just" eaLnBrk="1" hangingPunct="1">
              <a:spcBef>
                <a:spcPts val="600"/>
              </a:spcBef>
            </a:pPr>
            <a:r>
              <a:rPr lang="ru-RU" sz="2000" dirty="0" smtClean="0"/>
              <a:t>Работать под </a:t>
            </a:r>
            <a:r>
              <a:rPr lang="en-US" sz="2000" dirty="0" smtClean="0"/>
              <a:t>Windows, Linux, Mac OSX, Android</a:t>
            </a:r>
            <a:r>
              <a:rPr lang="ru-RU" sz="2000" dirty="0" smtClean="0"/>
              <a:t> и запускаться на ПЭВМ типа IBM РС или на совместимых мобильных устройствах.</a:t>
            </a:r>
            <a:endParaRPr lang="en-US" sz="2000" dirty="0" smtClean="0"/>
          </a:p>
          <a:p>
            <a:pPr marL="355600" indent="-355600" algn="just" eaLnBrk="1" hangingPunct="1">
              <a:spcBef>
                <a:spcPts val="600"/>
              </a:spcBef>
            </a:pPr>
            <a:r>
              <a:rPr lang="ru-RU" sz="2000" dirty="0" smtClean="0"/>
              <a:t>Видеоигра должна быть написана на </a:t>
            </a:r>
            <a:r>
              <a:rPr lang="en-US" sz="2000" dirty="0" smtClean="0"/>
              <a:t>Java</a:t>
            </a:r>
            <a:r>
              <a:rPr lang="ru-RU" sz="2000" dirty="0" smtClean="0"/>
              <a:t> с использованием </a:t>
            </a:r>
            <a:r>
              <a:rPr lang="en-US" sz="2000" dirty="0" smtClean="0"/>
              <a:t>libGDX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0094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sz="3200" b="1" dirty="0">
                <a:solidFill>
                  <a:srgbClr val="0070C0"/>
                </a:solidFill>
              </a:rPr>
              <a:t>Предъявляемые к видеоигре требования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14282" y="1285860"/>
            <a:ext cx="8749636" cy="457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ctr"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000" b="1" dirty="0" smtClean="0"/>
              <a:t>Требования к нефункциональным характеристикам</a:t>
            </a:r>
            <a:r>
              <a:rPr lang="en-US" sz="2000" b="1" dirty="0" smtClean="0"/>
              <a:t>:</a:t>
            </a:r>
          </a:p>
          <a:p>
            <a:pPr lvl="0" algn="just">
              <a:lnSpc>
                <a:spcPct val="130000"/>
              </a:lnSpc>
              <a:spcBef>
                <a:spcPts val="600"/>
              </a:spcBef>
            </a:pPr>
            <a:r>
              <a:rPr lang="ru-RU" sz="2000" dirty="0" smtClean="0"/>
              <a:t>Игра должна идти с частотой кадров не менее </a:t>
            </a:r>
            <a:r>
              <a:rPr lang="ru-RU" sz="2000" dirty="0" smtClean="0"/>
              <a:t>40 </a:t>
            </a:r>
            <a:r>
              <a:rPr lang="en-US" sz="2000" dirty="0" smtClean="0"/>
              <a:t>fps</a:t>
            </a:r>
            <a:r>
              <a:rPr lang="ru-RU" sz="2000" dirty="0" smtClean="0"/>
              <a:t> на </a:t>
            </a:r>
            <a:r>
              <a:rPr lang="ru-RU" sz="2000" dirty="0" smtClean="0"/>
              <a:t>персональных компьютерах </a:t>
            </a:r>
            <a:r>
              <a:rPr lang="ru-RU" sz="2000" dirty="0" smtClean="0"/>
              <a:t>и </a:t>
            </a:r>
            <a:r>
              <a:rPr lang="ru-RU" sz="2000" dirty="0" smtClean="0"/>
              <a:t>не ниже 15 </a:t>
            </a:r>
            <a:r>
              <a:rPr lang="en-US" sz="2000" dirty="0" smtClean="0"/>
              <a:t>fps</a:t>
            </a:r>
            <a:r>
              <a:rPr lang="ru-RU" sz="2000" dirty="0" smtClean="0"/>
              <a:t> </a:t>
            </a:r>
            <a:r>
              <a:rPr lang="ru-RU" sz="2000" dirty="0" smtClean="0"/>
              <a:t>на бюджетных </a:t>
            </a:r>
            <a:r>
              <a:rPr lang="ru-RU" sz="2000" dirty="0" smtClean="0"/>
              <a:t>мобильных </a:t>
            </a:r>
            <a:r>
              <a:rPr lang="ru-RU" sz="2000" dirty="0" smtClean="0"/>
              <a:t>игровых устройствах.</a:t>
            </a:r>
            <a:endParaRPr lang="ru-RU" sz="2000" dirty="0" smtClean="0"/>
          </a:p>
          <a:p>
            <a:pPr lvl="0" algn="just">
              <a:lnSpc>
                <a:spcPct val="130000"/>
              </a:lnSpc>
              <a:spcBef>
                <a:spcPts val="0"/>
              </a:spcBef>
            </a:pPr>
            <a:r>
              <a:rPr lang="ru-RU" sz="2000" dirty="0" smtClean="0"/>
              <a:t>Состоящая из главного и </a:t>
            </a:r>
            <a:r>
              <a:rPr lang="ru-RU" sz="2000" dirty="0" smtClean="0"/>
              <a:t>побочных модулей игра </a:t>
            </a:r>
            <a:r>
              <a:rPr lang="ru-RU" sz="2000" dirty="0" smtClean="0"/>
              <a:t>должна давать программисту возможность дорабатывать и добавлять модули.</a:t>
            </a:r>
          </a:p>
          <a:p>
            <a:pPr lvl="0" algn="just">
              <a:lnSpc>
                <a:spcPct val="130000"/>
              </a:lnSpc>
              <a:spcBef>
                <a:spcPts val="0"/>
              </a:spcBef>
            </a:pPr>
            <a:r>
              <a:rPr lang="ru-RU" sz="2000" dirty="0" smtClean="0"/>
              <a:t>В видеоигре должна быть реализована защита сохраняемых данных.</a:t>
            </a:r>
            <a:endParaRPr lang="en-US" sz="2000" dirty="0" smtClean="0"/>
          </a:p>
          <a:p>
            <a:pPr lvl="0" algn="just">
              <a:lnSpc>
                <a:spcPct val="130000"/>
              </a:lnSpc>
              <a:spcBef>
                <a:spcPts val="0"/>
              </a:spcBef>
            </a:pPr>
            <a:r>
              <a:rPr lang="ru-RU" sz="2000" dirty="0" smtClean="0"/>
              <a:t>Видеоигра должна устойчиво функционировать при соблюдении гарантии устойчивого функционирования операционных систем.</a:t>
            </a:r>
            <a:endParaRPr lang="en-US" sz="2000" dirty="0" smtClean="0"/>
          </a:p>
          <a:p>
            <a:pPr marL="355600" indent="-355600"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lang="ru-RU" sz="2000" dirty="0" smtClean="0"/>
              <a:t>Управление должно быть интуитивно понятно человеку </a:t>
            </a:r>
            <a:r>
              <a:rPr lang="ru-RU" sz="2000" dirty="0" smtClean="0"/>
              <a:t>от 7 лет.</a:t>
            </a:r>
            <a:endParaRPr lang="ru-RU" sz="2000" dirty="0" smtClean="0"/>
          </a:p>
          <a:p>
            <a:pPr marL="355600" indent="-355600"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lang="ru-RU" sz="2000" dirty="0" smtClean="0"/>
              <a:t>Игровой </a:t>
            </a:r>
            <a:r>
              <a:rPr lang="ru-RU" sz="2000" dirty="0" err="1" smtClean="0"/>
              <a:t>контент</a:t>
            </a:r>
            <a:r>
              <a:rPr lang="ru-RU" sz="2000" dirty="0" smtClean="0"/>
              <a:t> должен быть визуально легко воспринимаем.</a:t>
            </a:r>
          </a:p>
        </p:txBody>
      </p:sp>
    </p:spTree>
    <p:extLst>
      <p:ext uri="{BB962C8B-B14F-4D97-AF65-F5344CB8AC3E}">
        <p14:creationId xmlns:p14="http://schemas.microsoft.com/office/powerpoint/2010/main" xmlns="" val="20094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0"/>
            <a:ext cx="63642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0" y="-71462"/>
            <a:ext cx="2675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Диаграмма</a:t>
            </a:r>
            <a:endParaRPr lang="en-US" sz="3200" b="1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ru-RU" sz="3200" b="1" spc="-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прецедентов</a:t>
            </a:r>
            <a:endParaRPr lang="en-US" sz="3200" b="1" spc="-2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ru-RU" sz="32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use</a:t>
            </a:r>
            <a:r>
              <a:rPr lang="ru-RU" sz="32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case</a:t>
            </a:r>
            <a:r>
              <a:rPr lang="ru-RU" sz="32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endParaRPr lang="ru-RU" sz="32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01090" y="972812"/>
            <a:ext cx="64291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197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520" y="1214422"/>
            <a:ext cx="8640960" cy="521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ru-RU" sz="2800" b="1" spc="100" dirty="0" smtClean="0"/>
              <a:t>Фреймворк</a:t>
            </a:r>
            <a:r>
              <a:rPr lang="ru-RU" sz="2800" b="1" dirty="0" smtClean="0"/>
              <a:t> </a:t>
            </a:r>
            <a:r>
              <a:rPr lang="en-US" sz="2800" b="1" spc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lib</a:t>
            </a:r>
            <a:r>
              <a:rPr lang="en-US" sz="2800" b="1" spc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GDX</a:t>
            </a:r>
            <a:endParaRPr lang="en-US" sz="2800" b="1" spc="100" dirty="0" smtClean="0"/>
          </a:p>
          <a:p>
            <a:pPr lvl="0" algn="just">
              <a:spcBef>
                <a:spcPts val="0"/>
              </a:spcBef>
              <a:buBlip>
                <a:blip r:embed="rId2"/>
              </a:buBlip>
            </a:pPr>
            <a:r>
              <a:rPr lang="ru-RU" sz="1700" dirty="0" smtClean="0"/>
              <a:t>Высокая </a:t>
            </a:r>
            <a:r>
              <a:rPr lang="ru-RU" sz="1700" dirty="0"/>
              <a:t>производительность</a:t>
            </a:r>
            <a:r>
              <a:rPr lang="en-US" sz="1700" dirty="0"/>
              <a:t>;</a:t>
            </a:r>
            <a:endParaRPr lang="ru-RU" sz="1700" dirty="0"/>
          </a:p>
          <a:p>
            <a:pPr lvl="0" algn="just">
              <a:buBlip>
                <a:blip r:embed="rId2"/>
              </a:buBlip>
            </a:pPr>
            <a:r>
              <a:rPr lang="ru-RU" sz="1700" dirty="0"/>
              <a:t>Доступная разработка под </a:t>
            </a:r>
            <a:r>
              <a:rPr lang="en-US" sz="1700" dirty="0"/>
              <a:t>Windows</a:t>
            </a:r>
            <a:r>
              <a:rPr lang="ru-RU" sz="1700" dirty="0"/>
              <a:t>, </a:t>
            </a:r>
            <a:r>
              <a:rPr lang="en-US" sz="1700" dirty="0"/>
              <a:t>Linux</a:t>
            </a:r>
            <a:r>
              <a:rPr lang="ru-RU" sz="1700" dirty="0"/>
              <a:t>, </a:t>
            </a:r>
            <a:r>
              <a:rPr lang="en-US" sz="1700" dirty="0"/>
              <a:t>OSX</a:t>
            </a:r>
            <a:r>
              <a:rPr lang="ru-RU" sz="1700" dirty="0"/>
              <a:t>, </a:t>
            </a:r>
            <a:r>
              <a:rPr lang="en-US" sz="1700" dirty="0" err="1"/>
              <a:t>Andoird</a:t>
            </a:r>
            <a:r>
              <a:rPr lang="ru-RU" sz="1700" dirty="0"/>
              <a:t>, </a:t>
            </a:r>
            <a:r>
              <a:rPr lang="en-US" sz="1700" dirty="0" err="1"/>
              <a:t>ios</a:t>
            </a:r>
            <a:r>
              <a:rPr lang="ru-RU" sz="1700" dirty="0"/>
              <a:t>, </a:t>
            </a:r>
            <a:r>
              <a:rPr lang="en-US" sz="1700" dirty="0"/>
              <a:t>HTML</a:t>
            </a:r>
            <a:r>
              <a:rPr lang="ru-RU" sz="1700" dirty="0"/>
              <a:t>5;</a:t>
            </a:r>
          </a:p>
          <a:p>
            <a:pPr lvl="0" algn="just">
              <a:buBlip>
                <a:blip r:embed="rId2"/>
              </a:buBlip>
            </a:pPr>
            <a:r>
              <a:rPr lang="ru-RU" sz="1700" dirty="0"/>
              <a:t>Бесплатный и не требующий отчислений в будущем его создателям;</a:t>
            </a:r>
          </a:p>
          <a:p>
            <a:pPr lvl="0" algn="just">
              <a:buBlip>
                <a:blip r:embed="rId2"/>
              </a:buBlip>
            </a:pPr>
            <a:r>
              <a:rPr lang="ru-RU" sz="1700" dirty="0"/>
              <a:t>Хорошо документирован и поддерживается обширным сообществом;</a:t>
            </a:r>
          </a:p>
          <a:p>
            <a:pPr algn="just">
              <a:buBlip>
                <a:blip r:embed="rId2"/>
              </a:buBlip>
            </a:pPr>
            <a:r>
              <a:rPr lang="ru-RU" sz="1700" dirty="0"/>
              <a:t>Поддержка рекламных сервисов таких как: </a:t>
            </a:r>
            <a:r>
              <a:rPr lang="en-US" sz="1700" dirty="0" err="1"/>
              <a:t>Admob</a:t>
            </a:r>
            <a:r>
              <a:rPr lang="ru-RU" sz="1700" dirty="0"/>
              <a:t>, </a:t>
            </a:r>
            <a:r>
              <a:rPr lang="ru-RU" sz="1700" dirty="0" err="1"/>
              <a:t>AppoDeal</a:t>
            </a:r>
            <a:r>
              <a:rPr lang="ru-RU" sz="1700" dirty="0"/>
              <a:t>, </a:t>
            </a:r>
            <a:r>
              <a:rPr lang="ru-RU" sz="1700" dirty="0" err="1"/>
              <a:t>chartboost</a:t>
            </a:r>
            <a:r>
              <a:rPr lang="ru-RU" sz="1700" dirty="0"/>
              <a:t>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700" b="1" dirty="0" smtClean="0"/>
              <a:t>Графика</a:t>
            </a:r>
            <a:endParaRPr lang="ru-RU" sz="1700" b="1" dirty="0"/>
          </a:p>
          <a:p>
            <a:pPr lvl="0" algn="just"/>
            <a:r>
              <a:rPr lang="ru-RU" sz="1700" dirty="0"/>
              <a:t>Визуализация посредством </a:t>
            </a:r>
            <a:r>
              <a:rPr lang="ru-RU" sz="1700" dirty="0" err="1"/>
              <a:t>OpenGL</a:t>
            </a:r>
            <a:r>
              <a:rPr lang="ru-RU" sz="1700" dirty="0"/>
              <a:t> ES 1.0, 1.1 и 2.0 на всех </a:t>
            </a:r>
            <a:r>
              <a:rPr lang="ru-RU" sz="1700" dirty="0" smtClean="0"/>
              <a:t>платформах</a:t>
            </a:r>
          </a:p>
          <a:p>
            <a:pPr algn="just"/>
            <a:r>
              <a:rPr lang="ru-RU" sz="1800" dirty="0" smtClean="0"/>
              <a:t>Высокоуровневое 2D</a:t>
            </a:r>
          </a:p>
          <a:p>
            <a:pPr lvl="1" algn="just"/>
            <a:r>
              <a:rPr lang="ru-RU" sz="1700" dirty="0" err="1" smtClean="0"/>
              <a:t>Рендеринг</a:t>
            </a:r>
            <a:r>
              <a:rPr lang="ru-RU" sz="1700" dirty="0" smtClean="0"/>
              <a:t> спрайтов с </a:t>
            </a:r>
            <a:r>
              <a:rPr lang="ru-RU" sz="1700" spc="100" dirty="0" smtClean="0"/>
              <a:t>пакетированием</a:t>
            </a:r>
            <a:r>
              <a:rPr lang="ru-RU" sz="1700" dirty="0" smtClean="0"/>
              <a:t> и кэшированием</a:t>
            </a:r>
          </a:p>
          <a:p>
            <a:pPr lvl="0" algn="just"/>
            <a:r>
              <a:rPr lang="ru-RU" sz="1700" dirty="0" smtClean="0"/>
              <a:t>Высокоуровневое 3D</a:t>
            </a:r>
          </a:p>
          <a:p>
            <a:pPr lvl="1" algn="just"/>
            <a:r>
              <a:rPr lang="ru-RU" sz="1700" dirty="0" smtClean="0">
                <a:cs typeface="+mn-cs"/>
              </a:rPr>
              <a:t>Загрузчики </a:t>
            </a:r>
            <a:r>
              <a:rPr lang="ru-RU" sz="1700" dirty="0" smtClean="0"/>
              <a:t>моделей форматов </a:t>
            </a:r>
            <a:r>
              <a:rPr lang="ru-RU" sz="1700" dirty="0" smtClean="0">
                <a:cs typeface="+mn-cs"/>
              </a:rPr>
              <a:t>*.</a:t>
            </a:r>
            <a:r>
              <a:rPr lang="ru-RU" sz="1700" dirty="0">
                <a:cs typeface="+mn-cs"/>
              </a:rPr>
              <a:t>OBJ и *.</a:t>
            </a:r>
            <a:r>
              <a:rPr lang="en-US" sz="1700" dirty="0">
                <a:cs typeface="+mn-cs"/>
              </a:rPr>
              <a:t>G</a:t>
            </a:r>
            <a:r>
              <a:rPr lang="ru-RU" sz="1700" dirty="0">
                <a:cs typeface="+mn-cs"/>
              </a:rPr>
              <a:t>3</a:t>
            </a:r>
            <a:r>
              <a:rPr lang="en-US" sz="1700" dirty="0" smtClean="0">
                <a:cs typeface="+mn-cs"/>
              </a:rPr>
              <a:t>db</a:t>
            </a:r>
            <a:endParaRPr lang="ru-RU" sz="1700" dirty="0">
              <a:cs typeface="+mn-cs"/>
            </a:endParaRPr>
          </a:p>
          <a:p>
            <a:pPr lvl="1" algn="just"/>
            <a:r>
              <a:rPr lang="ru-RU" sz="1700" dirty="0" smtClean="0">
                <a:cs typeface="+mn-cs"/>
              </a:rPr>
              <a:t>Функциональные ортогональная </a:t>
            </a:r>
            <a:r>
              <a:rPr lang="ru-RU" sz="1700" dirty="0">
                <a:cs typeface="+mn-cs"/>
              </a:rPr>
              <a:t>и перспективная </a:t>
            </a:r>
            <a:r>
              <a:rPr lang="ru-RU" sz="1700" dirty="0" smtClean="0">
                <a:cs typeface="+mn-cs"/>
              </a:rPr>
              <a:t>камеры</a:t>
            </a:r>
            <a:endParaRPr lang="ru-RU" sz="1700" dirty="0">
              <a:cs typeface="+mn-cs"/>
            </a:endParaRPr>
          </a:p>
          <a:p>
            <a:pPr marL="0" indent="0" algn="just">
              <a:buNone/>
            </a:pPr>
            <a:r>
              <a:rPr lang="en-US" sz="1700" b="1" dirty="0" err="1" smtClean="0"/>
              <a:t>Оптимизация</a:t>
            </a:r>
            <a:endParaRPr lang="ru-RU" sz="1700" b="1" dirty="0" smtClean="0"/>
          </a:p>
          <a:p>
            <a:pPr lvl="0" algn="just"/>
            <a:r>
              <a:rPr lang="ru-RU" sz="1700" dirty="0" err="1" smtClean="0"/>
              <a:t>Нативный</a:t>
            </a:r>
            <a:r>
              <a:rPr lang="ru-RU" sz="1700" dirty="0" smtClean="0"/>
              <a:t> код для повышения быстродействия на критических участках</a:t>
            </a:r>
            <a:endParaRPr lang="ru-RU" sz="1700" dirty="0"/>
          </a:p>
        </p:txBody>
      </p:sp>
      <p:pic>
        <p:nvPicPr>
          <p:cNvPr id="6146" name="Picture 2" descr="libGDX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514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05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sz="3200" b="1" dirty="0">
                <a:solidFill>
                  <a:srgbClr val="0070C0"/>
                </a:solidFill>
              </a:rPr>
              <a:t>Существующие альтернативы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45709"/>
            <a:ext cx="85336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>
              <a:lnSpc>
                <a:spcPct val="150000"/>
              </a:lnSpc>
            </a:pPr>
            <a:r>
              <a:rPr lang="ru-RU" sz="1700" dirty="0" smtClean="0">
                <a:latin typeface="+mn-lt"/>
                <a:cs typeface="+mn-cs"/>
              </a:rPr>
              <a:t>Ближайшими альтернативами фреймворка </a:t>
            </a:r>
            <a:r>
              <a:rPr lang="en-US" sz="1700" dirty="0" smtClean="0">
                <a:latin typeface="+mn-lt"/>
                <a:cs typeface="+mn-cs"/>
              </a:rPr>
              <a:t>lib</a:t>
            </a:r>
            <a:r>
              <a:rPr lang="en-US" sz="1700" dirty="0" smtClean="0">
                <a:solidFill>
                  <a:srgbClr val="FF0000"/>
                </a:solidFill>
                <a:latin typeface="+mn-lt"/>
                <a:cs typeface="+mn-cs"/>
              </a:rPr>
              <a:t>GDX</a:t>
            </a:r>
            <a:r>
              <a:rPr lang="ru-RU" sz="1700" dirty="0" smtClean="0">
                <a:latin typeface="+mn-lt"/>
                <a:cs typeface="+mn-cs"/>
              </a:rPr>
              <a:t> являются </a:t>
            </a:r>
            <a:r>
              <a:rPr lang="en-US" sz="1700" dirty="0" smtClean="0">
                <a:latin typeface="+mn-lt"/>
                <a:cs typeface="+mn-cs"/>
              </a:rPr>
              <a:t>Unity</a:t>
            </a:r>
            <a:r>
              <a:rPr lang="ru-RU" sz="1700" dirty="0" smtClean="0">
                <a:latin typeface="+mn-lt"/>
                <a:cs typeface="+mn-cs"/>
              </a:rPr>
              <a:t> и </a:t>
            </a:r>
            <a:r>
              <a:rPr lang="en-US" sz="1700" dirty="0" err="1" smtClean="0">
                <a:latin typeface="+mn-lt"/>
                <a:cs typeface="+mn-cs"/>
              </a:rPr>
              <a:t>AndEngine</a:t>
            </a:r>
            <a:r>
              <a:rPr lang="ru-RU" sz="1700" dirty="0" smtClean="0">
                <a:latin typeface="+mn-lt"/>
                <a:cs typeface="+mn-cs"/>
              </a:rPr>
              <a:t>. Рассмотрим </a:t>
            </a:r>
            <a:r>
              <a:rPr lang="ru-RU" sz="1700" dirty="0" smtClean="0">
                <a:latin typeface="+mn-lt"/>
                <a:cs typeface="+mn-cs"/>
              </a:rPr>
              <a:t>сравнительные тесты </a:t>
            </a:r>
            <a:r>
              <a:rPr lang="ru-RU" sz="1700" dirty="0" err="1" smtClean="0">
                <a:latin typeface="+mn-lt"/>
                <a:cs typeface="+mn-cs"/>
              </a:rPr>
              <a:t>рендера</a:t>
            </a:r>
            <a:r>
              <a:rPr lang="ru-RU" sz="1700" dirty="0" smtClean="0">
                <a:latin typeface="+mn-lt"/>
                <a:cs typeface="+mn-cs"/>
              </a:rPr>
              <a:t> множества спрайтов размером </a:t>
            </a:r>
            <a:r>
              <a:rPr lang="ru-RU" sz="1700" dirty="0" smtClean="0">
                <a:latin typeface="+mn-lt"/>
                <a:cs typeface="+mn-cs"/>
              </a:rPr>
              <a:t>64x64.</a:t>
            </a:r>
            <a:endParaRPr lang="ru-RU" sz="1700" dirty="0" smtClean="0">
              <a:latin typeface="+mn-lt"/>
              <a:cs typeface="+mn-c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71472" y="1928802"/>
          <a:ext cx="8286808" cy="1611950"/>
        </p:xfrm>
        <a:graphic>
          <a:graphicData uri="http://schemas.openxmlformats.org/drawingml/2006/table">
            <a:tbl>
              <a:tblPr/>
              <a:tblGrid>
                <a:gridCol w="2568909"/>
                <a:gridCol w="2860607"/>
                <a:gridCol w="2857292"/>
              </a:tblGrid>
              <a:tr h="71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 core i7-2630QM</a:t>
                      </a:r>
                      <a:endParaRPr lang="ru-RU" sz="2000" i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кадров в секунду (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fps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кадров в секунду (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fps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Количество спрайтов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</a:rPr>
                        <a:t>lib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</a:rPr>
                        <a:t>GDX</a:t>
                      </a:r>
                      <a:endParaRPr lang="ru-RU" sz="1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Unity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5000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60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fps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60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fps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100000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60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fps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40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fps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200000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40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fps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30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fps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71472" y="4294952"/>
          <a:ext cx="8286808" cy="960312"/>
        </p:xfrm>
        <a:graphic>
          <a:graphicData uri="http://schemas.openxmlformats.org/drawingml/2006/table">
            <a:tbl>
              <a:tblPr/>
              <a:tblGrid>
                <a:gridCol w="2663379"/>
                <a:gridCol w="2689898"/>
                <a:gridCol w="2933531"/>
              </a:tblGrid>
              <a:tr h="95251">
                <a:tc>
                  <a:txBody>
                    <a:bodyPr/>
                    <a:lstStyle/>
                    <a:p>
                      <a:pPr algn="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Смартфоны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HTC Hero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Nexus One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1"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AndEngine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~17fps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~41fps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1"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</a:rPr>
                        <a:t>lib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</a:rPr>
                        <a:t>GDX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~51fps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~51fps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3866325"/>
            <a:ext cx="8339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 smtClean="0">
                <a:latin typeface="+mn-lt"/>
                <a:cs typeface="+mn-cs"/>
              </a:rPr>
              <a:t>Отображение 336 спрайтов размером 32х32, заполняя ими пространство экрана.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5326702"/>
            <a:ext cx="850112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700" b="1" dirty="0" smtClean="0">
                <a:latin typeface="+mn-lt"/>
                <a:cs typeface="+mn-cs"/>
              </a:rPr>
              <a:t>Результаты</a:t>
            </a:r>
            <a:r>
              <a:rPr lang="ru-RU" sz="1700" dirty="0" smtClean="0">
                <a:latin typeface="+mn-lt"/>
                <a:cs typeface="+mn-cs"/>
              </a:rPr>
              <a:t> тестов показали, что число кадров в секунду при нагрузке у </a:t>
            </a:r>
            <a:r>
              <a:rPr lang="en-US" sz="1700" dirty="0" smtClean="0">
                <a:latin typeface="+mn-lt"/>
                <a:cs typeface="+mn-cs"/>
              </a:rPr>
              <a:t>libGDX</a:t>
            </a:r>
            <a:endParaRPr lang="ru-RU" sz="1700" dirty="0" smtClean="0">
              <a:latin typeface="+mn-lt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ru-RU" sz="1700" dirty="0" smtClean="0">
                <a:latin typeface="+mn-lt"/>
                <a:cs typeface="+mn-cs"/>
              </a:rPr>
              <a:t>выше, чем у конкурентов как на ПК, так и на мобильных </a:t>
            </a:r>
            <a:r>
              <a:rPr lang="ru-RU" sz="1700" dirty="0" smtClean="0">
                <a:latin typeface="+mn-lt"/>
                <a:cs typeface="+mn-cs"/>
              </a:rPr>
              <a:t>устройствах</a:t>
            </a:r>
            <a:r>
              <a:rPr lang="ru-RU" sz="1700" dirty="0" smtClean="0">
                <a:latin typeface="+mn-l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498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sz="3200" b="1" dirty="0">
                <a:solidFill>
                  <a:srgbClr val="0070C0"/>
                </a:solidFill>
              </a:rPr>
              <a:t>Существующие альтернативы</a:t>
            </a:r>
            <a:endParaRPr lang="ru-RU" b="1" dirty="0">
              <a:solidFill>
                <a:srgbClr val="0070C0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139778" y="1483328"/>
            <a:ext cx="7007252" cy="5250279"/>
            <a:chOff x="1619672" y="1362254"/>
            <a:chExt cx="6156325" cy="5250279"/>
          </a:xfrm>
        </p:grpSpPr>
        <p:pic>
          <p:nvPicPr>
            <p:cNvPr id="8194" name="Рисунок 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704"/>
            <a:stretch>
              <a:fillRect/>
            </a:stretch>
          </p:blipFill>
          <p:spPr bwMode="auto">
            <a:xfrm>
              <a:off x="1619672" y="1700808"/>
              <a:ext cx="6156325" cy="491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619672" y="1362254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/>
                <a:t>Count</a:t>
              </a:r>
              <a:endParaRPr lang="ru-RU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8663" y="980728"/>
            <a:ext cx="742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n-lt"/>
                <a:cs typeface="+mn-cs"/>
              </a:rPr>
              <a:t>Результаты теста производительности игровых </a:t>
            </a:r>
            <a:r>
              <a:rPr lang="ru-RU" sz="2000" dirty="0" err="1">
                <a:latin typeface="+mn-lt"/>
                <a:cs typeface="+mn-cs"/>
              </a:rPr>
              <a:t>фреймворков</a:t>
            </a:r>
            <a:endParaRPr lang="ru-RU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8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sz="3200" b="1" dirty="0">
                <a:solidFill>
                  <a:srgbClr val="0070C0"/>
                </a:solidFill>
              </a:rPr>
              <a:t>Выбор ОС и средств разработки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7544" y="1340198"/>
            <a:ext cx="8208912" cy="487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ru-RU" sz="1700" dirty="0"/>
              <a:t>Игровой </a:t>
            </a:r>
            <a:r>
              <a:rPr lang="ru-RU" sz="1700" dirty="0" err="1"/>
              <a:t>фреймворк</a:t>
            </a:r>
            <a:r>
              <a:rPr lang="ru-RU" sz="1700" dirty="0"/>
              <a:t> –</a:t>
            </a:r>
            <a:r>
              <a:rPr lang="en-US" sz="1700" dirty="0"/>
              <a:t> </a:t>
            </a:r>
            <a:r>
              <a:rPr lang="en-US" sz="1700" b="1" dirty="0">
                <a:solidFill>
                  <a:srgbClr val="0070C0"/>
                </a:solidFill>
              </a:rPr>
              <a:t>libGDX</a:t>
            </a:r>
            <a:endParaRPr lang="ru-RU" sz="1700" b="1" dirty="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ru-RU" sz="1700" dirty="0"/>
              <a:t>Язык программирования – </a:t>
            </a:r>
            <a:r>
              <a:rPr lang="ru-RU" sz="1700" b="1" dirty="0" err="1">
                <a:solidFill>
                  <a:srgbClr val="0070C0"/>
                </a:solidFill>
              </a:rPr>
              <a:t>Java</a:t>
            </a:r>
            <a:endParaRPr lang="ru-RU" sz="1700" b="1" dirty="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ru-RU" sz="1700" dirty="0"/>
              <a:t>Система автоматической сборки – </a:t>
            </a:r>
            <a:r>
              <a:rPr lang="en-US" sz="1700" b="1" dirty="0" err="1">
                <a:solidFill>
                  <a:srgbClr val="0070C0"/>
                </a:solidFill>
              </a:rPr>
              <a:t>Gradle</a:t>
            </a:r>
            <a:endParaRPr lang="ru-RU" sz="1700" b="1" dirty="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ru-RU" sz="1700" dirty="0"/>
              <a:t>Программа </a:t>
            </a:r>
            <a:r>
              <a:rPr lang="ru-RU" sz="1700" dirty="0" smtClean="0"/>
              <a:t>3</a:t>
            </a:r>
            <a:r>
              <a:rPr lang="en-US" sz="1700" dirty="0"/>
              <a:t>D</a:t>
            </a:r>
            <a:r>
              <a:rPr lang="ru-RU" sz="1700" dirty="0"/>
              <a:t> моделирования – </a:t>
            </a:r>
            <a:r>
              <a:rPr lang="en-US" sz="1700" b="1" dirty="0">
                <a:solidFill>
                  <a:srgbClr val="0070C0"/>
                </a:solidFill>
              </a:rPr>
              <a:t>Wings3D</a:t>
            </a:r>
            <a:endParaRPr lang="ru-RU" sz="1700" dirty="0"/>
          </a:p>
          <a:p>
            <a:pPr algn="just" eaLnBrk="1" hangingPunct="1">
              <a:lnSpc>
                <a:spcPct val="150000"/>
              </a:lnSpc>
            </a:pPr>
            <a:r>
              <a:rPr lang="en-US" sz="1700" dirty="0" smtClean="0"/>
              <a:t>OS</a:t>
            </a:r>
            <a:r>
              <a:rPr lang="ru-RU" sz="1700" dirty="0" smtClean="0"/>
              <a:t>– </a:t>
            </a:r>
            <a:r>
              <a:rPr lang="en-US" sz="1700" b="1" dirty="0">
                <a:solidFill>
                  <a:srgbClr val="0070C0"/>
                </a:solidFill>
              </a:rPr>
              <a:t>Windows, Linux, </a:t>
            </a:r>
            <a:r>
              <a:rPr lang="en-US" sz="1700" b="1" dirty="0" smtClean="0">
                <a:solidFill>
                  <a:srgbClr val="0070C0"/>
                </a:solidFill>
              </a:rPr>
              <a:t>Android, Mac OSX</a:t>
            </a:r>
            <a:endParaRPr lang="ru-RU" sz="1700" b="1" dirty="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700" dirty="0" smtClean="0"/>
              <a:t>C</a:t>
            </a:r>
            <a:r>
              <a:rPr lang="ru-RU" sz="1700" dirty="0" err="1" smtClean="0"/>
              <a:t>реда</a:t>
            </a:r>
            <a:r>
              <a:rPr lang="ru-RU" sz="1700" dirty="0" smtClean="0"/>
              <a:t> </a:t>
            </a:r>
            <a:r>
              <a:rPr lang="ru-RU" sz="1700" dirty="0"/>
              <a:t>программирования </a:t>
            </a:r>
            <a:r>
              <a:rPr lang="en-US" sz="1700" dirty="0" smtClean="0"/>
              <a:t> </a:t>
            </a:r>
            <a:r>
              <a:rPr lang="ru-RU" sz="1700" dirty="0" smtClean="0"/>
              <a:t>– </a:t>
            </a:r>
            <a:r>
              <a:rPr lang="ru-RU" sz="1700" b="1" dirty="0" err="1">
                <a:solidFill>
                  <a:srgbClr val="0070C0"/>
                </a:solidFill>
              </a:rPr>
              <a:t>IntelliJ</a:t>
            </a:r>
            <a:r>
              <a:rPr lang="ru-RU" sz="1700" b="1" dirty="0">
                <a:solidFill>
                  <a:srgbClr val="0070C0"/>
                </a:solidFill>
              </a:rPr>
              <a:t> </a:t>
            </a:r>
            <a:r>
              <a:rPr lang="ru-RU" sz="1700" b="1" dirty="0" smtClean="0">
                <a:solidFill>
                  <a:srgbClr val="0070C0"/>
                </a:solidFill>
              </a:rPr>
              <a:t>IDEA</a:t>
            </a:r>
          </a:p>
          <a:p>
            <a:pPr lvl="0" algn="just">
              <a:buNone/>
            </a:pPr>
            <a:endParaRPr lang="ru-RU" sz="1800" dirty="0" smtClean="0"/>
          </a:p>
          <a:p>
            <a:pPr marL="0" lvl="0" indent="360363" algn="just">
              <a:lnSpc>
                <a:spcPct val="114000"/>
              </a:lnSpc>
              <a:buNone/>
            </a:pPr>
            <a:r>
              <a:rPr lang="en-US" sz="2000" dirty="0" smtClean="0"/>
              <a:t>libGDX</a:t>
            </a:r>
            <a:r>
              <a:rPr lang="ru-RU" sz="2000" dirty="0" smtClean="0"/>
              <a:t> – </a:t>
            </a:r>
            <a:r>
              <a:rPr lang="ru-RU" sz="2000" dirty="0" err="1" smtClean="0"/>
              <a:t>кроссплатформенный</a:t>
            </a:r>
            <a:r>
              <a:rPr lang="ru-RU" sz="2000" dirty="0" smtClean="0"/>
              <a:t>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, функциональный и имеет хорошие показатели быстродействия работы с 3</a:t>
            </a:r>
            <a:r>
              <a:rPr lang="en-US" sz="2000" dirty="0" smtClean="0"/>
              <a:t>D</a:t>
            </a:r>
            <a:r>
              <a:rPr lang="ru-RU" sz="2000" dirty="0" smtClean="0"/>
              <a:t> графикой. </a:t>
            </a:r>
          </a:p>
          <a:p>
            <a:pPr marL="0" lvl="0" indent="360363" algn="just">
              <a:lnSpc>
                <a:spcPct val="114000"/>
              </a:lnSpc>
              <a:buNone/>
            </a:pPr>
            <a:r>
              <a:rPr lang="ru-RU" sz="2000" dirty="0" smtClean="0"/>
              <a:t>Для эффективной разработки и поддержки всех возможностей фреймворка из “коробки” необходима среда разработки </a:t>
            </a:r>
            <a:r>
              <a:rPr lang="en-US" sz="2000" dirty="0" err="1" smtClean="0"/>
              <a:t>IntellijIdea</a:t>
            </a:r>
            <a:r>
              <a:rPr lang="ru-RU" sz="2000" dirty="0" smtClean="0"/>
              <a:t> 16. Она избавит от забот по рутинной настройке и сборке проекта.</a:t>
            </a:r>
            <a:endParaRPr lang="ru-RU" sz="1800" dirty="0" smtClean="0"/>
          </a:p>
          <a:p>
            <a:pPr algn="just" eaLnBrk="1" hangingPunct="1">
              <a:lnSpc>
                <a:spcPct val="150000"/>
              </a:lnSpc>
              <a:buNone/>
            </a:pPr>
            <a:endParaRPr lang="en-US" sz="1700" b="1" dirty="0">
              <a:solidFill>
                <a:srgbClr val="5E648E"/>
              </a:solidFill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1598" y="1214422"/>
            <a:ext cx="2272368" cy="40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5" y="3500438"/>
            <a:ext cx="2500329" cy="54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1643050"/>
            <a:ext cx="42862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44302" y="2214554"/>
            <a:ext cx="1413498" cy="39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12" y="2571744"/>
            <a:ext cx="527039" cy="5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13808" y="3071810"/>
            <a:ext cx="442909" cy="44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16" y="3071810"/>
            <a:ext cx="428628" cy="47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54884" y="3017218"/>
            <a:ext cx="50006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58148" y="2928934"/>
            <a:ext cx="673735" cy="67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39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sz="3200" b="1" dirty="0">
                <a:solidFill>
                  <a:srgbClr val="0070C0"/>
                </a:solidFill>
              </a:rPr>
              <a:t>Разработка примера видеоигры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44" y="1124744"/>
            <a:ext cx="885831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4"/>
          <p:cNvSpPr txBox="1">
            <a:spLocks noChangeArrowheads="1"/>
          </p:cNvSpPr>
          <p:nvPr/>
        </p:nvSpPr>
        <p:spPr>
          <a:xfrm>
            <a:off x="1357290" y="1460500"/>
            <a:ext cx="2088232" cy="672356"/>
          </a:xfrm>
          <a:prstGeom prst="wedgeRoundRectCallout">
            <a:avLst>
              <a:gd name="adj1" fmla="val -58454"/>
              <a:gd name="adj2" fmla="val -8947"/>
              <a:gd name="adj3" fmla="val 16667"/>
            </a:avLst>
          </a:prstGeom>
          <a:solidFill>
            <a:srgbClr val="D9E5DF">
              <a:alpha val="69804"/>
            </a:srgbClr>
          </a:solidFill>
          <a:ln w="28575" cap="flat">
            <a:solidFill>
              <a:srgbClr val="8186AB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>
                <a:latin typeface="Arial" charset="0"/>
              </a:rPr>
              <a:t>Шкала здоровья персонажа</a:t>
            </a:r>
          </a:p>
        </p:txBody>
      </p:sp>
      <p:sp>
        <p:nvSpPr>
          <p:cNvPr id="7" name="AutoShape 14"/>
          <p:cNvSpPr txBox="1">
            <a:spLocks noChangeArrowheads="1"/>
          </p:cNvSpPr>
          <p:nvPr/>
        </p:nvSpPr>
        <p:spPr>
          <a:xfrm>
            <a:off x="6130526" y="1460500"/>
            <a:ext cx="1656184" cy="672356"/>
          </a:xfrm>
          <a:prstGeom prst="wedgeRoundRectCallout">
            <a:avLst>
              <a:gd name="adj1" fmla="val 60150"/>
              <a:gd name="adj2" fmla="val -10695"/>
              <a:gd name="adj3" fmla="val 16667"/>
            </a:avLst>
          </a:prstGeom>
          <a:solidFill>
            <a:srgbClr val="D9E5DF">
              <a:alpha val="69804"/>
            </a:srgbClr>
          </a:solidFill>
          <a:ln w="28575" cap="flat">
            <a:solidFill>
              <a:srgbClr val="8186AB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>
                <a:latin typeface="Arial" charset="0"/>
              </a:rPr>
              <a:t>Блок в руках персонажа</a:t>
            </a:r>
          </a:p>
        </p:txBody>
      </p:sp>
      <p:sp>
        <p:nvSpPr>
          <p:cNvPr id="8" name="AutoShape 14"/>
          <p:cNvSpPr txBox="1">
            <a:spLocks noChangeArrowheads="1"/>
          </p:cNvSpPr>
          <p:nvPr/>
        </p:nvSpPr>
        <p:spPr>
          <a:xfrm>
            <a:off x="6835440" y="3569866"/>
            <a:ext cx="2088232" cy="1587326"/>
          </a:xfrm>
          <a:prstGeom prst="wedgeRoundRectCallout">
            <a:avLst>
              <a:gd name="adj1" fmla="val -70218"/>
              <a:gd name="adj2" fmla="val -8637"/>
              <a:gd name="adj3" fmla="val 16667"/>
            </a:avLst>
          </a:prstGeom>
          <a:solidFill>
            <a:srgbClr val="D9E5DF">
              <a:alpha val="69804"/>
            </a:srgbClr>
          </a:solidFill>
          <a:ln w="28575" cap="flat">
            <a:solidFill>
              <a:srgbClr val="8186AB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>
                <a:latin typeface="Arial" charset="0"/>
              </a:rPr>
              <a:t>Редактируемый игровой мир, состоящий из различных кубов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844" y="1115688"/>
            <a:ext cx="8858312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AutoShape 14"/>
          <p:cNvSpPr txBox="1">
            <a:spLocks noChangeArrowheads="1"/>
          </p:cNvSpPr>
          <p:nvPr/>
        </p:nvSpPr>
        <p:spPr>
          <a:xfrm flipH="1">
            <a:off x="214282" y="5259092"/>
            <a:ext cx="1928826" cy="1285884"/>
          </a:xfrm>
          <a:prstGeom prst="wedgeRoundRectCallout">
            <a:avLst>
              <a:gd name="adj1" fmla="val -60179"/>
              <a:gd name="adj2" fmla="val -30266"/>
              <a:gd name="adj3" fmla="val 16667"/>
            </a:avLst>
          </a:prstGeom>
          <a:solidFill>
            <a:srgbClr val="D9E5DF">
              <a:alpha val="69804"/>
            </a:srgbClr>
          </a:solidFill>
          <a:ln w="28575" cap="flat">
            <a:solidFill>
              <a:srgbClr val="8186AB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ru-RU" sz="1800" dirty="0" smtClean="0">
                <a:latin typeface="Arial" charset="0"/>
              </a:rPr>
              <a:t>Игровой блок, наносящий вред здоровью персонажа</a:t>
            </a:r>
            <a:endParaRPr lang="ru-RU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0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750</Words>
  <Application>Microsoft Office PowerPoint</Application>
  <PresentationFormat>Экран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Оформление по умолчанию</vt:lpstr>
      <vt:lpstr>Жариков Виталий Владиславович Группа 2307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Выводы</vt:lpstr>
    </vt:vector>
  </TitlesOfParts>
  <Company>VITTACH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jumpJack</dc:title>
  <dc:creator>Виталий</dc:creator>
  <cp:lastModifiedBy>VITTACH</cp:lastModifiedBy>
  <cp:revision>183</cp:revision>
  <dcterms:created xsi:type="dcterms:W3CDTF">2008-06-15T16:17:04Z</dcterms:created>
  <dcterms:modified xsi:type="dcterms:W3CDTF">2016-06-01T12:55:40Z</dcterms:modified>
</cp:coreProperties>
</file>