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8" r:id="rId4"/>
    <p:sldId id="267" r:id="rId5"/>
    <p:sldId id="269" r:id="rId6"/>
    <p:sldId id="270" r:id="rId7"/>
    <p:sldId id="271" r:id="rId8"/>
    <p:sldId id="278" r:id="rId9"/>
    <p:sldId id="279" r:id="rId10"/>
    <p:sldId id="280" r:id="rId11"/>
    <p:sldId id="263" r:id="rId12"/>
    <p:sldId id="262" r:id="rId13"/>
    <p:sldId id="264" r:id="rId14"/>
    <p:sldId id="265" r:id="rId15"/>
    <p:sldId id="281" r:id="rId16"/>
    <p:sldId id="282" r:id="rId17"/>
    <p:sldId id="283" r:id="rId18"/>
    <p:sldId id="28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C2CFEE-CBE5-4E66-A8B9-6F1A9F6A80FD}">
  <a:tblStyle styleId="{C9C2CFEE-CBE5-4E66-A8B9-6F1A9F6A8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636E-885E-4938-94BA-4C25060F982F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963F-777E-4018-AF55-5C10E4556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4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14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45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328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102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3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98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42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6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39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05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8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ndhiKK/OpenVINO_heter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Использование </a:t>
            </a:r>
            <a:r>
              <a:rPr lang="en-US" sz="4400" dirty="0" smtClean="0"/>
              <a:t>OpenVINO Toolkit </a:t>
            </a:r>
            <a:r>
              <a:rPr lang="ru-RU" sz="4400" dirty="0" smtClean="0"/>
              <a:t>для распределенной обработки информации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</a:t>
            </a:r>
            <a:r>
              <a:rPr lang="ru-RU" sz="1800" dirty="0" smtClean="0">
                <a:solidFill>
                  <a:srgbClr val="000000"/>
                </a:solidFill>
              </a:rPr>
              <a:t>Киреев Константин Александрович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8383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Черниченко Дмитрий Александрович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к.т.н., </a:t>
            </a:r>
            <a:r>
              <a:rPr lang="en" sz="1800" dirty="0" smtClean="0">
                <a:solidFill>
                  <a:srgbClr val="000000"/>
                </a:solidFill>
              </a:rPr>
              <a:t>доцент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Санкт-Петербургский государственный электротехнический университет им.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В.И. Ульянова (Ленина)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 smtClean="0"/>
              <a:t>2022</a:t>
            </a:r>
            <a:endParaRPr sz="18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699" y="299941"/>
            <a:ext cx="8520600" cy="64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Задача 4. Анализ эффективности гетерогенного</a:t>
            </a:r>
            <a:r>
              <a:rPr lang="en-US" dirty="0" smtClean="0"/>
              <a:t> </a:t>
            </a:r>
            <a:r>
              <a:rPr lang="ru-RU" dirty="0" smtClean="0"/>
              <a:t>плагина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241947"/>
            <a:ext cx="7325554" cy="51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Апробация работы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Код приложения размещен в интернет ресурсе </a:t>
            </a:r>
            <a:r>
              <a:rPr lang="en-US" sz="2400" dirty="0" err="1" smtClean="0">
                <a:solidFill>
                  <a:srgbClr val="000000"/>
                </a:solidFill>
              </a:rPr>
              <a:t>github</a:t>
            </a:r>
            <a:r>
              <a:rPr lang="ru-RU" sz="2400" dirty="0" smtClean="0">
                <a:solidFill>
                  <a:srgbClr val="000000"/>
                </a:solidFill>
              </a:rPr>
              <a:t>:</a:t>
            </a:r>
            <a:endParaRPr lang="ru-RU" sz="2400" dirty="0">
              <a:solidFill>
                <a:srgbClr val="000000"/>
              </a:solidFill>
            </a:endParaRPr>
          </a:p>
          <a:p>
            <a:pPr marL="419100" lvl="0" algn="just">
              <a:lnSpc>
                <a:spcPct val="150000"/>
              </a:lnSpc>
              <a:buClr>
                <a:srgbClr val="000000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400" u="sng" dirty="0" smtClean="0">
                <a:solidFill>
                  <a:srgbClr val="000000"/>
                </a:solidFill>
                <a:hlinkClick r:id="rId3"/>
              </a:rPr>
              <a:t>github.com/GandhiKK/OpenVINO_hetero</a:t>
            </a:r>
            <a:endParaRPr lang="en-US" sz="2400" u="sng" dirty="0" smtClean="0">
              <a:solidFill>
                <a:srgbClr val="000000"/>
              </a:solidFill>
            </a:endParaRPr>
          </a:p>
          <a:p>
            <a:pPr marL="76200" lvl="0" indent="0">
              <a:buClr>
                <a:srgbClr val="000000"/>
              </a:buClr>
              <a:buSzPts val="2400"/>
              <a:buNone/>
            </a:pPr>
            <a:endParaRPr lang="en-US" sz="2400" u="sng" dirty="0" smtClean="0">
              <a:solidFill>
                <a:srgbClr val="000000"/>
              </a:solidFill>
            </a:endParaRPr>
          </a:p>
          <a:p>
            <a:pPr marL="76200" lvl="0" indent="0">
              <a:buClr>
                <a:srgbClr val="000000"/>
              </a:buClr>
              <a:buSzPts val="2400"/>
              <a:buNone/>
            </a:pPr>
            <a:endParaRPr sz="2400" dirty="0" smtClean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66884"/>
            <a:ext cx="8520600" cy="5363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dk1"/>
                </a:solidFill>
              </a:rPr>
              <a:t>Изучен функционал </a:t>
            </a:r>
            <a:r>
              <a:rPr lang="en-US" sz="2000" dirty="0" smtClean="0">
                <a:solidFill>
                  <a:schemeClr val="dk1"/>
                </a:solidFill>
              </a:rPr>
              <a:t>OpenVINO </a:t>
            </a:r>
            <a:r>
              <a:rPr lang="ru-RU" sz="2000" dirty="0" smtClean="0">
                <a:solidFill>
                  <a:schemeClr val="dk1"/>
                </a:solidFill>
              </a:rPr>
              <a:t>для распределенной обработки данных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dk1"/>
                </a:solidFill>
              </a:rPr>
              <a:t>Разработано приложение для демонстрации функционала </a:t>
            </a:r>
            <a:r>
              <a:rPr lang="en-US" sz="2000" dirty="0" smtClean="0">
                <a:solidFill>
                  <a:schemeClr val="dk1"/>
                </a:solidFill>
              </a:rPr>
              <a:t>OpenVINO</a:t>
            </a:r>
            <a:r>
              <a:rPr lang="ru-RU" sz="2000" dirty="0" smtClean="0">
                <a:solidFill>
                  <a:schemeClr val="dk1"/>
                </a:solidFill>
              </a:rPr>
              <a:t> и оценки производительности</a:t>
            </a:r>
            <a:endParaRPr sz="2000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dk1"/>
                </a:solidFill>
              </a:rPr>
              <a:t>И</a:t>
            </a:r>
            <a:r>
              <a:rPr lang="en" sz="2000" dirty="0" smtClean="0">
                <a:solidFill>
                  <a:schemeClr val="dk1"/>
                </a:solidFill>
              </a:rPr>
              <a:t>сследование </a:t>
            </a:r>
            <a:r>
              <a:rPr lang="ru-RU" sz="2000" dirty="0" smtClean="0">
                <a:solidFill>
                  <a:schemeClr val="dk1"/>
                </a:solidFill>
              </a:rPr>
              <a:t>п</a:t>
            </a:r>
            <a:r>
              <a:rPr lang="en" sz="2000" dirty="0" smtClean="0">
                <a:solidFill>
                  <a:schemeClr val="dk1"/>
                </a:solidFill>
              </a:rPr>
              <a:t>оказало, что </a:t>
            </a:r>
            <a:r>
              <a:rPr lang="ru-RU" sz="2000" dirty="0" smtClean="0">
                <a:solidFill>
                  <a:schemeClr val="dk1"/>
                </a:solidFill>
              </a:rPr>
              <a:t>использование </a:t>
            </a:r>
            <a:r>
              <a:rPr lang="en-US" sz="2000" dirty="0" smtClean="0">
                <a:solidFill>
                  <a:schemeClr val="dk1"/>
                </a:solidFill>
              </a:rPr>
              <a:t>Multi-device </a:t>
            </a:r>
            <a:r>
              <a:rPr lang="ru-RU" sz="2000" dirty="0" smtClean="0">
                <a:solidFill>
                  <a:schemeClr val="dk1"/>
                </a:solidFill>
              </a:rPr>
              <a:t>плагина дает значительный прирост производительности в два раза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dk1"/>
                </a:solidFill>
              </a:rPr>
              <a:t>Использование гетерогенного плагина дало прирост </a:t>
            </a:r>
            <a:r>
              <a:rPr lang="en-US" sz="2000" dirty="0" smtClean="0">
                <a:solidFill>
                  <a:schemeClr val="dk1"/>
                </a:solidFill>
              </a:rPr>
              <a:t>18%</a:t>
            </a:r>
            <a:endParaRPr sz="20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</a:rPr>
              <a:t>Дальнейшие направления исследований: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других устройствах компании </a:t>
            </a:r>
            <a:r>
              <a:rPr lang="en-US" sz="2000" dirty="0" smtClean="0">
                <a:solidFill>
                  <a:schemeClr val="tx1"/>
                </a:solidFill>
              </a:rPr>
              <a:t>Intel</a:t>
            </a:r>
            <a:endParaRPr lang="ru-RU" sz="20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tx1"/>
                </a:solidFill>
              </a:rPr>
              <a:t>Улучшение производительности гетерогенного режима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Характеристики лабораторной машины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42345"/>
              </p:ext>
            </p:extLst>
          </p:nvPr>
        </p:nvGraphicFramePr>
        <p:xfrm>
          <a:off x="559558" y="1670765"/>
          <a:ext cx="8024884" cy="2961488"/>
        </p:xfrm>
        <a:graphic>
          <a:graphicData uri="http://schemas.openxmlformats.org/drawingml/2006/table">
            <a:tbl>
              <a:tblPr firstRow="1" bandRow="1">
                <a:tableStyleId>{C9C2CFEE-CBE5-4E66-A8B9-6F1A9F6A80FD}</a:tableStyleId>
              </a:tblPr>
              <a:tblGrid>
                <a:gridCol w="3036627">
                  <a:extLst>
                    <a:ext uri="{9D8B030D-6E8A-4147-A177-3AD203B41FA5}">
                      <a16:colId xmlns:a16="http://schemas.microsoft.com/office/drawing/2014/main" val="3245728882"/>
                    </a:ext>
                  </a:extLst>
                </a:gridCol>
                <a:gridCol w="4988257">
                  <a:extLst>
                    <a:ext uri="{9D8B030D-6E8A-4147-A177-3AD203B41FA5}">
                      <a16:colId xmlns:a16="http://schemas.microsoft.com/office/drawing/2014/main" val="183987642"/>
                    </a:ext>
                  </a:extLst>
                </a:gridCol>
              </a:tblGrid>
              <a:tr h="558977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Intel(R) Core(TM) i5-9300H CPU @ 2.40GHz   2.40 GHz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79387"/>
                  </a:ext>
                </a:extLst>
              </a:tr>
              <a:tr h="558977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 основной платы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LNVNB161216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24543"/>
                  </a:ext>
                </a:extLst>
              </a:tr>
              <a:tr h="725580">
                <a:tc>
                  <a:txBody>
                    <a:bodyPr/>
                    <a:lstStyle/>
                    <a:p>
                      <a:r>
                        <a:rPr lang="en-US" dirty="0" smtClean="0"/>
                        <a:t>DIMM1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Kingston MSI16D3LS1KBG/8G 8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ГБ </a:t>
                      </a:r>
                      <a:r>
                        <a:rPr lang="en-US" dirty="0" smtClean="0"/>
                        <a:t>DDR3 1600 DDR3 SDRAM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43619"/>
                  </a:ext>
                </a:extLst>
              </a:tr>
              <a:tr h="558977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Intel(R) UHD Graphics 630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44047"/>
                  </a:ext>
                </a:extLst>
              </a:tr>
              <a:tr h="558977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NVIDIA GeForce GTX 1650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56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699" y="299941"/>
            <a:ext cx="8520600" cy="64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Точность </a:t>
            </a:r>
            <a:r>
              <a:rPr lang="en-US" dirty="0" smtClean="0"/>
              <a:t>FP32</a:t>
            </a:r>
            <a:r>
              <a:rPr lang="ru-RU" dirty="0" smtClean="0"/>
              <a:t>. Задержка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241947"/>
            <a:ext cx="7325554" cy="51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699" y="299941"/>
            <a:ext cx="8520600" cy="64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Точность </a:t>
            </a:r>
            <a:r>
              <a:rPr lang="en-US" dirty="0" smtClean="0"/>
              <a:t>FP</a:t>
            </a:r>
            <a:r>
              <a:rPr lang="ru-RU" dirty="0" smtClean="0"/>
              <a:t>16. Задержка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241947"/>
            <a:ext cx="7325553" cy="51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699" y="299941"/>
            <a:ext cx="8520600" cy="64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Точность </a:t>
            </a:r>
            <a:r>
              <a:rPr lang="en-US" dirty="0" smtClean="0"/>
              <a:t>INT8</a:t>
            </a:r>
            <a:r>
              <a:rPr lang="ru-RU" dirty="0" smtClean="0"/>
              <a:t>. Задержка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241947"/>
            <a:ext cx="7325553" cy="51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699" y="299941"/>
            <a:ext cx="8520600" cy="64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Демо-приложение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-91" r="588" b="12885"/>
          <a:stretch/>
        </p:blipFill>
        <p:spPr bwMode="auto">
          <a:xfrm>
            <a:off x="939274" y="1228491"/>
            <a:ext cx="7265450" cy="4709160"/>
          </a:xfrm>
          <a:prstGeom prst="rect">
            <a:avLst/>
          </a:prstGeom>
          <a:ln w="9525" cap="flat" cmpd="sng" algn="ctr">
            <a:solidFill>
              <a:srgbClr val="E7E6E6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5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734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</a:rPr>
              <a:t>Актуальность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исследования обусловлена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endParaRPr lang="ru-RU" sz="2400" dirty="0">
              <a:solidFill>
                <a:srgbClr val="000000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спросом на системы глубокого обучения</a:t>
            </a:r>
            <a:endParaRPr lang="ru-RU" sz="2400" dirty="0">
              <a:solidFill>
                <a:srgbClr val="000000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высоким потреблением ресурсов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при использовании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</a:rPr>
              <a:t>Цель</a:t>
            </a:r>
            <a:r>
              <a:rPr lang="en" sz="2400" dirty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проанализировать эффективность оптимизации </a:t>
            </a:r>
            <a:r>
              <a:rPr lang="en-US" sz="2400" dirty="0" smtClean="0">
                <a:solidFill>
                  <a:srgbClr val="000000"/>
                </a:solidFill>
              </a:rPr>
              <a:t>OpenVINO</a:t>
            </a:r>
            <a:r>
              <a:rPr lang="ru-RU" sz="2400" dirty="0" smtClean="0">
                <a:solidFill>
                  <a:srgbClr val="000000"/>
                </a:solidFill>
              </a:rPr>
              <a:t> в случае распределенной обработки данных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</a:rPr>
              <a:t>Задачи</a:t>
            </a:r>
            <a:r>
              <a:rPr lang="en" sz="2400" dirty="0">
                <a:solidFill>
                  <a:srgbClr val="000000"/>
                </a:solidFill>
              </a:rPr>
              <a:t>: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Изучить функционал </a:t>
            </a:r>
            <a:r>
              <a:rPr lang="en-US" sz="2400" dirty="0" smtClean="0">
                <a:solidFill>
                  <a:srgbClr val="000000"/>
                </a:solidFill>
              </a:rPr>
              <a:t>OpenVINO</a:t>
            </a:r>
            <a:endParaRPr sz="2400" dirty="0" smtClean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Разработать демо-приложение</a:t>
            </a:r>
            <a:endParaRPr sz="2400" dirty="0" smtClean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200" dirty="0" smtClean="0">
                <a:solidFill>
                  <a:srgbClr val="000000"/>
                </a:solidFill>
              </a:rPr>
              <a:t>Проанализировать эффективность </a:t>
            </a:r>
            <a:r>
              <a:rPr lang="en-US" sz="2200" dirty="0" smtClean="0">
                <a:solidFill>
                  <a:srgbClr val="000000"/>
                </a:solidFill>
              </a:rPr>
              <a:t>Multi-device</a:t>
            </a:r>
            <a:r>
              <a:rPr lang="ru-RU" sz="2200" dirty="0" smtClean="0">
                <a:solidFill>
                  <a:srgbClr val="000000"/>
                </a:solidFill>
              </a:rPr>
              <a:t> плагина</a:t>
            </a:r>
            <a:endParaRPr sz="2200" dirty="0" smtClean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200" dirty="0" smtClean="0">
                <a:solidFill>
                  <a:srgbClr val="000000"/>
                </a:solidFill>
              </a:rPr>
              <a:t>Проанализировать эффективность гетерогенного плагина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Задача </a:t>
            </a:r>
            <a:r>
              <a:rPr lang="en" dirty="0" smtClean="0"/>
              <a:t>1</a:t>
            </a:r>
            <a:r>
              <a:rPr lang="ru-RU" dirty="0" smtClean="0"/>
              <a:t>. </a:t>
            </a:r>
            <a:r>
              <a:rPr lang="ru-RU" dirty="0"/>
              <a:t>Ф</a:t>
            </a:r>
            <a:r>
              <a:rPr lang="ru-RU" dirty="0" smtClean="0"/>
              <a:t>ункционал</a:t>
            </a:r>
            <a:r>
              <a:rPr lang="en-US" dirty="0" smtClean="0"/>
              <a:t> OpenVINO</a:t>
            </a:r>
            <a:r>
              <a:rPr lang="ru-RU" dirty="0" smtClean="0"/>
              <a:t> (1)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356866"/>
            <a:ext cx="8520600" cy="494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Основной функционал </a:t>
            </a:r>
            <a:r>
              <a:rPr lang="en-US" sz="2400" dirty="0" smtClean="0">
                <a:solidFill>
                  <a:srgbClr val="000000"/>
                </a:solidFill>
              </a:rPr>
              <a:t>OpenVINO:</a:t>
            </a:r>
            <a:endParaRPr sz="2400" dirty="0" smtClean="0">
              <a:solidFill>
                <a:srgbClr val="000000"/>
              </a:solidFill>
            </a:endParaRPr>
          </a:p>
          <a:p>
            <a:pPr marL="533400" lvl="0" indent="-457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Model Optimizer – </a:t>
            </a:r>
            <a:r>
              <a:rPr lang="ru-RU" sz="2400" dirty="0" smtClean="0">
                <a:solidFill>
                  <a:srgbClr val="000000"/>
                </a:solidFill>
              </a:rPr>
              <a:t>оптимизация моделей и конвертация в </a:t>
            </a:r>
            <a:r>
              <a:rPr lang="en-US" sz="2400" dirty="0" smtClean="0">
                <a:solidFill>
                  <a:srgbClr val="000000"/>
                </a:solidFill>
              </a:rPr>
              <a:t>IR</a:t>
            </a:r>
            <a:r>
              <a:rPr lang="ru-RU" sz="2400" dirty="0" smtClean="0">
                <a:solidFill>
                  <a:srgbClr val="000000"/>
                </a:solidFill>
              </a:rPr>
              <a:t>-формат</a:t>
            </a:r>
          </a:p>
          <a:p>
            <a:pPr marL="533400" lvl="0" indent="-457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Inference Engine – </a:t>
            </a:r>
            <a:r>
              <a:rPr lang="ru-RU" sz="2400" dirty="0" smtClean="0">
                <a:solidFill>
                  <a:srgbClr val="000000"/>
                </a:solidFill>
              </a:rPr>
              <a:t>запуск модели на целевом устройстве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ru-RU" sz="2400" dirty="0" smtClean="0">
                <a:solidFill>
                  <a:srgbClr val="000000"/>
                </a:solidFill>
              </a:rPr>
              <a:t>устройствах</a:t>
            </a:r>
          </a:p>
          <a:p>
            <a:pPr marL="76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419100" lvl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утилиты для оптимизации и работы с данными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1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573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Задача </a:t>
            </a:r>
            <a:r>
              <a:rPr lang="en" dirty="0" smtClean="0"/>
              <a:t>1</a:t>
            </a:r>
            <a:r>
              <a:rPr lang="ru-RU" dirty="0"/>
              <a:t>. Ф</a:t>
            </a:r>
            <a:r>
              <a:rPr lang="ru-RU" dirty="0" smtClean="0"/>
              <a:t>ункционал </a:t>
            </a:r>
            <a:r>
              <a:rPr lang="en-US" dirty="0" smtClean="0"/>
              <a:t>OpenVINO</a:t>
            </a:r>
            <a:r>
              <a:rPr lang="ru-RU" dirty="0" smtClean="0"/>
              <a:t> (2) 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356866"/>
            <a:ext cx="8520600" cy="494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Основные оптимизации с помощью которых </a:t>
            </a:r>
            <a:r>
              <a:rPr lang="en-US" sz="2400" dirty="0" smtClean="0">
                <a:solidFill>
                  <a:srgbClr val="000000"/>
                </a:solidFill>
              </a:rPr>
              <a:t>OpenVINO</a:t>
            </a:r>
            <a:r>
              <a:rPr lang="ru-RU" sz="2400" dirty="0" smtClean="0">
                <a:solidFill>
                  <a:srgbClr val="000000"/>
                </a:solidFill>
              </a:rPr>
              <a:t> ускоряет работу нейронной сети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Оптимизации топологии сети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Понижение точности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Распределенная обработка данных</a:t>
            </a:r>
            <a:endParaRPr sz="2400" dirty="0" smtClean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2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Задача 2. Разработка д</a:t>
            </a:r>
            <a:r>
              <a:rPr lang="ru-RU" dirty="0" smtClean="0">
                <a:solidFill>
                  <a:srgbClr val="000000"/>
                </a:solidFill>
              </a:rPr>
              <a:t>емо-приложения (1)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356866"/>
            <a:ext cx="8520600" cy="5071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Цели написания приложения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endParaRPr lang="ru-RU" sz="2400" dirty="0" smtClean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Оценка сложности интеграции </a:t>
            </a:r>
            <a:r>
              <a:rPr lang="en-US" sz="2400" dirty="0" smtClean="0">
                <a:solidFill>
                  <a:srgbClr val="000000"/>
                </a:solidFill>
              </a:rPr>
              <a:t>OpenVINO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Оценка производительности при использовании нескольких устройств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Детали эксперимента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Модель НС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взятая из открытого источника обученная модель </a:t>
            </a:r>
            <a:r>
              <a:rPr lang="en-US" sz="2400" dirty="0" smtClean="0">
                <a:solidFill>
                  <a:srgbClr val="000000"/>
                </a:solidFill>
              </a:rPr>
              <a:t>MobileNet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Метрики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за</a:t>
            </a:r>
            <a:r>
              <a:rPr lang="ru-RU" sz="2400" dirty="0">
                <a:solidFill>
                  <a:srgbClr val="000000"/>
                </a:solidFill>
              </a:rPr>
              <a:t>д</a:t>
            </a:r>
            <a:r>
              <a:rPr lang="ru-RU" sz="2400" dirty="0" smtClean="0">
                <a:solidFill>
                  <a:srgbClr val="000000"/>
                </a:solidFill>
              </a:rPr>
              <a:t>ержка инференса и </a:t>
            </a:r>
            <a:r>
              <a:rPr lang="en-US" sz="2400" dirty="0" smtClean="0">
                <a:solidFill>
                  <a:srgbClr val="000000"/>
                </a:solidFill>
              </a:rPr>
              <a:t>FPS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rgbClr val="000000"/>
                </a:solidFill>
              </a:rPr>
              <a:t>Входные данные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ru-RU" sz="2400" dirty="0">
                <a:solidFill>
                  <a:srgbClr val="000000"/>
                </a:solidFill>
              </a:rPr>
              <a:t>видео поток с камеры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ru-RU" sz="2400" dirty="0" smtClean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3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037"/>
            <a:ext cx="8520600" cy="607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Задача 2. </a:t>
            </a:r>
            <a:r>
              <a:rPr lang="ru-RU" dirty="0"/>
              <a:t>Разработка д</a:t>
            </a:r>
            <a:r>
              <a:rPr lang="ru-RU" dirty="0">
                <a:solidFill>
                  <a:srgbClr val="000000"/>
                </a:solidFill>
              </a:rPr>
              <a:t>емо-приложения </a:t>
            </a:r>
            <a:r>
              <a:rPr lang="ru-RU" dirty="0" smtClean="0">
                <a:solidFill>
                  <a:srgbClr val="000000"/>
                </a:solidFill>
              </a:rPr>
              <a:t>(2) 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356866"/>
            <a:ext cx="8520600" cy="5071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Основной функционал приложения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Распознавание поз на видео</a:t>
            </a:r>
          </a:p>
          <a:p>
            <a:pPr marL="342900">
              <a:lnSpc>
                <a:spcPct val="150000"/>
              </a:lnSpc>
              <a:buClrTx/>
              <a:buFont typeface="Courier New" panose="02070309020205020404" pitchFamily="49" charset="0"/>
              <a:buChar char="o"/>
            </a:pPr>
            <a:r>
              <a:rPr lang="ru-RU" sz="2400" dirty="0" smtClean="0">
                <a:solidFill>
                  <a:srgbClr val="000000"/>
                </a:solidFill>
              </a:rPr>
              <a:t>Изменение устройств исполнения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Этапы работы приложения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Загрузка модели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Загрузка входного видео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Предобработка 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Запуск НС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Отрисовка поз и вывод конечного видео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ru-RU" sz="2400" dirty="0" smtClean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6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3116"/>
            <a:ext cx="8520600" cy="100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Задача 3. Анализ эффективности </a:t>
            </a:r>
            <a:r>
              <a:rPr lang="en-US" dirty="0" smtClean="0"/>
              <a:t>Multi-device </a:t>
            </a:r>
            <a:r>
              <a:rPr lang="ru-RU" dirty="0" smtClean="0"/>
              <a:t>плагина (1)</a:t>
            </a:r>
            <a:br>
              <a:rPr lang="ru-RU" dirty="0" smtClean="0"/>
            </a:b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241947"/>
            <a:ext cx="7325555" cy="51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" y="1241947"/>
            <a:ext cx="7325555" cy="5176610"/>
          </a:xfrm>
          <a:prstGeom prst="rect">
            <a:avLst/>
          </a:prstGeom>
        </p:spPr>
      </p:pic>
      <p:sp>
        <p:nvSpPr>
          <p:cNvPr id="8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3116"/>
            <a:ext cx="8520600" cy="100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Задача 3. Анализ эффективности </a:t>
            </a:r>
            <a:r>
              <a:rPr lang="en-US" dirty="0" smtClean="0"/>
              <a:t>Multi-device </a:t>
            </a:r>
            <a:r>
              <a:rPr lang="ru-RU" dirty="0" smtClean="0"/>
              <a:t>плагина (2)</a:t>
            </a:r>
            <a:br>
              <a:rPr lang="ru-RU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4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3" y="1296537"/>
            <a:ext cx="7324613" cy="5175944"/>
          </a:xfrm>
          <a:prstGeom prst="rect">
            <a:avLst/>
          </a:prstGeom>
        </p:spPr>
      </p:pic>
      <p:sp>
        <p:nvSpPr>
          <p:cNvPr id="7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3116"/>
            <a:ext cx="8520600" cy="100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Задача 3. Анализ эффективности </a:t>
            </a:r>
            <a:r>
              <a:rPr lang="en-US" dirty="0" smtClean="0"/>
              <a:t>Multi-device </a:t>
            </a:r>
            <a:r>
              <a:rPr lang="ru-RU" dirty="0" smtClean="0"/>
              <a:t>плагина (3)</a:t>
            </a:r>
            <a:br>
              <a:rPr lang="ru-RU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4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415</Words>
  <Application>Microsoft Office PowerPoint</Application>
  <PresentationFormat>Экран (4:3)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Light</vt:lpstr>
      <vt:lpstr>Использование OpenVINO Toolkit для распределенной обработки информации</vt:lpstr>
      <vt:lpstr>Цель и задачи</vt:lpstr>
      <vt:lpstr>Задача 1. Функционал OpenVINO (1)</vt:lpstr>
      <vt:lpstr>Задача 1. Функционал OpenVINO (2) </vt:lpstr>
      <vt:lpstr>Задача 2. Разработка демо-приложения (1) </vt:lpstr>
      <vt:lpstr>Задача 2. Разработка демо-приложения (2)  </vt:lpstr>
      <vt:lpstr>Задача 3. Анализ эффективности Multi-device плагина (1) </vt:lpstr>
      <vt:lpstr>Задача 3. Анализ эффективности Multi-device плагина (2) </vt:lpstr>
      <vt:lpstr>Задача 3. Анализ эффективности Multi-device плагина (3) </vt:lpstr>
      <vt:lpstr>Задача 4. Анализ эффективности гетерогенного плагина</vt:lpstr>
      <vt:lpstr>Апробация работы</vt:lpstr>
      <vt:lpstr>Заключение</vt:lpstr>
      <vt:lpstr>Запасные слайды</vt:lpstr>
      <vt:lpstr>Характеристики лабораторной машины</vt:lpstr>
      <vt:lpstr>Точность FP32. Задержка</vt:lpstr>
      <vt:lpstr>Точность FP16. Задержка</vt:lpstr>
      <vt:lpstr>Точность INT8. Задержка</vt:lpstr>
      <vt:lpstr>Демо-приложение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OpenVINO Toolkit для распределенной обработки информации</dc:title>
  <cp:lastModifiedBy>Konstantin Kireev</cp:lastModifiedBy>
  <cp:revision>52</cp:revision>
  <cp:lastPrinted>2022-06-08T16:37:31Z</cp:lastPrinted>
  <dcterms:modified xsi:type="dcterms:W3CDTF">2022-06-09T07:58:58Z</dcterms:modified>
</cp:coreProperties>
</file>