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Pengujian</a:t>
          </a:r>
          <a:r>
            <a:rPr lang="en-US" dirty="0"/>
            <a:t> Non-</a:t>
          </a:r>
          <a:r>
            <a:rPr lang="en-US" dirty="0" err="1"/>
            <a:t>fungsional</a:t>
          </a: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Stress Test.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Pengujian</a:t>
          </a:r>
          <a:r>
            <a:rPr lang="en-US" dirty="0"/>
            <a:t> </a:t>
          </a:r>
          <a:r>
            <a:rPr lang="en-US" dirty="0" err="1"/>
            <a:t>otomatis</a:t>
          </a:r>
          <a:r>
            <a:rPr lang="en-US" dirty="0"/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2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1" presStyleCnt="2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75E30F4F-0E76-457B-9D4F-CDE27C2F7F77}" type="presParOf" srcId="{B6056BFB-47D7-4C5F-BA11-2CB63C56A52D}" destId="{BDCD0AC9-D564-4025-AD8A-36664A6CBE31}" srcOrd="2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C451CA-5C51-4952-85B2-B6533E8D23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E84277B-989B-41E9-940F-D2ACFF095715}">
      <dgm:prSet phldrT="[Text]"/>
      <dgm:spPr/>
      <dgm:t>
        <a:bodyPr/>
        <a:lstStyle/>
        <a:p>
          <a:r>
            <a:rPr lang="en-US" dirty="0"/>
            <a:t>Login Test</a:t>
          </a:r>
          <a:endParaRPr lang="en-ID" dirty="0"/>
        </a:p>
      </dgm:t>
    </dgm:pt>
    <dgm:pt modelId="{1F019960-7494-4C78-A165-6A806E1B96E3}" type="parTrans" cxnId="{D0E46884-91A7-43B8-9EFA-05539439E7AE}">
      <dgm:prSet/>
      <dgm:spPr/>
      <dgm:t>
        <a:bodyPr/>
        <a:lstStyle/>
        <a:p>
          <a:endParaRPr lang="en-ID"/>
        </a:p>
      </dgm:t>
    </dgm:pt>
    <dgm:pt modelId="{90EDB61B-A8FE-4CFB-9D80-1E1DBDEC6461}" type="sibTrans" cxnId="{D0E46884-91A7-43B8-9EFA-05539439E7AE}">
      <dgm:prSet/>
      <dgm:spPr/>
      <dgm:t>
        <a:bodyPr/>
        <a:lstStyle/>
        <a:p>
          <a:endParaRPr lang="en-ID"/>
        </a:p>
      </dgm:t>
    </dgm:pt>
    <dgm:pt modelId="{750A6D49-839C-4EAC-9315-9488D8E4ABA8}">
      <dgm:prSet phldrT="[Text]"/>
      <dgm:spPr/>
      <dgm:t>
        <a:bodyPr/>
        <a:lstStyle/>
        <a:p>
          <a:r>
            <a:rPr lang="en-US" dirty="0"/>
            <a:t>Insert Data</a:t>
          </a:r>
          <a:endParaRPr lang="en-ID" dirty="0"/>
        </a:p>
      </dgm:t>
    </dgm:pt>
    <dgm:pt modelId="{CBBFB257-2952-4EEE-8386-125C7DAF7A1E}" type="parTrans" cxnId="{EF9ADF5E-3577-48B3-9F67-8E5F52EE87C3}">
      <dgm:prSet/>
      <dgm:spPr/>
      <dgm:t>
        <a:bodyPr/>
        <a:lstStyle/>
        <a:p>
          <a:endParaRPr lang="en-ID"/>
        </a:p>
      </dgm:t>
    </dgm:pt>
    <dgm:pt modelId="{2FB3BED2-0733-4A0E-B118-2162D58072BB}" type="sibTrans" cxnId="{EF9ADF5E-3577-48B3-9F67-8E5F52EE87C3}">
      <dgm:prSet/>
      <dgm:spPr/>
      <dgm:t>
        <a:bodyPr/>
        <a:lstStyle/>
        <a:p>
          <a:endParaRPr lang="en-ID"/>
        </a:p>
      </dgm:t>
    </dgm:pt>
    <dgm:pt modelId="{27836067-B240-40CA-9261-6C2484842356}">
      <dgm:prSet phldrT="[Text]"/>
      <dgm:spPr/>
      <dgm:t>
        <a:bodyPr/>
        <a:lstStyle/>
        <a:p>
          <a:r>
            <a:rPr lang="en-US" dirty="0"/>
            <a:t>Edit Data</a:t>
          </a:r>
          <a:endParaRPr lang="en-ID" dirty="0"/>
        </a:p>
      </dgm:t>
    </dgm:pt>
    <dgm:pt modelId="{C13E788C-7074-4618-A565-FB1108A98C4F}" type="parTrans" cxnId="{6370A1B3-C8BC-4685-9921-60563982D836}">
      <dgm:prSet/>
      <dgm:spPr/>
      <dgm:t>
        <a:bodyPr/>
        <a:lstStyle/>
        <a:p>
          <a:endParaRPr lang="en-ID"/>
        </a:p>
      </dgm:t>
    </dgm:pt>
    <dgm:pt modelId="{A6B93A3D-6122-4077-9BC8-7355E32A9768}" type="sibTrans" cxnId="{6370A1B3-C8BC-4685-9921-60563982D836}">
      <dgm:prSet/>
      <dgm:spPr/>
      <dgm:t>
        <a:bodyPr/>
        <a:lstStyle/>
        <a:p>
          <a:endParaRPr lang="en-ID"/>
        </a:p>
      </dgm:t>
    </dgm:pt>
    <dgm:pt modelId="{767BA820-EEFB-47EE-B2B9-7DFDE1EAA337}" type="pres">
      <dgm:prSet presAssocID="{35C451CA-5C51-4952-85B2-B6533E8D232A}" presName="Name0" presStyleCnt="0">
        <dgm:presLayoutVars>
          <dgm:dir/>
          <dgm:resizeHandles val="exact"/>
        </dgm:presLayoutVars>
      </dgm:prSet>
      <dgm:spPr/>
    </dgm:pt>
    <dgm:pt modelId="{1F19A79A-8796-4DEE-BED4-45296D004186}" type="pres">
      <dgm:prSet presAssocID="{AE84277B-989B-41E9-940F-D2ACFF095715}" presName="node" presStyleLbl="node1" presStyleIdx="0" presStyleCnt="3" custScaleX="62784" custScaleY="50796" custLinFactNeighborX="108" custLinFactNeighborY="510">
        <dgm:presLayoutVars>
          <dgm:bulletEnabled val="1"/>
        </dgm:presLayoutVars>
      </dgm:prSet>
      <dgm:spPr/>
    </dgm:pt>
    <dgm:pt modelId="{0E3FEDBA-F39A-4454-9026-E538DB47A089}" type="pres">
      <dgm:prSet presAssocID="{90EDB61B-A8FE-4CFB-9D80-1E1DBDEC6461}" presName="sibTrans" presStyleLbl="sibTrans2D1" presStyleIdx="0" presStyleCnt="2" custScaleX="76056" custScaleY="88515"/>
      <dgm:spPr/>
    </dgm:pt>
    <dgm:pt modelId="{F67374F4-06DA-46BA-9BD9-0B4A6E743DE0}" type="pres">
      <dgm:prSet presAssocID="{90EDB61B-A8FE-4CFB-9D80-1E1DBDEC6461}" presName="connectorText" presStyleLbl="sibTrans2D1" presStyleIdx="0" presStyleCnt="2"/>
      <dgm:spPr/>
    </dgm:pt>
    <dgm:pt modelId="{DC300B57-93A3-40D5-A255-EEC3374D2E21}" type="pres">
      <dgm:prSet presAssocID="{750A6D49-839C-4EAC-9315-9488D8E4ABA8}" presName="node" presStyleLbl="node1" presStyleIdx="1" presStyleCnt="3" custScaleX="62784" custScaleY="50796" custLinFactNeighborX="108" custLinFactNeighborY="510">
        <dgm:presLayoutVars>
          <dgm:bulletEnabled val="1"/>
        </dgm:presLayoutVars>
      </dgm:prSet>
      <dgm:spPr/>
    </dgm:pt>
    <dgm:pt modelId="{23035904-2B07-4327-AFD9-56DC81F664AD}" type="pres">
      <dgm:prSet presAssocID="{2FB3BED2-0733-4A0E-B118-2162D58072BB}" presName="sibTrans" presStyleLbl="sibTrans2D1" presStyleIdx="1" presStyleCnt="2" custScaleX="76056" custScaleY="88515"/>
      <dgm:spPr/>
    </dgm:pt>
    <dgm:pt modelId="{207FFB4A-595D-48DB-AAE0-8092944419A3}" type="pres">
      <dgm:prSet presAssocID="{2FB3BED2-0733-4A0E-B118-2162D58072BB}" presName="connectorText" presStyleLbl="sibTrans2D1" presStyleIdx="1" presStyleCnt="2"/>
      <dgm:spPr/>
    </dgm:pt>
    <dgm:pt modelId="{13EB5E2D-57A5-4CBA-9D24-CCAB3B4EF630}" type="pres">
      <dgm:prSet presAssocID="{27836067-B240-40CA-9261-6C2484842356}" presName="node" presStyleLbl="node1" presStyleIdx="2" presStyleCnt="3" custScaleX="62784" custScaleY="50796" custLinFactNeighborX="78" custLinFactNeighborY="510">
        <dgm:presLayoutVars>
          <dgm:bulletEnabled val="1"/>
        </dgm:presLayoutVars>
      </dgm:prSet>
      <dgm:spPr/>
    </dgm:pt>
  </dgm:ptLst>
  <dgm:cxnLst>
    <dgm:cxn modelId="{71B5BC12-AC41-4A6A-872F-524A0CB095A2}" type="presOf" srcId="{750A6D49-839C-4EAC-9315-9488D8E4ABA8}" destId="{DC300B57-93A3-40D5-A255-EEC3374D2E21}" srcOrd="0" destOrd="0" presId="urn:microsoft.com/office/officeart/2005/8/layout/process1"/>
    <dgm:cxn modelId="{42EC563E-BC23-4843-8549-A3C167E50127}" type="presOf" srcId="{27836067-B240-40CA-9261-6C2484842356}" destId="{13EB5E2D-57A5-4CBA-9D24-CCAB3B4EF630}" srcOrd="0" destOrd="0" presId="urn:microsoft.com/office/officeart/2005/8/layout/process1"/>
    <dgm:cxn modelId="{EF9ADF5E-3577-48B3-9F67-8E5F52EE87C3}" srcId="{35C451CA-5C51-4952-85B2-B6533E8D232A}" destId="{750A6D49-839C-4EAC-9315-9488D8E4ABA8}" srcOrd="1" destOrd="0" parTransId="{CBBFB257-2952-4EEE-8386-125C7DAF7A1E}" sibTransId="{2FB3BED2-0733-4A0E-B118-2162D58072BB}"/>
    <dgm:cxn modelId="{35EBC552-C698-4814-B177-B7A00FA83179}" type="presOf" srcId="{2FB3BED2-0733-4A0E-B118-2162D58072BB}" destId="{23035904-2B07-4327-AFD9-56DC81F664AD}" srcOrd="0" destOrd="0" presId="urn:microsoft.com/office/officeart/2005/8/layout/process1"/>
    <dgm:cxn modelId="{D0E46884-91A7-43B8-9EFA-05539439E7AE}" srcId="{35C451CA-5C51-4952-85B2-B6533E8D232A}" destId="{AE84277B-989B-41E9-940F-D2ACFF095715}" srcOrd="0" destOrd="0" parTransId="{1F019960-7494-4C78-A165-6A806E1B96E3}" sibTransId="{90EDB61B-A8FE-4CFB-9D80-1E1DBDEC6461}"/>
    <dgm:cxn modelId="{55714C94-37A0-4663-9621-3D91B29480FA}" type="presOf" srcId="{2FB3BED2-0733-4A0E-B118-2162D58072BB}" destId="{207FFB4A-595D-48DB-AAE0-8092944419A3}" srcOrd="1" destOrd="0" presId="urn:microsoft.com/office/officeart/2005/8/layout/process1"/>
    <dgm:cxn modelId="{AFC33F9A-A8C9-4138-A10B-291EEA667AA8}" type="presOf" srcId="{90EDB61B-A8FE-4CFB-9D80-1E1DBDEC6461}" destId="{0E3FEDBA-F39A-4454-9026-E538DB47A089}" srcOrd="0" destOrd="0" presId="urn:microsoft.com/office/officeart/2005/8/layout/process1"/>
    <dgm:cxn modelId="{6370A1B3-C8BC-4685-9921-60563982D836}" srcId="{35C451CA-5C51-4952-85B2-B6533E8D232A}" destId="{27836067-B240-40CA-9261-6C2484842356}" srcOrd="2" destOrd="0" parTransId="{C13E788C-7074-4618-A565-FB1108A98C4F}" sibTransId="{A6B93A3D-6122-4077-9BC8-7355E32A9768}"/>
    <dgm:cxn modelId="{D2D567C8-CFFC-4A11-AA83-6B687AF8BA38}" type="presOf" srcId="{35C451CA-5C51-4952-85B2-B6533E8D232A}" destId="{767BA820-EEFB-47EE-B2B9-7DFDE1EAA337}" srcOrd="0" destOrd="0" presId="urn:microsoft.com/office/officeart/2005/8/layout/process1"/>
    <dgm:cxn modelId="{FCD549CA-E0C2-4A0E-812F-1FA837972E0D}" type="presOf" srcId="{AE84277B-989B-41E9-940F-D2ACFF095715}" destId="{1F19A79A-8796-4DEE-BED4-45296D004186}" srcOrd="0" destOrd="0" presId="urn:microsoft.com/office/officeart/2005/8/layout/process1"/>
    <dgm:cxn modelId="{BA8DE9E4-BF4C-4794-8746-3CEA9961D41D}" type="presOf" srcId="{90EDB61B-A8FE-4CFB-9D80-1E1DBDEC6461}" destId="{F67374F4-06DA-46BA-9BD9-0B4A6E743DE0}" srcOrd="1" destOrd="0" presId="urn:microsoft.com/office/officeart/2005/8/layout/process1"/>
    <dgm:cxn modelId="{CA8D6B8E-0EAF-4727-BA9C-8846E54D65BE}" type="presParOf" srcId="{767BA820-EEFB-47EE-B2B9-7DFDE1EAA337}" destId="{1F19A79A-8796-4DEE-BED4-45296D004186}" srcOrd="0" destOrd="0" presId="urn:microsoft.com/office/officeart/2005/8/layout/process1"/>
    <dgm:cxn modelId="{8795B6F6-37F5-42BF-BAC2-42865949E06F}" type="presParOf" srcId="{767BA820-EEFB-47EE-B2B9-7DFDE1EAA337}" destId="{0E3FEDBA-F39A-4454-9026-E538DB47A089}" srcOrd="1" destOrd="0" presId="urn:microsoft.com/office/officeart/2005/8/layout/process1"/>
    <dgm:cxn modelId="{016CCF61-82F0-436F-ABF0-46E2A9E527EF}" type="presParOf" srcId="{0E3FEDBA-F39A-4454-9026-E538DB47A089}" destId="{F67374F4-06DA-46BA-9BD9-0B4A6E743DE0}" srcOrd="0" destOrd="0" presId="urn:microsoft.com/office/officeart/2005/8/layout/process1"/>
    <dgm:cxn modelId="{A3449EDB-2995-4FE3-AFB5-9C0CD3F0A174}" type="presParOf" srcId="{767BA820-EEFB-47EE-B2B9-7DFDE1EAA337}" destId="{DC300B57-93A3-40D5-A255-EEC3374D2E21}" srcOrd="2" destOrd="0" presId="urn:microsoft.com/office/officeart/2005/8/layout/process1"/>
    <dgm:cxn modelId="{F9FCA008-1CFC-4E32-AD8F-A2B8384CC3EE}" type="presParOf" srcId="{767BA820-EEFB-47EE-B2B9-7DFDE1EAA337}" destId="{23035904-2B07-4327-AFD9-56DC81F664AD}" srcOrd="3" destOrd="0" presId="urn:microsoft.com/office/officeart/2005/8/layout/process1"/>
    <dgm:cxn modelId="{0D051473-D777-4D90-ACAA-D1E625344E9F}" type="presParOf" srcId="{23035904-2B07-4327-AFD9-56DC81F664AD}" destId="{207FFB4A-595D-48DB-AAE0-8092944419A3}" srcOrd="0" destOrd="0" presId="urn:microsoft.com/office/officeart/2005/8/layout/process1"/>
    <dgm:cxn modelId="{C322FF15-7F75-47D9-8F6F-FE4365E739C3}" type="presParOf" srcId="{767BA820-EEFB-47EE-B2B9-7DFDE1EAA337}" destId="{13EB5E2D-57A5-4CBA-9D24-CCAB3B4EF63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Pengujian</a:t>
          </a:r>
          <a:r>
            <a:rPr lang="en-US" sz="2100" kern="1200" dirty="0"/>
            <a:t> Non-</a:t>
          </a:r>
          <a:r>
            <a:rPr lang="en-US" sz="2100" kern="1200" dirty="0" err="1"/>
            <a:t>fungsional</a:t>
          </a:r>
          <a:endParaRPr lang="en-US" sz="2100" kern="1200" dirty="0"/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Stress Test. </a:t>
          </a:r>
        </a:p>
      </dsp:txBody>
      <dsp:txXfrm>
        <a:off x="1114199" y="2973040"/>
        <a:ext cx="3600000" cy="720000"/>
      </dsp:txXfrm>
    </dsp:sp>
    <dsp:sp modelId="{5BDDFF18-9AEC-4E5E-B9AA-33D86F01A63E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Pengujian</a:t>
          </a:r>
          <a:r>
            <a:rPr lang="en-US" sz="2100" kern="1200" dirty="0"/>
            <a:t> </a:t>
          </a:r>
          <a:r>
            <a:rPr lang="en-US" sz="2100" kern="1200" dirty="0" err="1"/>
            <a:t>otomatis</a:t>
          </a:r>
          <a:r>
            <a:rPr lang="en-US" sz="2100" kern="1200" dirty="0"/>
            <a:t>.</a:t>
          </a:r>
        </a:p>
      </dsp:txBody>
      <dsp:txXfrm>
        <a:off x="5344199" y="29730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9A79A-8796-4DEE-BED4-45296D004186}">
      <dsp:nvSpPr>
        <dsp:cNvPr id="0" name=""/>
        <dsp:cNvSpPr/>
      </dsp:nvSpPr>
      <dsp:spPr>
        <a:xfrm>
          <a:off x="3293" y="1320810"/>
          <a:ext cx="2352732" cy="114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Login Test</a:t>
          </a:r>
          <a:endParaRPr lang="en-ID" sz="3500" kern="1200" dirty="0"/>
        </a:p>
      </dsp:txBody>
      <dsp:txXfrm>
        <a:off x="36744" y="1354261"/>
        <a:ext cx="2285830" cy="1075198"/>
      </dsp:txXfrm>
    </dsp:sp>
    <dsp:sp modelId="{0E3FEDBA-F39A-4454-9026-E538DB47A089}">
      <dsp:nvSpPr>
        <dsp:cNvPr id="0" name=""/>
        <dsp:cNvSpPr/>
      </dsp:nvSpPr>
      <dsp:spPr>
        <a:xfrm>
          <a:off x="2825869" y="1480557"/>
          <a:ext cx="604216" cy="822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>
        <a:off x="2825869" y="1645078"/>
        <a:ext cx="422951" cy="493564"/>
      </dsp:txXfrm>
    </dsp:sp>
    <dsp:sp modelId="{DC300B57-93A3-40D5-A255-EEC3374D2E21}">
      <dsp:nvSpPr>
        <dsp:cNvPr id="0" name=""/>
        <dsp:cNvSpPr/>
      </dsp:nvSpPr>
      <dsp:spPr>
        <a:xfrm>
          <a:off x="3854962" y="1320810"/>
          <a:ext cx="2352732" cy="114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Insert Data</a:t>
          </a:r>
          <a:endParaRPr lang="en-ID" sz="3500" kern="1200" dirty="0"/>
        </a:p>
      </dsp:txBody>
      <dsp:txXfrm>
        <a:off x="3888413" y="1354261"/>
        <a:ext cx="2285830" cy="1075198"/>
      </dsp:txXfrm>
    </dsp:sp>
    <dsp:sp modelId="{23035904-2B07-4327-AFD9-56DC81F664AD}">
      <dsp:nvSpPr>
        <dsp:cNvPr id="0" name=""/>
        <dsp:cNvSpPr/>
      </dsp:nvSpPr>
      <dsp:spPr>
        <a:xfrm>
          <a:off x="6677236" y="1480557"/>
          <a:ext cx="603828" cy="822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>
        <a:off x="6677236" y="1645078"/>
        <a:ext cx="422680" cy="493564"/>
      </dsp:txXfrm>
    </dsp:sp>
    <dsp:sp modelId="{13EB5E2D-57A5-4CBA-9D24-CCAB3B4EF630}">
      <dsp:nvSpPr>
        <dsp:cNvPr id="0" name=""/>
        <dsp:cNvSpPr/>
      </dsp:nvSpPr>
      <dsp:spPr>
        <a:xfrm>
          <a:off x="7705667" y="1320810"/>
          <a:ext cx="2352732" cy="114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Edit Data</a:t>
          </a:r>
          <a:endParaRPr lang="en-ID" sz="3500" kern="1200" dirty="0"/>
        </a:p>
      </dsp:txBody>
      <dsp:txXfrm>
        <a:off x="7739118" y="1354261"/>
        <a:ext cx="2285830" cy="1075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7758" y="1049774"/>
            <a:ext cx="5132486" cy="2379226"/>
          </a:xfrm>
        </p:spPr>
        <p:txBody>
          <a:bodyPr>
            <a:normAutofit/>
          </a:bodyPr>
          <a:lstStyle/>
          <a:p>
            <a:r>
              <a:rPr lang="en-US" sz="5000" dirty="0" err="1"/>
              <a:t>Pengujian</a:t>
            </a:r>
            <a:r>
              <a:rPr lang="en-US" sz="5000" dirty="0"/>
              <a:t> </a:t>
            </a:r>
            <a:r>
              <a:rPr lang="en-US" sz="5000" dirty="0" err="1"/>
              <a:t>Aplikasi</a:t>
            </a:r>
            <a:r>
              <a:rPr lang="en-US" sz="5000" dirty="0"/>
              <a:t> </a:t>
            </a:r>
            <a:r>
              <a:rPr lang="en-US" sz="5000" dirty="0" err="1"/>
              <a:t>Pemesanan</a:t>
            </a:r>
            <a:r>
              <a:rPr lang="en-US" sz="5000" dirty="0"/>
              <a:t> </a:t>
            </a:r>
            <a:r>
              <a:rPr lang="en-US" sz="5000" dirty="0" err="1"/>
              <a:t>Obat</a:t>
            </a:r>
            <a:r>
              <a:rPr lang="en-US" sz="5000" dirty="0"/>
              <a:t> dan my.unpam.ac.id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758" y="4524192"/>
            <a:ext cx="5836352" cy="1238616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err="1"/>
              <a:t>Tubagus</a:t>
            </a:r>
            <a:r>
              <a:rPr lang="en-US" sz="2000" b="1" dirty="0"/>
              <a:t> Ganendra Krisna Priya</a:t>
            </a:r>
          </a:p>
          <a:p>
            <a:r>
              <a:rPr lang="en-US" sz="1900" b="1" dirty="0"/>
              <a:t>(2239099057) </a:t>
            </a:r>
          </a:p>
          <a:p>
            <a:r>
              <a:rPr lang="en-US" sz="1900" b="1" dirty="0"/>
              <a:t>PKPL </a:t>
            </a:r>
            <a:r>
              <a:rPr lang="en-US" sz="1900" b="1" dirty="0" err="1"/>
              <a:t>Kelas</a:t>
            </a:r>
            <a:r>
              <a:rPr lang="en-US" sz="1900" b="1" dirty="0"/>
              <a:t>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AACE175-850C-12BD-F9F9-66B1E7EC9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16BC-A97E-EBA3-A76A-1A44DD3B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Loginpage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4BFAB-9650-3C18-CDC0-FD8CAD87E6A5}"/>
              </a:ext>
            </a:extLst>
          </p:cNvPr>
          <p:cNvSpPr txBox="1"/>
          <p:nvPr/>
        </p:nvSpPr>
        <p:spPr>
          <a:xfrm>
            <a:off x="1097280" y="5120641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pada </a:t>
            </a:r>
            <a:r>
              <a:rPr lang="en-US" dirty="0" err="1"/>
              <a:t>loginpage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my.unpam.ac.id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40 user virtual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20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1x </a:t>
            </a:r>
            <a:r>
              <a:rPr lang="en-US" dirty="0" err="1"/>
              <a:t>pengulangan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D" dirty="0"/>
              <a:t>Status = 40 user success , 0 user error. Hasil = 100% work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501749-4EC9-3454-E49E-8AA63A00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332"/>
          <a:stretch/>
        </p:blipFill>
        <p:spPr>
          <a:xfrm>
            <a:off x="1211580" y="1952424"/>
            <a:ext cx="4640262" cy="312433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B51BF0-CDEE-A1C4-8070-062EAD1B0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7005" y="1952424"/>
            <a:ext cx="4638675" cy="3064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767D0B-9BB1-E231-8194-054670F86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2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8BC8-F99B-AA95-DAAF-989A538F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3A72-536D-20E1-3378-30A04134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8401"/>
            <a:ext cx="10058400" cy="1450757"/>
          </a:xfrm>
        </p:spPr>
        <p:txBody>
          <a:bodyPr/>
          <a:lstStyle/>
          <a:p>
            <a:r>
              <a:rPr lang="en-US" dirty="0"/>
              <a:t>Dari 2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software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Selenium IDE </a:t>
            </a:r>
            <a:r>
              <a:rPr lang="en-US" dirty="0"/>
              <a:t>dan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Apache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Jmeter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kejanggalan</a:t>
            </a:r>
            <a:r>
              <a:rPr lang="en-US" dirty="0"/>
              <a:t> dan error pada system, juga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keberhasilan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sebesar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100% </a:t>
            </a:r>
            <a:r>
              <a:rPr lang="en-US" dirty="0"/>
              <a:t>dan </a:t>
            </a:r>
            <a:r>
              <a:rPr lang="en-US" dirty="0">
                <a:solidFill>
                  <a:srgbClr val="FF0000"/>
                </a:solidFill>
              </a:rPr>
              <a:t>Error </a:t>
            </a:r>
            <a:r>
              <a:rPr lang="en-US" dirty="0" err="1">
                <a:solidFill>
                  <a:srgbClr val="FF0000"/>
                </a:solidFill>
              </a:rPr>
              <a:t>sebanyak</a:t>
            </a:r>
            <a:r>
              <a:rPr lang="en-US" dirty="0">
                <a:solidFill>
                  <a:srgbClr val="FF0000"/>
                </a:solidFill>
              </a:rPr>
              <a:t> 0%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77FBD-50FC-B603-B132-B0423314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3932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CD67D7-3D40-E813-6B48-2EDD23E82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677C-71B6-125D-461C-71A3F4FC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526A-C060-2C61-E897-B7E821366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229379" cy="3748193"/>
          </a:xfrm>
        </p:spPr>
        <p:txBody>
          <a:bodyPr>
            <a:normAutofit/>
          </a:bodyPr>
          <a:lstStyle/>
          <a:p>
            <a:r>
              <a:rPr lang="fi-FI" b="0" i="0" dirty="0">
                <a:solidFill>
                  <a:srgbClr val="655F5F"/>
                </a:solidFill>
                <a:effectLst/>
                <a:latin typeface="Roboto" panose="02000000000000000000" pitchFamily="2" charset="0"/>
              </a:rPr>
              <a:t>Pengujian Otomatis adalah </a:t>
            </a:r>
            <a:r>
              <a:rPr lang="fi-FI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pengujian menggunakan alat otomatisasi </a:t>
            </a:r>
            <a:r>
              <a:rPr lang="fi-FI" b="0" i="0" dirty="0">
                <a:solidFill>
                  <a:srgbClr val="655F5F"/>
                </a:solidFill>
                <a:effectLst/>
                <a:latin typeface="Roboto" panose="02000000000000000000" pitchFamily="2" charset="0"/>
              </a:rPr>
              <a:t>untuk menjalankan rangkaian kasus pengujian.</a:t>
            </a:r>
            <a:r>
              <a:rPr lang="en-ID" b="0" i="0" dirty="0">
                <a:solidFill>
                  <a:srgbClr val="655F5F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ID" u="sng" dirty="0" err="1">
                <a:solidFill>
                  <a:srgbClr val="655F5F"/>
                </a:solidFill>
                <a:latin typeface="Roboto" panose="02000000000000000000" pitchFamily="2" charset="0"/>
              </a:rPr>
              <a:t>Tujuan</a:t>
            </a:r>
            <a:r>
              <a:rPr lang="en-ID" u="sng" dirty="0">
                <a:solidFill>
                  <a:srgbClr val="655F5F"/>
                </a:solidFill>
                <a:latin typeface="Roboto" panose="02000000000000000000" pitchFamily="2" charset="0"/>
              </a:rPr>
              <a:t> :</a:t>
            </a:r>
            <a:endParaRPr lang="en-ID" b="0" i="0" u="sng" dirty="0">
              <a:solidFill>
                <a:srgbClr val="655F5F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Otomasi meningkatkan kecepatan eksekusi tes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Otomasi membantu meningkatkan Cakupan Tes</a:t>
            </a:r>
          </a:p>
          <a:p>
            <a:r>
              <a:rPr lang="fi-FI" sz="1800" dirty="0">
                <a:solidFill>
                  <a:srgbClr val="655F5F"/>
                </a:solidFill>
                <a:latin typeface="Roboto" panose="02000000000000000000" pitchFamily="2" charset="0"/>
              </a:rPr>
              <a:t>Aplikasi yang di Uji Coba : Pemesanan Obat</a:t>
            </a:r>
          </a:p>
          <a:p>
            <a:r>
              <a:rPr lang="fi-FI" sz="1800" dirty="0">
                <a:solidFill>
                  <a:srgbClr val="655F5F"/>
                </a:solidFill>
                <a:latin typeface="Roboto" panose="02000000000000000000" pitchFamily="2" charset="0"/>
              </a:rPr>
              <a:t>Software Pendukung : Selenium IDE</a:t>
            </a:r>
          </a:p>
          <a:p>
            <a:endParaRPr lang="fi-FI" b="0" i="0" dirty="0">
              <a:solidFill>
                <a:srgbClr val="655F5F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619C0D-E2F1-C8A2-A845-E5556A5565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7005" y="2280651"/>
            <a:ext cx="4638675" cy="34285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6FEDA-50F6-D1FF-5646-9257C339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98DB-D51B-0A63-BAF0-C91CA1A1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3"/>
            <a:ext cx="10058400" cy="1450757"/>
          </a:xfrm>
        </p:spPr>
        <p:txBody>
          <a:bodyPr/>
          <a:lstStyle/>
          <a:p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Uji </a:t>
            </a:r>
            <a:r>
              <a:rPr lang="en-US" dirty="0" err="1"/>
              <a:t>Otomatis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2B0D74-7BCE-81C9-8A28-F60AC8618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16815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2A346EC-2F19-1A8A-0627-B5F1770DC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AF57-BAC6-E49E-18A7-ECF53154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" y="526889"/>
            <a:ext cx="3517566" cy="1190698"/>
          </a:xfrm>
        </p:spPr>
        <p:txBody>
          <a:bodyPr anchor="ctr"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D4A751-5DF8-B847-C500-ED59F784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140" y="514534"/>
            <a:ext cx="5387004" cy="2925093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5054-034F-C640-07BF-5C8D3D68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73" y="1717587"/>
            <a:ext cx="4068582" cy="42774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Akan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hal</a:t>
            </a:r>
            <a:r>
              <a:rPr lang="en-US" dirty="0"/>
              <a:t> yang di test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: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test Login, insert data, dan edit data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 Pada </a:t>
            </a:r>
            <a:r>
              <a:rPr lang="en-US" dirty="0" err="1"/>
              <a:t>tahap</a:t>
            </a:r>
            <a:r>
              <a:rPr lang="en-US" dirty="0"/>
              <a:t> test login </a:t>
            </a: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hal</a:t>
            </a:r>
            <a:r>
              <a:rPr lang="en-US" dirty="0"/>
              <a:t> yang di test, </a:t>
            </a:r>
            <a:r>
              <a:rPr lang="en-US" dirty="0" err="1"/>
              <a:t>yaitu</a:t>
            </a:r>
            <a:r>
              <a:rPr lang="en-US" dirty="0"/>
              <a:t> : invalid login dan valid login.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obat</a:t>
            </a:r>
            <a:endParaRPr lang="en-US" dirty="0"/>
          </a:p>
          <a:p>
            <a:pPr algn="just"/>
            <a:r>
              <a:rPr lang="en-US" dirty="0"/>
              <a:t>Pada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invalid login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berhasil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terdapat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Error</a:t>
            </a:r>
            <a:endParaRPr lang="en-ID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C3DC2-0993-1E1B-4377-CB84B73E19C9}"/>
              </a:ext>
            </a:extLst>
          </p:cNvPr>
          <p:cNvSpPr txBox="1"/>
          <p:nvPr/>
        </p:nvSpPr>
        <p:spPr>
          <a:xfrm>
            <a:off x="10672205" y="1853969"/>
            <a:ext cx="1210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78B83B-3165-DB11-0CE0-BF241ADB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40" y="3701134"/>
            <a:ext cx="7290860" cy="2113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018A6-61DB-5995-64CE-3379E32508B6}"/>
              </a:ext>
            </a:extLst>
          </p:cNvPr>
          <p:cNvSpPr txBox="1"/>
          <p:nvPr/>
        </p:nvSpPr>
        <p:spPr>
          <a:xfrm>
            <a:off x="7611482" y="5814488"/>
            <a:ext cx="187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Invalid Login</a:t>
            </a:r>
            <a:endParaRPr lang="en-ID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0A8B02-D4F0-2C58-BD30-5C5F48B8855D}"/>
              </a:ext>
            </a:extLst>
          </p:cNvPr>
          <p:cNvCxnSpPr/>
          <p:nvPr/>
        </p:nvCxnSpPr>
        <p:spPr>
          <a:xfrm>
            <a:off x="247050" y="1371601"/>
            <a:ext cx="2879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E08F7B0-5C01-BCC6-4C5F-DCC323C8A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4631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57EE38-2A94-22C2-EABB-EE23DA63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0" y="408776"/>
            <a:ext cx="6969752" cy="16053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CDDC1-6941-533B-42EC-6DC07A64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10" y="4421139"/>
            <a:ext cx="6969752" cy="17919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CCD2F-B05F-58E5-13D9-ED45939A1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1" y="2209090"/>
            <a:ext cx="6325820" cy="2014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030CA0-173E-C0E6-9233-55548EDCB9C3}"/>
              </a:ext>
            </a:extLst>
          </p:cNvPr>
          <p:cNvSpPr txBox="1"/>
          <p:nvPr/>
        </p:nvSpPr>
        <p:spPr>
          <a:xfrm>
            <a:off x="2695800" y="3014910"/>
            <a:ext cx="205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Data</a:t>
            </a:r>
            <a:endParaRPr lang="en-ID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5D1AE-D11D-50D9-50D0-41C012F7D207}"/>
              </a:ext>
            </a:extLst>
          </p:cNvPr>
          <p:cNvSpPr txBox="1"/>
          <p:nvPr/>
        </p:nvSpPr>
        <p:spPr>
          <a:xfrm>
            <a:off x="7413416" y="5070903"/>
            <a:ext cx="2220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Data</a:t>
            </a:r>
            <a:endParaRPr lang="en-ID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A4092-45B8-A13F-12F0-CDD4D49AC11C}"/>
              </a:ext>
            </a:extLst>
          </p:cNvPr>
          <p:cNvSpPr txBox="1"/>
          <p:nvPr/>
        </p:nvSpPr>
        <p:spPr>
          <a:xfrm>
            <a:off x="7413416" y="848707"/>
            <a:ext cx="2220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Login</a:t>
            </a:r>
            <a:endParaRPr lang="en-ID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8774A-632C-D35D-A85C-3B90A8A9780E}"/>
              </a:ext>
            </a:extLst>
          </p:cNvPr>
          <p:cNvSpPr txBox="1"/>
          <p:nvPr/>
        </p:nvSpPr>
        <p:spPr>
          <a:xfrm>
            <a:off x="7413416" y="1125706"/>
            <a:ext cx="2848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Error.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3B022-F307-8B7F-2DC6-2330D9111549}"/>
              </a:ext>
            </a:extLst>
          </p:cNvPr>
          <p:cNvSpPr txBox="1"/>
          <p:nvPr/>
        </p:nvSpPr>
        <p:spPr>
          <a:xfrm>
            <a:off x="2691827" y="3291909"/>
            <a:ext cx="2794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Error.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0A71D-B9F2-5B0C-2B1F-128B5C193C05}"/>
              </a:ext>
            </a:extLst>
          </p:cNvPr>
          <p:cNvSpPr txBox="1"/>
          <p:nvPr/>
        </p:nvSpPr>
        <p:spPr>
          <a:xfrm>
            <a:off x="7413416" y="5347902"/>
            <a:ext cx="2794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Error.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BC9493-2159-FBC9-EA37-96DA8AD59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793"/>
      </p:ext>
    </p:extLst>
  </p:cSld>
  <p:clrMapOvr>
    <a:masterClrMapping/>
  </p:clrMapOvr>
  <p:transition spd="slow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C8EA-8AEB-0C98-4493-BB71B579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Non-</a:t>
            </a:r>
            <a:r>
              <a:rPr lang="en-US" dirty="0" err="1"/>
              <a:t>Fungsional</a:t>
            </a:r>
            <a:r>
              <a:rPr lang="en-US" dirty="0"/>
              <a:t> Stress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B4B9-6069-A1F3-9E5F-AE02838CA8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800" b="0" i="1" dirty="0">
                <a:solidFill>
                  <a:srgbClr val="292929"/>
                </a:solidFill>
                <a:effectLst/>
                <a:latin typeface="source-serif-pro"/>
              </a:rPr>
              <a:t>Non-functional testing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merupakan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pengujian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FF0000"/>
                </a:solidFill>
                <a:effectLst/>
                <a:latin typeface="source-serif-pro"/>
              </a:rPr>
              <a:t>verifikasi</a:t>
            </a:r>
            <a:r>
              <a:rPr lang="en-ID" sz="1800" b="0" i="0" dirty="0">
                <a:solidFill>
                  <a:srgbClr val="FF0000"/>
                </a:solidFill>
                <a:effectLst/>
                <a:latin typeface="source-serif-pro"/>
              </a:rPr>
              <a:t> pada </a:t>
            </a:r>
            <a:r>
              <a:rPr lang="en-ID" sz="1800" b="0" i="0" dirty="0" err="1">
                <a:solidFill>
                  <a:srgbClr val="FF0000"/>
                </a:solidFill>
                <a:effectLst/>
                <a:latin typeface="source-serif-pro"/>
              </a:rPr>
              <a:t>kebutuhan</a:t>
            </a:r>
            <a:r>
              <a:rPr lang="en-ID" sz="1800" b="0" i="0" dirty="0">
                <a:solidFill>
                  <a:srgbClr val="FF0000"/>
                </a:solidFill>
                <a:effectLst/>
                <a:latin typeface="source-serif-pro"/>
              </a:rPr>
              <a:t> non-</a:t>
            </a:r>
            <a:r>
              <a:rPr lang="en-ID" sz="1800" b="0" i="0" dirty="0" err="1">
                <a:solidFill>
                  <a:srgbClr val="FF0000"/>
                </a:solidFill>
                <a:effectLst/>
                <a:latin typeface="source-serif-pro"/>
              </a:rPr>
              <a:t>fungsional</a:t>
            </a:r>
            <a:r>
              <a:rPr lang="en-ID" sz="1800" b="0" i="0" dirty="0">
                <a:solidFill>
                  <a:srgbClr val="FF0000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FF0000"/>
                </a:solidFill>
                <a:effectLst/>
                <a:latin typeface="source-serif-pro"/>
              </a:rPr>
              <a:t>seperti</a:t>
            </a:r>
            <a:r>
              <a:rPr lang="en-ID" sz="1800" b="0" i="0" dirty="0">
                <a:solidFill>
                  <a:srgbClr val="FF0000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FF0000"/>
                </a:solidFill>
                <a:effectLst/>
                <a:latin typeface="source-serif-pro"/>
              </a:rPr>
              <a:t>performa</a:t>
            </a:r>
            <a:r>
              <a:rPr lang="en-ID" sz="1800" b="0" i="0" dirty="0">
                <a:solidFill>
                  <a:srgbClr val="FF0000"/>
                </a:solidFill>
                <a:effectLst/>
                <a:latin typeface="source-serif-pro"/>
              </a:rPr>
              <a:t> dan </a:t>
            </a:r>
            <a:r>
              <a:rPr lang="en-ID" sz="1800" b="0" i="0" dirty="0" err="1">
                <a:solidFill>
                  <a:srgbClr val="FF0000"/>
                </a:solidFill>
                <a:effectLst/>
                <a:latin typeface="source-serif-pro"/>
              </a:rPr>
              <a:t>kegunaan</a:t>
            </a:r>
            <a:r>
              <a:rPr lang="en-ID" sz="1800" b="0" i="0" dirty="0">
                <a:solidFill>
                  <a:srgbClr val="FF0000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FF0000"/>
                </a:solidFill>
                <a:effectLst/>
                <a:latin typeface="source-serif-pro"/>
              </a:rPr>
              <a:t>sebuah</a:t>
            </a:r>
            <a:r>
              <a:rPr lang="en-ID" sz="1800" b="0" i="0" dirty="0">
                <a:solidFill>
                  <a:srgbClr val="FF0000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FF0000"/>
                </a:solidFill>
                <a:effectLst/>
                <a:latin typeface="source-serif-pro"/>
              </a:rPr>
              <a:t>aplikasi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 </a:t>
            </a:r>
            <a:r>
              <a:rPr lang="en-ID" sz="1800" b="0" i="1" dirty="0">
                <a:solidFill>
                  <a:srgbClr val="292929"/>
                </a:solidFill>
                <a:effectLst/>
                <a:latin typeface="source-serif-pro"/>
              </a:rPr>
              <a:t>Non-functional testing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lebih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kepada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meningkatkan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FFC000"/>
                </a:solidFill>
                <a:effectLst/>
                <a:latin typeface="source-serif-pro"/>
              </a:rPr>
              <a:t>kualitas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sebuah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aplikasi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Kualitas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dimaksud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yaitu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bergantung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sz="1800" b="0" i="0" dirty="0">
                <a:solidFill>
                  <a:srgbClr val="FFC000"/>
                </a:solidFill>
                <a:effectLst/>
                <a:latin typeface="source-serif-pro"/>
              </a:rPr>
              <a:t>Waktu, </a:t>
            </a:r>
            <a:r>
              <a:rPr lang="en-ID" sz="1800" b="0" i="0" dirty="0" err="1">
                <a:solidFill>
                  <a:srgbClr val="FFC000"/>
                </a:solidFill>
                <a:effectLst/>
                <a:latin typeface="source-serif-pro"/>
              </a:rPr>
              <a:t>Akurasi</a:t>
            </a:r>
            <a:r>
              <a:rPr lang="en-ID" sz="1800" b="0" i="0" dirty="0">
                <a:solidFill>
                  <a:srgbClr val="FFC000"/>
                </a:solidFill>
                <a:effectLst/>
                <a:latin typeface="source-serif-pro"/>
              </a:rPr>
              <a:t>, </a:t>
            </a:r>
            <a:r>
              <a:rPr lang="en-ID" sz="1800" b="0" i="0" dirty="0" err="1">
                <a:solidFill>
                  <a:srgbClr val="FFC000"/>
                </a:solidFill>
                <a:effectLst/>
                <a:latin typeface="source-serif-pro"/>
              </a:rPr>
              <a:t>Stabilitas</a:t>
            </a:r>
            <a:r>
              <a:rPr lang="en-ID" sz="1800" b="0" i="0" dirty="0">
                <a:solidFill>
                  <a:srgbClr val="FFC000"/>
                </a:solidFill>
                <a:effectLst/>
                <a:latin typeface="source-serif-pro"/>
              </a:rPr>
              <a:t>, </a:t>
            </a:r>
            <a:r>
              <a:rPr lang="en-ID" sz="1800" b="0" i="0" dirty="0" err="1">
                <a:solidFill>
                  <a:srgbClr val="FFC000"/>
                </a:solidFill>
                <a:effectLst/>
                <a:latin typeface="source-serif-pro"/>
              </a:rPr>
              <a:t>Kebenaran</a:t>
            </a:r>
            <a:r>
              <a:rPr lang="en-ID" sz="1800" b="0" i="0" dirty="0">
                <a:solidFill>
                  <a:srgbClr val="FFC000"/>
                </a:solidFill>
                <a:effectLst/>
                <a:latin typeface="source-serif-pro"/>
              </a:rPr>
              <a:t> dan</a:t>
            </a:r>
            <a:r>
              <a:rPr lang="en-ID" sz="1800" b="0" i="1" dirty="0">
                <a:solidFill>
                  <a:srgbClr val="FFC000"/>
                </a:solidFill>
                <a:effectLst/>
                <a:latin typeface="source-serif-pro"/>
              </a:rPr>
              <a:t> Durability 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di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berbagai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macam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keadaan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r>
              <a:rPr lang="en-ID" sz="1800" dirty="0">
                <a:solidFill>
                  <a:srgbClr val="292929"/>
                </a:solidFill>
                <a:latin typeface="source-serif-pro"/>
              </a:rPr>
              <a:t>Software yang di uji : my.unpam.ac.id</a:t>
            </a:r>
          </a:p>
          <a:p>
            <a:r>
              <a:rPr lang="en-ID" sz="1800" dirty="0">
                <a:solidFill>
                  <a:srgbClr val="292929"/>
                </a:solidFill>
                <a:latin typeface="source-serif-pro"/>
              </a:rPr>
              <a:t>Software </a:t>
            </a:r>
            <a:r>
              <a:rPr lang="en-ID" sz="1800" dirty="0" err="1">
                <a:solidFill>
                  <a:srgbClr val="292929"/>
                </a:solidFill>
                <a:latin typeface="source-serif-pro"/>
              </a:rPr>
              <a:t>pendukung</a:t>
            </a:r>
            <a:r>
              <a:rPr lang="en-ID" sz="1800" dirty="0">
                <a:solidFill>
                  <a:srgbClr val="292929"/>
                </a:solidFill>
                <a:latin typeface="source-serif-pro"/>
              </a:rPr>
              <a:t> : Apache JMeter</a:t>
            </a:r>
            <a:endParaRPr lang="en-ID" sz="1800" dirty="0"/>
          </a:p>
        </p:txBody>
      </p:sp>
      <p:pic>
        <p:nvPicPr>
          <p:cNvPr id="1026" name="Picture 2" descr="Apache Jmeter: Everything you Need to Know - Geekflare">
            <a:extLst>
              <a:ext uri="{FF2B5EF4-FFF2-40B4-BE49-F238E27FC236}">
                <a16:creationId xmlns:a16="http://schemas.microsoft.com/office/drawing/2014/main" id="{744BA4B3-913F-AE8C-CD71-D10A48616E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05" y="3207044"/>
            <a:ext cx="4638675" cy="15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7D890-781E-94BA-C3F1-DC347BF2C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52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26E90-DA08-594F-8945-54771FA1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86383"/>
            <a:ext cx="3115734" cy="826517"/>
          </a:xfrm>
        </p:spPr>
        <p:txBody>
          <a:bodyPr anchor="ctr"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57AF69-95E7-9D21-68F3-536F764BF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163447"/>
            <a:ext cx="3517567" cy="306450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virtual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sebanyak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40 user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periode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selama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20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detik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satu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kali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pengulangan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my.unpam.ac.id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Universitas </a:t>
            </a:r>
            <a:r>
              <a:rPr lang="en-US" dirty="0" err="1"/>
              <a:t>Pamulang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homepage dan </a:t>
            </a:r>
            <a:r>
              <a:rPr lang="en-US" dirty="0" err="1"/>
              <a:t>loginpage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EB4DFC-2774-B72B-7F94-55B0EB529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45567"/>
            <a:ext cx="5927725" cy="28294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BCD36-2701-AC4B-6897-850DE53F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13" y="174209"/>
            <a:ext cx="5602287" cy="28773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72904-2161-3126-1E0A-79C8459DC4FE}"/>
              </a:ext>
            </a:extLst>
          </p:cNvPr>
          <p:cNvCxnSpPr/>
          <p:nvPr/>
        </p:nvCxnSpPr>
        <p:spPr>
          <a:xfrm>
            <a:off x="755050" y="1511301"/>
            <a:ext cx="2879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84C389-9346-7760-7C54-191DAF0B6F90}"/>
              </a:ext>
            </a:extLst>
          </p:cNvPr>
          <p:cNvSpPr txBox="1"/>
          <p:nvPr/>
        </p:nvSpPr>
        <p:spPr>
          <a:xfrm>
            <a:off x="6673056" y="3051591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endParaRPr lang="en-ID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B8E36-0808-BA42-B952-53CFCB22969E}"/>
              </a:ext>
            </a:extLst>
          </p:cNvPr>
          <p:cNvSpPr txBox="1"/>
          <p:nvPr/>
        </p:nvSpPr>
        <p:spPr>
          <a:xfrm>
            <a:off x="7954962" y="6361168"/>
            <a:ext cx="245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Pengaturan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endParaRPr lang="en-ID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A7F2F8-D9AA-C2C2-0977-471769B7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16BC-A97E-EBA3-A76A-1A44DD3B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(Homepage)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834CA8-6509-D430-6D66-FF4650EC48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023161"/>
            <a:ext cx="4640262" cy="294375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21A720-3F9B-C4E3-FD83-8CD32B6996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6045" y="2023161"/>
            <a:ext cx="4638675" cy="2982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44BFAB-9650-3C18-CDC0-FD8CAD87E6A5}"/>
              </a:ext>
            </a:extLst>
          </p:cNvPr>
          <p:cNvSpPr txBox="1"/>
          <p:nvPr/>
        </p:nvSpPr>
        <p:spPr>
          <a:xfrm>
            <a:off x="1097280" y="5120641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pada homepage </a:t>
            </a:r>
            <a:r>
              <a:rPr lang="en-US" dirty="0" err="1"/>
              <a:t>aplikasi</a:t>
            </a:r>
            <a:r>
              <a:rPr lang="en-US" dirty="0"/>
              <a:t> my.unpam.ac.id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40 user virtual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20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1x </a:t>
            </a:r>
            <a:r>
              <a:rPr lang="en-US" dirty="0" err="1"/>
              <a:t>pengulangan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D" dirty="0"/>
              <a:t>Status = 40 user success , 0 user error. Hasil = 100% work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2FC10C-98E1-3709-3E23-2B8F20A41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893" y="58329"/>
            <a:ext cx="741405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9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{2E8CF07F-A781-4F6B-8C31-3B25F00C6AF5}tf11437505_win32</Template>
  <TotalTime>1018</TotalTime>
  <Words>466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Georgia Pro Cond Light</vt:lpstr>
      <vt:lpstr>Roboto</vt:lpstr>
      <vt:lpstr>source-serif-pro</vt:lpstr>
      <vt:lpstr>Speak Pro</vt:lpstr>
      <vt:lpstr>Times New Roman</vt:lpstr>
      <vt:lpstr>RetrospectVTI</vt:lpstr>
      <vt:lpstr>Pengujian Aplikasi Pemesanan Obat dan my.unpam.ac.id</vt:lpstr>
      <vt:lpstr>Jenis Pengujian </vt:lpstr>
      <vt:lpstr>Pengujian Otomatis</vt:lpstr>
      <vt:lpstr>Rangkaian Pengujian Uji Otomatis</vt:lpstr>
      <vt:lpstr>Tahap Pengujian </vt:lpstr>
      <vt:lpstr>PowerPoint Presentation</vt:lpstr>
      <vt:lpstr>Pengujian Non-Fungsional Stress Test</vt:lpstr>
      <vt:lpstr>Tahap Pengujian</vt:lpstr>
      <vt:lpstr>Hasil Pengujian (Homepage)</vt:lpstr>
      <vt:lpstr>Hasil Pengujian (Loginpage)</vt:lpstr>
      <vt:lpstr>Kesimpulan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Aplikasi Pemesanan Obat dan my.unpam.ac.id</dc:title>
  <dc:creator>Ganendra Krisna Priya</dc:creator>
  <cp:lastModifiedBy>Ganendra Krisna Priya</cp:lastModifiedBy>
  <cp:revision>5</cp:revision>
  <dcterms:created xsi:type="dcterms:W3CDTF">2023-01-01T09:34:03Z</dcterms:created>
  <dcterms:modified xsi:type="dcterms:W3CDTF">2023-01-02T02:33:31Z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