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9"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280" r:id="rId26"/>
    <p:sldId id="282" r:id="rId27"/>
    <p:sldId id="283" r:id="rId28"/>
    <p:sldId id="284" r:id="rId29"/>
    <p:sldId id="285" r:id="rId30"/>
    <p:sldId id="286" r:id="rId31"/>
    <p:sldId id="287" r:id="rId32"/>
  </p:sldIdLst>
  <p:sldSz cx="9144000" cy="6858000" type="screen4x3"/>
  <p:notesSz cx="6858000" cy="9144000"/>
  <p:defaultTextStyle>
    <a:defPPr>
      <a:defRPr lang="sr-Latn-R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88" d="100"/>
          <a:sy n="88" d="100"/>
        </p:scale>
        <p:origin x="1291"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46449"/>
            <a:ext cx="7772400" cy="1470025"/>
          </a:xfrm>
        </p:spPr>
        <p:txBody>
          <a:bodyPr>
            <a:noAutofit/>
          </a:bodyPr>
          <a:lstStyle>
            <a:lvl1pPr>
              <a:defRPr sz="5400">
                <a:solidFill>
                  <a:schemeClr val="bg1"/>
                </a:solidFill>
              </a:defRPr>
            </a:lvl1pPr>
          </a:lstStyle>
          <a:p>
            <a:r>
              <a:rPr lang="en-US" smtClean="0"/>
              <a:t>Click to edit Master title style</a:t>
            </a:r>
            <a:endParaRPr lang="bs-Latn-BA" dirty="0"/>
          </a:p>
        </p:txBody>
      </p:sp>
      <p:sp>
        <p:nvSpPr>
          <p:cNvPr id="3" name="Subtitle 2"/>
          <p:cNvSpPr>
            <a:spLocks noGrp="1"/>
          </p:cNvSpPr>
          <p:nvPr>
            <p:ph type="subTitle" idx="1"/>
          </p:nvPr>
        </p:nvSpPr>
        <p:spPr>
          <a:xfrm>
            <a:off x="1371600" y="3717032"/>
            <a:ext cx="6400800" cy="504056"/>
          </a:xfrm>
        </p:spPr>
        <p:txBody>
          <a:bodyPr anchor="ct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s-Latn-BA"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1E41738-888D-4751-8FC5-12D80760D888}" type="datetimeFigureOut">
              <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defRPr/>
              </a:pPr>
              <a:t>19. 3. 2022.</a:t>
            </a:fld>
            <a:endPar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bs-Latn-BA" altLang="zh-CN" dirty="0">
                <a:latin typeface="Calibri" panose="020F0502020204030204" pitchFamily="34" charset="0"/>
              </a:rPr>
              <a:pPr lvl="0" eaLnBrk="1" hangingPunct="1"/>
              <a:t>‹#›</a:t>
            </a:fld>
            <a:endParaRPr lang="bs-Latn-BA" altLang="zh-CN"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s-Latn-B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1E41738-888D-4751-8FC5-12D80760D888}" type="datetimeFigureOut">
              <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defRPr/>
              </a:pPr>
              <a:t>19. 3. 2022.</a:t>
            </a:fld>
            <a:endPar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bs-Latn-BA" altLang="zh-CN" dirty="0">
                <a:latin typeface="Calibri" panose="020F0502020204030204" pitchFamily="34" charset="0"/>
              </a:rPr>
              <a:pPr lvl="0" eaLnBrk="1" hangingPunct="1"/>
              <a:t>‹#›</a:t>
            </a:fld>
            <a:endParaRPr lang="bs-Latn-BA" altLang="zh-CN"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s-Latn-B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1E41738-888D-4751-8FC5-12D80760D888}" type="datetimeFigureOut">
              <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defRPr/>
              </a:pPr>
              <a:t>19. 3. 2022.</a:t>
            </a:fld>
            <a:endPar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bs-Latn-BA" altLang="zh-CN" dirty="0">
                <a:latin typeface="Calibri" panose="020F0502020204030204" pitchFamily="34" charset="0"/>
              </a:rPr>
              <a:pPr lvl="0" eaLnBrk="1" hangingPunct="1"/>
              <a:t>‹#›</a:t>
            </a:fld>
            <a:endParaRPr lang="bs-Latn-BA" altLang="zh-CN"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lvl1pPr>
              <a:defRPr b="0">
                <a:solidFill>
                  <a:schemeClr val="bg1"/>
                </a:solidFill>
                <a:latin typeface="Lucida Handwriting" panose="03010101010101010101" pitchFamily="66" charset="0"/>
                <a:cs typeface="Microsoft New Tai Lue" panose="020B0502040204020203" pitchFamily="34" charset="0"/>
              </a:defRPr>
            </a:lvl1pPr>
          </a:lstStyle>
          <a:p>
            <a:r>
              <a:rPr lang="en-US" smtClean="0"/>
              <a:t>Click to edit Master title style</a:t>
            </a:r>
            <a:endParaRPr lang="bs-Latn-BA" dirty="0"/>
          </a:p>
        </p:txBody>
      </p:sp>
      <p:sp>
        <p:nvSpPr>
          <p:cNvPr id="3" name="Content Placeholder 2"/>
          <p:cNvSpPr>
            <a:spLocks noGrp="1"/>
          </p:cNvSpPr>
          <p:nvPr>
            <p:ph idx="1"/>
          </p:nvPr>
        </p:nvSpPr>
        <p:spPr/>
        <p:txBody>
          <a:bodyPr/>
          <a:lstStyle>
            <a:lvl1pPr>
              <a:defRPr>
                <a:solidFill>
                  <a:schemeClr val="bg1"/>
                </a:solidFill>
                <a:latin typeface="Microsoft New Tai Lue" panose="020B0502040204020203" pitchFamily="34" charset="0"/>
                <a:cs typeface="Microsoft New Tai Lue" panose="020B0502040204020203" pitchFamily="34" charset="0"/>
              </a:defRPr>
            </a:lvl1pPr>
            <a:lvl2pPr>
              <a:defRPr>
                <a:solidFill>
                  <a:schemeClr val="bg1"/>
                </a:solidFill>
                <a:latin typeface="Microsoft New Tai Lue" panose="020B0502040204020203" pitchFamily="34" charset="0"/>
                <a:cs typeface="Microsoft New Tai Lue" panose="020B0502040204020203" pitchFamily="34" charset="0"/>
              </a:defRPr>
            </a:lvl2pPr>
            <a:lvl3pPr>
              <a:defRPr>
                <a:solidFill>
                  <a:schemeClr val="bg1"/>
                </a:solidFill>
                <a:latin typeface="Microsoft New Tai Lue" panose="020B0502040204020203" pitchFamily="34" charset="0"/>
                <a:cs typeface="Microsoft New Tai Lue" panose="020B0502040204020203" pitchFamily="34" charset="0"/>
              </a:defRPr>
            </a:lvl3pPr>
            <a:lvl4pPr>
              <a:defRPr>
                <a:solidFill>
                  <a:schemeClr val="bg1"/>
                </a:solidFill>
                <a:latin typeface="Microsoft New Tai Lue" panose="020B0502040204020203" pitchFamily="34" charset="0"/>
                <a:cs typeface="Microsoft New Tai Lue" panose="020B0502040204020203" pitchFamily="34" charset="0"/>
              </a:defRPr>
            </a:lvl4pPr>
            <a:lvl5pPr>
              <a:defRPr>
                <a:solidFill>
                  <a:schemeClr val="bg1"/>
                </a:solidFill>
                <a:latin typeface="Microsoft New Tai Lue" panose="020B0502040204020203" pitchFamily="34" charset="0"/>
                <a:cs typeface="Microsoft New Tai Lue"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dirty="0"/>
          </a:p>
        </p:txBody>
      </p:sp>
      <p:sp>
        <p:nvSpPr>
          <p:cNvPr id="8" name="Date Placeholder 3"/>
          <p:cNvSpPr>
            <a:spLocks noGrp="1"/>
          </p:cNvSpPr>
          <p:nvPr>
            <p:ph type="dt" sz="half" idx="2"/>
          </p:nvPr>
        </p:nvSpPr>
        <p:spPr>
          <a:xfrm>
            <a:off x="465138" y="6499225"/>
            <a:ext cx="2133600" cy="365125"/>
          </a:xfrm>
          <a:prstGeom prst="rect">
            <a:avLst/>
          </a:prstGeom>
        </p:spPr>
        <p:txBody>
          <a:bodyPr vert="horz" wrap="square" lIns="91440" tIns="45720" rIns="91440" bIns="45720" numCol="1" anchor="ctr" anchorCtr="0" compatLnSpc="1"/>
          <a:lstStyle/>
          <a:p>
            <a:pPr eaLnBrk="1" hangingPunct="1"/>
            <a:fld id="{BB962C8B-B14F-4D97-AF65-F5344CB8AC3E}" type="datetimeFigureOut">
              <a:rPr lang="bs-Latn-BA" altLang="zh-CN" dirty="0">
                <a:solidFill>
                  <a:schemeClr val="bg1"/>
                </a:solidFill>
                <a:latin typeface="Microsoft New Tai Lue" panose="020B0502040204020203" pitchFamily="34" charset="0"/>
                <a:cs typeface="Microsoft New Tai Lue" panose="020B0502040204020203" pitchFamily="34" charset="0"/>
              </a:rPr>
              <a:pPr eaLnBrk="1" hangingPunct="1"/>
              <a:t>19. 3. 2022.</a:t>
            </a:fld>
            <a:endParaRPr lang="bs-Latn-BA" altLang="zh-CN" dirty="0">
              <a:solidFill>
                <a:schemeClr val="bg1"/>
              </a:solidFill>
              <a:latin typeface="Microsoft New Tai Lue" panose="020B0502040204020203" pitchFamily="34" charset="0"/>
              <a:ea typeface="Microsoft New Tai Lue" panose="020B0502040204020203" pitchFamily="34" charset="0"/>
              <a:cs typeface="Microsoft New Tai Lue" panose="020B0502040204020203" pitchFamily="34" charset="0"/>
            </a:endParaRPr>
          </a:p>
        </p:txBody>
      </p:sp>
      <p:sp>
        <p:nvSpPr>
          <p:cNvPr id="9" name="Footer Placeholder 4"/>
          <p:cNvSpPr>
            <a:spLocks noGrp="1"/>
          </p:cNvSpPr>
          <p:nvPr>
            <p:ph type="ftr" sz="quarter" idx="3"/>
          </p:nvPr>
        </p:nvSpPr>
        <p:spPr>
          <a:xfrm>
            <a:off x="3132138" y="6499225"/>
            <a:ext cx="2895600" cy="365125"/>
          </a:xfrm>
          <a:prstGeom prst="rect">
            <a:avLst/>
          </a:prstGeom>
        </p:spPr>
        <p:txBody>
          <a:bodyPr vert="horz" wrap="square" lIns="91440" tIns="45720" rIns="91440" bIns="45720" numCol="1" anchor="ctr" anchorCtr="0" compatLnSpc="1"/>
          <a:lstStyle/>
          <a:p>
            <a:pPr algn="ctr" eaLnBrk="1" hangingPunct="1"/>
            <a:endParaRPr lang="bs-Latn-BA" altLang="zh-CN" dirty="0">
              <a:solidFill>
                <a:schemeClr val="bg1"/>
              </a:solidFill>
              <a:latin typeface="Microsoft New Tai Lue" panose="020B0502040204020203" pitchFamily="34" charset="0"/>
              <a:ea typeface="Microsoft New Tai Lue" panose="020B0502040204020203" pitchFamily="34" charset="0"/>
            </a:endParaRPr>
          </a:p>
        </p:txBody>
      </p:sp>
      <p:sp>
        <p:nvSpPr>
          <p:cNvPr id="10" name="Slide Number Placeholder 5"/>
          <p:cNvSpPr>
            <a:spLocks noGrp="1"/>
          </p:cNvSpPr>
          <p:nvPr>
            <p:ph type="sldNum" sz="quarter" idx="4"/>
          </p:nvPr>
        </p:nvSpPr>
        <p:spPr>
          <a:xfrm>
            <a:off x="6561138" y="6499225"/>
            <a:ext cx="2133600" cy="365125"/>
          </a:xfrm>
          <a:prstGeom prst="rect">
            <a:avLst/>
          </a:prstGeom>
        </p:spPr>
        <p:txBody>
          <a:bodyPr vert="horz" wrap="square" lIns="91440" tIns="45720" rIns="91440" bIns="45720" numCol="1" anchor="ctr" anchorCtr="0" compatLnSpc="1"/>
          <a:lstStyle/>
          <a:p>
            <a:pPr algn="r" eaLnBrk="1" hangingPunct="1"/>
            <a:fld id="{9A0DB2DC-4C9A-4742-B13C-FB6460FD3503}" type="slidenum">
              <a:rPr lang="bs-Latn-BA" altLang="zh-CN" dirty="0">
                <a:solidFill>
                  <a:schemeClr val="bg1"/>
                </a:solidFill>
                <a:latin typeface="Microsoft New Tai Lue" panose="020B0502040204020203" pitchFamily="34" charset="0"/>
                <a:cs typeface="Microsoft New Tai Lue" panose="020B0502040204020203" pitchFamily="34" charset="0"/>
              </a:rPr>
              <a:pPr algn="r" eaLnBrk="1" hangingPunct="1"/>
              <a:t>‹#›</a:t>
            </a:fld>
            <a:endParaRPr lang="bs-Latn-BA" altLang="zh-CN" dirty="0">
              <a:solidFill>
                <a:schemeClr val="bg1"/>
              </a:solidFill>
              <a:latin typeface="Microsoft New Tai Lue" panose="020B0502040204020203" pitchFamily="34" charset="0"/>
              <a:ea typeface="Microsoft New Tai Lue" panose="020B0502040204020203" pitchFamily="34" charset="0"/>
              <a:cs typeface="Microsoft New Tai Lue"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cap="all"/>
            </a:lvl1pPr>
          </a:lstStyle>
          <a:p>
            <a:r>
              <a:rPr lang="en-US" smtClean="0"/>
              <a:t>Click to edit Master title style</a:t>
            </a:r>
            <a:endParaRPr lang="bs-Latn-BA" dirty="0"/>
          </a:p>
        </p:txBody>
      </p:sp>
      <p:sp>
        <p:nvSpPr>
          <p:cNvPr id="3" name="Text Placeholder 2"/>
          <p:cNvSpPr>
            <a:spLocks noGrp="1"/>
          </p:cNvSpPr>
          <p:nvPr>
            <p:ph type="body" idx="1"/>
          </p:nvPr>
        </p:nvSpPr>
        <p:spPr>
          <a:xfrm>
            <a:off x="722313" y="3861048"/>
            <a:ext cx="7772400" cy="432048"/>
          </a:xfrm>
        </p:spPr>
        <p:txBody>
          <a:bodyPr anchor="ct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1E41738-888D-4751-8FC5-12D80760D888}" type="datetimeFigureOut">
              <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defRPr/>
              </a:pPr>
              <a:t>19. 3. 2022.</a:t>
            </a:fld>
            <a:endPar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bs-Latn-BA" altLang="zh-CN" dirty="0">
                <a:latin typeface="Calibri" panose="020F0502020204030204" pitchFamily="34" charset="0"/>
              </a:rPr>
              <a:pPr lvl="0" eaLnBrk="1" hangingPunct="1"/>
              <a:t>‹#›</a:t>
            </a:fld>
            <a:endParaRPr lang="bs-Latn-BA" altLang="zh-CN"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s-Latn-B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1E41738-888D-4751-8FC5-12D80760D888}" type="datetimeFigureOut">
              <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defRPr/>
              </a:pPr>
              <a:t>19. 3. 2022.</a:t>
            </a:fld>
            <a:endPar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bs-Latn-BA" altLang="zh-CN" dirty="0">
                <a:latin typeface="Calibri" panose="020F0502020204030204" pitchFamily="34" charset="0"/>
              </a:rPr>
              <a:pPr lvl="0" eaLnBrk="1" hangingPunct="1"/>
              <a:t>‹#›</a:t>
            </a:fld>
            <a:endParaRPr lang="bs-Latn-BA" altLang="zh-CN"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s-Latn-B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1E41738-888D-4751-8FC5-12D80760D888}" type="datetimeFigureOut">
              <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defRPr/>
              </a:pPr>
              <a:t>19. 3. 2022.</a:t>
            </a:fld>
            <a:endPar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endParaRPr>
          </a:p>
        </p:txBody>
      </p:sp>
      <p:sp>
        <p:nvSpPr>
          <p:cNvPr id="9" name="Slide Number Placeholder 8"/>
          <p:cNvSpPr>
            <a:spLocks noGrp="1"/>
          </p:cNvSpPr>
          <p:nvPr>
            <p:ph type="sldNum" sz="quarter" idx="12"/>
          </p:nvPr>
        </p:nvSpPr>
        <p:spPr/>
        <p:txBody>
          <a:bodyPr/>
          <a:lstStyle/>
          <a:p>
            <a:pPr lvl="0" eaLnBrk="1" hangingPunct="1"/>
            <a:fld id="{9A0DB2DC-4C9A-4742-B13C-FB6460FD3503}" type="slidenum">
              <a:rPr lang="bs-Latn-BA" altLang="zh-CN" dirty="0">
                <a:latin typeface="Calibri" panose="020F0502020204030204" pitchFamily="34" charset="0"/>
              </a:rPr>
              <a:pPr lvl="0" eaLnBrk="1" hangingPunct="1"/>
              <a:t>‹#›</a:t>
            </a:fld>
            <a:endParaRPr lang="bs-Latn-BA" altLang="zh-CN"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s-Latn-BA"/>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1E41738-888D-4751-8FC5-12D80760D888}" type="datetimeFigureOut">
              <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defRPr/>
              </a:pPr>
              <a:t>19. 3. 2022.</a:t>
            </a:fld>
            <a:endPar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endParaRPr>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bs-Latn-BA" altLang="zh-CN" dirty="0">
                <a:latin typeface="Calibri" panose="020F0502020204030204" pitchFamily="34" charset="0"/>
              </a:rPr>
              <a:pPr lvl="0" eaLnBrk="1" hangingPunct="1"/>
              <a:t>‹#›</a:t>
            </a:fld>
            <a:endParaRPr lang="bs-Latn-BA" altLang="zh-CN"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1E41738-888D-4751-8FC5-12D80760D888}" type="datetimeFigureOut">
              <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defRPr/>
              </a:pPr>
              <a:t>19. 3. 2022.</a:t>
            </a:fld>
            <a:endPar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endParaRPr>
          </a:p>
        </p:txBody>
      </p:sp>
      <p:sp>
        <p:nvSpPr>
          <p:cNvPr id="4" name="Slide Number Placeholder 3"/>
          <p:cNvSpPr>
            <a:spLocks noGrp="1"/>
          </p:cNvSpPr>
          <p:nvPr>
            <p:ph type="sldNum" sz="quarter" idx="12"/>
          </p:nvPr>
        </p:nvSpPr>
        <p:spPr/>
        <p:txBody>
          <a:bodyPr/>
          <a:lstStyle/>
          <a:p>
            <a:pPr lvl="0" eaLnBrk="1" hangingPunct="1"/>
            <a:fld id="{9A0DB2DC-4C9A-4742-B13C-FB6460FD3503}" type="slidenum">
              <a:rPr lang="bs-Latn-BA" altLang="zh-CN" dirty="0">
                <a:latin typeface="Calibri" panose="020F0502020204030204" pitchFamily="34" charset="0"/>
              </a:rPr>
              <a:pPr lvl="0" eaLnBrk="1" hangingPunct="1"/>
              <a:t>‹#›</a:t>
            </a:fld>
            <a:endParaRPr lang="bs-Latn-BA" altLang="zh-CN"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s-Latn-B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1E41738-888D-4751-8FC5-12D80760D888}" type="datetimeFigureOut">
              <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defRPr/>
              </a:pPr>
              <a:t>19. 3. 2022.</a:t>
            </a:fld>
            <a:endPar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bs-Latn-BA" altLang="zh-CN" dirty="0">
                <a:latin typeface="Calibri" panose="020F0502020204030204" pitchFamily="34" charset="0"/>
              </a:rPr>
              <a:pPr lvl="0" eaLnBrk="1" hangingPunct="1"/>
              <a:t>‹#›</a:t>
            </a:fld>
            <a:endParaRPr lang="bs-Latn-BA" altLang="zh-CN"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s-Latn-BA"/>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sz="3200" b="0" i="0" u="none" strike="noStrike" kern="1200" cap="none" spc="0" normalizeH="0" baseline="0" noProof="0" dirty="0" smtClean="0">
                <a:ln>
                  <a:noFill/>
                </a:ln>
                <a:solidFill>
                  <a:schemeClr val="bg1"/>
                </a:solidFill>
                <a:effectLst/>
                <a:uLnTx/>
                <a:uFillTx/>
                <a:latin typeface="Microsoft New Tai Lue" panose="020B0502040204020203" pitchFamily="34" charset="0"/>
                <a:ea typeface="Microsoft New Tai Lue" panose="020B0502040204020203" pitchFamily="34" charset="0"/>
                <a:cs typeface="Microsoft New Tai Lue" panose="020B0502040204020203" pitchFamily="34" charset="0"/>
              </a:rPr>
              <a:t>Click icon to add picture</a:t>
            </a:r>
            <a:endParaRPr kumimoji="0" lang="bs-Latn-BA" sz="3200" b="0" i="0" u="none" strike="noStrike" kern="1200" cap="none" spc="0" normalizeH="0" baseline="0" noProof="0">
              <a:ln>
                <a:noFill/>
              </a:ln>
              <a:solidFill>
                <a:schemeClr val="bg1"/>
              </a:solidFill>
              <a:effectLst/>
              <a:uLnTx/>
              <a:uFillTx/>
              <a:latin typeface="Microsoft New Tai Lue" panose="020B0502040204020203" pitchFamily="34" charset="0"/>
              <a:ea typeface="Microsoft New Tai Lue" panose="020B0502040204020203" pitchFamily="34" charset="0"/>
              <a:cs typeface="Microsoft New Tai Lue" panose="020B0502040204020203" pitchFamily="34"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1E41738-888D-4751-8FC5-12D80760D888}" type="datetimeFigureOut">
              <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defRPr/>
              </a:pPr>
              <a:t>19. 3. 2022.</a:t>
            </a:fld>
            <a:endPar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bs-Latn-BA" altLang="zh-CN" dirty="0">
                <a:latin typeface="Calibri" panose="020F0502020204030204" pitchFamily="34" charset="0"/>
              </a:rPr>
              <a:pPr lvl="0" eaLnBrk="1" hangingPunct="1"/>
              <a:t>‹#›</a:t>
            </a:fld>
            <a:endParaRPr lang="bs-Latn-BA" altLang="zh-CN"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cstate="prin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18488" cy="1143000"/>
          </a:xfrm>
          <a:prstGeom prst="rect">
            <a:avLst/>
          </a:prstGeom>
          <a:noFill/>
          <a:ln w="9525">
            <a:noFill/>
          </a:ln>
        </p:spPr>
        <p:txBody>
          <a:bodyPr anchor="ctr"/>
          <a:lstStyle/>
          <a:p>
            <a:pPr lvl="0"/>
            <a:r>
              <a:rPr lang="en-US" altLang="zh-CN" dirty="0"/>
              <a:t>Click to edit Master title style</a:t>
            </a:r>
            <a:endParaRPr lang="bs-Latn-BA" altLang="zh-CN" dirty="0"/>
          </a:p>
        </p:txBody>
      </p:sp>
      <p:sp>
        <p:nvSpPr>
          <p:cNvPr id="1027" name="Text Placeholder 2"/>
          <p:cNvSpPr>
            <a:spLocks noGrp="1"/>
          </p:cNvSpPr>
          <p:nvPr>
            <p:ph type="body" idx="1"/>
          </p:nvPr>
        </p:nvSpPr>
        <p:spPr>
          <a:xfrm>
            <a:off x="457200" y="1557338"/>
            <a:ext cx="8229600" cy="4568825"/>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bs-Latn-BA" altLang="zh-CN" dirty="0"/>
          </a:p>
        </p:txBody>
      </p:sp>
      <p:sp>
        <p:nvSpPr>
          <p:cNvPr id="4" name="Date Placeholder 3"/>
          <p:cNvSpPr>
            <a:spLocks noGrp="1"/>
          </p:cNvSpPr>
          <p:nvPr>
            <p:ph type="dt" sz="half" idx="2"/>
          </p:nvPr>
        </p:nvSpPr>
        <p:spPr>
          <a:xfrm>
            <a:off x="457200" y="6448425"/>
            <a:ext cx="2133600" cy="365125"/>
          </a:xfrm>
          <a:prstGeom prst="rect">
            <a:avLst/>
          </a:prstGeom>
        </p:spPr>
        <p:txBody>
          <a:bodyPr vert="horz" wrap="square" lIns="91440" tIns="45720" rIns="91440" bIns="45720" numCol="1" anchor="ctr" anchorCtr="0" compatLnSpc="1"/>
          <a:lstStyle>
            <a:lvl1pPr eaLnBrk="1" hangingPunct="1">
              <a:defRPr sz="1200">
                <a:solidFill>
                  <a:srgbClr val="595959"/>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1E41738-888D-4751-8FC5-12D80760D888}" type="datetimeFigureOut">
              <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defRPr/>
              </a:pPr>
              <a:t>19. 3. 2022.</a:t>
            </a:fld>
            <a:endPar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3"/>
          </p:nvPr>
        </p:nvSpPr>
        <p:spPr>
          <a:xfrm>
            <a:off x="3124200" y="6448425"/>
            <a:ext cx="2895600" cy="365125"/>
          </a:xfrm>
          <a:prstGeom prst="rect">
            <a:avLst/>
          </a:prstGeom>
        </p:spPr>
        <p:txBody>
          <a:bodyPr vert="horz" wrap="square" lIns="91440" tIns="45720" rIns="91440" bIns="45720" numCol="1" anchor="ctr" anchorCtr="0" compatLnSpc="1"/>
          <a:lstStyle>
            <a:lvl1pPr algn="ctr" eaLnBrk="1" hangingPunct="1">
              <a:defRPr sz="1200">
                <a:solidFill>
                  <a:srgbClr val="595959"/>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bs-Latn-BA" altLang="zh-CN" sz="1200" b="0" i="0" u="none" strike="noStrike" kern="1200" cap="none" spc="0" normalizeH="0" baseline="0" noProof="0" smtClean="0">
              <a:ln>
                <a:noFill/>
              </a:ln>
              <a:solidFill>
                <a:srgbClr val="595959"/>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4"/>
          </p:nvPr>
        </p:nvSpPr>
        <p:spPr>
          <a:xfrm>
            <a:off x="6553200" y="6448425"/>
            <a:ext cx="2133600" cy="365125"/>
          </a:xfrm>
          <a:prstGeom prst="rect">
            <a:avLst/>
          </a:prstGeom>
        </p:spPr>
        <p:txBody>
          <a:bodyPr vert="horz" wrap="square" lIns="91440" tIns="45720" rIns="91440" bIns="45720" numCol="1" anchor="ctr" anchorCtr="0" compatLnSpc="1"/>
          <a:lstStyle>
            <a:lvl1pPr algn="r">
              <a:defRPr sz="1200">
                <a:solidFill>
                  <a:srgbClr val="595959"/>
                </a:solidFill>
                <a:ea typeface="SimSun" panose="02010600030101010101" pitchFamily="2" charset="-122"/>
              </a:defRPr>
            </a:lvl1pPr>
          </a:lstStyle>
          <a:p>
            <a:pPr lvl="0" eaLnBrk="1" hangingPunct="1"/>
            <a:fld id="{9A0DB2DC-4C9A-4742-B13C-FB6460FD3503}" type="slidenum">
              <a:rPr lang="bs-Latn-BA" altLang="zh-CN" dirty="0">
                <a:latin typeface="Calibri" panose="020F0502020204030204" pitchFamily="34" charset="0"/>
              </a:rPr>
              <a:pPr lvl="0" eaLnBrk="1" hangingPunct="1"/>
              <a:t>‹#›</a:t>
            </a:fld>
            <a:endParaRPr lang="bs-Latn-BA" altLang="zh-CN" dirty="0">
              <a:latin typeface="Calibri" panose="020F0502020204030204" pitchFamily="34" charset="0"/>
            </a:endParaRPr>
          </a:p>
        </p:txBody>
      </p:sp>
      <p:sp>
        <p:nvSpPr>
          <p:cNvPr id="7" name="TextBox 8"/>
          <p:cNvSpPr txBox="1"/>
          <p:nvPr/>
        </p:nvSpPr>
        <p:spPr>
          <a:xfrm rot="16200000">
            <a:off x="-3686175" y="3228975"/>
            <a:ext cx="6858000" cy="400050"/>
          </a:xfrm>
          <a:prstGeom prst="rect">
            <a:avLst/>
          </a:prstGeom>
          <a:noFill/>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bs-Latn-BA" altLang="zh-CN" sz="2000" b="0" i="0" u="none" strike="noStrike" kern="1200" cap="none" spc="0" normalizeH="0" baseline="0" noProof="0" smtClean="0">
                <a:ln>
                  <a:noFill/>
                </a:ln>
                <a:solidFill>
                  <a:srgbClr val="7F7F7F"/>
                </a:solidFill>
                <a:effectLst/>
                <a:uLnTx/>
                <a:uFillTx/>
                <a:latin typeface="Calibri" panose="020F0502020204030204" pitchFamily="34" charset="0"/>
                <a:ea typeface="+mn-ea"/>
                <a:cs typeface="+mn-cs"/>
              </a:rPr>
              <a:t> © free-ppt-templates.com</a:t>
            </a:r>
            <a:endParaRPr kumimoji="0" lang="en-US" altLang="zh-CN" sz="2000" b="0" i="0" u="none" strike="noStrike" kern="1200" cap="none" spc="0" normalizeH="0" baseline="0" noProof="0" dirty="0" smtClean="0">
              <a:ln>
                <a:noFill/>
              </a:ln>
              <a:solidFill>
                <a:srgbClr val="7F7F7F"/>
              </a:solidFill>
              <a:effectLst/>
              <a:uLnTx/>
              <a:uFillTx/>
              <a:latin typeface="Calibri" panose="020F050202020403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timing>
    <p:tnLst>
      <p:par>
        <p:cTn id="1" dur="indefinite" restart="never" nodeType="tmRoot"/>
      </p:par>
    </p:tnLst>
  </p:timing>
  <p:hf sldNum="0" hdr="0" ftr="0" dt="0"/>
  <p:txStyles>
    <p:titleStyle>
      <a:lvl1pPr algn="ctr" rtl="0" fontAlgn="base">
        <a:spcBef>
          <a:spcPct val="0"/>
        </a:spcBef>
        <a:spcAft>
          <a:spcPct val="0"/>
        </a:spcAft>
        <a:defRPr sz="5400" kern="1200">
          <a:solidFill>
            <a:schemeClr val="bg1"/>
          </a:solidFill>
          <a:latin typeface="Lucida Handwriting" panose="03010101010101010101" pitchFamily="66" charset="0"/>
          <a:ea typeface="Microsoft New Tai Lue" panose="020B0502040204020203" pitchFamily="34" charset="0"/>
          <a:cs typeface="Microsoft New Tai Lue" panose="020B0502040204020203" pitchFamily="34" charset="0"/>
        </a:defRPr>
      </a:lvl1pPr>
      <a:lvl2pPr algn="ctr" rtl="0" fontAlgn="base">
        <a:spcBef>
          <a:spcPct val="0"/>
        </a:spcBef>
        <a:spcAft>
          <a:spcPct val="0"/>
        </a:spcAft>
        <a:defRPr sz="5400">
          <a:solidFill>
            <a:schemeClr val="bg1"/>
          </a:solidFill>
          <a:latin typeface="Lucida Handwriting" panose="03010101010101010101" pitchFamily="66" charset="0"/>
          <a:ea typeface="Microsoft New Tai Lue" panose="020B0502040204020203" pitchFamily="34" charset="0"/>
          <a:cs typeface="Microsoft New Tai Lue" panose="020B0502040204020203" pitchFamily="34" charset="0"/>
        </a:defRPr>
      </a:lvl2pPr>
      <a:lvl3pPr algn="ctr" rtl="0" fontAlgn="base">
        <a:spcBef>
          <a:spcPct val="0"/>
        </a:spcBef>
        <a:spcAft>
          <a:spcPct val="0"/>
        </a:spcAft>
        <a:defRPr sz="5400">
          <a:solidFill>
            <a:schemeClr val="bg1"/>
          </a:solidFill>
          <a:latin typeface="Lucida Handwriting" panose="03010101010101010101" pitchFamily="66" charset="0"/>
          <a:ea typeface="Microsoft New Tai Lue" panose="020B0502040204020203" pitchFamily="34" charset="0"/>
          <a:cs typeface="Microsoft New Tai Lue" panose="020B0502040204020203" pitchFamily="34" charset="0"/>
        </a:defRPr>
      </a:lvl3pPr>
      <a:lvl4pPr algn="ctr" rtl="0" fontAlgn="base">
        <a:spcBef>
          <a:spcPct val="0"/>
        </a:spcBef>
        <a:spcAft>
          <a:spcPct val="0"/>
        </a:spcAft>
        <a:defRPr sz="5400">
          <a:solidFill>
            <a:schemeClr val="bg1"/>
          </a:solidFill>
          <a:latin typeface="Lucida Handwriting" panose="03010101010101010101" pitchFamily="66" charset="0"/>
          <a:ea typeface="Microsoft New Tai Lue" panose="020B0502040204020203" pitchFamily="34" charset="0"/>
          <a:cs typeface="Microsoft New Tai Lue" panose="020B0502040204020203" pitchFamily="34" charset="0"/>
        </a:defRPr>
      </a:lvl4pPr>
      <a:lvl5pPr algn="ctr" rtl="0" fontAlgn="base">
        <a:spcBef>
          <a:spcPct val="0"/>
        </a:spcBef>
        <a:spcAft>
          <a:spcPct val="0"/>
        </a:spcAft>
        <a:defRPr sz="5400">
          <a:solidFill>
            <a:schemeClr val="bg1"/>
          </a:solidFill>
          <a:latin typeface="Lucida Handwriting" panose="03010101010101010101" pitchFamily="66" charset="0"/>
          <a:ea typeface="Microsoft New Tai Lue" panose="020B0502040204020203" pitchFamily="34" charset="0"/>
          <a:cs typeface="Microsoft New Tai Lue" panose="020B0502040204020203" pitchFamily="34" charset="0"/>
        </a:defRPr>
      </a:lvl5pPr>
      <a:lvl6pPr marL="457200" algn="ctr" rtl="0" fontAlgn="base">
        <a:spcBef>
          <a:spcPct val="0"/>
        </a:spcBef>
        <a:spcAft>
          <a:spcPct val="0"/>
        </a:spcAft>
        <a:defRPr sz="5400">
          <a:solidFill>
            <a:schemeClr val="bg1"/>
          </a:solidFill>
          <a:latin typeface="Lucida Handwriting" panose="03010101010101010101" pitchFamily="66" charset="0"/>
          <a:ea typeface="Microsoft New Tai Lue" panose="020B0502040204020203" pitchFamily="34" charset="0"/>
          <a:cs typeface="Microsoft New Tai Lue" panose="020B0502040204020203" pitchFamily="34" charset="0"/>
        </a:defRPr>
      </a:lvl6pPr>
      <a:lvl7pPr marL="914400" algn="ctr" rtl="0" fontAlgn="base">
        <a:spcBef>
          <a:spcPct val="0"/>
        </a:spcBef>
        <a:spcAft>
          <a:spcPct val="0"/>
        </a:spcAft>
        <a:defRPr sz="5400">
          <a:solidFill>
            <a:schemeClr val="bg1"/>
          </a:solidFill>
          <a:latin typeface="Lucida Handwriting" panose="03010101010101010101" pitchFamily="66" charset="0"/>
          <a:ea typeface="Microsoft New Tai Lue" panose="020B0502040204020203" pitchFamily="34" charset="0"/>
          <a:cs typeface="Microsoft New Tai Lue" panose="020B0502040204020203" pitchFamily="34" charset="0"/>
        </a:defRPr>
      </a:lvl7pPr>
      <a:lvl8pPr marL="1371600" algn="ctr" rtl="0" fontAlgn="base">
        <a:spcBef>
          <a:spcPct val="0"/>
        </a:spcBef>
        <a:spcAft>
          <a:spcPct val="0"/>
        </a:spcAft>
        <a:defRPr sz="5400">
          <a:solidFill>
            <a:schemeClr val="bg1"/>
          </a:solidFill>
          <a:latin typeface="Lucida Handwriting" panose="03010101010101010101" pitchFamily="66" charset="0"/>
          <a:ea typeface="Microsoft New Tai Lue" panose="020B0502040204020203" pitchFamily="34" charset="0"/>
          <a:cs typeface="Microsoft New Tai Lue" panose="020B0502040204020203" pitchFamily="34" charset="0"/>
        </a:defRPr>
      </a:lvl8pPr>
      <a:lvl9pPr marL="1828800" algn="ctr" rtl="0" fontAlgn="base">
        <a:spcBef>
          <a:spcPct val="0"/>
        </a:spcBef>
        <a:spcAft>
          <a:spcPct val="0"/>
        </a:spcAft>
        <a:defRPr sz="5400">
          <a:solidFill>
            <a:schemeClr val="bg1"/>
          </a:solidFill>
          <a:latin typeface="Lucida Handwriting" panose="03010101010101010101" pitchFamily="66" charset="0"/>
          <a:ea typeface="Microsoft New Tai Lue" panose="020B0502040204020203" pitchFamily="34" charset="0"/>
          <a:cs typeface="Microsoft New Tai Lue" panose="020B0502040204020203"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bg1"/>
          </a:solidFill>
          <a:latin typeface="Microsoft New Tai Lue" panose="020B0502040204020203" pitchFamily="34" charset="0"/>
          <a:ea typeface="Microsoft New Tai Lue" panose="020B0502040204020203" pitchFamily="34" charset="0"/>
          <a:cs typeface="Microsoft New Tai Lue" panose="020B0502040204020203"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bg1"/>
          </a:solidFill>
          <a:latin typeface="Microsoft New Tai Lue" panose="020B0502040204020203" pitchFamily="34" charset="0"/>
          <a:ea typeface="Microsoft New Tai Lue" panose="020B0502040204020203" pitchFamily="34" charset="0"/>
          <a:cs typeface="Microsoft New Tai Lue" panose="020B0502040204020203"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bg1"/>
          </a:solidFill>
          <a:latin typeface="Microsoft New Tai Lue" panose="020B0502040204020203" pitchFamily="34" charset="0"/>
          <a:ea typeface="Microsoft New Tai Lue" panose="020B0502040204020203" pitchFamily="34" charset="0"/>
          <a:cs typeface="Microsoft New Tai Lue" panose="020B0502040204020203"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bg1"/>
          </a:solidFill>
          <a:latin typeface="Microsoft New Tai Lue" panose="020B0502040204020203" pitchFamily="34" charset="0"/>
          <a:ea typeface="Microsoft New Tai Lue" panose="020B0502040204020203" pitchFamily="34" charset="0"/>
          <a:cs typeface="Microsoft New Tai Lue" panose="020B0502040204020203"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bg1"/>
          </a:solidFill>
          <a:latin typeface="Microsoft New Tai Lue" panose="020B0502040204020203" pitchFamily="34" charset="0"/>
          <a:ea typeface="Microsoft New Tai Lue" panose="020B0502040204020203" pitchFamily="34" charset="0"/>
          <a:cs typeface="Microsoft New Tai Lue"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m.wikipedia.org/wiki/Wire_saw" TargetMode="External"/><Relationship Id="rId2" Type="http://schemas.openxmlformats.org/officeDocument/2006/relationships/hyperlink" Target="https://en.m.wikipedia.org/wiki/Blade" TargetMode="External"/><Relationship Id="rId1" Type="http://schemas.openxmlformats.org/officeDocument/2006/relationships/slideLayout" Target="../slideLayouts/slideLayout2.xml"/><Relationship Id="rId6" Type="http://schemas.openxmlformats.org/officeDocument/2006/relationships/hyperlink" Target="https://en.m.wikipedia.org/wiki/Wood" TargetMode="External"/><Relationship Id="rId5" Type="http://schemas.openxmlformats.org/officeDocument/2006/relationships/hyperlink" Target="https://en.m.wikipedia.org/wiki/Material" TargetMode="External"/><Relationship Id="rId4" Type="http://schemas.openxmlformats.org/officeDocument/2006/relationships/hyperlink" Target="https://en.m.wikipedia.org/wiki/Chain_saw"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quora.com/How-do-farmers-protect-crops-from-birds" TargetMode="External"/><Relationship Id="rId2" Type="http://schemas.openxmlformats.org/officeDocument/2006/relationships/hyperlink" Target="https://www.concordmonitor.com/All-about-scarecrows-4927005" TargetMode="External"/><Relationship Id="rId1" Type="http://schemas.openxmlformats.org/officeDocument/2006/relationships/slideLayout" Target="../slideLayouts/slideLayout2.xml"/><Relationship Id="rId4" Type="http://schemas.openxmlformats.org/officeDocument/2006/relationships/hyperlink" Target="https://en.wikipedia.org/wiki/Agricultural_fenc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05200" y="4724400"/>
            <a:ext cx="4201048" cy="1752600"/>
          </a:xfrm>
          <a:ln>
            <a:solidFill>
              <a:schemeClr val="tx1"/>
            </a:solidFill>
          </a:ln>
        </p:spPr>
        <p:txBody>
          <a:bodyPr>
            <a:normAutofit fontScale="55000" lnSpcReduction="20000"/>
          </a:bodyPr>
          <a:lstStyle/>
          <a:p>
            <a:pPr algn="just"/>
            <a:r>
              <a:rPr lang="en-US" b="1" dirty="0" smtClean="0">
                <a:latin typeface="Times New Roman" panose="02020603050405020304" pitchFamily="18" charset="0"/>
                <a:cs typeface="Times New Roman" panose="02020603050405020304" pitchFamily="18" charset="0"/>
              </a:rPr>
              <a:t>Team Members:</a:t>
            </a:r>
          </a:p>
          <a:p>
            <a:pPr algn="just"/>
            <a:r>
              <a:rPr lang="en-US" b="1" dirty="0" smtClean="0">
                <a:latin typeface="Times New Roman" panose="02020603050405020304" pitchFamily="18" charset="0"/>
                <a:cs typeface="Times New Roman" panose="02020603050405020304" pitchFamily="18" charset="0"/>
              </a:rPr>
              <a:t>19H51A05J4-VIJAY</a:t>
            </a:r>
            <a:endParaRPr lang="en-US" b="1" dirty="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19H51A05J7-MANIKANTA</a:t>
            </a:r>
          </a:p>
          <a:p>
            <a:pPr algn="just"/>
            <a:r>
              <a:rPr lang="en-US" b="1" dirty="0" smtClean="0">
                <a:latin typeface="Times New Roman" panose="02020603050405020304" pitchFamily="18" charset="0"/>
                <a:cs typeface="Times New Roman" panose="02020603050405020304" pitchFamily="18" charset="0"/>
              </a:rPr>
              <a:t>19H51A05J8-TANUJA</a:t>
            </a:r>
          </a:p>
          <a:p>
            <a:pPr algn="just"/>
            <a:r>
              <a:rPr lang="en-US" b="1" dirty="0" smtClean="0">
                <a:latin typeface="Times New Roman" panose="02020603050405020304" pitchFamily="18" charset="0"/>
                <a:cs typeface="Times New Roman" panose="02020603050405020304" pitchFamily="18" charset="0"/>
              </a:rPr>
              <a:t>19H51A05K1-USHA</a:t>
            </a:r>
          </a:p>
          <a:p>
            <a:pPr algn="just"/>
            <a:r>
              <a:rPr lang="en-US" b="1" dirty="0" smtClean="0">
                <a:latin typeface="Times New Roman" panose="02020603050405020304" pitchFamily="18" charset="0"/>
                <a:cs typeface="Times New Roman" panose="02020603050405020304" pitchFamily="18" charset="0"/>
              </a:rPr>
              <a:t>19H51A05K3-GANENDHAR</a:t>
            </a:r>
          </a:p>
        </p:txBody>
      </p:sp>
      <p:sp>
        <p:nvSpPr>
          <p:cNvPr id="4" name="Rectangle 3"/>
          <p:cNvSpPr/>
          <p:nvPr/>
        </p:nvSpPr>
        <p:spPr>
          <a:xfrm>
            <a:off x="805124" y="2718256"/>
            <a:ext cx="7315200" cy="923330"/>
          </a:xfrm>
          <a:prstGeom prst="rect">
            <a:avLst/>
          </a:prstGeom>
          <a:noFill/>
          <a:ln>
            <a:solidFill>
              <a:schemeClr val="tx1"/>
            </a:solidFill>
          </a:ln>
        </p:spPr>
        <p:txBody>
          <a:bodyPr wrap="square" lIns="91440" tIns="45720" rIns="91440" bIns="45720">
            <a:spAutoFit/>
          </a:bodyPr>
          <a:lstStyle/>
          <a:p>
            <a:pPr algn="ctr"/>
            <a:r>
              <a:rPr lang="en-US" sz="5400" dirty="0">
                <a:solidFill>
                  <a:srgbClr val="FFFF00"/>
                </a:solidFill>
                <a:latin typeface="Times New Roman" panose="02020603050405020304" pitchFamily="18" charset="0"/>
                <a:cs typeface="Times New Roman" panose="02020603050405020304" pitchFamily="18" charset="0"/>
              </a:rPr>
              <a:t>ANIMAL SCARY GUN</a:t>
            </a:r>
            <a:endParaRPr lang="en-US" sz="5400" b="1" cap="none" spc="0" dirty="0">
              <a:ln w="13462">
                <a:solidFill>
                  <a:schemeClr val="bg1"/>
                </a:solidFill>
                <a:prstDash val="solid"/>
              </a:ln>
              <a:solidFill>
                <a:srgbClr val="FFFF00"/>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55575" y="1266498"/>
            <a:ext cx="8925448" cy="707886"/>
          </a:xfrm>
          <a:prstGeom prst="rect">
            <a:avLst/>
          </a:prstGeom>
          <a:noFill/>
          <a:ln>
            <a:solidFill>
              <a:schemeClr val="tx1"/>
            </a:solidFill>
          </a:ln>
        </p:spPr>
        <p:txBody>
          <a:bodyPr wrap="square" lIns="91440" tIns="45720" rIns="91440" bIns="45720">
            <a:spAutoFit/>
          </a:bodyPr>
          <a:lstStyle/>
          <a:p>
            <a:pPr algn="ctr"/>
            <a:r>
              <a:rPr lang="en-US" sz="4000" b="0" cap="none" spc="0" dirty="0" smtClean="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SOCIAL INNOVATION IN PRACTICE</a:t>
            </a:r>
            <a:endParaRPr lang="en-US" sz="4000" b="0" cap="none" spc="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1295400" y="5181600"/>
            <a:ext cx="2209800" cy="646331"/>
          </a:xfrm>
          <a:prstGeom prst="rect">
            <a:avLst/>
          </a:prstGeom>
          <a:noFill/>
        </p:spPr>
        <p:txBody>
          <a:bodyPr wrap="square" rtlCol="0">
            <a:spAutoFit/>
          </a:bodyPr>
          <a:lstStyle/>
          <a:p>
            <a:r>
              <a:rPr lang="en-US" dirty="0" smtClean="0">
                <a:solidFill>
                  <a:srgbClr val="FFC000"/>
                </a:solidFill>
                <a:latin typeface="Times New Roman" panose="02020603050405020304" pitchFamily="18" charset="0"/>
                <a:cs typeface="Times New Roman" panose="02020603050405020304" pitchFamily="18" charset="0"/>
              </a:rPr>
              <a:t>TEAM – 14</a:t>
            </a:r>
          </a:p>
          <a:p>
            <a:r>
              <a:rPr lang="en-US" dirty="0" smtClean="0">
                <a:solidFill>
                  <a:srgbClr val="FFC000"/>
                </a:solidFill>
                <a:latin typeface="Times New Roman" panose="02020603050405020304" pitchFamily="18" charset="0"/>
                <a:cs typeface="Times New Roman" panose="02020603050405020304" pitchFamily="18" charset="0"/>
              </a:rPr>
              <a:t>SEC - A</a:t>
            </a:r>
            <a:endParaRPr lang="en-US" dirty="0">
              <a:solidFill>
                <a:srgbClr val="FFC000"/>
              </a:solidFill>
              <a:latin typeface="Times New Roman" panose="02020603050405020304" pitchFamily="18" charset="0"/>
              <a:cs typeface="Times New Roman" panose="02020603050405020304" pitchFamily="18" charset="0"/>
            </a:endParaRPr>
          </a:p>
        </p:txBody>
      </p:sp>
      <p:sp>
        <p:nvSpPr>
          <p:cNvPr id="4098" name="AutoShape 2" descr="CMR College of Engineering &amp; Technology | Top Engineering College in  Hyderaba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CMR College of Engineering &amp; Technology | Top Engineering College in  Hyderaba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01" name="Picture 5" descr="C:\Users\admin\Desktop\download.png"/>
          <p:cNvPicPr>
            <a:picLocks noChangeAspect="1" noChangeArrowheads="1"/>
          </p:cNvPicPr>
          <p:nvPr/>
        </p:nvPicPr>
        <p:blipFill>
          <a:blip r:embed="rId2" cstate="print"/>
          <a:srcRect/>
          <a:stretch>
            <a:fillRect/>
          </a:stretch>
        </p:blipFill>
        <p:spPr bwMode="auto">
          <a:xfrm>
            <a:off x="1" y="1"/>
            <a:ext cx="9143999" cy="1219199"/>
          </a:xfrm>
          <a:prstGeom prst="rect">
            <a:avLst/>
          </a:prstGeom>
          <a:noFill/>
        </p:spPr>
      </p:pic>
    </p:spTree>
    <p:extLst>
      <p:ext uri="{BB962C8B-B14F-4D97-AF65-F5344CB8AC3E}">
        <p14:creationId xmlns:p14="http://schemas.microsoft.com/office/powerpoint/2010/main" val="2415327767"/>
      </p:ext>
    </p:extLst>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pitchFamily="18" charset="0"/>
                <a:cs typeface="Times New Roman" pitchFamily="18" charset="0"/>
              </a:rPr>
              <a:t>Proposed Methodology</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400" dirty="0" smtClean="0">
                <a:latin typeface="Times New Roman" panose="02020603050405020304" pitchFamily="18" charset="0"/>
                <a:cs typeface="Times New Roman" panose="02020603050405020304" pitchFamily="18" charset="0"/>
              </a:rPr>
              <a:t> </a:t>
            </a:r>
            <a:r>
              <a:rPr lang="en-US" sz="2000" dirty="0" smtClean="0">
                <a:latin typeface="Times New Roman" pitchFamily="18" charset="0"/>
                <a:cs typeface="Times New Roman" pitchFamily="18" charset="0"/>
              </a:rPr>
              <a:t>As we have gone with the need statement, we gone through a literature review so that we can know what exactly our prototype must contain, what kind of updates it should have. While going through this process we came across constraints like :</a:t>
            </a:r>
          </a:p>
          <a:p>
            <a:pPr lvl="0"/>
            <a:r>
              <a:rPr lang="en-US" sz="2000" dirty="0" smtClean="0">
                <a:latin typeface="Times New Roman" pitchFamily="18" charset="0"/>
                <a:cs typeface="Times New Roman" pitchFamily="18" charset="0"/>
              </a:rPr>
              <a:t>No harm to animals .</a:t>
            </a:r>
          </a:p>
          <a:p>
            <a:pPr lvl="0"/>
            <a:r>
              <a:rPr lang="en-US" sz="2000" dirty="0" smtClean="0">
                <a:latin typeface="Times New Roman" pitchFamily="18" charset="0"/>
                <a:cs typeface="Times New Roman" pitchFamily="18" charset="0"/>
              </a:rPr>
              <a:t>Saves the energy of farmers . </a:t>
            </a:r>
          </a:p>
          <a:p>
            <a:pPr lvl="0"/>
            <a:r>
              <a:rPr lang="en-US" sz="2000" dirty="0" smtClean="0">
                <a:latin typeface="Times New Roman" pitchFamily="18" charset="0"/>
                <a:cs typeface="Times New Roman" pitchFamily="18" charset="0"/>
              </a:rPr>
              <a:t>Easy to use .</a:t>
            </a:r>
          </a:p>
          <a:p>
            <a:pPr lvl="0"/>
            <a:r>
              <a:rPr lang="en-US" sz="2000" dirty="0" smtClean="0">
                <a:latin typeface="Times New Roman" pitchFamily="18" charset="0"/>
                <a:cs typeface="Times New Roman" pitchFamily="18" charset="0"/>
              </a:rPr>
              <a:t>Time saving</a:t>
            </a:r>
            <a:endParaRPr lang="en-US" sz="20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19256" cy="1143000"/>
          </a:xfrm>
        </p:spPr>
        <p:txBody>
          <a:bodyPr/>
          <a:lstStyle/>
          <a:p>
            <a:r>
              <a:rPr lang="en-US" sz="2800" dirty="0" smtClean="0">
                <a:latin typeface="Times New Roman" pitchFamily="18" charset="0"/>
                <a:cs typeface="Times New Roman" pitchFamily="18" charset="0"/>
              </a:rPr>
              <a:t>Conceptual Design</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r>
              <a:rPr lang="en-US" sz="2000" dirty="0" smtClean="0">
                <a:latin typeface="Times New Roman" pitchFamily="18" charset="0"/>
                <a:cs typeface="Times New Roman" pitchFamily="18" charset="0"/>
              </a:rPr>
              <a:t>Firstly, Take 75mm PVC pipe and measure 25cm with a steel ruler and cut it with a blade.</a:t>
            </a:r>
          </a:p>
          <a:p>
            <a:pPr lvl="0"/>
            <a:r>
              <a:rPr lang="en-US" sz="2000" dirty="0" smtClean="0">
                <a:latin typeface="Times New Roman" pitchFamily="18" charset="0"/>
                <a:cs typeface="Times New Roman" pitchFamily="18" charset="0"/>
              </a:rPr>
              <a:t>Take 50mm pipe and measure 40cm with a steel ruler and cut it with a blade.</a:t>
            </a:r>
          </a:p>
          <a:p>
            <a:pPr lvl="0"/>
            <a:r>
              <a:rPr lang="en-US" sz="2000" dirty="0" smtClean="0">
                <a:latin typeface="Times New Roman" pitchFamily="18" charset="0"/>
                <a:cs typeface="Times New Roman" pitchFamily="18" charset="0"/>
              </a:rPr>
              <a:t>Take 75-50mm connector and 75mm stopper &amp; connect the 25cm pipe to a connector on one side and on the other side connect with stopper.</a:t>
            </a:r>
          </a:p>
          <a:p>
            <a:pPr lvl="0"/>
            <a:r>
              <a:rPr lang="en-US" sz="2000" dirty="0" smtClean="0">
                <a:latin typeface="Times New Roman" pitchFamily="18" charset="0"/>
                <a:cs typeface="Times New Roman" pitchFamily="18" charset="0"/>
              </a:rPr>
              <a:t>Make hole on stopper with driller of gas lighter size &amp; insert lighter into it   &amp; cover it with M-seal.</a:t>
            </a:r>
          </a:p>
          <a:p>
            <a:pPr lvl="0"/>
            <a:r>
              <a:rPr lang="en-US" sz="2000" dirty="0" smtClean="0">
                <a:latin typeface="Times New Roman" pitchFamily="18" charset="0"/>
                <a:cs typeface="Times New Roman" pitchFamily="18" charset="0"/>
              </a:rPr>
              <a:t>By putting glue stick  on 40cm pipe and attach to connector.</a:t>
            </a:r>
          </a:p>
          <a:p>
            <a:pPr lvl="0"/>
            <a:r>
              <a:rPr lang="en-US" sz="2000" dirty="0" smtClean="0">
                <a:latin typeface="Times New Roman" pitchFamily="18" charset="0"/>
                <a:cs typeface="Times New Roman" pitchFamily="18" charset="0"/>
              </a:rPr>
              <a:t>Attach all parts systematically with glue stick.</a:t>
            </a:r>
          </a:p>
          <a:p>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panose="02020603050405020304" pitchFamily="18" charset="0"/>
                <a:cs typeface="Times New Roman" pitchFamily="18" charset="0"/>
              </a:rPr>
              <a:t>Block Diagram</a:t>
            </a:r>
            <a:endParaRPr lang="en-US" sz="28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srcRect t="24167" b="26944"/>
          <a:stretch>
            <a:fillRect/>
          </a:stretch>
        </p:blipFill>
        <p:spPr>
          <a:xfrm>
            <a:off x="1371600" y="2057400"/>
            <a:ext cx="6477000" cy="32766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Requirement Analysis</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1)</a:t>
            </a:r>
            <a:r>
              <a:rPr lang="en-US" sz="2400" b="1" dirty="0" smtClean="0">
                <a:latin typeface="Times New Roman" pitchFamily="18" charset="0"/>
                <a:cs typeface="Times New Roman" pitchFamily="18" charset="0"/>
              </a:rPr>
              <a:t> PVC PIPE:</a:t>
            </a:r>
          </a:p>
          <a:p>
            <a:r>
              <a:rPr lang="en-US" sz="2000" dirty="0" smtClean="0">
                <a:latin typeface="Times New Roman" pitchFamily="18" charset="0"/>
                <a:cs typeface="Times New Roman" pitchFamily="18" charset="0"/>
              </a:rPr>
              <a:t> It's the white plastic pipe commonly used for plumbing and drainage. PVC stands for polyvinyl chloride, and it's become a common replacement for metal piping. PVC's strength, durability, easy installation, and low cost have made it one of the most widely used plastics in the world. It is a synthetic thermoplastic material made by polymerizing vinyl chloride .</a:t>
            </a:r>
            <a:r>
              <a:rPr lang="en-US" sz="2000" i="1" dirty="0" smtClean="0">
                <a:latin typeface="Times New Roman" pitchFamily="18" charset="0"/>
                <a:cs typeface="Times New Roman" pitchFamily="18" charset="0"/>
              </a:rPr>
              <a:t>PVC pipes</a:t>
            </a:r>
            <a:r>
              <a:rPr lang="en-US" sz="2000" dirty="0" smtClean="0">
                <a:latin typeface="Times New Roman" pitchFamily="18" charset="0"/>
                <a:cs typeface="Times New Roman" pitchFamily="18" charset="0"/>
              </a:rPr>
              <a:t> are used in a wide variety of piping applications, from transportation of drinking water over drainage solutions to advanced fire-sprinkler systems</a:t>
            </a:r>
          </a:p>
          <a:p>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sz="2000" dirty="0" smtClean="0">
                <a:latin typeface="Times New Roman" pitchFamily="18" charset="0"/>
                <a:cs typeface="Times New Roman" pitchFamily="18" charset="0"/>
              </a:rPr>
              <a:t>2)</a:t>
            </a:r>
            <a:r>
              <a:rPr lang="en-US" sz="2000" b="1" dirty="0" smtClean="0">
                <a:latin typeface="Times New Roman" pitchFamily="18" charset="0"/>
                <a:cs typeface="Times New Roman" pitchFamily="18" charset="0"/>
              </a:rPr>
              <a:t> CONNECTOR :</a:t>
            </a:r>
          </a:p>
          <a:p>
            <a:r>
              <a:rPr lang="en-US" sz="2000" dirty="0" smtClean="0">
                <a:latin typeface="Times New Roman" pitchFamily="18" charset="0"/>
                <a:cs typeface="Times New Roman" pitchFamily="18" charset="0"/>
              </a:rPr>
              <a:t>Pipe connectors is used for attach one pipe to another in order to lengthen the run or change the flow direction . These are used to combine, divert or reduce the flow of the water supply, and they come in a variety of sizes to fit the pipe they will connect.</a:t>
            </a:r>
          </a:p>
          <a:p>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lgn="just"/>
            <a:r>
              <a:rPr lang="en-US" sz="2000" dirty="0" smtClean="0">
                <a:latin typeface="Times New Roman" panose="02020603050405020304" pitchFamily="18" charset="0"/>
                <a:cs typeface="Times New Roman" panose="02020603050405020304" pitchFamily="18" charset="0"/>
              </a:rPr>
              <a:t>3) </a:t>
            </a:r>
            <a:r>
              <a:rPr lang="en-US" sz="2000" b="1" dirty="0" smtClean="0">
                <a:latin typeface="Times New Roman" panose="02020603050405020304" pitchFamily="18" charset="0"/>
                <a:cs typeface="Times New Roman" panose="02020603050405020304" pitchFamily="18" charset="0"/>
              </a:rPr>
              <a:t>STOPPER :</a:t>
            </a:r>
            <a:endParaRPr lang="en-US" sz="2000" dirty="0" smtClean="0">
              <a:latin typeface="Times New Roman" panose="02020603050405020304" pitchFamily="18" charset="0"/>
              <a:cs typeface="Times New Roman" panose="02020603050405020304" pitchFamily="18" charset="0"/>
            </a:endParaRPr>
          </a:p>
          <a:p>
            <a:pPr algn="just">
              <a:buNone/>
            </a:pPr>
            <a:r>
              <a:rPr lang="en-US" sz="2000" dirty="0" smtClean="0">
                <a:latin typeface="Times New Roman" panose="02020603050405020304" pitchFamily="18" charset="0"/>
                <a:cs typeface="Times New Roman" panose="02020603050405020304" pitchFamily="18" charset="0"/>
              </a:rPr>
              <a:t>    It is used to prevent leakage and permeation in construction joint by taking full advantage of polyvinyl chloride resin property of good elastic deformation . It is highly resistant to corrosion and it has excellent durability . PVC water stopper are mainly used for tunnels , bridges , storage tanks , water and waste treatment plants , dams , culverts and other places .</a:t>
            </a:r>
            <a:r>
              <a:rPr lang="en-IN" sz="2000"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gn="just">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sz="2000" dirty="0" smtClean="0">
                <a:latin typeface="Times New Roman" panose="02020603050405020304" pitchFamily="18" charset="0"/>
                <a:cs typeface="Times New Roman" panose="02020603050405020304" pitchFamily="18" charset="0"/>
              </a:rPr>
              <a:t>4)</a:t>
            </a:r>
            <a:r>
              <a:rPr lang="en-US" sz="2000" b="1" dirty="0" smtClean="0">
                <a:latin typeface="Times New Roman" panose="02020603050405020304" pitchFamily="18" charset="0"/>
                <a:cs typeface="Times New Roman" panose="02020603050405020304" pitchFamily="18" charset="0"/>
              </a:rPr>
              <a:t> .GAS LIGHTER</a:t>
            </a:r>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A lighter is a portable device which generates a flame , and can be used to ignite a variety of items , such as gas stoves, fireworks, candles or campfire etc... It consists of a metal or plastic container filled with a flammable liquid or compressed gas, a means of ignition to produce the flame . Alternatively, a lighter can be powered by electricity, using an electric arc or heating element to ignite the target .</a:t>
            </a: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r>
              <a:rPr lang="en-US" sz="2000" dirty="0" smtClean="0">
                <a:latin typeface="Times New Roman" panose="02020603050405020304" pitchFamily="18" charset="0"/>
                <a:cs typeface="Times New Roman" panose="02020603050405020304" pitchFamily="18" charset="0"/>
              </a:rPr>
              <a:t>5)</a:t>
            </a:r>
            <a:r>
              <a:rPr lang="en-US" sz="2000" b="1" dirty="0" smtClean="0">
                <a:latin typeface="Times New Roman" panose="02020603050405020304" pitchFamily="18" charset="0"/>
                <a:cs typeface="Times New Roman" panose="02020603050405020304" pitchFamily="18" charset="0"/>
              </a:rPr>
              <a:t> M-SEAL :</a:t>
            </a:r>
          </a:p>
          <a:p>
            <a:pPr lvl="0">
              <a:buNone/>
            </a:pPr>
            <a:r>
              <a:rPr lang="en-US" sz="2000" dirty="0" smtClean="0">
                <a:latin typeface="Times New Roman" panose="02020603050405020304" pitchFamily="18" charset="0"/>
                <a:cs typeface="Times New Roman" panose="02020603050405020304" pitchFamily="18" charset="0"/>
              </a:rPr>
              <a:t> M-Seal is a multi-purpose sealant with 4 main applications - sealing, joining, fixing and building . Its versatility and ease of application makes it commonly used across multiple industry segments, as well as households who can use it to mend broken articles, fill gaps, cracks and plug leaks in pipes and joints .</a:t>
            </a:r>
          </a:p>
          <a:p>
            <a:pPr>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sz="2000" dirty="0" smtClean="0">
                <a:latin typeface="Times New Roman" panose="02020603050405020304" pitchFamily="18" charset="0"/>
                <a:cs typeface="Times New Roman" panose="02020603050405020304" pitchFamily="18" charset="0"/>
              </a:rPr>
              <a:t>6)</a:t>
            </a:r>
            <a:r>
              <a:rPr lang="en-US" sz="2000" b="1" dirty="0" smtClean="0">
                <a:latin typeface="Times New Roman" panose="02020603050405020304" pitchFamily="18" charset="0"/>
                <a:cs typeface="Times New Roman" panose="02020603050405020304" pitchFamily="18" charset="0"/>
              </a:rPr>
              <a:t> PVC SOLVENT</a:t>
            </a:r>
            <a:r>
              <a:rPr lang="en-US" sz="2000" dirty="0" smtClean="0">
                <a:latin typeface="Times New Roman" panose="02020603050405020304" pitchFamily="18" charset="0"/>
                <a:cs typeface="Times New Roman" panose="02020603050405020304" pitchFamily="18" charset="0"/>
              </a:rPr>
              <a:t> :</a:t>
            </a:r>
          </a:p>
          <a:p>
            <a:pPr>
              <a:buNone/>
            </a:pPr>
            <a:r>
              <a:rPr lang="en-US" sz="2000" dirty="0" smtClean="0">
                <a:latin typeface="Times New Roman" panose="02020603050405020304" pitchFamily="18" charset="0"/>
                <a:cs typeface="Times New Roman" panose="02020603050405020304" pitchFamily="18" charset="0"/>
              </a:rPr>
              <a:t>  PVC Solvent Cement is a premium quality, clear color, medium strength adhesive formulated for PVC and uPVC fitting and pipes bonding applications. It features superior adhesion, fast setting, and waterproof bonding. It is also easy to use and offers superior bonding strength.  </a:t>
            </a: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sz="2800" dirty="0" smtClean="0">
                <a:latin typeface="Times New Roman" panose="02020603050405020304" pitchFamily="18" charset="0"/>
                <a:cs typeface="Times New Roman" panose="02020603050405020304" pitchFamily="18" charset="0"/>
              </a:rPr>
              <a:t>7)</a:t>
            </a:r>
            <a:r>
              <a:rPr lang="en-US" sz="2800" b="1" dirty="0" smtClean="0">
                <a:latin typeface="Times New Roman" panose="02020603050405020304" pitchFamily="18" charset="0"/>
                <a:cs typeface="Times New Roman" panose="02020603050405020304" pitchFamily="18" charset="0"/>
              </a:rPr>
              <a:t> OLD NEWS PAPERS</a:t>
            </a:r>
            <a:r>
              <a:rPr lang="en-US" sz="2800" dirty="0" smtClean="0">
                <a:latin typeface="Times New Roman" panose="02020603050405020304" pitchFamily="18" charset="0"/>
                <a:cs typeface="Times New Roman" panose="02020603050405020304" pitchFamily="18" charset="0"/>
              </a:rPr>
              <a:t> :</a:t>
            </a:r>
          </a:p>
          <a:p>
            <a:pPr>
              <a:buNone/>
            </a:pPr>
            <a:endParaRPr lang="en-US" sz="28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srcRect/>
          <a:stretch>
            <a:fillRect/>
          </a:stretch>
        </p:blipFill>
        <p:spPr>
          <a:xfrm>
            <a:off x="2057400" y="1676400"/>
            <a:ext cx="4882197" cy="4181792"/>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5800" y="457200"/>
            <a:ext cx="3124200" cy="1098426"/>
          </a:xfrm>
          <a:ln>
            <a:noFill/>
          </a:ln>
        </p:spPr>
        <p:txBody>
          <a:bodyPr vert="horz" wrap="square" lIns="91440" tIns="45720" rIns="91440" bIns="45720" anchor="ctr"/>
          <a:lstStyle/>
          <a:p>
            <a:pPr eaLnBrk="1" hangingPunct="1">
              <a:buClrTx/>
              <a:buSzTx/>
              <a:buFontTx/>
            </a:pPr>
            <a:r>
              <a:rPr lang="en-US" altLang="bs-Latn-BA" sz="2800" kern="1200" dirty="0" smtClean="0">
                <a:solidFill>
                  <a:srgbClr val="FFFF00"/>
                </a:solidFill>
                <a:latin typeface="Times New Roman" pitchFamily="18" charset="0"/>
                <a:cs typeface="Times New Roman" pitchFamily="18" charset="0"/>
              </a:rPr>
              <a:t>Table of Contents:</a:t>
            </a:r>
            <a:endParaRPr lang="en-US" altLang="bs-Latn-BA" sz="2800" kern="1200" dirty="0">
              <a:solidFill>
                <a:srgbClr val="FFFF00"/>
              </a:solidFill>
              <a:latin typeface="Times New Roman" pitchFamily="18" charset="0"/>
              <a:cs typeface="Times New Roman" pitchFamily="18" charset="0"/>
            </a:endParaRPr>
          </a:p>
        </p:txBody>
      </p:sp>
      <p:sp>
        <p:nvSpPr>
          <p:cNvPr id="3" name="Subtitle 2"/>
          <p:cNvSpPr>
            <a:spLocks noGrp="1"/>
          </p:cNvSpPr>
          <p:nvPr>
            <p:ph type="subTitle" idx="1"/>
          </p:nvPr>
        </p:nvSpPr>
        <p:spPr>
          <a:xfrm>
            <a:off x="914400" y="1143000"/>
            <a:ext cx="7696200" cy="5181600"/>
          </a:xfrm>
        </p:spPr>
        <p:txBody>
          <a:bodyPr vert="horz" wrap="square" lIns="91440" tIns="45720" rIns="91440" bIns="45720" numCol="1" rtlCol="0" anchor="ctr" anchorCtr="0" compatLnSpc="1">
            <a:noAutofit/>
          </a:bodyPr>
          <a:lstStyle/>
          <a:p>
            <a:pPr lvl="0" algn="just" fontAlgn="auto">
              <a:spcAft>
                <a:spcPts val="0"/>
              </a:spcAft>
              <a:defRPr/>
            </a:pPr>
            <a:r>
              <a:rPr lang="en-US" sz="2000" dirty="0" smtClean="0">
                <a:latin typeface="Times New Roman" pitchFamily="18" charset="0"/>
                <a:cs typeface="Times New Roman" pitchFamily="18" charset="0"/>
              </a:rPr>
              <a:t>Abstract</a:t>
            </a:r>
          </a:p>
          <a:p>
            <a:pPr lvl="0" algn="just" fontAlgn="auto">
              <a:spcAft>
                <a:spcPts val="0"/>
              </a:spcAft>
              <a:defRPr/>
            </a:pPr>
            <a:r>
              <a:rPr lang="en-US" sz="2000" dirty="0" smtClean="0">
                <a:latin typeface="Times New Roman" pitchFamily="18" charset="0"/>
                <a:cs typeface="Times New Roman" pitchFamily="18" charset="0"/>
              </a:rPr>
              <a:t>Introduction</a:t>
            </a:r>
          </a:p>
          <a:p>
            <a:pPr algn="just" fontAlgn="auto">
              <a:spcAft>
                <a:spcPts val="0"/>
              </a:spcAft>
              <a:defRPr/>
            </a:pPr>
            <a:r>
              <a:rPr lang="en-US" sz="2000" dirty="0" smtClean="0">
                <a:latin typeface="Times New Roman" pitchFamily="18" charset="0"/>
                <a:cs typeface="Times New Roman" pitchFamily="18" charset="0"/>
              </a:rPr>
              <a:t>Problem Statement</a:t>
            </a:r>
          </a:p>
          <a:p>
            <a:pPr lvl="0" algn="just" fontAlgn="auto">
              <a:spcAft>
                <a:spcPts val="0"/>
              </a:spcAft>
              <a:defRPr/>
            </a:pPr>
            <a:r>
              <a:rPr lang="en-GB" sz="2000" dirty="0" smtClean="0">
                <a:latin typeface="Times New Roman" pitchFamily="18" charset="0"/>
                <a:cs typeface="Times New Roman" pitchFamily="18" charset="0"/>
              </a:rPr>
              <a:t>Aim of the project</a:t>
            </a:r>
            <a:endParaRPr lang="en-US" sz="2000" dirty="0" smtClean="0">
              <a:latin typeface="Times New Roman" pitchFamily="18" charset="0"/>
              <a:cs typeface="Times New Roman" pitchFamily="18" charset="0"/>
            </a:endParaRPr>
          </a:p>
          <a:p>
            <a:pPr algn="just" fontAlgn="auto">
              <a:spcAft>
                <a:spcPts val="0"/>
              </a:spcAft>
              <a:defRPr/>
            </a:pPr>
            <a:r>
              <a:rPr lang="en-US" sz="2000" dirty="0" smtClean="0">
                <a:latin typeface="Times New Roman" pitchFamily="18" charset="0"/>
                <a:cs typeface="Times New Roman" pitchFamily="18" charset="0"/>
              </a:rPr>
              <a:t>Literature Review</a:t>
            </a:r>
            <a:endParaRPr lang="en-IN" sz="2000" dirty="0" smtClean="0">
              <a:latin typeface="Times New Roman" pitchFamily="18" charset="0"/>
              <a:cs typeface="Times New Roman" pitchFamily="18" charset="0"/>
            </a:endParaRPr>
          </a:p>
          <a:p>
            <a:pPr algn="just" fontAlgn="auto">
              <a:spcAft>
                <a:spcPts val="0"/>
              </a:spcAft>
              <a:defRPr/>
            </a:pPr>
            <a:r>
              <a:rPr lang="en-GB" sz="2000" dirty="0" smtClean="0">
                <a:latin typeface="Times New Roman" pitchFamily="18" charset="0"/>
                <a:cs typeface="Times New Roman" pitchFamily="18" charset="0"/>
              </a:rPr>
              <a:t>Proposed Methodology</a:t>
            </a:r>
          </a:p>
          <a:p>
            <a:pPr lvl="0" algn="just" fontAlgn="auto">
              <a:spcAft>
                <a:spcPts val="0"/>
              </a:spcAft>
              <a:defRPr/>
            </a:pPr>
            <a:r>
              <a:rPr lang="en-US" sz="2000" dirty="0" smtClean="0">
                <a:latin typeface="Times New Roman" pitchFamily="18" charset="0"/>
                <a:cs typeface="Times New Roman" pitchFamily="18" charset="0"/>
              </a:rPr>
              <a:t>Conceptual Design</a:t>
            </a:r>
          </a:p>
          <a:p>
            <a:pPr lvl="0" algn="just" fontAlgn="auto">
              <a:spcAft>
                <a:spcPts val="0"/>
              </a:spcAft>
              <a:defRPr/>
            </a:pPr>
            <a:r>
              <a:rPr lang="en-US" sz="2000" dirty="0" smtClean="0">
                <a:latin typeface="Times New Roman" pitchFamily="18" charset="0"/>
                <a:cs typeface="Times New Roman" pitchFamily="18" charset="0"/>
              </a:rPr>
              <a:t>Block Diagram</a:t>
            </a:r>
          </a:p>
          <a:p>
            <a:pPr lvl="0" algn="just" fontAlgn="auto">
              <a:spcAft>
                <a:spcPts val="0"/>
              </a:spcAft>
              <a:defRPr/>
            </a:pPr>
            <a:r>
              <a:rPr lang="en-US" sz="2000" dirty="0" smtClean="0">
                <a:latin typeface="Times New Roman" pitchFamily="18" charset="0"/>
                <a:cs typeface="Times New Roman" pitchFamily="18" charset="0"/>
              </a:rPr>
              <a:t>Requirement Analysis</a:t>
            </a:r>
          </a:p>
          <a:p>
            <a:pPr lvl="0" algn="just" fontAlgn="auto">
              <a:spcAft>
                <a:spcPts val="0"/>
              </a:spcAft>
              <a:defRPr/>
            </a:pPr>
            <a:r>
              <a:rPr lang="en-US" sz="2000" dirty="0" smtClean="0">
                <a:latin typeface="Times New Roman" pitchFamily="18" charset="0"/>
                <a:cs typeface="Times New Roman" pitchFamily="18" charset="0"/>
              </a:rPr>
              <a:t>Implementation</a:t>
            </a:r>
          </a:p>
          <a:p>
            <a:pPr lvl="0" algn="just" fontAlgn="auto">
              <a:spcAft>
                <a:spcPts val="0"/>
              </a:spcAft>
              <a:defRPr/>
            </a:pPr>
            <a:r>
              <a:rPr lang="en-US" sz="2000" dirty="0" smtClean="0">
                <a:latin typeface="Times New Roman" pitchFamily="18" charset="0"/>
                <a:cs typeface="Times New Roman" pitchFamily="18" charset="0"/>
              </a:rPr>
              <a:t>Results and Discussions</a:t>
            </a:r>
          </a:p>
          <a:p>
            <a:pPr lvl="0" algn="just" fontAlgn="auto">
              <a:spcAft>
                <a:spcPts val="0"/>
              </a:spcAft>
              <a:defRPr/>
            </a:pPr>
            <a:r>
              <a:rPr lang="en-US" sz="2000" dirty="0" smtClean="0">
                <a:latin typeface="Times New Roman" pitchFamily="18" charset="0"/>
                <a:cs typeface="Times New Roman" pitchFamily="18" charset="0"/>
              </a:rPr>
              <a:t>Conclusions</a:t>
            </a:r>
          </a:p>
          <a:p>
            <a:pPr lvl="0" algn="just" fontAlgn="auto">
              <a:spcAft>
                <a:spcPts val="0"/>
              </a:spcAft>
              <a:defRPr/>
            </a:pPr>
            <a:r>
              <a:rPr lang="en-US" sz="2000" dirty="0" smtClean="0">
                <a:latin typeface="Times New Roman" pitchFamily="18" charset="0"/>
                <a:cs typeface="Times New Roman" pitchFamily="18" charset="0"/>
              </a:rPr>
              <a:t>References</a:t>
            </a: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sz="2000" dirty="0" smtClean="0">
                <a:latin typeface="Times New Roman" panose="02020603050405020304" pitchFamily="18" charset="0"/>
                <a:cs typeface="Times New Roman" panose="02020603050405020304" pitchFamily="18" charset="0"/>
              </a:rPr>
              <a:t>8)</a:t>
            </a:r>
            <a:r>
              <a:rPr lang="en-US" sz="2000" b="1" dirty="0" smtClean="0">
                <a:latin typeface="Times New Roman" panose="02020603050405020304" pitchFamily="18" charset="0"/>
                <a:cs typeface="Times New Roman" panose="02020603050405020304" pitchFamily="18" charset="0"/>
              </a:rPr>
              <a:t> STEEL RULE</a:t>
            </a:r>
            <a:r>
              <a:rPr lang="en-US" sz="2000" dirty="0" smtClean="0">
                <a:latin typeface="Times New Roman" panose="02020603050405020304" pitchFamily="18" charset="0"/>
                <a:cs typeface="Times New Roman" panose="02020603050405020304" pitchFamily="18" charset="0"/>
              </a:rPr>
              <a:t> :</a:t>
            </a:r>
          </a:p>
          <a:p>
            <a:pPr>
              <a:buNone/>
            </a:pPr>
            <a:r>
              <a:rPr lang="en-US" sz="2000" dirty="0" smtClean="0">
                <a:latin typeface="Times New Roman" panose="02020603050405020304" pitchFamily="18" charset="0"/>
                <a:cs typeface="Times New Roman" panose="02020603050405020304" pitchFamily="18" charset="0"/>
              </a:rPr>
              <a:t>    The rule is a strip of metal graduated in inches and fractions of an inch to give actual measurements. When tolerances of fractional dimensions are required, the steel rule is used. The most commonly used steel rule is the 6" rule.</a:t>
            </a:r>
          </a:p>
          <a:p>
            <a:pPr>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4"/>
          </a:xfrm>
        </p:spPr>
        <p:txBody>
          <a:bodyPr/>
          <a:lstStyle/>
          <a:p>
            <a:r>
              <a:rPr lang="en-US" sz="2000" dirty="0" smtClean="0">
                <a:latin typeface="Times New Roman" panose="02020603050405020304" pitchFamily="18" charset="0"/>
                <a:cs typeface="Times New Roman" panose="02020603050405020304" pitchFamily="18" charset="0"/>
              </a:rPr>
              <a:t>9)</a:t>
            </a:r>
            <a:r>
              <a:rPr lang="en-US" sz="2000" b="1" dirty="0" smtClean="0">
                <a:latin typeface="Times New Roman" panose="02020603050405020304" pitchFamily="18" charset="0"/>
                <a:cs typeface="Times New Roman" panose="02020603050405020304" pitchFamily="18" charset="0"/>
              </a:rPr>
              <a:t> PIR SENSOR :</a:t>
            </a:r>
          </a:p>
          <a:p>
            <a:pPr>
              <a:buNone/>
            </a:pPr>
            <a:r>
              <a:rPr lang="en-US" sz="2000" dirty="0" smtClean="0">
                <a:latin typeface="Times New Roman" panose="02020603050405020304" pitchFamily="18" charset="0"/>
                <a:cs typeface="Times New Roman" panose="02020603050405020304" pitchFamily="18" charset="0"/>
              </a:rPr>
              <a:t>    A passive infrared sensor is an electronic sensor that measures infrared light radiating from objects in its field of view. </a:t>
            </a: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211763"/>
          </a:xfrm>
        </p:spPr>
        <p:txBody>
          <a:bodyPr/>
          <a:lstStyle/>
          <a:p>
            <a:pPr lvl="0"/>
            <a:r>
              <a:rPr lang="en-US" sz="2000" b="1" dirty="0" smtClean="0">
                <a:latin typeface="Times New Roman" panose="02020603050405020304" pitchFamily="18" charset="0"/>
                <a:cs typeface="Times New Roman" panose="02020603050405020304" pitchFamily="18" charset="0"/>
              </a:rPr>
              <a:t>10) SAW </a:t>
            </a:r>
            <a:r>
              <a:rPr lang="en-US" sz="2000" dirty="0" smtClean="0">
                <a:latin typeface="Times New Roman" panose="02020603050405020304" pitchFamily="18" charset="0"/>
                <a:cs typeface="Times New Roman" panose="02020603050405020304" pitchFamily="18" charset="0"/>
              </a:rPr>
              <a:t>:</a:t>
            </a:r>
          </a:p>
          <a:p>
            <a:pPr>
              <a:buNone/>
            </a:pPr>
            <a:r>
              <a:rPr lang="en-US" sz="2000" dirty="0" smtClean="0">
                <a:latin typeface="Times New Roman" panose="02020603050405020304" pitchFamily="18" charset="0"/>
                <a:cs typeface="Times New Roman" panose="02020603050405020304" pitchFamily="18" charset="0"/>
              </a:rPr>
              <a:t> 	A saw is a </a:t>
            </a:r>
            <a:r>
              <a:rPr lang="en-US" sz="2000" u="sng" dirty="0" smtClean="0">
                <a:latin typeface="Times New Roman" panose="02020603050405020304" pitchFamily="18" charset="0"/>
                <a:cs typeface="Times New Roman" panose="02020603050405020304" pitchFamily="18" charset="0"/>
              </a:rPr>
              <a:t>tool</a:t>
            </a:r>
            <a:r>
              <a:rPr lang="en-US" sz="2000" dirty="0" smtClean="0">
                <a:latin typeface="Times New Roman" panose="02020603050405020304" pitchFamily="18" charset="0"/>
                <a:cs typeface="Times New Roman" panose="02020603050405020304" pitchFamily="18" charset="0"/>
              </a:rPr>
              <a:t> consisting of a tough </a:t>
            </a:r>
            <a:r>
              <a:rPr lang="en-US" sz="2000" u="sng" dirty="0" smtClean="0">
                <a:latin typeface="Times New Roman" panose="02020603050405020304" pitchFamily="18" charset="0"/>
                <a:cs typeface="Times New Roman" panose="02020603050405020304" pitchFamily="18" charset="0"/>
                <a:hlinkClick r:id="rId2" tooltip="Blade"/>
              </a:rPr>
              <a:t>blade</a:t>
            </a:r>
            <a:r>
              <a:rPr lang="en-US" sz="2000" dirty="0" smtClean="0">
                <a:latin typeface="Times New Roman" panose="02020603050405020304" pitchFamily="18" charset="0"/>
                <a:cs typeface="Times New Roman" panose="02020603050405020304" pitchFamily="18" charset="0"/>
              </a:rPr>
              <a:t>, </a:t>
            </a:r>
            <a:r>
              <a:rPr lang="en-US" sz="2000" u="sng" dirty="0" smtClean="0">
                <a:latin typeface="Times New Roman" panose="02020603050405020304" pitchFamily="18" charset="0"/>
                <a:cs typeface="Times New Roman" panose="02020603050405020304" pitchFamily="18" charset="0"/>
                <a:hlinkClick r:id="rId3" tooltip="Wire saw"/>
              </a:rPr>
              <a:t>wire</a:t>
            </a:r>
            <a:r>
              <a:rPr lang="en-US" sz="2000" dirty="0" smtClean="0">
                <a:latin typeface="Times New Roman" panose="02020603050405020304" pitchFamily="18" charset="0"/>
                <a:cs typeface="Times New Roman" panose="02020603050405020304" pitchFamily="18" charset="0"/>
              </a:rPr>
              <a:t>, or </a:t>
            </a:r>
            <a:r>
              <a:rPr lang="en-US" sz="2000" u="sng" dirty="0" smtClean="0">
                <a:latin typeface="Times New Roman" panose="02020603050405020304" pitchFamily="18" charset="0"/>
                <a:cs typeface="Times New Roman" panose="02020603050405020304" pitchFamily="18" charset="0"/>
                <a:hlinkClick r:id="rId4" tooltip="Chain saw"/>
              </a:rPr>
              <a:t>chain</a:t>
            </a:r>
            <a:r>
              <a:rPr lang="en-US" sz="2000" dirty="0" smtClean="0">
                <a:latin typeface="Times New Roman" panose="02020603050405020304" pitchFamily="18" charset="0"/>
                <a:cs typeface="Times New Roman" panose="02020603050405020304" pitchFamily="18" charset="0"/>
              </a:rPr>
              <a:t> with a hard toothed edge. It is used to cut through </a:t>
            </a:r>
            <a:r>
              <a:rPr lang="en-US" sz="2000" u="sng" dirty="0" smtClean="0">
                <a:latin typeface="Times New Roman" panose="02020603050405020304" pitchFamily="18" charset="0"/>
                <a:cs typeface="Times New Roman" panose="02020603050405020304" pitchFamily="18" charset="0"/>
                <a:hlinkClick r:id="rId5" tooltip="Material"/>
              </a:rPr>
              <a:t>material</a:t>
            </a:r>
            <a:r>
              <a:rPr lang="en-US" sz="2000" dirty="0" smtClean="0">
                <a:latin typeface="Times New Roman" panose="02020603050405020304" pitchFamily="18" charset="0"/>
                <a:cs typeface="Times New Roman" panose="02020603050405020304" pitchFamily="18" charset="0"/>
              </a:rPr>
              <a:t>, very often </a:t>
            </a:r>
            <a:r>
              <a:rPr lang="en-US" sz="2000" u="sng" dirty="0" smtClean="0">
                <a:latin typeface="Times New Roman" panose="02020603050405020304" pitchFamily="18" charset="0"/>
                <a:cs typeface="Times New Roman" panose="02020603050405020304" pitchFamily="18" charset="0"/>
                <a:hlinkClick r:id="rId6" tooltip="Wood"/>
              </a:rPr>
              <a:t>wood</a:t>
            </a:r>
            <a:r>
              <a:rPr lang="en-US" sz="2000" dirty="0" smtClean="0">
                <a:latin typeface="Times New Roman" panose="02020603050405020304" pitchFamily="18" charset="0"/>
                <a:cs typeface="Times New Roman" panose="02020603050405020304" pitchFamily="18" charset="0"/>
              </a:rPr>
              <a:t> though sometimes metal or stone. The cut is made by placing the toothed edge against the material and moving it forcefully forth and less forcefully back or continuously forward. </a:t>
            </a:r>
          </a:p>
          <a:p>
            <a:pPr>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sz="2000" dirty="0" smtClean="0">
                <a:latin typeface="Times New Roman" panose="02020603050405020304" pitchFamily="18" charset="0"/>
                <a:cs typeface="Times New Roman" panose="02020603050405020304" pitchFamily="18" charset="0"/>
              </a:rPr>
              <a:t>11) Drill</a:t>
            </a:r>
          </a:p>
          <a:p>
            <a:r>
              <a:rPr lang="en-US" sz="2000" dirty="0" smtClean="0">
                <a:latin typeface="Times New Roman" panose="02020603050405020304" pitchFamily="18" charset="0"/>
                <a:cs typeface="Times New Roman" panose="02020603050405020304" pitchFamily="18" charset="0"/>
              </a:rPr>
              <a:t>A drill or drilling machine is a tool primarily used for making round holes or driving fasteners. Drills vary widely in speed, power and size .</a:t>
            </a: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229600" cy="7573963"/>
          </a:xfrm>
        </p:spPr>
        <p:txBody>
          <a:bodyPr/>
          <a:lstStyle/>
          <a:p>
            <a:r>
              <a:rPr lang="en-US" sz="2000" dirty="0" smtClean="0">
                <a:latin typeface="Times New Roman" panose="02020603050405020304" pitchFamily="18" charset="0"/>
                <a:cs typeface="Times New Roman" panose="02020603050405020304" pitchFamily="18" charset="0"/>
              </a:rPr>
              <a:t>12)Perfume</a:t>
            </a:r>
          </a:p>
          <a:p>
            <a:r>
              <a:rPr lang="en-US" sz="2000" dirty="0" smtClean="0">
                <a:latin typeface="Times New Roman" panose="02020603050405020304" pitchFamily="18" charset="0"/>
                <a:cs typeface="Times New Roman" panose="02020603050405020304" pitchFamily="18" charset="0"/>
              </a:rPr>
              <a:t>Perfume is a mixture of organic compounds mostly esters ( R-COO-R) dissolved in some organic solvent. Both of them are highly flammable compounds, so when they are sprayed on lighter, the aerosol particles instantly catches fire upon contact with the flame This causes the fire.</a:t>
            </a: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229600" cy="4568825"/>
          </a:xfrm>
        </p:spPr>
        <p:txBody>
          <a:bodyPr/>
          <a:lstStyle/>
          <a:p>
            <a:r>
              <a:rPr lang="en-US" sz="2000" dirty="0" smtClean="0">
                <a:latin typeface="Times New Roman" panose="02020603050405020304" pitchFamily="18" charset="0"/>
                <a:cs typeface="Times New Roman" panose="02020603050405020304" pitchFamily="18" charset="0"/>
              </a:rPr>
              <a:t>13)</a:t>
            </a:r>
            <a:r>
              <a:rPr lang="en-US" sz="2000" dirty="0" err="1" smtClean="0">
                <a:latin typeface="Times New Roman" panose="02020603050405020304" pitchFamily="18" charset="0"/>
                <a:cs typeface="Times New Roman" panose="02020603050405020304" pitchFamily="18" charset="0"/>
              </a:rPr>
              <a:t>Arduino</a:t>
            </a:r>
            <a:endParaRPr lang="en-US" sz="2000" dirty="0" smtClean="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Arduino</a:t>
            </a:r>
            <a:r>
              <a:rPr lang="en-US" sz="2000" dirty="0" smtClean="0">
                <a:latin typeface="Times New Roman" panose="02020603050405020304" pitchFamily="18" charset="0"/>
                <a:cs typeface="Times New Roman" panose="02020603050405020304" pitchFamily="18" charset="0"/>
              </a:rPr>
              <a:t> refers to an open-source electronics platform or board and the software used to program it. </a:t>
            </a:r>
            <a:r>
              <a:rPr lang="en-US" sz="2000" dirty="0" err="1" smtClean="0">
                <a:latin typeface="Times New Roman" panose="02020603050405020304" pitchFamily="18" charset="0"/>
                <a:cs typeface="Times New Roman" panose="02020603050405020304" pitchFamily="18" charset="0"/>
              </a:rPr>
              <a:t>Arduino</a:t>
            </a:r>
            <a:r>
              <a:rPr lang="en-US" sz="2000" dirty="0" smtClean="0">
                <a:latin typeface="Times New Roman" panose="02020603050405020304" pitchFamily="18" charset="0"/>
                <a:cs typeface="Times New Roman" panose="02020603050405020304" pitchFamily="18" charset="0"/>
              </a:rPr>
              <a:t> is designed to make electronics more accessible to artists, designers, hobbyists and </a:t>
            </a:r>
            <a:r>
              <a:rPr lang="en-US" sz="2000" dirty="0" err="1" smtClean="0">
                <a:latin typeface="Times New Roman" panose="02020603050405020304" pitchFamily="18" charset="0"/>
                <a:cs typeface="Times New Roman" panose="02020603050405020304" pitchFamily="18" charset="0"/>
              </a:rPr>
              <a:t>ayone</a:t>
            </a:r>
            <a:r>
              <a:rPr lang="en-US" sz="2000" dirty="0" smtClean="0">
                <a:latin typeface="Times New Roman" panose="02020603050405020304" pitchFamily="18" charset="0"/>
                <a:cs typeface="Times New Roman" panose="02020603050405020304" pitchFamily="18" charset="0"/>
              </a:rPr>
              <a:t> interested in creating interactive objects or </a:t>
            </a:r>
            <a:r>
              <a:rPr lang="en-US" sz="2000" dirty="0" err="1" smtClean="0">
                <a:latin typeface="Times New Roman" panose="02020603050405020304" pitchFamily="18" charset="0"/>
                <a:cs typeface="Times New Roman" panose="02020603050405020304" pitchFamily="18" charset="0"/>
              </a:rPr>
              <a:t>environments.It</a:t>
            </a:r>
            <a:r>
              <a:rPr lang="en-US" sz="2000" dirty="0" smtClean="0">
                <a:latin typeface="Times New Roman" panose="02020603050405020304" pitchFamily="18" charset="0"/>
                <a:cs typeface="Times New Roman" panose="02020603050405020304" pitchFamily="18" charset="0"/>
              </a:rPr>
              <a:t> is an open-source hardware and software company, project and user community that designs and manufactures single-board microcontrollers and microcontroller kits for building digital devices.</a:t>
            </a: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229600" cy="4568825"/>
          </a:xfrm>
        </p:spPr>
        <p:txBody>
          <a:bodyPr/>
          <a:lstStyle/>
          <a:p>
            <a:r>
              <a:rPr lang="en-US" sz="2000" dirty="0" smtClean="0">
                <a:latin typeface="Times New Roman" panose="02020603050405020304" pitchFamily="18" charset="0"/>
                <a:cs typeface="Times New Roman" panose="02020603050405020304" pitchFamily="18" charset="0"/>
              </a:rPr>
              <a:t>14)Jumper Wires</a:t>
            </a:r>
          </a:p>
          <a:p>
            <a:r>
              <a:rPr lang="en-US" sz="2000" dirty="0" smtClean="0">
                <a:latin typeface="Times New Roman" panose="02020603050405020304" pitchFamily="18" charset="0"/>
                <a:cs typeface="Times New Roman" panose="02020603050405020304" pitchFamily="18" charset="0"/>
              </a:rPr>
              <a:t>Jumper wires are simply wires that have connector pins at each end, allowing them to be used to connect two points to each other without soldering. Jumper wires are typically used with breadboards and other prototyping tools in order to make it easy to change a circuit as needed.</a:t>
            </a: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229600" cy="4568825"/>
          </a:xfrm>
        </p:spPr>
        <p:txBody>
          <a:bodyPr/>
          <a:lstStyle/>
          <a:p>
            <a:r>
              <a:rPr lang="en-US" sz="2000" dirty="0" smtClean="0">
                <a:latin typeface="Times New Roman" panose="02020603050405020304" pitchFamily="18" charset="0"/>
                <a:cs typeface="Times New Roman" panose="02020603050405020304" pitchFamily="18" charset="0"/>
              </a:rPr>
              <a:t>15)LED’s</a:t>
            </a:r>
          </a:p>
          <a:p>
            <a:r>
              <a:rPr lang="en-US" sz="2000" dirty="0" smtClean="0">
                <a:latin typeface="Times New Roman" panose="02020603050405020304" pitchFamily="18" charset="0"/>
                <a:cs typeface="Times New Roman" panose="02020603050405020304" pitchFamily="18" charset="0"/>
              </a:rPr>
              <a:t>A light-emitting diode is a semiconductor light source that emits light when current flows through it. Electrons in the semiconductor recombine with electron holes, releasing energy in the form of photons.</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229600" cy="4568825"/>
          </a:xfrm>
        </p:spPr>
        <p:txBody>
          <a:bodyPr/>
          <a:lstStyle/>
          <a:p>
            <a:r>
              <a:rPr lang="en-US" sz="2000" dirty="0" smtClean="0">
                <a:latin typeface="Times New Roman" panose="02020603050405020304" pitchFamily="18" charset="0"/>
                <a:cs typeface="Times New Roman" panose="02020603050405020304" pitchFamily="18" charset="0"/>
              </a:rPr>
              <a:t>16)Buzzer</a:t>
            </a:r>
          </a:p>
          <a:p>
            <a:r>
              <a:rPr lang="en-US" sz="2000" dirty="0" smtClean="0">
                <a:latin typeface="Times New Roman" panose="02020603050405020304" pitchFamily="18" charset="0"/>
                <a:cs typeface="Times New Roman" panose="02020603050405020304" pitchFamily="18" charset="0"/>
              </a:rPr>
              <a:t>A buzzer or beeper is an audio </a:t>
            </a:r>
            <a:r>
              <a:rPr lang="en-US" sz="2000" dirty="0" err="1" smtClean="0">
                <a:latin typeface="Times New Roman" panose="02020603050405020304" pitchFamily="18" charset="0"/>
                <a:cs typeface="Times New Roman" panose="02020603050405020304" pitchFamily="18" charset="0"/>
              </a:rPr>
              <a:t>signalling</a:t>
            </a:r>
            <a:r>
              <a:rPr lang="en-US" sz="2000" dirty="0" smtClean="0">
                <a:latin typeface="Times New Roman" panose="02020603050405020304" pitchFamily="18" charset="0"/>
                <a:cs typeface="Times New Roman" panose="02020603050405020304" pitchFamily="18" charset="0"/>
              </a:rPr>
              <a:t> device, which may be mechanical, electromechanical, or piezoelectric. Typical uses of buzzers and beepers include alarm devices, timers, and confirmation of user input such as a mouse click or keystroke.</a:t>
            </a: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latin typeface="Times New Roman" pitchFamily="18" charset="0"/>
                <a:cs typeface="Times New Roman" pitchFamily="18" charset="0"/>
              </a:rPr>
              <a:t>IMPLEMENTATION: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000" b="1" dirty="0" smtClean="0"/>
              <a:t>5.1 RESULTS AND DISSCUSSION:</a:t>
            </a:r>
            <a:endParaRPr lang="en-US" sz="2000" dirty="0" smtClean="0"/>
          </a:p>
          <a:p>
            <a:r>
              <a:rPr lang="en-US" sz="2000" dirty="0" smtClean="0"/>
              <a:t>Very high intensity of sound is produced by animal scary gun. The  fluffed papers were displaced to a far distance due to the blast inside in it. The perfume is dissolved in air. The pressure which is built  inside will give loud sound. This guns sound will cover a large distance  of land and in that way the birds and animals will move away from the fields. </a:t>
            </a:r>
            <a:r>
              <a:rPr lang="en-US" sz="2000" dirty="0" err="1" smtClean="0"/>
              <a:t>So,In</a:t>
            </a:r>
            <a:r>
              <a:rPr lang="en-US" sz="2000" dirty="0" smtClean="0"/>
              <a:t> that way we can protect our crops and we will a good yield.</a:t>
            </a:r>
          </a:p>
          <a:p>
            <a:r>
              <a:rPr lang="en-US" sz="2000" dirty="0" smtClean="0"/>
              <a:t> The animal scary gun can be used in the following areas:</a:t>
            </a:r>
          </a:p>
          <a:p>
            <a:r>
              <a:rPr lang="en-US" sz="2000" dirty="0" smtClean="0"/>
              <a:t>1. Fields</a:t>
            </a:r>
          </a:p>
          <a:p>
            <a:r>
              <a:rPr lang="en-US" sz="2000" dirty="0" smtClean="0"/>
              <a:t>2. Educational Institutions</a:t>
            </a:r>
          </a:p>
          <a:p>
            <a:r>
              <a:rPr lang="en-US" sz="2000" dirty="0" smtClean="0"/>
              <a:t>By using our animal scary gun, farmers can protect their crops, especially harvest time. This will make farmers life more effective.</a:t>
            </a: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868362"/>
          </a:xfrm>
        </p:spPr>
        <p:txBody>
          <a:bodyPr/>
          <a:lstStyle/>
          <a:p>
            <a:r>
              <a:rPr lang="en-US" sz="2800" dirty="0" smtClean="0">
                <a:latin typeface="Times New Roman" pitchFamily="18" charset="0"/>
                <a:cs typeface="Times New Roman" pitchFamily="18" charset="0"/>
              </a:rPr>
              <a:t>Abstract</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562600"/>
          </a:xfrm>
        </p:spPr>
        <p:txBody>
          <a:bodyPr/>
          <a:lstStyle/>
          <a:p>
            <a:r>
              <a:rPr lang="en-US" sz="2000" dirty="0" smtClean="0">
                <a:latin typeface="Times New Roman" pitchFamily="18" charset="0"/>
                <a:cs typeface="Times New Roman" pitchFamily="18" charset="0"/>
              </a:rPr>
              <a:t>Protecting the crops plays a major role in many fields .  In the case of farmlands or agricultural lands to safeguard crops is very important at the time of harvest as well as to protect the area from animals. Various methods aim to protect crops from animals , but we tend to forget the lethargy of farmers . This leads to poor yield of crops and significant financial loss to the owners of the farmland. This problem is so pronounced that sometimes the farmers decide to leave the areas barren due to such frequent animal attacks. This scary gun helps us to keep away such  animals from the farmlands as well as provides protection to crops .</a:t>
            </a:r>
          </a:p>
          <a:p>
            <a:r>
              <a:rPr lang="en-US" sz="2000" dirty="0" smtClean="0">
                <a:latin typeface="Times New Roman" pitchFamily="18" charset="0"/>
                <a:cs typeface="Times New Roman" pitchFamily="18" charset="0"/>
              </a:rPr>
              <a:t> As we all know farmers strain  </a:t>
            </a:r>
            <a:r>
              <a:rPr lang="en-US" sz="2000" dirty="0" err="1" smtClean="0">
                <a:latin typeface="Times New Roman" pitchFamily="18" charset="0"/>
                <a:cs typeface="Times New Roman" pitchFamily="18" charset="0"/>
              </a:rPr>
              <a:t>alot</a:t>
            </a:r>
            <a:r>
              <a:rPr lang="en-US" sz="2000" dirty="0" smtClean="0">
                <a:latin typeface="Times New Roman" pitchFamily="18" charset="0"/>
                <a:cs typeface="Times New Roman" pitchFamily="18" charset="0"/>
              </a:rPr>
              <a:t> to protect crops from animals . So , our project animal scary gun can be used by farmers easily without any strain and it is handy . </a:t>
            </a:r>
          </a:p>
          <a:p>
            <a:r>
              <a:rPr lang="en-US" sz="2000" dirty="0" smtClean="0">
                <a:latin typeface="Times New Roman" pitchFamily="18" charset="0"/>
                <a:cs typeface="Times New Roman" pitchFamily="18" charset="0"/>
              </a:rPr>
              <a:t>Our project is mainly focused on protection of crops from animal attacks .It is mainly used in fields . It is very useful for farmers. The  way of approach is very simple and efficient. It is very crucial to protect the </a:t>
            </a:r>
            <a:r>
              <a:rPr lang="en-US" sz="2000" dirty="0" err="1" smtClean="0">
                <a:latin typeface="Times New Roman" pitchFamily="18" charset="0"/>
                <a:cs typeface="Times New Roman" pitchFamily="18" charset="0"/>
              </a:rPr>
              <a:t>yeild</a:t>
            </a:r>
            <a:r>
              <a:rPr lang="en-US" sz="2000" dirty="0" smtClean="0">
                <a:latin typeface="Times New Roman" pitchFamily="18" charset="0"/>
                <a:cs typeface="Times New Roman" pitchFamily="18" charset="0"/>
              </a:rPr>
              <a:t> from birds and animals. The efforts put on by the farmers earlier were too hard  but are of less use. So this animal scary gun is affordable and portable.</a:t>
            </a:r>
          </a:p>
          <a:p>
            <a:endParaRPr lang="en-US" sz="20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latin typeface="Times New Roman" panose="02020603050405020304" pitchFamily="18" charset="0"/>
                <a:cs typeface="Times New Roman" panose="02020603050405020304" pitchFamily="18" charset="0"/>
              </a:rPr>
              <a:t>5.2 CONCLUSION:</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53958"/>
            <a:ext cx="8229600" cy="4568825"/>
          </a:xfrm>
        </p:spPr>
        <p:txBody>
          <a:bodyPr/>
          <a:lstStyle/>
          <a:p>
            <a:r>
              <a:rPr lang="en-US" sz="2000" dirty="0" smtClean="0">
                <a:latin typeface="Times New Roman" panose="02020603050405020304" pitchFamily="18" charset="0"/>
                <a:cs typeface="Times New Roman" panose="02020603050405020304" pitchFamily="18" charset="0"/>
              </a:rPr>
              <a:t>Here by we conclude that our animal scary gun  is  used to protect the fields from animals . The gun is less in weight and can be used by adults. It is also cost feasible. It is portable. It can be used in any kind of fields.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panose="02020603050405020304" pitchFamily="18" charset="0"/>
                <a:cs typeface="Times New Roman" panose="02020603050405020304" pitchFamily="18" charset="0"/>
              </a:rPr>
              <a:t>References</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u="sng" dirty="0" smtClean="0">
                <a:latin typeface="Times New Roman" panose="02020603050405020304" pitchFamily="18" charset="0"/>
                <a:cs typeface="Times New Roman" panose="02020603050405020304" pitchFamily="18" charset="0"/>
                <a:hlinkClick r:id="rId2"/>
              </a:rPr>
              <a:t>https://www.concordmonitor.com/All-about-scarecrows-.</a:t>
            </a:r>
            <a:r>
              <a:rPr lang="en-US" sz="2000" dirty="0" smtClean="0">
                <a:latin typeface="Times New Roman" panose="02020603050405020304" pitchFamily="18" charset="0"/>
                <a:cs typeface="Times New Roman" panose="02020603050405020304" pitchFamily="18" charset="0"/>
              </a:rPr>
              <a:t> </a:t>
            </a:r>
          </a:p>
          <a:p>
            <a:r>
              <a:rPr lang="en-US" sz="2000" u="sng" dirty="0" smtClean="0">
                <a:latin typeface="Times New Roman" panose="02020603050405020304" pitchFamily="18" charset="0"/>
                <a:cs typeface="Times New Roman" panose="02020603050405020304" pitchFamily="18" charset="0"/>
                <a:hlinkClick r:id="rId3"/>
              </a:rPr>
              <a:t>https://www.quora.com/How-do-farmers-protect-crops-from-birds</a:t>
            </a:r>
            <a:endParaRPr lang="en-US" sz="2000" dirty="0" smtClean="0">
              <a:latin typeface="Times New Roman" panose="02020603050405020304" pitchFamily="18" charset="0"/>
              <a:cs typeface="Times New Roman" panose="02020603050405020304" pitchFamily="18" charset="0"/>
            </a:endParaRPr>
          </a:p>
          <a:p>
            <a:r>
              <a:rPr lang="en-US" sz="2000" u="sng" dirty="0" smtClean="0">
                <a:latin typeface="Times New Roman" panose="02020603050405020304" pitchFamily="18" charset="0"/>
                <a:cs typeface="Times New Roman" panose="02020603050405020304" pitchFamily="18" charset="0"/>
                <a:hlinkClick r:id="rId4"/>
              </a:rPr>
              <a:t>https://en.wikipedia.org/wiki/Agricultural_fencing</a:t>
            </a:r>
            <a:r>
              <a:rPr lang="en-US" sz="2000" dirty="0" smtClean="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pitchFamily="18" charset="0"/>
                <a:cs typeface="Times New Roman" pitchFamily="18" charset="0"/>
              </a:rPr>
              <a:t>Introduction</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000" dirty="0" smtClean="0">
                <a:latin typeface="Times New Roman" panose="02020603050405020304" pitchFamily="18" charset="0"/>
                <a:cs typeface="Times New Roman" panose="02020603050405020304" pitchFamily="18" charset="0"/>
              </a:rPr>
              <a:t>Farmers are the back bone of India . They are the one who provides all the food we eat . But animal attacks in India are common now a days . Due to unavailability of proper techniques these attacks may harm farmers and also destroy their crops .  Due to lack of  proper safety measures these farmers are left helpless to  their fate . Therefore a proper scary equipment could help save  farmer’s energy and also preserve the crops .</a:t>
            </a:r>
          </a:p>
          <a:p>
            <a:r>
              <a:rPr lang="en-US" sz="2000" dirty="0" smtClean="0">
                <a:latin typeface="Times New Roman" panose="02020603050405020304" pitchFamily="18" charset="0"/>
                <a:cs typeface="Times New Roman" panose="02020603050405020304" pitchFamily="18" charset="0"/>
              </a:rPr>
              <a:t>Protecting crops from animals is a headache in any agriculture field where farmers have to strain </a:t>
            </a:r>
            <a:r>
              <a:rPr lang="en-US" sz="2000" dirty="0" err="1" smtClean="0">
                <a:latin typeface="Times New Roman" panose="02020603050405020304" pitchFamily="18" charset="0"/>
                <a:cs typeface="Times New Roman" panose="02020603050405020304" pitchFamily="18" charset="0"/>
              </a:rPr>
              <a:t>alot</a:t>
            </a:r>
            <a:r>
              <a:rPr lang="en-US" sz="2000" dirty="0" smtClean="0">
                <a:latin typeface="Times New Roman" panose="02020603050405020304" pitchFamily="18" charset="0"/>
                <a:cs typeface="Times New Roman" panose="02020603050405020304" pitchFamily="18" charset="0"/>
              </a:rPr>
              <a:t> .  “Not only do the software requires protection, But also crops require protection </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There are many cases where farmers strain or animals may hurt .</a:t>
            </a:r>
          </a:p>
          <a:p>
            <a:r>
              <a:rPr lang="en-US" sz="2000" dirty="0" smtClean="0">
                <a:latin typeface="Times New Roman" panose="02020603050405020304" pitchFamily="18" charset="0"/>
                <a:cs typeface="Times New Roman" panose="02020603050405020304" pitchFamily="18" charset="0"/>
              </a:rPr>
              <a:t>Our Animal Scary Gun helps in </a:t>
            </a:r>
            <a:r>
              <a:rPr lang="en-US" sz="2000" dirty="0" err="1" smtClean="0">
                <a:latin typeface="Times New Roman" panose="02020603050405020304" pitchFamily="18" charset="0"/>
                <a:cs typeface="Times New Roman" panose="02020603050405020304" pitchFamily="18" charset="0"/>
              </a:rPr>
              <a:t>proteting</a:t>
            </a:r>
            <a:r>
              <a:rPr lang="en-US" sz="2000" dirty="0" smtClean="0">
                <a:latin typeface="Times New Roman" panose="02020603050405020304" pitchFamily="18" charset="0"/>
                <a:cs typeface="Times New Roman" panose="02020603050405020304" pitchFamily="18" charset="0"/>
              </a:rPr>
              <a:t> crops in an easy way. This may help farmers to protect their crops and also saves their energy. So this is a simple explosion mechanism that uses the vibration to produce sound.</a:t>
            </a: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pitchFamily="18" charset="0"/>
                <a:cs typeface="Times New Roman" pitchFamily="18" charset="0"/>
              </a:rPr>
              <a:t>Problem Statement</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Now-a-days, Farmers are facing a lot of problems with birds and animals. Animals and birds are damaging the crops in the fields as they attack on the yield which is in seeding stage which ends up in a huge loss for farmers. So, Farmers need to save their crops from those birds and animals. They need an instrument called Monkey scare gun which makes a huge sound. By this sound animals and birds scare and move away from the fields.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pitchFamily="18" charset="0"/>
                <a:cs typeface="Times New Roman" pitchFamily="18" charset="0"/>
              </a:rPr>
              <a:t>Aim Of The Project</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000" dirty="0" smtClean="0"/>
              <a:t>1.The gun should be handy and portable .</a:t>
            </a:r>
          </a:p>
          <a:p>
            <a:r>
              <a:rPr lang="en-US" sz="2000" dirty="0" smtClean="0"/>
              <a:t> 2.It should have efficient echo .                   </a:t>
            </a:r>
          </a:p>
          <a:p>
            <a:r>
              <a:rPr lang="en-US" sz="2000" dirty="0" smtClean="0"/>
              <a:t>  3. It should not be harmful .</a:t>
            </a:r>
          </a:p>
          <a:p>
            <a:r>
              <a:rPr lang="en-US" sz="2000" dirty="0" smtClean="0"/>
              <a:t>  4. Easy to use  .</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pitchFamily="18" charset="0"/>
                <a:cs typeface="Times New Roman" pitchFamily="18" charset="0"/>
              </a:rPr>
              <a:t>Literature Review</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1"/>
            <a:r>
              <a:rPr lang="en-US" sz="2400" b="1" dirty="0" smtClean="0">
                <a:latin typeface="Times New Roman" pitchFamily="18" charset="0"/>
                <a:cs typeface="Times New Roman" pitchFamily="18" charset="0"/>
              </a:rPr>
              <a:t>EXISTING SOLUTION :</a:t>
            </a:r>
            <a:endParaRPr lang="en-US" sz="2400" dirty="0" smtClean="0">
              <a:latin typeface="Times New Roman" pitchFamily="18" charset="0"/>
              <a:cs typeface="Times New Roman" pitchFamily="18" charset="0"/>
            </a:endParaRPr>
          </a:p>
          <a:p>
            <a:pPr lvl="0"/>
            <a:r>
              <a:rPr lang="en-US" sz="2400" b="1" dirty="0" smtClean="0">
                <a:latin typeface="Times New Roman" pitchFamily="18" charset="0"/>
                <a:cs typeface="Times New Roman" pitchFamily="18" charset="0"/>
              </a:rPr>
              <a:t>1)Agricultural fences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In agriculture , fences are used to keep animals in or out of an area . They can be made from a wide variety of materials , depending on terrain , location and animals to be confined . This may harm animals .</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lvl="0"/>
            <a:r>
              <a:rPr lang="en-US" sz="2400" b="1" dirty="0" smtClean="0"/>
              <a:t>2)Electronic repellents  :</a:t>
            </a:r>
            <a:endParaRPr lang="en-US" sz="2000" dirty="0" smtClean="0"/>
          </a:p>
          <a:p>
            <a:r>
              <a:rPr lang="en-US" sz="2000" dirty="0" smtClean="0"/>
              <a:t> This is one of the best practices for protecting crops from animals and birds. Electronic repellents are an effective, long-lasting, and eco-friendly way for crop protection that repels animals without harming them. Farmers use one of the below two types of electronic repellents;</a:t>
            </a:r>
          </a:p>
          <a:p>
            <a:pPr lvl="0"/>
            <a:r>
              <a:rPr lang="en-US" sz="2000" dirty="0" smtClean="0"/>
              <a:t>Ultrasonic electronic repellent – its high-frequency sound waves repel wild animals</a:t>
            </a:r>
          </a:p>
          <a:p>
            <a:pPr lvl="0"/>
            <a:r>
              <a:rPr lang="en-US" sz="2000" dirty="0" smtClean="0"/>
              <a:t>Sonic electronic repellent – audible noise that scares wild animals</a:t>
            </a:r>
          </a:p>
          <a:p>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buNone/>
            </a:pPr>
            <a:r>
              <a:rPr lang="en-US" b="1" dirty="0" smtClean="0">
                <a:latin typeface="Times New Roman" panose="02020603050405020304" pitchFamily="18" charset="0"/>
                <a:cs typeface="Times New Roman" panose="02020603050405020304" pitchFamily="18" charset="0"/>
              </a:rPr>
              <a:t> </a:t>
            </a:r>
            <a:r>
              <a:rPr lang="en-US" sz="2400" dirty="0" smtClean="0">
                <a:latin typeface="Times New Roman" pitchFamily="18" charset="0"/>
                <a:cs typeface="Times New Roman" pitchFamily="18" charset="0"/>
              </a:rPr>
              <a:t>3)</a:t>
            </a:r>
            <a:r>
              <a:rPr lang="en-US" sz="2400" b="1" dirty="0" smtClean="0">
                <a:latin typeface="Times New Roman" pitchFamily="18" charset="0"/>
                <a:cs typeface="Times New Roman" pitchFamily="18" charset="0"/>
              </a:rPr>
              <a:t>Scarecrow :</a:t>
            </a:r>
            <a:endParaRPr lang="en-US" sz="24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 </a:t>
            </a:r>
            <a:r>
              <a:rPr lang="en-US" sz="2000" dirty="0" smtClean="0">
                <a:latin typeface="Times New Roman" panose="02020603050405020304" pitchFamily="18" charset="0"/>
                <a:cs typeface="Times New Roman" panose="02020603050405020304" pitchFamily="18" charset="0"/>
              </a:rPr>
              <a:t>A scarecrow is a decoy , often in the shape of a human . Humanoid scarecrow are usually dressed in old clothes and places in open fields to discourage birds  from disturbing  and feeding on recently cast seed and growing crops . Scarecrows are used by farmers to protect their crop from birds.</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checker dir="vert"/>
      </p:transition>
    </mc:Choice>
    <mc:Fallback xmlns="">
      <p:transition spd="slow">
        <p:checker dir="vert"/>
      </p:transition>
    </mc:Fallback>
  </mc:AlternateContent>
</p:sld>
</file>

<file path=ppt/theme/theme1.xml><?xml version="1.0" encoding="utf-8"?>
<a:theme xmlns:a="http://schemas.openxmlformats.org/drawingml/2006/main" name="Apple-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1558</Words>
  <Application>Microsoft Office PowerPoint</Application>
  <PresentationFormat>On-screen Show (4:3)</PresentationFormat>
  <Paragraphs>108</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宋体</vt:lpstr>
      <vt:lpstr>宋体</vt:lpstr>
      <vt:lpstr>Arial</vt:lpstr>
      <vt:lpstr>Calibri</vt:lpstr>
      <vt:lpstr>Lucida Handwriting</vt:lpstr>
      <vt:lpstr>Microsoft New Tai Lue</vt:lpstr>
      <vt:lpstr>Times New Roman</vt:lpstr>
      <vt:lpstr>Apple-PowerPoint-Template</vt:lpstr>
      <vt:lpstr>PowerPoint Presentation</vt:lpstr>
      <vt:lpstr>Table of Contents:</vt:lpstr>
      <vt:lpstr>Abstract</vt:lpstr>
      <vt:lpstr>Introduction</vt:lpstr>
      <vt:lpstr>Problem Statement</vt:lpstr>
      <vt:lpstr>Aim Of The Project</vt:lpstr>
      <vt:lpstr>Literature Review</vt:lpstr>
      <vt:lpstr>PowerPoint Presentation</vt:lpstr>
      <vt:lpstr>PowerPoint Presentation</vt:lpstr>
      <vt:lpstr>Proposed Methodology</vt:lpstr>
      <vt:lpstr>Conceptual Design</vt:lpstr>
      <vt:lpstr>Block Diagram</vt:lpstr>
      <vt:lpstr> Requirement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vt:lpstr>
      <vt:lpstr>5.2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INNOVATION AND PRACTICE.</dc:title>
  <dc:creator>Ravi Kiran Challagundla</dc:creator>
  <cp:lastModifiedBy>Hello</cp:lastModifiedBy>
  <cp:revision>48</cp:revision>
  <dcterms:created xsi:type="dcterms:W3CDTF">2014-08-22T21:40:00Z</dcterms:created>
  <dcterms:modified xsi:type="dcterms:W3CDTF">2022-03-19T07:20:59Z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PinZ1qoiwQ46833.ppt</vt:lpwstr>
  </property>
  <property fmtid="{D5CDD505-2E9C-101B-9397-08002B2CF9AE}" pid="3" name="fileid">
    <vt:lpwstr>508795</vt:lpwstr>
  </property>
  <property fmtid="{D5CDD505-2E9C-101B-9397-08002B2CF9AE}" pid="4" name="KSOProductBuildVer">
    <vt:lpwstr>1033-11.2.0.8641</vt:lpwstr>
  </property>
</Properties>
</file>