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303" r:id="rId3"/>
    <p:sldId id="275" r:id="rId5"/>
    <p:sldId id="279" r:id="rId6"/>
    <p:sldId id="304" r:id="rId7"/>
    <p:sldId id="278" r:id="rId8"/>
    <p:sldId id="276" r:id="rId9"/>
    <p:sldId id="257" r:id="rId10"/>
    <p:sldId id="280" r:id="rId11"/>
    <p:sldId id="281" r:id="rId12"/>
    <p:sldId id="290" r:id="rId13"/>
    <p:sldId id="305" r:id="rId14"/>
    <p:sldId id="322" r:id="rId15"/>
    <p:sldId id="325" r:id="rId16"/>
    <p:sldId id="323" r:id="rId17"/>
    <p:sldId id="324" r:id="rId18"/>
    <p:sldId id="327" r:id="rId19"/>
    <p:sldId id="328" r:id="rId20"/>
    <p:sldId id="329" r:id="rId21"/>
    <p:sldId id="330" r:id="rId22"/>
    <p:sldId id="350" r:id="rId23"/>
    <p:sldId id="351" r:id="rId24"/>
    <p:sldId id="394" r:id="rId25"/>
    <p:sldId id="331" r:id="rId26"/>
    <p:sldId id="396" r:id="rId27"/>
    <p:sldId id="404" r:id="rId28"/>
    <p:sldId id="297" r:id="rId29"/>
    <p:sldId id="339" r:id="rId30"/>
    <p:sldId id="341" r:id="rId31"/>
    <p:sldId id="291" r:id="rId32"/>
    <p:sldId id="373" r:id="rId33"/>
    <p:sldId id="292" r:id="rId34"/>
    <p:sldId id="293" r:id="rId35"/>
    <p:sldId id="342" r:id="rId36"/>
    <p:sldId id="400" r:id="rId37"/>
    <p:sldId id="399" r:id="rId38"/>
    <p:sldId id="347" r:id="rId39"/>
    <p:sldId id="346" r:id="rId40"/>
    <p:sldId id="405" r:id="rId41"/>
    <p:sldId id="348" r:id="rId42"/>
    <p:sldId id="397" r:id="rId43"/>
    <p:sldId id="406" r:id="rId44"/>
    <p:sldId id="407" r:id="rId45"/>
    <p:sldId id="408" r:id="rId46"/>
    <p:sldId id="409" r:id="rId47"/>
    <p:sldId id="403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7" userDrawn="1">
          <p15:clr>
            <a:srgbClr val="A4A3A4"/>
          </p15:clr>
        </p15:guide>
        <p15:guide id="2" pos="28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-1474" y="-91"/>
      </p:cViewPr>
      <p:guideLst>
        <p:guide orient="horz" pos="2197"/>
        <p:guide pos="285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36B803F-ED71-4994-912B-ADCB570504A9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0F7FD4D-BA4D-46E7-B8A9-28A64E550259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en-US"/>
              <a:t>Prepared by Dr. Mallikarjun Math. Professor &amp; Head CC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8F844-1EB4-42DE-85AE-A9488AC038A2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8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305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M M Math and SS &amp; OS Lab members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4B373-4133-4DC8-A69E-8514C08CC2F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M M Math and SS &amp; OS Lab members</a:t>
            </a: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12A9F-A738-4CF4-972E-C60CF62ECD0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M M Math and SS &amp; OS Lab members</a:t>
            </a: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41DC6-AAB4-4A32-8353-2752C5892CE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M M Math and SS &amp; OS Lab members</a:t>
            </a: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777B-9EE5-4B89-BE52-F7A99F3F7A3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8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415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M M Math and SS &amp; OS Lab members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56486-F3B8-4256-9ACF-8479C1A1232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M M Math and SS &amp; OS Lab members</a:t>
            </a: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F5214-0B09-4AB5-A420-11C170C168D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M M Math and SS &amp; OS Lab members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1550-D0A8-4C51-9A31-EDC0E331F8C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M M Math and SS &amp; OS Lab members</a:t>
            </a: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5842B-3993-4E51-8029-DE821254033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5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M M Math and SS &amp; OS Lab members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46872-560F-46E2-9C91-B350D7555FA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M M Math and SS &amp; OS Lab members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970C6-6216-482A-9341-3CDC9CE4A57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210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8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9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M M Math and SS &amp; OS Lab members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C4889-C8FB-46F8-BAE4-C668FDCF391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Dr. M M Math and SS &amp; OS Lab members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18152DE-AB7E-47DA-8FB5-96A48DA6EA9C}" type="slidenum">
              <a:rPr lang="en-US"/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</p:titleStyle>
    <p:bodyStyle>
      <a:lvl1pPr marL="365125" indent="-282575" algn="l" rtl="0" fontAlgn="base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6855" algn="l" rtl="0" fontAlgn="base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355" algn="l" rtl="0" fontAlgn="base"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7305" indent="-182880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42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5" y="2570480"/>
            <a:ext cx="7880350" cy="106743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IN" altLang="en-US" dirty="0" smtClean="0">
                <a:solidFill>
                  <a:schemeClr val="tx2">
                    <a:satMod val="130000"/>
                  </a:schemeClr>
                </a:solidFill>
              </a:rPr>
              <a:t>Part-</a:t>
            </a:r>
            <a:r>
              <a:rPr lang="en-GB" altLang="en-IN" dirty="0" smtClean="0">
                <a:solidFill>
                  <a:schemeClr val="tx2">
                    <a:satMod val="130000"/>
                  </a:schemeClr>
                </a:solidFill>
              </a:rPr>
              <a:t>B - YACC</a:t>
            </a:r>
            <a:r>
              <a:rPr lang="en-IN" altLang="en-US" dirty="0" smtClean="0">
                <a:solidFill>
                  <a:schemeClr val="tx2">
                    <a:satMod val="130000"/>
                  </a:schemeClr>
                </a:solidFill>
              </a:rPr>
              <a:t> Programming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4883150"/>
            <a:ext cx="3710305" cy="1720215"/>
          </a:xfrm>
        </p:spPr>
        <p:txBody>
          <a:bodyPr>
            <a:noAutofit/>
          </a:bodyPr>
          <a:lstStyle/>
          <a:p>
            <a:pPr marL="0" algn="r" eaLnBrk="1" fontAlgn="auto" latinLnBrk="0" hangingPunct="1">
              <a:lnSpc>
                <a:spcPct val="100000"/>
              </a:lnSpc>
              <a:spcAft>
                <a:spcPts val="0"/>
              </a:spcAft>
              <a:buFont typeface="Wingdings 2" panose="05020102010507070707"/>
              <a:buNone/>
              <a:defRPr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 Dr. M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Math, 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r" eaLnBrk="1" fontAlgn="auto" latinLnBrk="0" hangingPunct="1">
              <a:lnSpc>
                <a:spcPct val="100000"/>
              </a:lnSpc>
              <a:spcAft>
                <a:spcPts val="0"/>
              </a:spcAft>
              <a:buFont typeface="Wingdings 2" panose="05020102010507070707"/>
              <a:buNone/>
              <a:defRPr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lang="en-I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Head CC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r" eaLnBrk="1" fontAlgn="auto" latinLnBrk="0" hangingPunct="1">
              <a:lnSpc>
                <a:spcPct val="100000"/>
              </a:lnSpc>
              <a:spcAft>
                <a:spcPts val="0"/>
              </a:spcAft>
              <a:buFont typeface="Wingdings 2" panose="05020102010507070707"/>
              <a:buNone/>
              <a:defRPr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r" eaLnBrk="1" fontAlgn="auto" latinLnBrk="0" hangingPunct="1">
              <a:lnSpc>
                <a:spcPct val="100000"/>
              </a:lnSpc>
              <a:spcAft>
                <a:spcPts val="0"/>
              </a:spcAft>
              <a:buFont typeface="Wingdings 2" panose="05020102010507070707"/>
              <a:buNone/>
              <a:defRPr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GIT,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Belagavi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9" name="Text Box 941058"/>
          <p:cNvSpPr txBox="1"/>
          <p:nvPr/>
        </p:nvSpPr>
        <p:spPr>
          <a:xfrm>
            <a:off x="1197610" y="772160"/>
            <a:ext cx="839089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3000" b="1" dirty="0" smtClean="0">
                <a:solidFill>
                  <a:srgbClr val="FF0000"/>
                </a:solidFill>
                <a:ea typeface="SimSun" panose="02010600030101010101" pitchFamily="2" charset="-122"/>
              </a:rPr>
              <a:t> </a:t>
            </a:r>
            <a:endParaRPr lang="en-IN" altLang="en-GB" sz="3000" b="1" dirty="0" smtClean="0">
              <a:solidFill>
                <a:srgbClr val="FF0000"/>
              </a:solidFill>
              <a:ea typeface="SimSun" panose="02010600030101010101" pitchFamily="2" charset="-122"/>
            </a:endParaRPr>
          </a:p>
        </p:txBody>
      </p:sp>
      <p:sp>
        <p:nvSpPr>
          <p:cNvPr id="11268" name="Rectangles 941057"/>
          <p:cNvSpPr/>
          <p:nvPr/>
        </p:nvSpPr>
        <p:spPr>
          <a:xfrm>
            <a:off x="1144270" y="304800"/>
            <a:ext cx="7943215" cy="1073150"/>
          </a:xfrm>
          <a:prstGeom prst="rect">
            <a:avLst/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None/>
            </a:pPr>
            <a:endParaRPr lang="zh-CN" altLang="en-US" sz="1350" dirty="0">
              <a:ea typeface="SimSun" panose="02010600030101010101" pitchFamily="2" charset="-122"/>
            </a:endParaRPr>
          </a:p>
        </p:txBody>
      </p:sp>
      <p:sp>
        <p:nvSpPr>
          <p:cNvPr id="4" name="Text Box 941058"/>
          <p:cNvSpPr txBox="1"/>
          <p:nvPr/>
        </p:nvSpPr>
        <p:spPr>
          <a:xfrm>
            <a:off x="1197610" y="609600"/>
            <a:ext cx="597662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3000" b="1" dirty="0" smtClean="0">
                <a:solidFill>
                  <a:srgbClr val="FF0000"/>
                </a:solidFill>
                <a:sym typeface="+mn-ea"/>
              </a:rPr>
              <a:t>UNIT-</a:t>
            </a:r>
            <a:r>
              <a:rPr lang="en-IN" altLang="en-US" sz="3000" b="1" dirty="0" smtClean="0">
                <a:solidFill>
                  <a:srgbClr val="FF0000"/>
                </a:solidFill>
                <a:sym typeface="+mn-ea"/>
              </a:rPr>
              <a:t>5</a:t>
            </a:r>
            <a:r>
              <a:rPr lang="en-US" altLang="en-US" sz="3000" b="1" dirty="0" smtClean="0">
                <a:solidFill>
                  <a:srgbClr val="FF0000"/>
                </a:solidFill>
                <a:sym typeface="+mn-ea"/>
              </a:rPr>
              <a:t>.</a:t>
            </a:r>
            <a:r>
              <a:rPr lang="en-IN" altLang="en-US" sz="3000" b="1" dirty="0" smtClean="0">
                <a:solidFill>
                  <a:srgbClr val="FF0000"/>
                </a:solidFill>
                <a:sym typeface="+mn-ea"/>
              </a:rPr>
              <a:t> LEX and YACC</a:t>
            </a:r>
            <a:r>
              <a:rPr lang="en-US" altLang="en-US" sz="3000" b="1" dirty="0" smtClean="0">
                <a:solidFill>
                  <a:srgbClr val="FF0000"/>
                </a:solidFill>
              </a:rPr>
              <a:t>.</a:t>
            </a:r>
            <a:r>
              <a:rPr lang="zh-CN" altLang="en-US" sz="3000" b="1" dirty="0" smtClean="0">
                <a:solidFill>
                  <a:srgbClr val="FF0000"/>
                </a:solidFill>
                <a:ea typeface="SimSun" panose="02010600030101010101" pitchFamily="2" charset="-122"/>
              </a:rPr>
              <a:t>   </a:t>
            </a:r>
            <a:endParaRPr lang="zh-CN" altLang="en-US" sz="3000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PLLab, NTHU,Cs2403 Programming Languages</a:t>
            </a:r>
            <a:endParaRPr lang="en-US" altLang="zh-TW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C7D27-5091-4A83-AE12-F253B713A288}" type="slidenum">
              <a:rPr lang="en-US" altLang="zh-TW"/>
            </a:fld>
            <a:endParaRPr lang="en-US" altLang="zh-TW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4100" y="274955"/>
            <a:ext cx="7499350" cy="495935"/>
          </a:xfrm>
        </p:spPr>
        <p:txBody>
          <a:bodyPr>
            <a:normAutofit fontScale="90000"/>
          </a:bodyPr>
          <a:lstStyle/>
          <a:p>
            <a:r>
              <a:rPr lang="en-GB" altLang="en-US" sz="3200" b="1" dirty="0" smtClean="0">
                <a:solidFill>
                  <a:srgbClr val="0070C0"/>
                </a:solidFill>
              </a:rPr>
              <a:t>III.Running a YACC program</a:t>
            </a:r>
            <a:endParaRPr lang="en-US" altLang="zh-TW" dirty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357245" y="2276475"/>
            <a:ext cx="2887980" cy="69913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TW" sz="3200" dirty="0" err="1" smtClean="0">
                <a:solidFill>
                  <a:schemeClr val="bg1"/>
                </a:solidFill>
              </a:rPr>
              <a:t>Lex</a:t>
            </a:r>
            <a:r>
              <a:rPr lang="en-US" altLang="zh-TW" sz="3200" dirty="0" smtClean="0">
                <a:solidFill>
                  <a:schemeClr val="bg1"/>
                </a:solidFill>
              </a:rPr>
              <a:t> </a:t>
            </a:r>
            <a:endParaRPr lang="en-US" altLang="zh-TW" sz="3200" dirty="0">
              <a:solidFill>
                <a:schemeClr val="bg1"/>
              </a:solidFill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357245" y="3395980"/>
            <a:ext cx="2887980" cy="7289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TW" sz="3200" dirty="0">
                <a:solidFill>
                  <a:schemeClr val="bg1"/>
                </a:solidFill>
              </a:rPr>
              <a:t>C </a:t>
            </a:r>
            <a:r>
              <a:rPr lang="en-GB" altLang="en-US" sz="3200" dirty="0">
                <a:solidFill>
                  <a:schemeClr val="bg1"/>
                </a:solidFill>
              </a:rPr>
              <a:t>-C</a:t>
            </a:r>
            <a:r>
              <a:rPr lang="en-US" altLang="zh-TW" sz="3200" dirty="0">
                <a:solidFill>
                  <a:schemeClr val="bg1"/>
                </a:solidFill>
              </a:rPr>
              <a:t>ompiler</a:t>
            </a:r>
            <a:endParaRPr lang="en-US" altLang="zh-TW" sz="3200" dirty="0">
              <a:solidFill>
                <a:schemeClr val="bg1"/>
              </a:solidFill>
            </a:endParaRP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361055" y="4429125"/>
            <a:ext cx="2895600" cy="7162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TW" sz="3200" dirty="0" err="1">
                <a:solidFill>
                  <a:schemeClr val="bg1"/>
                </a:solidFill>
              </a:rPr>
              <a:t>a.out</a:t>
            </a:r>
            <a:endParaRPr lang="en-US" altLang="zh-TW" sz="3200" dirty="0">
              <a:solidFill>
                <a:schemeClr val="bg1"/>
              </a:solidFill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771525" y="2209800"/>
            <a:ext cx="1944688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000" dirty="0" err="1">
                <a:solidFill>
                  <a:srgbClr val="C00000"/>
                </a:solidFill>
              </a:rPr>
              <a:t>Lex</a:t>
            </a:r>
            <a:r>
              <a:rPr lang="en-US" altLang="zh-TW" sz="2000" dirty="0">
                <a:solidFill>
                  <a:srgbClr val="C00000"/>
                </a:solidFill>
              </a:rPr>
              <a:t> source program</a:t>
            </a:r>
            <a:endParaRPr lang="en-US" altLang="zh-TW" sz="2000" dirty="0">
              <a:solidFill>
                <a:srgbClr val="C00000"/>
              </a:solidFill>
            </a:endParaRP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1074420" y="3429000"/>
            <a:ext cx="1615440" cy="398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000" dirty="0" err="1">
                <a:solidFill>
                  <a:srgbClr val="C00000"/>
                </a:solidFill>
              </a:rPr>
              <a:t>lex.yy.c</a:t>
            </a:r>
            <a:endParaRPr lang="en-US" altLang="zh-TW" sz="2000" dirty="0" err="1">
              <a:solidFill>
                <a:srgbClr val="C00000"/>
              </a:solidFill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1066800" y="4577080"/>
            <a:ext cx="1562100" cy="398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000" dirty="0">
                <a:solidFill>
                  <a:srgbClr val="C00000"/>
                </a:solidFill>
              </a:rPr>
              <a:t>input</a:t>
            </a:r>
            <a:endParaRPr lang="en-US" altLang="zh-TW" sz="2000" dirty="0">
              <a:solidFill>
                <a:srgbClr val="C00000"/>
              </a:solidFill>
            </a:endParaRP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6971030" y="2276475"/>
            <a:ext cx="172212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400" dirty="0" err="1">
                <a:solidFill>
                  <a:srgbClr val="C00000"/>
                </a:solidFill>
              </a:rPr>
              <a:t>lex.yy.c</a:t>
            </a:r>
            <a:endParaRPr lang="en-US" altLang="zh-TW" sz="2400" dirty="0" err="1">
              <a:solidFill>
                <a:srgbClr val="C00000"/>
              </a:solidFill>
            </a:endParaRP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7108825" y="3429000"/>
            <a:ext cx="1654175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400" dirty="0" err="1">
                <a:solidFill>
                  <a:srgbClr val="C00000"/>
                </a:solidFill>
              </a:rPr>
              <a:t>a.out</a:t>
            </a:r>
            <a:endParaRPr lang="en-US" altLang="zh-TW" sz="2400" dirty="0" err="1">
              <a:solidFill>
                <a:srgbClr val="C00000"/>
              </a:solidFill>
            </a:endParaRP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7238365" y="4348480"/>
            <a:ext cx="1830070" cy="10147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000" dirty="0" smtClean="0">
                <a:solidFill>
                  <a:srgbClr val="C00000"/>
                </a:solidFill>
              </a:rPr>
              <a:t>Validations of Programming construct</a:t>
            </a:r>
            <a:endParaRPr lang="en-US" altLang="zh-TW" sz="2000" dirty="0" smtClean="0">
              <a:solidFill>
                <a:srgbClr val="C00000"/>
              </a:solidFill>
            </a:endParaRPr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2636838" y="2565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2560638" y="37893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2560638" y="47926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6473825" y="2565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6473825" y="37893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6473825" y="48688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71600" y="5410200"/>
            <a:ext cx="403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$</a:t>
            </a:r>
            <a:r>
              <a:rPr lang="en-US" dirty="0" err="1" smtClean="0"/>
              <a:t>yacc</a:t>
            </a:r>
            <a:r>
              <a:rPr lang="en-US" dirty="0" smtClean="0"/>
              <a:t> –d  </a:t>
            </a:r>
            <a:r>
              <a:rPr lang="en-US" dirty="0" err="1" smtClean="0"/>
              <a:t>xyz.y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lex</a:t>
            </a:r>
            <a:r>
              <a:rPr lang="en-US" dirty="0" smtClean="0"/>
              <a:t> </a:t>
            </a:r>
            <a:r>
              <a:rPr lang="en-US" dirty="0" err="1" smtClean="0"/>
              <a:t>xyz.l</a:t>
            </a:r>
            <a:endParaRPr lang="en-US" dirty="0" smtClean="0"/>
          </a:p>
          <a:p>
            <a:r>
              <a:rPr lang="en-US" dirty="0" smtClean="0"/>
              <a:t>$ cc </a:t>
            </a:r>
            <a:r>
              <a:rPr lang="en-US" dirty="0" err="1" smtClean="0"/>
              <a:t>y.tab.c</a:t>
            </a:r>
            <a:r>
              <a:rPr lang="en-US" dirty="0" smtClean="0"/>
              <a:t> </a:t>
            </a:r>
            <a:r>
              <a:rPr lang="en-US" dirty="0" err="1" smtClean="0"/>
              <a:t>lex.yy.c</a:t>
            </a:r>
            <a:r>
              <a:rPr lang="en-US" dirty="0" smtClean="0"/>
              <a:t> -</a:t>
            </a:r>
            <a:r>
              <a:rPr lang="en-US" dirty="0" err="1" smtClean="0"/>
              <a:t>ly</a:t>
            </a:r>
            <a:r>
              <a:rPr lang="en-US" dirty="0" smtClean="0"/>
              <a:t> –</a:t>
            </a:r>
            <a:r>
              <a:rPr lang="en-US" dirty="0" err="1" smtClean="0"/>
              <a:t>ll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GB" altLang="en-US" dirty="0" smtClean="0"/>
              <a:t>./</a:t>
            </a:r>
            <a:r>
              <a:rPr lang="en-US" dirty="0" err="1" smtClean="0"/>
              <a:t>a.out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352800" y="1143000"/>
            <a:ext cx="2895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bg1"/>
                </a:solidFill>
                <a:latin typeface="Arial" panose="020B0604020202020204" pitchFamily="34" charset="0"/>
              </a:rPr>
              <a:t>YACC</a:t>
            </a:r>
            <a:endParaRPr lang="en-US" altLang="zh-TW" sz="3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854075" y="1219200"/>
            <a:ext cx="1981835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000" dirty="0" smtClean="0">
                <a:solidFill>
                  <a:srgbClr val="C00000"/>
                </a:solidFill>
              </a:rPr>
              <a:t>YACC source </a:t>
            </a:r>
            <a:r>
              <a:rPr lang="en-US" altLang="zh-TW" sz="2000" dirty="0">
                <a:solidFill>
                  <a:srgbClr val="C00000"/>
                </a:solidFill>
              </a:rPr>
              <a:t>program</a:t>
            </a:r>
            <a:endParaRPr lang="en-US" altLang="zh-TW" sz="2000" dirty="0">
              <a:solidFill>
                <a:srgbClr val="C00000"/>
              </a:solidFill>
            </a:endParaRPr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2667000" y="15240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>
            <a:off x="6477000" y="15240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6824663" y="1295400"/>
            <a:ext cx="1944687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000" dirty="0" err="1" smtClean="0">
                <a:solidFill>
                  <a:srgbClr val="C00000"/>
                </a:solidFill>
              </a:rPr>
              <a:t>Y.tab.c</a:t>
            </a:r>
            <a:r>
              <a:rPr lang="en-US" altLang="zh-TW" sz="2000" dirty="0" smtClean="0">
                <a:solidFill>
                  <a:srgbClr val="C00000"/>
                </a:solidFill>
              </a:rPr>
              <a:t> and </a:t>
            </a:r>
            <a:r>
              <a:rPr lang="en-US" altLang="zh-TW" sz="2000" dirty="0" err="1" smtClean="0">
                <a:solidFill>
                  <a:srgbClr val="C00000"/>
                </a:solidFill>
              </a:rPr>
              <a:t>Y.tab.h</a:t>
            </a:r>
            <a:endParaRPr lang="en-US" altLang="zh-TW" sz="2000" dirty="0" err="1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525" y="274955"/>
            <a:ext cx="7910195" cy="638175"/>
          </a:xfrm>
        </p:spPr>
        <p:txBody>
          <a:bodyPr>
            <a:noAutofit/>
          </a:bodyPr>
          <a:p>
            <a:r>
              <a:rPr lang="en-GB" altLang="en-US" sz="3200" b="1" dirty="0" smtClean="0">
                <a:solidFill>
                  <a:srgbClr val="0070C0"/>
                </a:solidFill>
                <a:sym typeface="+mn-ea"/>
              </a:rPr>
              <a:t>IV,</a:t>
            </a:r>
            <a:r>
              <a:rPr lang="en-US" sz="2800" b="1" dirty="0" smtClean="0">
                <a:solidFill>
                  <a:srgbClr val="0070C0"/>
                </a:solidFill>
                <a:sym typeface="+mn-ea"/>
              </a:rPr>
              <a:t>Prerequisite for Writing YACC program</a:t>
            </a:r>
            <a:endParaRPr lang="en-US" sz="2800" b="1" dirty="0" smtClean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300" y="914400"/>
            <a:ext cx="7499350" cy="4800600"/>
          </a:xfrm>
        </p:spPr>
        <p:txBody>
          <a:bodyPr/>
          <a:p>
            <a:r>
              <a:rPr lang="en-GB" altLang="en-US"/>
              <a:t>Study of Context free grammar :</a:t>
            </a:r>
            <a:endParaRPr lang="en-GB" altLang="en-US"/>
          </a:p>
          <a:p>
            <a:pPr lvl="1">
              <a:buFont typeface="Wingdings" panose="05000000000000000000" charset="0"/>
              <a:buChar char="§"/>
            </a:pPr>
            <a:r>
              <a:rPr lang="en-GB" altLang="en-US" sz="2800"/>
              <a:t>Writing Context free grammars for describing the structure of programming language constructs like  -Expression, If cnstructs etc...</a:t>
            </a:r>
            <a:endParaRPr lang="en-GB" altLang="en-US" sz="2800"/>
          </a:p>
          <a:p>
            <a:pPr lvl="1">
              <a:buFont typeface="Wingdings" panose="05000000000000000000" charset="0"/>
              <a:buChar char="§"/>
            </a:pPr>
            <a:r>
              <a:rPr lang="en-GB" altLang="en-US"/>
              <a:t>Writing Derivations and Parse tree for the sentences belonging to the language.</a:t>
            </a:r>
            <a:endParaRPr lang="en-GB" altLang="en-US"/>
          </a:p>
          <a:p>
            <a:pPr lvl="1">
              <a:buFont typeface="Wingdings" panose="05000000000000000000" charset="0"/>
              <a:buChar char="§"/>
            </a:pPr>
            <a:r>
              <a:rPr lang="en-GB" altLang="en-US"/>
              <a:t>Knowledge of Ambiguty in the grammar and writing Unambigous grammar.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 smtClean="0"/>
              <a:t>Dr. M M Math and SS &amp; OS Lab members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A83777B-9EE5-4B89-BE52-F7A99F3F7A31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300" y="274955"/>
            <a:ext cx="7499350" cy="718185"/>
          </a:xfrm>
        </p:spPr>
        <p:txBody>
          <a:bodyPr>
            <a:noAutofit/>
          </a:bodyPr>
          <a:p>
            <a:pPr algn="l">
              <a:buClrTx/>
              <a:buSzTx/>
              <a:buFontTx/>
            </a:pPr>
            <a:r>
              <a:rPr lang="en-GB" altLang="en-US" sz="3200" b="1" dirty="0" smtClean="0">
                <a:solidFill>
                  <a:srgbClr val="0070C0"/>
                </a:solidFill>
              </a:rPr>
              <a:t>V.</a:t>
            </a:r>
            <a:r>
              <a:rPr lang="en-US" sz="3200" b="1" dirty="0" smtClean="0">
                <a:solidFill>
                  <a:srgbClr val="0070C0"/>
                </a:solidFill>
                <a:sym typeface="+mn-ea"/>
              </a:rPr>
              <a:t>Sample YACC programming exercises</a:t>
            </a:r>
            <a:r>
              <a:rPr lang="en-GB" altLang="en-US" sz="3200" b="1" dirty="0" smtClean="0">
                <a:solidFill>
                  <a:srgbClr val="0070C0"/>
                </a:solidFill>
              </a:rPr>
              <a:t> </a:t>
            </a:r>
            <a:endParaRPr lang="en-GB" altLang="en-US" sz="3200" b="1" dirty="0" smtClean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100" y="1143000"/>
            <a:ext cx="7901940" cy="5357495"/>
          </a:xfrm>
        </p:spPr>
        <p:txBody>
          <a:bodyPr/>
          <a:p>
            <a:r>
              <a:rPr lang="en-GB" altLang="en-US"/>
              <a:t>Example -1 : Write a YACC program to validate the aritmamatic expression statement/construct of a C - Program.</a:t>
            </a:r>
            <a:endParaRPr lang="en-GB" altLang="en-US"/>
          </a:p>
          <a:p>
            <a:pPr lvl="1"/>
            <a:r>
              <a:rPr lang="en-GB" altLang="en-US" b="1">
                <a:solidFill>
                  <a:srgbClr val="0070C0"/>
                </a:solidFill>
              </a:rPr>
              <a:t>Steps involved in Writing YACC program</a:t>
            </a:r>
            <a:endParaRPr lang="en-GB" altLang="en-US"/>
          </a:p>
          <a:p>
            <a:pPr lvl="2"/>
            <a:r>
              <a:rPr lang="en-GB" altLang="en-US" b="1">
                <a:solidFill>
                  <a:srgbClr val="FF0000"/>
                </a:solidFill>
              </a:rPr>
              <a:t>Writing Grammar</a:t>
            </a:r>
            <a:endParaRPr lang="en-GB" altLang="en-US" b="1"/>
          </a:p>
          <a:p>
            <a:pPr lvl="2"/>
            <a:r>
              <a:rPr lang="en-GB" altLang="en-US" b="1">
                <a:solidFill>
                  <a:srgbClr val="0070C0"/>
                </a:solidFill>
              </a:rPr>
              <a:t>YACC specification in a YACC file</a:t>
            </a:r>
            <a:endParaRPr lang="en-GB" altLang="en-US" b="1">
              <a:solidFill>
                <a:srgbClr val="0070C0"/>
              </a:solidFill>
            </a:endParaRPr>
          </a:p>
          <a:p>
            <a:pPr lvl="2"/>
            <a:r>
              <a:rPr lang="en-GB" altLang="en-US" b="1">
                <a:solidFill>
                  <a:srgbClr val="FF0000"/>
                </a:solidFill>
              </a:rPr>
              <a:t>LEX specification in a LEX file</a:t>
            </a:r>
            <a:endParaRPr lang="en-GB" altLang="en-US" b="1"/>
          </a:p>
          <a:p>
            <a:pPr lvl="2"/>
            <a:r>
              <a:rPr lang="en-GB" altLang="en-US" b="1">
                <a:solidFill>
                  <a:srgbClr val="0070C0"/>
                </a:solidFill>
              </a:rPr>
              <a:t>Use both LEX and YACC compiler to Compilation</a:t>
            </a:r>
            <a:endParaRPr lang="en-GB" altLang="en-US" b="1">
              <a:solidFill>
                <a:srgbClr val="0070C0"/>
              </a:solidFill>
            </a:endParaRPr>
          </a:p>
          <a:p>
            <a:pPr lvl="2"/>
            <a:r>
              <a:rPr lang="en-GB" altLang="en-US" b="1">
                <a:solidFill>
                  <a:srgbClr val="FF0000"/>
                </a:solidFill>
              </a:rPr>
              <a:t>Execution of the program by command ./a.out</a:t>
            </a:r>
            <a:endParaRPr lang="en-GB" altLang="en-US" b="1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 smtClean="0"/>
              <a:t>Dr. M M Math and SS &amp; OS Lab members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A83777B-9EE5-4B89-BE52-F7A99F3F7A31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Grammar for the Arithamatic expression as per input </a:t>
            </a:r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→ 5+b*c</a:t>
            </a:r>
            <a:endParaRPr lang="en-GB" altLang="en-US"/>
          </a:p>
          <a:p>
            <a:pPr>
              <a:lnSpc>
                <a:spcPct val="90000"/>
              </a:lnSpc>
              <a:buNone/>
            </a:pPr>
            <a:r>
              <a:rPr lang="en-GB" altLang="en-US"/>
              <a:t>  </a:t>
            </a:r>
            <a:r>
              <a:rPr lang="en-US" altLang="zh-TW" b="1" dirty="0" err="1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stmt</a:t>
            </a:r>
            <a:r>
              <a:rPr lang="en-GB" altLang="en-US" b="1" dirty="0" err="1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 </a:t>
            </a:r>
            <a:r>
              <a:rPr lang="en-GB" altLang="en-US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altLang="zh-TW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e</a:t>
            </a:r>
            <a:endParaRPr lang="en-US" altLang="zh-TW" b="1" dirty="0" smtClean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TW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  </a:t>
            </a:r>
            <a:r>
              <a:rPr lang="en-GB" altLang="en-US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e </a:t>
            </a:r>
            <a:r>
              <a:rPr lang="en-GB" altLang="en-US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US" altLang="zh-TW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 </a:t>
            </a:r>
            <a:r>
              <a:rPr lang="en-GB" altLang="en-US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 </a:t>
            </a:r>
            <a:r>
              <a:rPr lang="en-US" altLang="zh-TW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e </a:t>
            </a:r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sym typeface="+mn-ea"/>
              </a:rPr>
              <a:t>+</a:t>
            </a:r>
            <a:r>
              <a:rPr lang="en-US" altLang="zh-TW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 </a:t>
            </a:r>
            <a:r>
              <a:rPr lang="en-GB" altLang="en-US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e</a:t>
            </a:r>
            <a:r>
              <a:rPr lang="en-US" altLang="zh-TW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 </a:t>
            </a:r>
            <a:endParaRPr lang="en-US" altLang="zh-TW" b="1" dirty="0" smtClean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TW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      |</a:t>
            </a:r>
            <a:r>
              <a:rPr lang="en-GB" altLang="en-US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 </a:t>
            </a:r>
            <a:r>
              <a:rPr lang="en-US" altLang="zh-TW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e </a:t>
            </a:r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sym typeface="+mn-ea"/>
              </a:rPr>
              <a:t>-</a:t>
            </a:r>
            <a:r>
              <a:rPr lang="en-US" altLang="zh-TW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 e</a:t>
            </a:r>
            <a:endParaRPr lang="en-US" altLang="zh-TW" b="1" dirty="0" smtClean="0">
              <a:solidFill>
                <a:srgbClr val="002060"/>
              </a:solidFill>
              <a:latin typeface="Courier New" panose="02070309020205020404" pitchFamily="49" charset="0"/>
              <a:sym typeface="+mn-ea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TW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 </a:t>
            </a:r>
            <a:r>
              <a:rPr lang="en-GB" altLang="en-US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     </a:t>
            </a:r>
            <a:r>
              <a:rPr lang="en-US" altLang="zh-TW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|</a:t>
            </a:r>
            <a:r>
              <a:rPr lang="en-GB" altLang="en-US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 </a:t>
            </a:r>
            <a:r>
              <a:rPr lang="en-US" altLang="zh-TW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e </a:t>
            </a:r>
            <a:r>
              <a:rPr lang="en-GB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sym typeface="+mn-ea"/>
              </a:rPr>
              <a:t>*</a:t>
            </a:r>
            <a:r>
              <a:rPr lang="en-US" altLang="zh-TW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 e</a:t>
            </a:r>
            <a:endParaRPr lang="en-US" altLang="zh-TW" b="1" dirty="0" smtClean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GB" altLang="en-US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      </a:t>
            </a:r>
            <a:r>
              <a:rPr lang="en-US" altLang="zh-TW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|</a:t>
            </a:r>
            <a:r>
              <a:rPr lang="en-GB" altLang="en-US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 </a:t>
            </a:r>
            <a:r>
              <a:rPr lang="en-US" altLang="zh-TW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e </a:t>
            </a:r>
            <a:r>
              <a:rPr lang="en-GB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sym typeface="+mn-ea"/>
              </a:rPr>
              <a:t>/</a:t>
            </a:r>
            <a:r>
              <a:rPr lang="en-US" altLang="zh-TW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 e</a:t>
            </a:r>
            <a:endParaRPr lang="en-US" altLang="zh-TW" b="1" dirty="0" smtClean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TW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     </a:t>
            </a:r>
            <a:r>
              <a:rPr lang="en-GB" altLang="en-US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 </a:t>
            </a:r>
            <a:r>
              <a:rPr lang="en-US" altLang="zh-TW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| </a:t>
            </a:r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sym typeface="+mn-ea"/>
              </a:rPr>
              <a:t>DIGIT</a:t>
            </a:r>
            <a:endParaRPr lang="en-US" altLang="zh-TW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GB" altLang="en-US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      </a:t>
            </a:r>
            <a:r>
              <a:rPr lang="en-US" altLang="zh-TW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| </a:t>
            </a:r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sym typeface="+mn-ea"/>
              </a:rPr>
              <a:t>I</a:t>
            </a:r>
            <a:r>
              <a:rPr lang="en-GB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sym typeface="+mn-ea"/>
              </a:rPr>
              <a:t>D </a:t>
            </a:r>
            <a:endParaRPr lang="en-US" altLang="zh-TW" b="1" dirty="0" smtClean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 smtClean="0"/>
              <a:t>Dr. M M Math and SS &amp; OS Lab members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A83777B-9EE5-4B89-BE52-F7A99F3F7A31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 smtClean="0"/>
              <a:t>Dr. M M Math and SS &amp; OS Lab members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A83777B-9EE5-4B89-BE52-F7A99F3F7A31}" type="slidenum">
              <a:rPr lang="en-US"/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209040" y="620395"/>
            <a:ext cx="3729355" cy="62185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000"/>
              <a:t>%{</a:t>
            </a:r>
            <a:endParaRPr lang="en-US" sz="2000"/>
          </a:p>
          <a:p>
            <a:r>
              <a:rPr lang="en-US" sz="2000"/>
              <a:t>#include &lt;stdio.h&gt;</a:t>
            </a:r>
            <a:endParaRPr lang="en-US" sz="2000"/>
          </a:p>
          <a:p>
            <a:r>
              <a:rPr lang="en-US" sz="2000"/>
              <a:t>%}</a:t>
            </a:r>
            <a:endParaRPr lang="en-US" sz="2000"/>
          </a:p>
          <a:p>
            <a:r>
              <a:rPr lang="en-US" sz="2000"/>
              <a:t>%token ID D</a:t>
            </a:r>
            <a:endParaRPr lang="en-US" sz="2000"/>
          </a:p>
          <a:p>
            <a:r>
              <a:rPr lang="en-US" sz="2000"/>
              <a:t>%left '+' '-'</a:t>
            </a:r>
            <a:endParaRPr lang="en-US" sz="2000"/>
          </a:p>
          <a:p>
            <a:r>
              <a:rPr lang="en-US" sz="2000"/>
              <a:t>%left '*' '/'</a:t>
            </a:r>
            <a:endParaRPr lang="en-US" sz="2000"/>
          </a:p>
          <a:p>
            <a:r>
              <a:rPr lang="en-US" sz="2000"/>
              <a:t>%%</a:t>
            </a:r>
            <a:endParaRPr lang="en-US" sz="2000"/>
          </a:p>
          <a:p>
            <a:r>
              <a:rPr lang="en-US" sz="2000"/>
              <a:t>s : e     {</a:t>
            </a:r>
            <a:r>
              <a:rPr lang="en-GB" altLang="en-US" sz="2000"/>
              <a:t> </a:t>
            </a:r>
            <a:r>
              <a:rPr lang="en-US" sz="2000"/>
              <a:t>printf("\n valid \n");</a:t>
            </a:r>
            <a:r>
              <a:rPr lang="en-GB" altLang="en-US" sz="2000"/>
              <a:t> </a:t>
            </a:r>
            <a:r>
              <a:rPr lang="en-US" sz="2000"/>
              <a:t>}</a:t>
            </a:r>
            <a:endParaRPr lang="en-US" sz="2000"/>
          </a:p>
          <a:p>
            <a:r>
              <a:rPr lang="en-US" sz="2000"/>
              <a:t>  ;</a:t>
            </a:r>
            <a:endParaRPr lang="en-US" sz="2000"/>
          </a:p>
          <a:p>
            <a:r>
              <a:rPr lang="en-US" sz="2000"/>
              <a:t>e : e '+' e</a:t>
            </a:r>
            <a:endParaRPr lang="en-US" sz="2000"/>
          </a:p>
          <a:p>
            <a:r>
              <a:rPr lang="en-US" sz="2000"/>
              <a:t>  | e '-' e</a:t>
            </a:r>
            <a:endParaRPr lang="en-US" sz="2000"/>
          </a:p>
          <a:p>
            <a:r>
              <a:rPr lang="en-US" sz="2000"/>
              <a:t>  | e '*' e</a:t>
            </a:r>
            <a:endParaRPr lang="en-US" sz="2000"/>
          </a:p>
          <a:p>
            <a:r>
              <a:rPr lang="en-US" sz="2000"/>
              <a:t>  | e '/' e</a:t>
            </a:r>
            <a:endParaRPr lang="en-US" sz="2000"/>
          </a:p>
          <a:p>
            <a:r>
              <a:rPr lang="en-US" sz="2000"/>
              <a:t>  | ID</a:t>
            </a:r>
            <a:endParaRPr lang="en-US" sz="2000"/>
          </a:p>
          <a:p>
            <a:r>
              <a:rPr lang="en-US" sz="2000"/>
              <a:t>  | D</a:t>
            </a:r>
            <a:endParaRPr lang="en-US" sz="2000"/>
          </a:p>
          <a:p>
            <a:r>
              <a:rPr lang="en-US" sz="2000"/>
              <a:t>  ;</a:t>
            </a:r>
            <a:endParaRPr lang="en-US" sz="2000"/>
          </a:p>
          <a:p>
            <a:r>
              <a:rPr lang="en-US" sz="2000"/>
              <a:t>%%</a:t>
            </a:r>
            <a:endParaRPr lang="en-US" sz="2000"/>
          </a:p>
          <a:p>
            <a:endParaRPr lang="en-US" sz="2000"/>
          </a:p>
        </p:txBody>
      </p:sp>
      <p:sp>
        <p:nvSpPr>
          <p:cNvPr id="8" name="Text Box 7"/>
          <p:cNvSpPr txBox="1"/>
          <p:nvPr/>
        </p:nvSpPr>
        <p:spPr>
          <a:xfrm>
            <a:off x="5330825" y="723265"/>
            <a:ext cx="378460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ym typeface="+mn-ea"/>
              </a:rPr>
              <a:t>main()</a:t>
            </a:r>
            <a:endParaRPr lang="en-US" sz="2000"/>
          </a:p>
          <a:p>
            <a:r>
              <a:rPr lang="en-US" sz="2000">
                <a:sym typeface="+mn-ea"/>
              </a:rPr>
              <a:t>{</a:t>
            </a:r>
            <a:endParaRPr lang="en-US" sz="2000"/>
          </a:p>
          <a:p>
            <a:r>
              <a:rPr lang="en-US" sz="2000">
                <a:sym typeface="+mn-ea"/>
              </a:rPr>
              <a:t>    printf("Enter expression :");</a:t>
            </a:r>
            <a:endParaRPr lang="en-US" sz="2000"/>
          </a:p>
          <a:p>
            <a:r>
              <a:rPr lang="en-US" sz="2000">
                <a:sym typeface="+mn-ea"/>
              </a:rPr>
              <a:t>    yyparse();</a:t>
            </a:r>
            <a:endParaRPr lang="en-US" sz="2000"/>
          </a:p>
          <a:p>
            <a:r>
              <a:rPr lang="en-US" sz="2000">
                <a:sym typeface="+mn-ea"/>
              </a:rPr>
              <a:t>}</a:t>
            </a:r>
            <a:endParaRPr lang="en-US" sz="2000"/>
          </a:p>
          <a:p>
            <a:r>
              <a:rPr lang="en-US" sz="2000">
                <a:sym typeface="+mn-ea"/>
              </a:rPr>
              <a:t>yyerror()</a:t>
            </a:r>
            <a:endParaRPr lang="en-US" sz="2000"/>
          </a:p>
          <a:p>
            <a:r>
              <a:rPr lang="en-US" sz="2000">
                <a:sym typeface="+mn-ea"/>
              </a:rPr>
              <a:t>{</a:t>
            </a:r>
            <a:endParaRPr lang="en-US" sz="2000"/>
          </a:p>
          <a:p>
            <a:r>
              <a:rPr lang="en-US" sz="2000">
                <a:sym typeface="+mn-ea"/>
              </a:rPr>
              <a:t>   printf("INVALID");</a:t>
            </a:r>
            <a:endParaRPr lang="en-US" sz="2000"/>
          </a:p>
          <a:p>
            <a:r>
              <a:rPr lang="en-US" sz="2000">
                <a:sym typeface="+mn-ea"/>
              </a:rPr>
              <a:t>}</a:t>
            </a:r>
            <a:endParaRPr lang="en-US" sz="2000"/>
          </a:p>
          <a:p>
            <a:endParaRPr lang="en-US" sz="2000"/>
          </a:p>
        </p:txBody>
      </p:sp>
      <p:sp>
        <p:nvSpPr>
          <p:cNvPr id="9" name="Text Box 8"/>
          <p:cNvSpPr txBox="1"/>
          <p:nvPr/>
        </p:nvSpPr>
        <p:spPr>
          <a:xfrm>
            <a:off x="1125220" y="-65405"/>
            <a:ext cx="6348730" cy="685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36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YACC -Specification</a:t>
            </a:r>
            <a:endParaRPr lang="en-GB" altLang="en-US" sz="3600"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 smtClean="0"/>
              <a:t>Dr. M M Math and SS &amp; OS Lab members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A83777B-9EE5-4B89-BE52-F7A99F3F7A31}" type="slidenum">
              <a:rPr lang="en-US"/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209040" y="1001395"/>
            <a:ext cx="3729355" cy="42799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000"/>
              <a:t>%{</a:t>
            </a:r>
            <a:endParaRPr lang="en-US" sz="2000"/>
          </a:p>
          <a:p>
            <a:r>
              <a:rPr lang="en-US" sz="2000"/>
              <a:t>#include "y.tab.h"</a:t>
            </a:r>
            <a:endParaRPr lang="en-US" sz="2000"/>
          </a:p>
          <a:p>
            <a:r>
              <a:rPr lang="en-US" sz="2000"/>
              <a:t>%}</a:t>
            </a:r>
            <a:endParaRPr lang="en-US" sz="2000"/>
          </a:p>
          <a:p>
            <a:r>
              <a:rPr lang="en-US" sz="2000"/>
              <a:t>%%</a:t>
            </a:r>
            <a:endParaRPr lang="en-US" sz="2000"/>
          </a:p>
          <a:p>
            <a:r>
              <a:rPr lang="en-US" sz="2000"/>
              <a:t>[a-zA-Z]     { return ID;}</a:t>
            </a:r>
            <a:endParaRPr lang="en-US" sz="2000"/>
          </a:p>
          <a:p>
            <a:r>
              <a:rPr lang="en-US" sz="2000"/>
              <a:t>[0-9]        { return D;}</a:t>
            </a:r>
            <a:endParaRPr lang="en-US" sz="2000"/>
          </a:p>
          <a:p>
            <a:r>
              <a:rPr lang="en-US" sz="2000"/>
              <a:t>[\+\-\*\/]   { return yytext[0];}</a:t>
            </a:r>
            <a:endParaRPr lang="en-US" sz="2000"/>
          </a:p>
          <a:p>
            <a:r>
              <a:rPr lang="en-US" sz="2000"/>
              <a:t>%%</a:t>
            </a:r>
            <a:endParaRPr lang="en-US" sz="2000"/>
          </a:p>
        </p:txBody>
      </p:sp>
      <p:sp>
        <p:nvSpPr>
          <p:cNvPr id="9" name="Text Box 8"/>
          <p:cNvSpPr txBox="1"/>
          <p:nvPr/>
        </p:nvSpPr>
        <p:spPr>
          <a:xfrm>
            <a:off x="1125220" y="-65405"/>
            <a:ext cx="6348730" cy="685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36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LEX -Specification</a:t>
            </a:r>
            <a:endParaRPr lang="en-GB" altLang="en-US" sz="3600"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300" y="274638"/>
            <a:ext cx="7499350" cy="1143000"/>
          </a:xfrm>
        </p:spPr>
        <p:txBody>
          <a:bodyPr>
            <a:noAutofit/>
          </a:bodyPr>
          <a:p>
            <a:r>
              <a:rPr lang="en-GB" altLang="en-US" sz="3600"/>
              <a:t>Working Example on YACC Programming</a:t>
            </a:r>
            <a:endParaRPr lang="en-GB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100" y="1447800"/>
            <a:ext cx="7901940" cy="5357495"/>
          </a:xfrm>
        </p:spPr>
        <p:txBody>
          <a:bodyPr/>
          <a:p>
            <a:r>
              <a:rPr lang="en-GB" altLang="en-US"/>
              <a:t>Example -2 : Write a YACC program to validate the strings of following language </a:t>
            </a:r>
            <a:r>
              <a:rPr lang="en-US" altLang="zh-TW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L = { a</a:t>
            </a:r>
            <a:r>
              <a:rPr lang="en-US" altLang="zh-TW" b="1" baseline="30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n</a:t>
            </a:r>
            <a:r>
              <a:rPr lang="en-GB" altLang="en-US" b="1" baseline="30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b</a:t>
            </a:r>
            <a:r>
              <a:rPr lang="en-US" altLang="zh-TW" b="1" baseline="30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n</a:t>
            </a:r>
            <a:r>
              <a:rPr lang="en-US" altLang="zh-TW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| n&gt;=0</a:t>
            </a:r>
            <a:r>
              <a:rPr lang="en-US" altLang="zh-TW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}</a:t>
            </a:r>
            <a:r>
              <a:rPr lang="en-GB" altLang="en-US"/>
              <a:t>.</a:t>
            </a:r>
            <a:endParaRPr lang="en-GB" altLang="en-US"/>
          </a:p>
          <a:p>
            <a:pPr lvl="1"/>
            <a:r>
              <a:rPr lang="en-GB" altLang="en-US" b="1">
                <a:solidFill>
                  <a:srgbClr val="0070C0"/>
                </a:solidFill>
              </a:rPr>
              <a:t>Steps involved in Writing YACC program</a:t>
            </a:r>
            <a:endParaRPr lang="en-GB" altLang="en-US"/>
          </a:p>
          <a:p>
            <a:pPr lvl="2"/>
            <a:r>
              <a:rPr lang="en-GB" altLang="en-US" b="1">
                <a:solidFill>
                  <a:srgbClr val="FF0000"/>
                </a:solidFill>
              </a:rPr>
              <a:t>Writing Grammar</a:t>
            </a:r>
            <a:endParaRPr lang="en-GB" altLang="en-US" b="1"/>
          </a:p>
          <a:p>
            <a:pPr lvl="2"/>
            <a:r>
              <a:rPr lang="en-GB" altLang="en-US" b="1">
                <a:solidFill>
                  <a:srgbClr val="0070C0"/>
                </a:solidFill>
              </a:rPr>
              <a:t>YACC specification in a YACC file</a:t>
            </a:r>
            <a:endParaRPr lang="en-GB" altLang="en-US" b="1">
              <a:solidFill>
                <a:srgbClr val="0070C0"/>
              </a:solidFill>
            </a:endParaRPr>
          </a:p>
          <a:p>
            <a:pPr lvl="2"/>
            <a:r>
              <a:rPr lang="en-GB" altLang="en-US" b="1">
                <a:solidFill>
                  <a:srgbClr val="FF0000"/>
                </a:solidFill>
              </a:rPr>
              <a:t>LEX specification in a LEX file</a:t>
            </a:r>
            <a:endParaRPr lang="en-GB" altLang="en-US" b="1"/>
          </a:p>
          <a:p>
            <a:pPr lvl="2"/>
            <a:r>
              <a:rPr lang="en-GB" altLang="en-US" b="1">
                <a:solidFill>
                  <a:srgbClr val="0070C0"/>
                </a:solidFill>
              </a:rPr>
              <a:t>Use both LEX and YACC compiler to Compilation</a:t>
            </a:r>
            <a:endParaRPr lang="en-GB" altLang="en-US" b="1">
              <a:solidFill>
                <a:srgbClr val="0070C0"/>
              </a:solidFill>
            </a:endParaRPr>
          </a:p>
          <a:p>
            <a:pPr lvl="2"/>
            <a:r>
              <a:rPr lang="en-GB" altLang="en-US" b="1">
                <a:solidFill>
                  <a:srgbClr val="FF0000"/>
                </a:solidFill>
              </a:rPr>
              <a:t>Execution of the program by command /a.out</a:t>
            </a:r>
            <a:endParaRPr lang="en-GB" altLang="en-US" b="1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 smtClean="0"/>
              <a:t>Dr. M M Math and SS &amp; OS Lab members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A83777B-9EE5-4B89-BE52-F7A99F3F7A31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Grammar for the Langauge</a:t>
            </a:r>
            <a:endParaRPr lang="en-GB" altLang="en-US"/>
          </a:p>
          <a:p>
            <a:pPr marL="82550" indent="0">
              <a:buNone/>
            </a:pPr>
            <a:r>
              <a:rPr lang="en-GB" altLang="en-US"/>
              <a:t>  </a:t>
            </a:r>
            <a:r>
              <a:rPr lang="en-US" altLang="zh-TW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L = { a</a:t>
            </a:r>
            <a:r>
              <a:rPr lang="en-US" altLang="zh-TW" b="1" baseline="30000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n</a:t>
            </a:r>
            <a:r>
              <a:rPr lang="en-GB" altLang="en-US" b="1" baseline="30000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 </a:t>
            </a:r>
            <a:r>
              <a:rPr lang="en-US" altLang="zh-TW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b</a:t>
            </a:r>
            <a:r>
              <a:rPr lang="en-US" altLang="zh-TW" b="1" baseline="30000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n</a:t>
            </a:r>
            <a:r>
              <a:rPr lang="en-US" altLang="zh-TW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 </a:t>
            </a:r>
            <a:r>
              <a:rPr lang="en-US" altLang="zh-TW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| n&gt;=0</a:t>
            </a:r>
            <a:r>
              <a:rPr lang="en-US" altLang="zh-TW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}</a:t>
            </a:r>
            <a:r>
              <a:rPr lang="en-GB" altLang="en-US"/>
              <a:t> as per </a:t>
            </a:r>
            <a:endParaRPr lang="en-GB" altLang="en-US"/>
          </a:p>
          <a:p>
            <a:pPr marL="82550" indent="0">
              <a:buNone/>
            </a:pPr>
            <a:r>
              <a:rPr lang="en-GB" altLang="en-US"/>
              <a:t>  input of the form </a:t>
            </a:r>
            <a:r>
              <a:rPr lang="en-GB" alt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aaa</a:t>
            </a:r>
            <a:r>
              <a:rPr lang="en-GB" alt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Ԑ</a:t>
            </a:r>
            <a:r>
              <a:rPr lang="en-GB" altLang="en-US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bbb</a:t>
            </a:r>
            <a:endParaRPr lang="en-GB" altLang="en-US"/>
          </a:p>
          <a:p>
            <a:pPr>
              <a:lnSpc>
                <a:spcPct val="90000"/>
              </a:lnSpc>
              <a:buNone/>
            </a:pPr>
            <a:r>
              <a:rPr lang="en-GB" altLang="en-US"/>
              <a:t>  </a:t>
            </a:r>
            <a:r>
              <a:rPr lang="en-US" altLang="zh-TW" b="1" dirty="0" err="1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s</a:t>
            </a:r>
            <a:r>
              <a:rPr lang="en-GB" altLang="en-US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altLang="zh-TW" b="1" dirty="0" err="1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s</a:t>
            </a:r>
            <a:r>
              <a:rPr lang="en-GB" altLang="en-US" b="1" dirty="0" err="1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1</a:t>
            </a:r>
            <a:endParaRPr lang="en-US" altLang="zh-TW" b="1" dirty="0" smtClean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TW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  </a:t>
            </a:r>
            <a:r>
              <a:rPr lang="en-GB" altLang="en-US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s1</a:t>
            </a:r>
            <a:r>
              <a:rPr lang="en-GB" altLang="en-US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GB" altLang="en-US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A</a:t>
            </a:r>
            <a:r>
              <a:rPr lang="en-US" altLang="zh-TW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 </a:t>
            </a:r>
            <a:r>
              <a:rPr lang="en-GB" altLang="en-US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s1</a:t>
            </a:r>
            <a:r>
              <a:rPr lang="en-US" altLang="zh-TW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 </a:t>
            </a:r>
            <a:r>
              <a:rPr lang="en-GB" altLang="en-US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B</a:t>
            </a:r>
            <a:r>
              <a:rPr lang="en-US" altLang="zh-TW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 </a:t>
            </a:r>
            <a:endParaRPr lang="en-US" altLang="zh-TW" b="1" dirty="0" smtClean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TW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      |</a:t>
            </a:r>
            <a:r>
              <a:rPr lang="en-GB" altLang="en-US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Ԑ</a:t>
            </a:r>
            <a:endParaRPr lang="en-US" altLang="zh-TW" b="1" dirty="0" smtClean="0">
              <a:solidFill>
                <a:srgbClr val="002060"/>
              </a:solidFill>
              <a:latin typeface="Courier New" panose="02070309020205020404" pitchFamily="49" charset="0"/>
              <a:sym typeface="+mn-ea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TW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 </a:t>
            </a:r>
            <a:r>
              <a:rPr lang="en-GB" altLang="en-US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     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 smtClean="0"/>
              <a:t>Dr. M M Math and SS &amp; OS Lab members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A83777B-9EE5-4B89-BE52-F7A99F3F7A31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 smtClean="0"/>
              <a:t>Dr. M M Math and SS &amp; OS Lab members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A83777B-9EE5-4B89-BE52-F7A99F3F7A31}" type="slidenum">
              <a:rPr lang="en-US"/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209040" y="620395"/>
            <a:ext cx="3729355" cy="62185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000"/>
              <a:t>%{</a:t>
            </a:r>
            <a:endParaRPr lang="en-US" sz="2000"/>
          </a:p>
          <a:p>
            <a:r>
              <a:rPr lang="en-US" sz="2000"/>
              <a:t>#include &lt;stdio.h&gt;</a:t>
            </a:r>
            <a:endParaRPr lang="en-US" sz="2000"/>
          </a:p>
          <a:p>
            <a:r>
              <a:rPr lang="en-US" sz="2000"/>
              <a:t>%}</a:t>
            </a:r>
            <a:endParaRPr lang="en-US" sz="2000"/>
          </a:p>
          <a:p>
            <a:r>
              <a:rPr lang="en-US" sz="2000"/>
              <a:t>%token </a:t>
            </a:r>
            <a:r>
              <a:rPr lang="en-GB" altLang="en-US" sz="2000"/>
              <a:t>A B</a:t>
            </a:r>
            <a:endParaRPr lang="en-US" sz="2000"/>
          </a:p>
          <a:p>
            <a:r>
              <a:rPr lang="en-US" sz="2000"/>
              <a:t>%%</a:t>
            </a:r>
            <a:endParaRPr lang="en-US" sz="2000"/>
          </a:p>
          <a:p>
            <a:r>
              <a:rPr lang="en-US" sz="2000"/>
              <a:t>s : </a:t>
            </a:r>
            <a:r>
              <a:rPr lang="en-GB" altLang="en-US" sz="2000"/>
              <a:t>s1</a:t>
            </a:r>
            <a:r>
              <a:rPr lang="en-US" sz="2000"/>
              <a:t> {</a:t>
            </a:r>
            <a:r>
              <a:rPr lang="en-GB" altLang="en-US" sz="2000"/>
              <a:t> </a:t>
            </a:r>
            <a:r>
              <a:rPr lang="en-US" sz="2000"/>
              <a:t>printf("\n valid \n");</a:t>
            </a:r>
            <a:r>
              <a:rPr lang="en-GB" altLang="en-US" sz="2000"/>
              <a:t> </a:t>
            </a:r>
            <a:r>
              <a:rPr lang="en-US" sz="2000"/>
              <a:t>}</a:t>
            </a:r>
            <a:endParaRPr lang="en-US" sz="2000"/>
          </a:p>
          <a:p>
            <a:r>
              <a:rPr lang="en-US" sz="2000"/>
              <a:t> </a:t>
            </a:r>
            <a:r>
              <a:rPr lang="en-GB" altLang="en-US" sz="2000"/>
              <a:t> </a:t>
            </a:r>
            <a:r>
              <a:rPr lang="en-US" sz="2000"/>
              <a:t> ;</a:t>
            </a:r>
            <a:endParaRPr lang="en-US" sz="2000"/>
          </a:p>
          <a:p>
            <a:r>
              <a:rPr lang="en-GB" altLang="en-US" sz="2000"/>
              <a:t>s1</a:t>
            </a:r>
            <a:r>
              <a:rPr lang="en-US" sz="2000"/>
              <a:t> : </a:t>
            </a:r>
            <a:r>
              <a:rPr lang="en-GB" altLang="en-US" sz="2000"/>
              <a:t>A</a:t>
            </a:r>
            <a:r>
              <a:rPr lang="en-US" sz="2000"/>
              <a:t> </a:t>
            </a:r>
            <a:r>
              <a:rPr lang="en-GB" altLang="en-US" sz="2000"/>
              <a:t>s1 B</a:t>
            </a:r>
            <a:endParaRPr lang="en-US" sz="2000"/>
          </a:p>
          <a:p>
            <a:r>
              <a:rPr lang="en-US" sz="2000"/>
              <a:t>  </a:t>
            </a:r>
            <a:r>
              <a:rPr lang="en-GB" altLang="en-US" sz="2000"/>
              <a:t>   </a:t>
            </a:r>
            <a:r>
              <a:rPr lang="en-US" sz="2000"/>
              <a:t>| </a:t>
            </a:r>
            <a:r>
              <a:rPr lang="en-GB" altLang="en-US" sz="2000"/>
              <a:t>‘ ‘    </a:t>
            </a:r>
            <a:endParaRPr lang="en-US" sz="2000"/>
          </a:p>
          <a:p>
            <a:r>
              <a:rPr lang="en-US" sz="2000"/>
              <a:t>  </a:t>
            </a:r>
            <a:r>
              <a:rPr lang="en-GB" altLang="en-US" sz="2000"/>
              <a:t>   </a:t>
            </a:r>
            <a:r>
              <a:rPr lang="en-US" sz="2000"/>
              <a:t>;</a:t>
            </a:r>
            <a:endParaRPr lang="en-US" sz="2000"/>
          </a:p>
          <a:p>
            <a:r>
              <a:rPr lang="en-US" sz="2000"/>
              <a:t>%%</a:t>
            </a:r>
            <a:endParaRPr lang="en-US" sz="2000"/>
          </a:p>
          <a:p>
            <a:endParaRPr lang="en-US" sz="2000"/>
          </a:p>
        </p:txBody>
      </p:sp>
      <p:sp>
        <p:nvSpPr>
          <p:cNvPr id="8" name="Text Box 7"/>
          <p:cNvSpPr txBox="1"/>
          <p:nvPr/>
        </p:nvSpPr>
        <p:spPr>
          <a:xfrm>
            <a:off x="5330825" y="723265"/>
            <a:ext cx="378460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ym typeface="+mn-ea"/>
              </a:rPr>
              <a:t>main()</a:t>
            </a:r>
            <a:endParaRPr lang="en-US" sz="2000"/>
          </a:p>
          <a:p>
            <a:r>
              <a:rPr lang="en-US" sz="2000">
                <a:sym typeface="+mn-ea"/>
              </a:rPr>
              <a:t>{</a:t>
            </a:r>
            <a:endParaRPr lang="en-US" sz="2000"/>
          </a:p>
          <a:p>
            <a:r>
              <a:rPr lang="en-US" sz="2000">
                <a:sym typeface="+mn-ea"/>
              </a:rPr>
              <a:t>    printf("Enter </a:t>
            </a:r>
            <a:r>
              <a:rPr lang="en-GB" altLang="en-US" sz="2000">
                <a:sym typeface="+mn-ea"/>
              </a:rPr>
              <a:t>String</a:t>
            </a:r>
            <a:r>
              <a:rPr lang="en-US" sz="2000">
                <a:sym typeface="+mn-ea"/>
              </a:rPr>
              <a:t> :");</a:t>
            </a:r>
            <a:endParaRPr lang="en-US" sz="2000"/>
          </a:p>
          <a:p>
            <a:r>
              <a:rPr lang="en-US" sz="2000">
                <a:sym typeface="+mn-ea"/>
              </a:rPr>
              <a:t>    yyparse();</a:t>
            </a:r>
            <a:endParaRPr lang="en-US" sz="2000"/>
          </a:p>
          <a:p>
            <a:r>
              <a:rPr lang="en-US" sz="2000">
                <a:sym typeface="+mn-ea"/>
              </a:rPr>
              <a:t>}</a:t>
            </a:r>
            <a:endParaRPr lang="en-US" sz="2000"/>
          </a:p>
          <a:p>
            <a:r>
              <a:rPr lang="en-US" sz="2000">
                <a:sym typeface="+mn-ea"/>
              </a:rPr>
              <a:t>yyerror()</a:t>
            </a:r>
            <a:endParaRPr lang="en-US" sz="2000"/>
          </a:p>
          <a:p>
            <a:r>
              <a:rPr lang="en-US" sz="2000">
                <a:sym typeface="+mn-ea"/>
              </a:rPr>
              <a:t>{</a:t>
            </a:r>
            <a:endParaRPr lang="en-US" sz="2000"/>
          </a:p>
          <a:p>
            <a:r>
              <a:rPr lang="en-US" sz="2000">
                <a:sym typeface="+mn-ea"/>
              </a:rPr>
              <a:t>   printf("INVALID");</a:t>
            </a:r>
            <a:endParaRPr lang="en-US" sz="2000"/>
          </a:p>
          <a:p>
            <a:r>
              <a:rPr lang="en-US" sz="2000">
                <a:sym typeface="+mn-ea"/>
              </a:rPr>
              <a:t>}</a:t>
            </a:r>
            <a:endParaRPr lang="en-US" sz="2000"/>
          </a:p>
          <a:p>
            <a:endParaRPr lang="en-US" sz="2000"/>
          </a:p>
        </p:txBody>
      </p:sp>
      <p:sp>
        <p:nvSpPr>
          <p:cNvPr id="9" name="Text Box 8"/>
          <p:cNvSpPr txBox="1"/>
          <p:nvPr/>
        </p:nvSpPr>
        <p:spPr>
          <a:xfrm>
            <a:off x="1125220" y="-65405"/>
            <a:ext cx="6348730" cy="685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36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YACC -Specification</a:t>
            </a:r>
            <a:endParaRPr lang="en-GB" altLang="en-US" sz="3600"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 smtClean="0"/>
              <a:t>Dr. M M Math and SS &amp; OS Lab members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A83777B-9EE5-4B89-BE52-F7A99F3F7A31}" type="slidenum">
              <a:rPr lang="en-US"/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209040" y="1001395"/>
            <a:ext cx="3729355" cy="42799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000"/>
              <a:t>%{</a:t>
            </a:r>
            <a:endParaRPr lang="en-US" sz="2000"/>
          </a:p>
          <a:p>
            <a:r>
              <a:rPr lang="en-US" sz="2000"/>
              <a:t>#include "y.tab.h"</a:t>
            </a:r>
            <a:endParaRPr lang="en-US" sz="2000"/>
          </a:p>
          <a:p>
            <a:r>
              <a:rPr lang="en-US" sz="2000"/>
              <a:t>%}</a:t>
            </a:r>
            <a:endParaRPr lang="en-US" sz="2000"/>
          </a:p>
          <a:p>
            <a:r>
              <a:rPr lang="en-US" sz="2000"/>
              <a:t>%%</a:t>
            </a:r>
            <a:endParaRPr lang="en-US" sz="2000"/>
          </a:p>
          <a:p>
            <a:r>
              <a:rPr lang="en-US" sz="2000"/>
              <a:t>[a</a:t>
            </a:r>
            <a:r>
              <a:rPr lang="en-GB" altLang="en-US" sz="2000"/>
              <a:t>]</a:t>
            </a:r>
            <a:r>
              <a:rPr lang="en-US" sz="2000"/>
              <a:t>    { return </a:t>
            </a:r>
            <a:r>
              <a:rPr lang="en-GB" altLang="en-US" sz="2000"/>
              <a:t>A</a:t>
            </a:r>
            <a:r>
              <a:rPr lang="en-US" sz="2000"/>
              <a:t>;}</a:t>
            </a:r>
            <a:endParaRPr lang="en-US" sz="2000"/>
          </a:p>
          <a:p>
            <a:r>
              <a:rPr lang="en-US" sz="2000"/>
              <a:t>[</a:t>
            </a:r>
            <a:r>
              <a:rPr lang="en-GB" altLang="en-US" sz="2000"/>
              <a:t>b]</a:t>
            </a:r>
            <a:r>
              <a:rPr lang="en-US" sz="2000"/>
              <a:t>       { return </a:t>
            </a:r>
            <a:r>
              <a:rPr lang="en-GB" altLang="en-US" sz="2000"/>
              <a:t>B</a:t>
            </a:r>
            <a:r>
              <a:rPr lang="en-US" sz="2000"/>
              <a:t>;}</a:t>
            </a:r>
            <a:endParaRPr lang="en-US" sz="2000"/>
          </a:p>
          <a:p>
            <a:r>
              <a:rPr lang="en-US" sz="2000"/>
              <a:t>[</a:t>
            </a:r>
            <a:r>
              <a:rPr lang="en-GB" altLang="en-US" sz="2000"/>
              <a:t>  ]</a:t>
            </a:r>
            <a:r>
              <a:rPr lang="en-US" sz="2000"/>
              <a:t>   { return yytext[0];}</a:t>
            </a:r>
            <a:endParaRPr lang="en-US" sz="2000"/>
          </a:p>
          <a:p>
            <a:r>
              <a:rPr lang="en-US" sz="2000"/>
              <a:t>%%</a:t>
            </a:r>
            <a:endParaRPr lang="en-US" sz="2000"/>
          </a:p>
        </p:txBody>
      </p:sp>
      <p:sp>
        <p:nvSpPr>
          <p:cNvPr id="9" name="Text Box 8"/>
          <p:cNvSpPr txBox="1"/>
          <p:nvPr/>
        </p:nvSpPr>
        <p:spPr>
          <a:xfrm>
            <a:off x="1125220" y="-65405"/>
            <a:ext cx="6348730" cy="685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36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LEX -Specification</a:t>
            </a:r>
            <a:endParaRPr lang="en-GB" altLang="en-US" sz="3600"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115" y="274955"/>
            <a:ext cx="8023860" cy="978535"/>
          </a:xfrm>
        </p:spPr>
        <p:txBody>
          <a:bodyPr>
            <a:normAutofit fontScale="90000"/>
          </a:bodyPr>
          <a:lstStyle/>
          <a:p>
            <a:r>
              <a:rPr lang="en-US" smtClean="0"/>
              <a:t>A YACC</a:t>
            </a:r>
            <a:r>
              <a:rPr lang="en-GB" altLang="en-US" smtClean="0"/>
              <a:t>-</a:t>
            </a:r>
            <a:r>
              <a:rPr lang="en-GB" altLang="en-US" b="1" smtClean="0">
                <a:solidFill>
                  <a:srgbClr val="FF0000"/>
                </a:solidFill>
              </a:rPr>
              <a:t>Y</a:t>
            </a:r>
            <a:r>
              <a:rPr lang="en-GB" altLang="en-US" smtClean="0"/>
              <a:t>et </a:t>
            </a:r>
            <a:r>
              <a:rPr lang="en-GB" altLang="en-US" b="1" smtClean="0">
                <a:solidFill>
                  <a:srgbClr val="FF0000"/>
                </a:solidFill>
              </a:rPr>
              <a:t>A</a:t>
            </a:r>
            <a:r>
              <a:rPr lang="en-GB" altLang="en-US" smtClean="0"/>
              <a:t>nother </a:t>
            </a:r>
            <a:r>
              <a:rPr lang="en-GB" altLang="en-US" b="1" smtClean="0">
                <a:solidFill>
                  <a:srgbClr val="FF0000"/>
                </a:solidFill>
              </a:rPr>
              <a:t>A</a:t>
            </a:r>
            <a:r>
              <a:rPr lang="en-GB" altLang="en-US" smtClean="0"/>
              <a:t>nother </a:t>
            </a:r>
            <a:r>
              <a:rPr lang="en-GB" altLang="en-US" b="1" smtClean="0">
                <a:solidFill>
                  <a:srgbClr val="FF0000"/>
                </a:solidFill>
              </a:rPr>
              <a:t>C</a:t>
            </a:r>
            <a:r>
              <a:rPr lang="en-GB" altLang="en-US" smtClean="0"/>
              <a:t>ompiler </a:t>
            </a:r>
            <a:r>
              <a:rPr lang="en-GB" altLang="en-US" b="1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0" y="1447800"/>
            <a:ext cx="7635875" cy="5003165"/>
          </a:xfrm>
        </p:spPr>
        <p:txBody>
          <a:bodyPr/>
          <a:lstStyle/>
          <a:p>
            <a:pPr marL="596900" indent="-514350">
              <a:buFont typeface="+mj-lt"/>
              <a:buAutoNum type="romanUcPeriod"/>
            </a:pPr>
            <a:r>
              <a:rPr lang="en-US" sz="2800" b="1" dirty="0" smtClean="0">
                <a:solidFill>
                  <a:srgbClr val="0070C0"/>
                </a:solidFill>
              </a:rPr>
              <a:t>Introduction</a:t>
            </a:r>
            <a:r>
              <a:rPr lang="en-US" sz="2800" dirty="0" smtClean="0">
                <a:solidFill>
                  <a:srgbClr val="0070C0"/>
                </a:solidFill>
              </a:rPr>
              <a:t>.</a:t>
            </a:r>
            <a:endParaRPr lang="en-US" sz="2800" dirty="0" smtClean="0"/>
          </a:p>
          <a:p>
            <a:pPr marL="596900" indent="-514350">
              <a:buFont typeface="+mj-lt"/>
              <a:buAutoNum type="romanUcPeriod"/>
            </a:pPr>
            <a:r>
              <a:rPr lang="en-US" sz="2800" b="1" dirty="0" smtClean="0">
                <a:solidFill>
                  <a:srgbClr val="FF0000"/>
                </a:solidFill>
              </a:rPr>
              <a:t>Structure of YACC program Specification</a:t>
            </a:r>
            <a:r>
              <a:rPr lang="en-GB" altLang="en-US" sz="2800" b="1" dirty="0" smtClean="0">
                <a:solidFill>
                  <a:srgbClr val="FF0000"/>
                </a:solidFill>
              </a:rPr>
              <a:t> </a:t>
            </a:r>
            <a:endParaRPr lang="en-GB" altLang="en-US" sz="2800" b="1" dirty="0" smtClean="0">
              <a:solidFill>
                <a:srgbClr val="FF0000"/>
              </a:solidFill>
            </a:endParaRPr>
          </a:p>
          <a:p>
            <a:pPr marL="596900" indent="-514350">
              <a:buFont typeface="+mj-lt"/>
              <a:buAutoNum type="romanUcPeriod"/>
            </a:pPr>
            <a:r>
              <a:rPr lang="en-US" sz="2800" b="1" dirty="0" smtClean="0">
                <a:solidFill>
                  <a:srgbClr val="FF0000"/>
                </a:solidFill>
              </a:rPr>
              <a:t>Running YACC program.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596900" indent="-514350">
              <a:buFont typeface="+mj-lt"/>
              <a:buAutoNum type="romanUcPeriod"/>
            </a:pPr>
            <a:r>
              <a:rPr lang="en-US" sz="2800" b="1" dirty="0" smtClean="0">
                <a:solidFill>
                  <a:srgbClr val="0070C0"/>
                </a:solidFill>
                <a:sym typeface="+mn-ea"/>
              </a:rPr>
              <a:t>Prerequisite for Writing YACC program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596900" indent="-514350">
              <a:buFont typeface="+mj-lt"/>
              <a:buAutoNum type="romanUcPeriod"/>
            </a:pPr>
            <a:r>
              <a:rPr lang="en-US" sz="2800" b="1" dirty="0" smtClean="0">
                <a:solidFill>
                  <a:srgbClr val="FF0000"/>
                </a:solidFill>
              </a:rPr>
              <a:t>Sample YACC programming exercises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596900" indent="-514350">
              <a:buFont typeface="+mj-lt"/>
              <a:buAutoNum type="romanUcPeriod"/>
            </a:pPr>
            <a:r>
              <a:rPr lang="en-US" sz="2800" b="1" dirty="0" smtClean="0">
                <a:solidFill>
                  <a:srgbClr val="0070C0"/>
                </a:solidFill>
              </a:rPr>
              <a:t>Parser Lexer Communication.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596900" indent="-514350">
              <a:buFont typeface="+mj-lt"/>
              <a:buAutoNum type="romanUcPeriod"/>
            </a:pPr>
            <a:r>
              <a:rPr lang="en-IN" altLang="en-GB" sz="2800" b="1" dirty="0" smtClean="0">
                <a:solidFill>
                  <a:srgbClr val="FF0000"/>
                </a:solidFill>
              </a:rPr>
              <a:t>Shift Reduce Parsing</a:t>
            </a:r>
            <a:endParaRPr lang="en-IN" altLang="en-GB" sz="2800" b="1" dirty="0" smtClean="0">
              <a:solidFill>
                <a:srgbClr val="FF0000"/>
              </a:solidFill>
            </a:endParaRPr>
          </a:p>
          <a:p>
            <a:pPr marL="596900" indent="-514350">
              <a:buFont typeface="+mj-lt"/>
              <a:buAutoNum type="romanUcPeriod"/>
            </a:pPr>
            <a:r>
              <a:rPr lang="en-US" sz="2800" b="1" dirty="0" smtClean="0">
                <a:solidFill>
                  <a:srgbClr val="0070C0"/>
                </a:solidFill>
              </a:rPr>
              <a:t>Arthamtic Expression and Ambiguity</a:t>
            </a:r>
            <a:r>
              <a:rPr lang="en-GB" altLang="en-US" sz="2800" b="1" dirty="0" smtClean="0">
                <a:solidFill>
                  <a:srgbClr val="0070C0"/>
                </a:solidFill>
              </a:rPr>
              <a:t> </a:t>
            </a:r>
            <a:endParaRPr lang="en-US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M M Math and SS &amp; OS Lab members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3777B-9EE5-4B89-BE52-F7A99F3F7A31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300" y="274638"/>
            <a:ext cx="7499350" cy="1143000"/>
          </a:xfrm>
        </p:spPr>
        <p:txBody>
          <a:bodyPr>
            <a:noAutofit/>
          </a:bodyPr>
          <a:p>
            <a:r>
              <a:rPr lang="en-GB" altLang="en-US" sz="3600"/>
              <a:t>Working Example on YACC Programming</a:t>
            </a:r>
            <a:endParaRPr lang="en-GB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100" y="1447800"/>
            <a:ext cx="7901940" cy="5357495"/>
          </a:xfrm>
        </p:spPr>
        <p:txBody>
          <a:bodyPr/>
          <a:p>
            <a:r>
              <a:rPr lang="en-GB" altLang="en-US"/>
              <a:t>Example -3 : Write a YACC program to validate the IF ELSE statement of C -Programming Language.</a:t>
            </a:r>
            <a:endParaRPr lang="en-GB" altLang="en-US"/>
          </a:p>
          <a:p>
            <a:pPr lvl="1"/>
            <a:r>
              <a:rPr lang="en-GB" altLang="en-US" b="1">
                <a:solidFill>
                  <a:srgbClr val="0070C0"/>
                </a:solidFill>
              </a:rPr>
              <a:t>Steps involved in Writing YACC program</a:t>
            </a:r>
            <a:endParaRPr lang="en-GB" altLang="en-US"/>
          </a:p>
          <a:p>
            <a:pPr lvl="2"/>
            <a:r>
              <a:rPr lang="en-GB" altLang="en-US" b="1">
                <a:solidFill>
                  <a:srgbClr val="FF0000"/>
                </a:solidFill>
              </a:rPr>
              <a:t>Writing Grammar</a:t>
            </a:r>
            <a:endParaRPr lang="en-GB" altLang="en-US" b="1"/>
          </a:p>
          <a:p>
            <a:pPr lvl="2"/>
            <a:r>
              <a:rPr lang="en-GB" altLang="en-US" b="1">
                <a:solidFill>
                  <a:srgbClr val="0070C0"/>
                </a:solidFill>
              </a:rPr>
              <a:t>YACC specification in a YACC file</a:t>
            </a:r>
            <a:endParaRPr lang="en-GB" altLang="en-US" b="1">
              <a:solidFill>
                <a:srgbClr val="0070C0"/>
              </a:solidFill>
            </a:endParaRPr>
          </a:p>
          <a:p>
            <a:pPr lvl="2"/>
            <a:r>
              <a:rPr lang="en-GB" altLang="en-US" b="1">
                <a:solidFill>
                  <a:srgbClr val="FF0000"/>
                </a:solidFill>
              </a:rPr>
              <a:t>LEX specification in a LEX file</a:t>
            </a:r>
            <a:endParaRPr lang="en-GB" altLang="en-US" b="1"/>
          </a:p>
          <a:p>
            <a:pPr lvl="2"/>
            <a:r>
              <a:rPr lang="en-GB" altLang="en-US" b="1">
                <a:solidFill>
                  <a:srgbClr val="0070C0"/>
                </a:solidFill>
              </a:rPr>
              <a:t>Use both LEX and YACC compiler to Compilation</a:t>
            </a:r>
            <a:endParaRPr lang="en-GB" altLang="en-US" b="1">
              <a:solidFill>
                <a:srgbClr val="0070C0"/>
              </a:solidFill>
            </a:endParaRPr>
          </a:p>
          <a:p>
            <a:pPr lvl="2"/>
            <a:r>
              <a:rPr lang="en-GB" altLang="en-US" b="1">
                <a:solidFill>
                  <a:srgbClr val="FF0000"/>
                </a:solidFill>
              </a:rPr>
              <a:t>Execution of the program by command /a.out</a:t>
            </a:r>
            <a:endParaRPr lang="en-GB" altLang="en-US" b="1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 smtClean="0"/>
              <a:t>Dr. M M Math and SS &amp; OS Lab members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A83777B-9EE5-4B89-BE52-F7A99F3F7A31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700" y="228600"/>
            <a:ext cx="7705090" cy="6497320"/>
          </a:xfrm>
        </p:spPr>
        <p:txBody>
          <a:bodyPr/>
          <a:p>
            <a:r>
              <a:rPr lang="en-GB" altLang="en-US"/>
              <a:t>Grammar for the IF ELSE statement of C-Langauge as per theinput of the form </a:t>
            </a:r>
            <a:r>
              <a:rPr lang="en-GB" alt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if(a&gt;b) x=y+z; else x=y-</a:t>
            </a:r>
            <a:r>
              <a:rPr lang="en-IN" altLang="en-GB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GB" alt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GB" altLang="en-US"/>
          </a:p>
          <a:p>
            <a:pPr>
              <a:lnSpc>
                <a:spcPct val="90000"/>
              </a:lnSpc>
              <a:buNone/>
            </a:pPr>
            <a:r>
              <a:rPr lang="en-GB" altLang="en-US"/>
              <a:t>  </a:t>
            </a:r>
            <a:r>
              <a:rPr lang="en-US" altLang="zh-TW" b="1" dirty="0" err="1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s</a:t>
            </a:r>
            <a:r>
              <a:rPr lang="en-GB" altLang="en-US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altLang="zh-TW" b="1" dirty="0" err="1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s1</a:t>
            </a:r>
            <a:endParaRPr lang="en-US" altLang="zh-TW" b="1" dirty="0" err="1" smtClean="0">
              <a:solidFill>
                <a:srgbClr val="002060"/>
              </a:solidFill>
              <a:latin typeface="Courier New" panose="02070309020205020404" pitchFamily="49" charset="0"/>
              <a:sym typeface="+mn-ea"/>
            </a:endParaRPr>
          </a:p>
          <a:p>
            <a:pPr>
              <a:lnSpc>
                <a:spcPct val="90000"/>
              </a:lnSpc>
              <a:buNone/>
            </a:pPr>
            <a:r>
              <a:rPr lang="en-IN" altLang="en-GB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</a:t>
            </a:r>
            <a:r>
              <a:rPr lang="en-US" altLang="zh-TW" b="1" dirty="0" err="1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s1</a:t>
            </a:r>
            <a:r>
              <a:rPr lang="en-GB" altLang="en-US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GB" alt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IF</a:t>
            </a:r>
            <a:r>
              <a:rPr lang="en-GB" altLang="en-US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‘(‘ </a:t>
            </a:r>
            <a:r>
              <a:rPr lang="en-US" altLang="zh-TW" b="1" dirty="0" err="1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e</a:t>
            </a:r>
            <a:r>
              <a:rPr lang="en-GB" altLang="en-US" b="1" dirty="0" err="1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‘)’</a:t>
            </a:r>
            <a:r>
              <a:rPr lang="en-US" altLang="zh-TW" b="1" dirty="0" err="1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s</a:t>
            </a:r>
            <a:r>
              <a:rPr lang="en-IN" altLang="en-US" b="1" dirty="0" err="1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2</a:t>
            </a:r>
            <a:r>
              <a:rPr lang="en-US" altLang="zh-TW" b="1" dirty="0" err="1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 </a:t>
            </a:r>
            <a:r>
              <a:rPr lang="en-GB" alt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ELSE</a:t>
            </a:r>
            <a:r>
              <a:rPr lang="en-GB" altLang="en-US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TW" b="1" dirty="0" err="1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s</a:t>
            </a:r>
            <a:r>
              <a:rPr lang="en-IN" altLang="en-US" b="1" dirty="0" err="1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2</a:t>
            </a:r>
            <a:endParaRPr lang="en-US" altLang="zh-TW" b="1" dirty="0" smtClean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TW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  </a:t>
            </a:r>
            <a:r>
              <a:rPr lang="en-GB" altLang="en-US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e</a:t>
            </a:r>
            <a:r>
              <a:rPr lang="en-GB" altLang="en-US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GB" alt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ID</a:t>
            </a:r>
            <a:r>
              <a:rPr lang="en-GB" altLang="en-US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TW" b="1" dirty="0" err="1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relop</a:t>
            </a:r>
            <a:r>
              <a:rPr lang="en-GB" altLang="en-US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GB" alt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ID</a:t>
            </a:r>
            <a:endParaRPr lang="en-US" altLang="zh-TW" b="1" dirty="0" smtClean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TW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  </a:t>
            </a:r>
            <a:r>
              <a:rPr lang="en-GB" altLang="en-US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relop</a:t>
            </a:r>
            <a:r>
              <a:rPr lang="en-GB" altLang="en-US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‘&gt;’</a:t>
            </a:r>
            <a:r>
              <a:rPr lang="en-IN" altLang="en-GB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TW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|</a:t>
            </a:r>
            <a:r>
              <a:rPr lang="en-GB" altLang="en-US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’&lt;’</a:t>
            </a:r>
            <a:endParaRPr lang="en-GB" altLang="en-US" b="1" dirty="0" smtClean="0">
              <a:solidFill>
                <a:srgbClr val="002060"/>
              </a:solidFill>
              <a:latin typeface="Courier New" panose="02070309020205020404" pitchFamily="49" charset="0"/>
              <a:sym typeface="+mn-ea"/>
            </a:endParaRPr>
          </a:p>
          <a:p>
            <a:pPr>
              <a:lnSpc>
                <a:spcPct val="90000"/>
              </a:lnSpc>
              <a:buNone/>
            </a:pPr>
            <a:r>
              <a:rPr lang="en-GB" altLang="en-US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  s</a:t>
            </a:r>
            <a:r>
              <a:rPr lang="en-IN" altLang="en-GB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2</a:t>
            </a:r>
            <a:r>
              <a:rPr lang="en-GB" altLang="en-US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IN" altLang="en-GB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GB" alt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ID</a:t>
            </a:r>
            <a:r>
              <a:rPr lang="en-IN" altLang="en-GB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‘=’</a:t>
            </a:r>
            <a:r>
              <a:rPr lang="en-GB" altLang="en-US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GB" alt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ID</a:t>
            </a:r>
            <a:r>
              <a:rPr lang="en-IN" altLang="en-GB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GB" altLang="en-US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op </a:t>
            </a:r>
            <a:r>
              <a:rPr lang="en-GB" alt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ID ‘:</a:t>
            </a:r>
            <a:r>
              <a:rPr lang="en-IN" alt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’</a:t>
            </a:r>
            <a:endParaRPr lang="en-GB" altLang="en-US" b="1" dirty="0" err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lnSpc>
                <a:spcPct val="90000"/>
              </a:lnSpc>
              <a:buNone/>
            </a:pPr>
            <a:r>
              <a:rPr lang="en-GB" alt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IN" altLang="en-GB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</a:t>
            </a:r>
            <a:r>
              <a:rPr lang="en-GB" altLang="en-US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op</a:t>
            </a:r>
            <a:r>
              <a:rPr lang="en-GB" altLang="en-US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IN" altLang="en-GB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‘</a:t>
            </a:r>
            <a:r>
              <a:rPr lang="en-GB" altLang="en-US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+’ </a:t>
            </a:r>
            <a:r>
              <a:rPr lang="en-US" altLang="zh-TW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|</a:t>
            </a:r>
            <a:r>
              <a:rPr lang="en-GB" altLang="en-US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‘-’</a:t>
            </a:r>
            <a:r>
              <a:rPr lang="en-IN" altLang="en-GB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TW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|</a:t>
            </a:r>
            <a:r>
              <a:rPr lang="en-IN" altLang="en-US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’*’|’/’ </a:t>
            </a:r>
            <a:endParaRPr lang="en-GB" altLang="en-US" b="1" dirty="0" smtClean="0">
              <a:solidFill>
                <a:srgbClr val="002060"/>
              </a:solidFill>
              <a:latin typeface="Courier New" panose="02070309020205020404" pitchFamily="49" charset="0"/>
              <a:sym typeface="+mn-ea"/>
            </a:endParaRPr>
          </a:p>
          <a:p>
            <a:pPr>
              <a:lnSpc>
                <a:spcPct val="90000"/>
              </a:lnSpc>
              <a:buNone/>
            </a:pPr>
            <a:r>
              <a:rPr lang="en-GB" altLang="en-US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 </a:t>
            </a:r>
            <a:endParaRPr lang="en-GB" altLang="en-US" b="1" dirty="0" smtClean="0">
              <a:solidFill>
                <a:srgbClr val="002060"/>
              </a:solidFill>
              <a:latin typeface="Courier New" panose="02070309020205020404" pitchFamily="49" charset="0"/>
              <a:sym typeface="+mn-ea"/>
            </a:endParaRPr>
          </a:p>
          <a:p>
            <a:pPr>
              <a:lnSpc>
                <a:spcPct val="90000"/>
              </a:lnSpc>
              <a:buNone/>
            </a:pPr>
            <a:r>
              <a:rPr lang="en-GB" altLang="en-US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      </a:t>
            </a:r>
            <a:r>
              <a:rPr lang="en-GB" altLang="en-US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 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 smtClean="0"/>
              <a:t>Dr. M M Math and SS &amp; OS Lab members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A83777B-9EE5-4B89-BE52-F7A99F3F7A31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 smtClean="0"/>
              <a:t>Dr. M M Math and SS &amp; OS Lab members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A83777B-9EE5-4B89-BE52-F7A99F3F7A31}" type="slidenum">
              <a:rPr lang="en-US"/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158240" y="546735"/>
            <a:ext cx="4172585" cy="62350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/>
              <a:t>%{</a:t>
            </a:r>
            <a:endParaRPr lang="en-US"/>
          </a:p>
          <a:p>
            <a:r>
              <a:rPr lang="en-US"/>
              <a:t>#include &lt;stdio.h&gt;</a:t>
            </a:r>
            <a:endParaRPr lang="en-US"/>
          </a:p>
          <a:p>
            <a:r>
              <a:rPr lang="en-US"/>
              <a:t>%}</a:t>
            </a:r>
            <a:endParaRPr lang="en-US"/>
          </a:p>
          <a:p>
            <a:r>
              <a:rPr lang="en-US"/>
              <a:t>%token IF ELSE ID</a:t>
            </a:r>
            <a:endParaRPr lang="en-US"/>
          </a:p>
          <a:p>
            <a:r>
              <a:rPr lang="en-US"/>
              <a:t>%%</a:t>
            </a:r>
            <a:endParaRPr lang="en-US"/>
          </a:p>
          <a:p>
            <a:r>
              <a:rPr lang="en-US"/>
              <a:t>s : s1    { printf("valid");}</a:t>
            </a:r>
            <a:endParaRPr lang="en-US"/>
          </a:p>
          <a:p>
            <a:r>
              <a:rPr lang="en-US"/>
              <a:t> </a:t>
            </a:r>
            <a:r>
              <a:rPr lang="en-GB" altLang="en-US"/>
              <a:t> </a:t>
            </a:r>
            <a:r>
              <a:rPr lang="en-US"/>
              <a:t> ;</a:t>
            </a:r>
            <a:endParaRPr lang="en-US"/>
          </a:p>
          <a:p>
            <a:r>
              <a:rPr lang="en-US"/>
              <a:t>s1 : IF  '(' e ')'  s2  ELSE  </a:t>
            </a:r>
            <a:r>
              <a:rPr lang="en-IN" altLang="en-US"/>
              <a:t>s</a:t>
            </a:r>
            <a:r>
              <a:rPr lang="en-GB" altLang="en-US"/>
              <a:t>2</a:t>
            </a:r>
            <a:endParaRPr lang="en-US"/>
          </a:p>
          <a:p>
            <a:r>
              <a:rPr lang="en-US"/>
              <a:t> </a:t>
            </a:r>
            <a:r>
              <a:rPr lang="en-GB" altLang="en-US"/>
              <a:t>  </a:t>
            </a:r>
            <a:r>
              <a:rPr lang="en-US"/>
              <a:t>  ; </a:t>
            </a:r>
            <a:endParaRPr lang="en-US"/>
          </a:p>
          <a:p>
            <a:r>
              <a:rPr lang="en-US"/>
              <a:t>e : ID relop ID</a:t>
            </a:r>
            <a:endParaRPr lang="en-US"/>
          </a:p>
          <a:p>
            <a:r>
              <a:rPr lang="en-US"/>
              <a:t>  </a:t>
            </a:r>
            <a:r>
              <a:rPr lang="en-GB" altLang="en-US"/>
              <a:t> </a:t>
            </a:r>
            <a:r>
              <a:rPr lang="en-US"/>
              <a:t>;</a:t>
            </a:r>
            <a:endParaRPr lang="en-US"/>
          </a:p>
          <a:p>
            <a:r>
              <a:rPr lang="en-US"/>
              <a:t>relop : '&gt;'</a:t>
            </a:r>
            <a:endParaRPr lang="en-US"/>
          </a:p>
          <a:p>
            <a:r>
              <a:rPr lang="en-US"/>
              <a:t>      </a:t>
            </a:r>
            <a:r>
              <a:rPr lang="en-GB" altLang="en-US"/>
              <a:t>   </a:t>
            </a:r>
            <a:r>
              <a:rPr lang="en-US"/>
              <a:t>| '&lt;'</a:t>
            </a:r>
            <a:endParaRPr lang="en-US"/>
          </a:p>
          <a:p>
            <a:r>
              <a:rPr lang="en-US"/>
              <a:t>     </a:t>
            </a:r>
            <a:r>
              <a:rPr lang="en-IN" altLang="en-US"/>
              <a:t>   </a:t>
            </a:r>
            <a:r>
              <a:rPr lang="en-US"/>
              <a:t> ;</a:t>
            </a:r>
            <a:endParaRPr lang="en-US"/>
          </a:p>
          <a:p>
            <a:r>
              <a:rPr lang="en-US">
                <a:sym typeface="+mn-ea"/>
              </a:rPr>
              <a:t>s2 : ID '=' ID </a:t>
            </a:r>
            <a:r>
              <a:rPr lang="en-IN" altLang="en-US">
                <a:sym typeface="+mn-ea"/>
              </a:rPr>
              <a:t>op</a:t>
            </a:r>
            <a:r>
              <a:rPr lang="en-US">
                <a:sym typeface="+mn-ea"/>
              </a:rPr>
              <a:t> ID';'</a:t>
            </a:r>
            <a:endParaRPr lang="en-US"/>
          </a:p>
          <a:p>
            <a:r>
              <a:rPr lang="en-US">
                <a:sym typeface="+mn-ea"/>
              </a:rPr>
              <a:t>   </a:t>
            </a:r>
            <a:r>
              <a:rPr lang="en-GB" altLang="en-US">
                <a:sym typeface="+mn-ea"/>
              </a:rPr>
              <a:t>  </a:t>
            </a:r>
            <a:r>
              <a:rPr lang="en-US">
                <a:sym typeface="+mn-ea"/>
              </a:rPr>
              <a:t>;</a:t>
            </a:r>
            <a:endParaRPr lang="en-US"/>
          </a:p>
          <a:p>
            <a:r>
              <a:rPr lang="en-IN" altLang="en-US"/>
              <a:t>op : ‘+’</a:t>
            </a:r>
            <a:endParaRPr lang="en-IN" altLang="en-US"/>
          </a:p>
          <a:p>
            <a:r>
              <a:rPr lang="en-IN" altLang="en-US"/>
              <a:t>     | ‘-’</a:t>
            </a:r>
            <a:endParaRPr lang="en-IN" altLang="en-US"/>
          </a:p>
          <a:p>
            <a:r>
              <a:rPr lang="en-IN" altLang="en-US"/>
              <a:t>     | ‘*’</a:t>
            </a:r>
            <a:endParaRPr lang="en-IN" altLang="en-US"/>
          </a:p>
          <a:p>
            <a:r>
              <a:rPr lang="en-IN" altLang="en-US"/>
              <a:t>     | ‘/’</a:t>
            </a:r>
            <a:endParaRPr lang="en-IN" altLang="en-US"/>
          </a:p>
          <a:p>
            <a:r>
              <a:rPr lang="en-IN" altLang="en-US"/>
              <a:t>     ;</a:t>
            </a:r>
            <a:endParaRPr lang="en-US"/>
          </a:p>
          <a:p>
            <a:r>
              <a:rPr lang="en-US"/>
              <a:t>%%</a:t>
            </a:r>
            <a:endParaRPr lang="en-US"/>
          </a:p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953000" y="79375"/>
            <a:ext cx="3190240" cy="25755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>
                <a:sym typeface="+mn-ea"/>
              </a:rPr>
              <a:t>main()</a:t>
            </a:r>
            <a:endParaRPr lang="en-US"/>
          </a:p>
          <a:p>
            <a:r>
              <a:rPr lang="en-US">
                <a:sym typeface="+mn-ea"/>
              </a:rPr>
              <a:t>{</a:t>
            </a:r>
            <a:endParaRPr lang="en-US"/>
          </a:p>
          <a:p>
            <a:r>
              <a:rPr lang="en-US">
                <a:sym typeface="+mn-ea"/>
              </a:rPr>
              <a:t>    printf("Expression : ");</a:t>
            </a:r>
            <a:endParaRPr lang="en-US"/>
          </a:p>
          <a:p>
            <a:r>
              <a:rPr lang="en-US">
                <a:sym typeface="+mn-ea"/>
              </a:rPr>
              <a:t>    yyparse();</a:t>
            </a:r>
            <a:endParaRPr lang="en-US"/>
          </a:p>
          <a:p>
            <a:r>
              <a:rPr lang="en-US">
                <a:sym typeface="+mn-ea"/>
              </a:rPr>
              <a:t>}</a:t>
            </a:r>
            <a:endParaRPr lang="en-US"/>
          </a:p>
          <a:p>
            <a:r>
              <a:rPr lang="en-US">
                <a:sym typeface="+mn-ea"/>
              </a:rPr>
              <a:t>yyerror()</a:t>
            </a:r>
            <a:endParaRPr lang="en-US"/>
          </a:p>
          <a:p>
            <a:r>
              <a:rPr lang="en-US">
                <a:sym typeface="+mn-ea"/>
              </a:rPr>
              <a:t>{</a:t>
            </a:r>
            <a:endParaRPr lang="en-US"/>
          </a:p>
          <a:p>
            <a:r>
              <a:rPr lang="en-US">
                <a:sym typeface="+mn-ea"/>
              </a:rPr>
              <a:t>    printf(" Invalid ");</a:t>
            </a:r>
            <a:endParaRPr lang="en-US"/>
          </a:p>
          <a:p>
            <a:r>
              <a:rPr lang="en-US">
                <a:sym typeface="+mn-ea"/>
              </a:rPr>
              <a:t>}</a:t>
            </a:r>
            <a:endParaRPr lang="en-US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238250" y="92075"/>
            <a:ext cx="3293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solidFill>
                  <a:srgbClr val="FF0000"/>
                </a:solidFill>
              </a:rPr>
              <a:t>YACC program</a:t>
            </a:r>
            <a:endParaRPr lang="en-IN" altLang="en-US" sz="2000" b="1">
              <a:solidFill>
                <a:srgbClr val="FF000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145405" y="2996565"/>
            <a:ext cx="3654425" cy="3024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%{</a:t>
            </a:r>
            <a:endParaRPr lang="en-US"/>
          </a:p>
          <a:p>
            <a:r>
              <a:rPr lang="en-US"/>
              <a:t>#include "y.tab.h"</a:t>
            </a:r>
            <a:endParaRPr lang="en-US"/>
          </a:p>
          <a:p>
            <a:r>
              <a:rPr lang="en-US"/>
              <a:t>%}</a:t>
            </a:r>
            <a:endParaRPr lang="en-US"/>
          </a:p>
          <a:p>
            <a:r>
              <a:rPr lang="en-US"/>
              <a:t>%%</a:t>
            </a:r>
            <a:endParaRPr lang="en-US"/>
          </a:p>
          <a:p>
            <a:r>
              <a:rPr lang="en-US"/>
              <a:t>if     </a:t>
            </a:r>
            <a:r>
              <a:rPr lang="en-IN" altLang="en-US"/>
              <a:t>            </a:t>
            </a:r>
            <a:r>
              <a:rPr lang="en-US"/>
              <a:t> </a:t>
            </a:r>
            <a:r>
              <a:rPr lang="en-IN" altLang="en-US"/>
              <a:t>    </a:t>
            </a:r>
            <a:r>
              <a:rPr lang="en-US"/>
              <a:t>{</a:t>
            </a:r>
            <a:r>
              <a:rPr lang="en-IN" altLang="en-US"/>
              <a:t> </a:t>
            </a:r>
            <a:r>
              <a:rPr lang="en-US"/>
              <a:t>return IF;}</a:t>
            </a:r>
            <a:endParaRPr lang="en-US"/>
          </a:p>
          <a:p>
            <a:r>
              <a:rPr lang="en-US"/>
              <a:t>else      </a:t>
            </a:r>
            <a:r>
              <a:rPr lang="en-IN" altLang="en-US"/>
              <a:t>           </a:t>
            </a:r>
            <a:r>
              <a:rPr lang="en-US"/>
              <a:t>{</a:t>
            </a:r>
            <a:r>
              <a:rPr lang="en-IN" altLang="en-US"/>
              <a:t> </a:t>
            </a:r>
            <a:r>
              <a:rPr lang="en-US"/>
              <a:t>return ELSE;}</a:t>
            </a:r>
            <a:endParaRPr lang="en-US"/>
          </a:p>
          <a:p>
            <a:r>
              <a:rPr lang="en-US"/>
              <a:t>[a-zA-Z]      </a:t>
            </a:r>
            <a:r>
              <a:rPr lang="en-IN" altLang="en-US"/>
              <a:t>    </a:t>
            </a:r>
            <a:r>
              <a:rPr lang="en-US"/>
              <a:t> { return ID; }</a:t>
            </a:r>
            <a:endParaRPr lang="en-US"/>
          </a:p>
          <a:p>
            <a:r>
              <a:rPr lang="en-US"/>
              <a:t>[\&lt;\&gt;\+\-\*\/\=\;] { return yytext[0]; }</a:t>
            </a:r>
            <a:endParaRPr lang="en-US"/>
          </a:p>
          <a:p>
            <a:r>
              <a:rPr lang="en-US"/>
              <a:t>[\(\)]  </a:t>
            </a:r>
            <a:r>
              <a:rPr lang="en-IN" altLang="en-US"/>
              <a:t>                </a:t>
            </a:r>
            <a:r>
              <a:rPr lang="en-US"/>
              <a:t>{ return yytext[0];}</a:t>
            </a:r>
            <a:endParaRPr lang="en-US"/>
          </a:p>
          <a:p>
            <a:r>
              <a:rPr lang="en-US"/>
              <a:t>%%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007610" y="263779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solidFill>
                  <a:srgbClr val="FF0000"/>
                </a:solidFill>
              </a:rPr>
              <a:t>LEX - Program</a:t>
            </a:r>
            <a:endParaRPr lang="en-IN" altLang="en-US" sz="2000" b="1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2646680" y="5755005"/>
            <a:ext cx="422148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solidFill>
                  <a:srgbClr val="FF0000"/>
                </a:solidFill>
              </a:rPr>
              <a:t>Sample Input statement :</a:t>
            </a:r>
            <a:endParaRPr lang="en-IN" altLang="en-US" sz="2000" b="1">
              <a:solidFill>
                <a:srgbClr val="FF0000"/>
              </a:solidFill>
            </a:endParaRPr>
          </a:p>
          <a:p>
            <a:r>
              <a:rPr lang="en-IN" altLang="en-US"/>
              <a:t>               </a:t>
            </a:r>
            <a:r>
              <a:rPr lang="en-IN" altLang="en-US" b="1">
                <a:solidFill>
                  <a:srgbClr val="002060"/>
                </a:solidFill>
              </a:rPr>
              <a:t>   if(a&lt;b) x=x+y; else x=x-y;</a:t>
            </a:r>
            <a:endParaRPr lang="en-IN" altLang="en-US" b="1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7740" y="997585"/>
            <a:ext cx="8023860" cy="593661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Introduction  </a:t>
            </a:r>
            <a:r>
              <a:rPr lang="en-GB" sz="2800" smtClean="0">
                <a:solidFill>
                  <a:srgbClr val="FF0000"/>
                </a:solidFill>
                <a:latin typeface="Times New Roman" panose="02020603050405020304" pitchFamily="18" charset="0"/>
              </a:rPr>
              <a:t>and Role of the parser:</a:t>
            </a:r>
            <a:endParaRPr lang="en-GB" sz="28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 algn="just"/>
            <a:r>
              <a:rPr lang="en-GB" sz="2760" b="1" dirty="0" smtClean="0">
                <a:latin typeface="+mj-lt"/>
                <a:cs typeface="+mj-lt"/>
              </a:rPr>
              <a:t>Syntax Analyser determines the structure of the program. </a:t>
            </a:r>
            <a:endParaRPr lang="en-GB" sz="2760" b="1" dirty="0" smtClean="0">
              <a:latin typeface="+mj-lt"/>
              <a:cs typeface="+mj-lt"/>
            </a:endParaRPr>
          </a:p>
          <a:p>
            <a:pPr lvl="1" algn="just"/>
            <a:r>
              <a:rPr lang="en-GB" sz="2760" b="1" dirty="0" smtClean="0">
                <a:latin typeface="+mj-lt"/>
                <a:cs typeface="+mj-lt"/>
              </a:rPr>
              <a:t>The tokens generated from Lexical Analyser are grouped together and checked for valid sequence defined by programming language. </a:t>
            </a:r>
            <a:endParaRPr lang="en-GB" sz="2760" b="1" dirty="0" smtClean="0">
              <a:latin typeface="+mj-lt"/>
              <a:cs typeface="+mj-lt"/>
            </a:endParaRPr>
          </a:p>
          <a:p>
            <a:pPr lvl="1" algn="just"/>
            <a:r>
              <a:rPr lang="en-GB" sz="2760" b="1" dirty="0" smtClean="0">
                <a:latin typeface="+mj-lt"/>
                <a:cs typeface="+mj-lt"/>
              </a:rPr>
              <a:t>Syntax Analyser uses context free grammar to define and validate rules for language construct.</a:t>
            </a:r>
            <a:endParaRPr lang="en-GB" sz="2760" b="1" dirty="0" smtClean="0">
              <a:latin typeface="+mj-lt"/>
              <a:cs typeface="+mj-lt"/>
            </a:endParaRPr>
          </a:p>
          <a:p>
            <a:pPr lvl="1" algn="just"/>
            <a:r>
              <a:rPr lang="en-GB" sz="2760" b="1" dirty="0" smtClean="0">
                <a:latin typeface="+mj-lt"/>
                <a:cs typeface="+mj-lt"/>
              </a:rPr>
              <a:t>Output of Syntax Analyser is parse tree or syntax tree which is hierarchical / tree structure of the input.</a:t>
            </a:r>
            <a:r>
              <a:rPr lang="en-US" sz="2760" b="1" dirty="0" smtClean="0">
                <a:latin typeface="+mj-lt"/>
                <a:cs typeface="+mj-lt"/>
              </a:rPr>
              <a:t> </a:t>
            </a:r>
            <a:endParaRPr lang="en-GB" sz="2760" b="1" dirty="0" smtClean="0">
              <a:latin typeface="+mj-lt"/>
              <a:cs typeface="+mj-lt"/>
            </a:endParaRPr>
          </a:p>
          <a:p>
            <a:pPr lvl="1" algn="just"/>
            <a:endParaRPr lang="en-US" sz="2200" dirty="0" smtClean="0">
              <a:solidFill>
                <a:srgbClr val="FF0000"/>
              </a:solidFill>
            </a:endParaRPr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Syntax Analyser -I</a:t>
            </a:r>
            <a:endParaRPr lang="en-US"/>
          </a:p>
        </p:txBody>
      </p:sp>
      <p:sp>
        <p:nvSpPr>
          <p:cNvPr id="6" name="Title 5"/>
          <p:cNvSpPr/>
          <p:nvPr>
            <p:ph type="title"/>
          </p:nvPr>
        </p:nvSpPr>
        <p:spPr>
          <a:xfrm>
            <a:off x="1113790" y="579755"/>
            <a:ext cx="7820660" cy="504190"/>
          </a:xfrm>
        </p:spPr>
        <p:txBody>
          <a:bodyPr>
            <a:normAutofit fontScale="90000"/>
          </a:bodyPr>
          <a:p>
            <a:r>
              <a:rPr lang="en-US" b="1" dirty="0" smtClean="0">
                <a:solidFill>
                  <a:srgbClr val="0070C0"/>
                </a:solidFill>
                <a:sym typeface="+mn-ea"/>
              </a:rPr>
              <a:t>VI. Parser-Lexer Communication.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7/17/2016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M M Math and SS &amp; OS Lab members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25842B-3993-4E51-8029-DE8212540333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28725" y="152400"/>
            <a:ext cx="7534275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dirty="0" smtClean="0">
                <a:latin typeface="+mj-lt"/>
                <a:cs typeface="+mj-lt"/>
              </a:rPr>
              <a:t>The lexical analyser then reads the source program line by line and character by character  and groups the character into a meaning sequences called as tokens.</a:t>
            </a:r>
            <a:endParaRPr lang="en-GB" sz="2400" b="1" dirty="0" smtClean="0">
              <a:latin typeface="+mj-lt"/>
              <a:cs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dirty="0" smtClean="0">
                <a:latin typeface="+mj-lt"/>
                <a:cs typeface="+mj-lt"/>
              </a:rPr>
              <a:t>These identified stream of tokens  are returned to parser for further grouping. </a:t>
            </a:r>
            <a:endParaRPr lang="en-GB" sz="2400" b="1" dirty="0" smtClean="0">
              <a:latin typeface="+mj-lt"/>
              <a:cs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dirty="0" smtClean="0">
                <a:latin typeface="+mj-lt"/>
                <a:cs typeface="+mj-lt"/>
              </a:rPr>
              <a:t>Any deviation in this process the error would be reported by either parser or lexical analyser. </a:t>
            </a:r>
            <a:endParaRPr lang="en-GB" sz="2400" b="1" dirty="0" smtClean="0">
              <a:latin typeface="+mj-lt"/>
              <a:cs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dirty="0" smtClean="0">
                <a:latin typeface="+mj-lt"/>
                <a:cs typeface="+mj-lt"/>
              </a:rPr>
              <a:t>Otherwise the parser  takes all the received tokens and groups them into a valid construct and  reports that the construct/  source program is well formed according to the language specification.</a:t>
            </a:r>
            <a:endParaRPr lang="en-US" sz="2400" b="1" dirty="0">
              <a:latin typeface="+mj-lt"/>
              <a:cs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143000" y="2286000"/>
            <a:ext cx="1676400" cy="10668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en-US" sz="1600" b="1">
                <a:latin typeface="Arial" panose="020B0604020202020204" pitchFamily="34" charset="0"/>
              </a:rPr>
              <a:t>Lexical Analyzer</a:t>
            </a:r>
            <a:endParaRPr lang="en-US" sz="1600" b="1">
              <a:latin typeface="Arial" panose="020B0604020202020204" pitchFamily="34" charset="0"/>
            </a:endParaRPr>
          </a:p>
        </p:txBody>
      </p:sp>
      <p:sp>
        <p:nvSpPr>
          <p:cNvPr id="77827" name="Rectangle 5"/>
          <p:cNvSpPr>
            <a:spLocks noChangeArrowheads="1"/>
          </p:cNvSpPr>
          <p:nvPr/>
        </p:nvSpPr>
        <p:spPr bwMode="auto">
          <a:xfrm>
            <a:off x="3657600" y="2286000"/>
            <a:ext cx="1676400" cy="10668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en-US" sz="1600" b="1">
                <a:latin typeface="Arial" panose="020B0604020202020204" pitchFamily="34" charset="0"/>
              </a:rPr>
              <a:t>Parser</a:t>
            </a:r>
            <a:endParaRPr lang="en-US" sz="1600" b="1">
              <a:latin typeface="Arial" panose="020B0604020202020204" pitchFamily="34" charset="0"/>
            </a:endParaRPr>
          </a:p>
        </p:txBody>
      </p:sp>
      <p:sp>
        <p:nvSpPr>
          <p:cNvPr id="77828" name="Rectangle 6"/>
          <p:cNvSpPr>
            <a:spLocks noChangeArrowheads="1"/>
          </p:cNvSpPr>
          <p:nvPr/>
        </p:nvSpPr>
        <p:spPr bwMode="auto">
          <a:xfrm>
            <a:off x="6172200" y="2286000"/>
            <a:ext cx="1676400" cy="9906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en-US" sz="1400" b="1">
                <a:latin typeface="Arial" panose="020B0604020202020204" pitchFamily="34" charset="0"/>
              </a:rPr>
              <a:t>Rest of Front </a:t>
            </a:r>
            <a:endParaRPr lang="en-US" sz="1400" b="1">
              <a:latin typeface="Arial" panose="020B0604020202020204" pitchFamily="34" charset="0"/>
            </a:endParaRPr>
          </a:p>
          <a:p>
            <a:pPr algn="ctr" eaLnBrk="1" hangingPunct="1"/>
            <a:r>
              <a:rPr lang="en-US" sz="1400" b="1">
                <a:latin typeface="Arial" panose="020B0604020202020204" pitchFamily="34" charset="0"/>
              </a:rPr>
              <a:t>End</a:t>
            </a:r>
            <a:endParaRPr lang="en-US" sz="1400" b="1">
              <a:latin typeface="Arial" panose="020B0604020202020204" pitchFamily="34" charset="0"/>
            </a:endParaRPr>
          </a:p>
        </p:txBody>
      </p:sp>
      <p:sp>
        <p:nvSpPr>
          <p:cNvPr id="77829" name="Rectangle 11"/>
          <p:cNvSpPr>
            <a:spLocks noChangeArrowheads="1"/>
          </p:cNvSpPr>
          <p:nvPr/>
        </p:nvSpPr>
        <p:spPr bwMode="auto">
          <a:xfrm>
            <a:off x="3733800" y="4343400"/>
            <a:ext cx="1676400" cy="10668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en-US" sz="1600" b="1">
                <a:latin typeface="Arial" panose="020B0604020202020204" pitchFamily="34" charset="0"/>
              </a:rPr>
              <a:t>Symbol</a:t>
            </a:r>
            <a:endParaRPr lang="en-US" sz="1600" b="1">
              <a:latin typeface="Arial" panose="020B0604020202020204" pitchFamily="34" charset="0"/>
            </a:endParaRPr>
          </a:p>
          <a:p>
            <a:pPr algn="ctr" eaLnBrk="1" hangingPunct="1"/>
            <a:r>
              <a:rPr lang="en-US" sz="1600" b="1">
                <a:latin typeface="Arial" panose="020B0604020202020204" pitchFamily="34" charset="0"/>
              </a:rPr>
              <a:t> Table</a:t>
            </a:r>
            <a:endParaRPr lang="en-US" sz="1600" b="1">
              <a:latin typeface="Arial" panose="020B0604020202020204" pitchFamily="34" charset="0"/>
            </a:endParaRPr>
          </a:p>
        </p:txBody>
      </p:sp>
      <p:sp>
        <p:nvSpPr>
          <p:cNvPr id="77830" name="Line 12"/>
          <p:cNvSpPr>
            <a:spLocks noChangeShapeType="1"/>
          </p:cNvSpPr>
          <p:nvPr/>
        </p:nvSpPr>
        <p:spPr bwMode="auto">
          <a:xfrm>
            <a:off x="304800" y="28194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831" name="Line 13"/>
          <p:cNvSpPr>
            <a:spLocks noChangeShapeType="1"/>
          </p:cNvSpPr>
          <p:nvPr/>
        </p:nvSpPr>
        <p:spPr bwMode="auto">
          <a:xfrm>
            <a:off x="2819400" y="25908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832" name="Line 14"/>
          <p:cNvSpPr>
            <a:spLocks noChangeShapeType="1"/>
          </p:cNvSpPr>
          <p:nvPr/>
        </p:nvSpPr>
        <p:spPr bwMode="auto">
          <a:xfrm>
            <a:off x="5334000" y="28194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833" name="Line 15"/>
          <p:cNvSpPr>
            <a:spLocks noChangeShapeType="1"/>
          </p:cNvSpPr>
          <p:nvPr/>
        </p:nvSpPr>
        <p:spPr bwMode="auto">
          <a:xfrm>
            <a:off x="7924800" y="28194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834" name="Line 16"/>
          <p:cNvSpPr>
            <a:spLocks noChangeShapeType="1"/>
          </p:cNvSpPr>
          <p:nvPr/>
        </p:nvSpPr>
        <p:spPr bwMode="auto">
          <a:xfrm flipH="1">
            <a:off x="2819400" y="29718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835" name="Line 18"/>
          <p:cNvSpPr>
            <a:spLocks noChangeShapeType="1"/>
          </p:cNvSpPr>
          <p:nvPr/>
        </p:nvSpPr>
        <p:spPr bwMode="auto">
          <a:xfrm>
            <a:off x="2819400" y="33528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836" name="Line 19"/>
          <p:cNvSpPr>
            <a:spLocks noChangeShapeType="1"/>
          </p:cNvSpPr>
          <p:nvPr/>
        </p:nvSpPr>
        <p:spPr bwMode="auto">
          <a:xfrm>
            <a:off x="4495800" y="33528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837" name="Line 20"/>
          <p:cNvSpPr>
            <a:spLocks noChangeShapeType="1"/>
          </p:cNvSpPr>
          <p:nvPr/>
        </p:nvSpPr>
        <p:spPr bwMode="auto">
          <a:xfrm flipH="1">
            <a:off x="5410200" y="3352800"/>
            <a:ext cx="1143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838" name="Text Box 21"/>
          <p:cNvSpPr txBox="1">
            <a:spLocks noChangeArrowheads="1"/>
          </p:cNvSpPr>
          <p:nvPr/>
        </p:nvSpPr>
        <p:spPr bwMode="auto">
          <a:xfrm>
            <a:off x="0" y="2438400"/>
            <a:ext cx="8382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b="1">
                <a:latin typeface="Arial" panose="020B0604020202020204" pitchFamily="34" charset="0"/>
              </a:rPr>
              <a:t>Source</a:t>
            </a:r>
            <a:endParaRPr lang="en-US" sz="1400" b="1">
              <a:latin typeface="Arial" panose="020B0604020202020204" pitchFamily="34" charset="0"/>
            </a:endParaRPr>
          </a:p>
        </p:txBody>
      </p:sp>
      <p:sp>
        <p:nvSpPr>
          <p:cNvPr id="77839" name="Text Box 23"/>
          <p:cNvSpPr txBox="1">
            <a:spLocks noChangeArrowheads="1"/>
          </p:cNvSpPr>
          <p:nvPr/>
        </p:nvSpPr>
        <p:spPr bwMode="auto">
          <a:xfrm>
            <a:off x="0" y="2895600"/>
            <a:ext cx="14478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b="1">
                <a:latin typeface="Arial" panose="020B0604020202020204" pitchFamily="34" charset="0"/>
              </a:rPr>
              <a:t>Program</a:t>
            </a:r>
            <a:endParaRPr lang="en-US" sz="1400" b="1">
              <a:latin typeface="Arial" panose="020B0604020202020204" pitchFamily="34" charset="0"/>
            </a:endParaRPr>
          </a:p>
        </p:txBody>
      </p:sp>
      <p:sp>
        <p:nvSpPr>
          <p:cNvPr id="77840" name="Text Box 24"/>
          <p:cNvSpPr txBox="1">
            <a:spLocks noChangeArrowheads="1"/>
          </p:cNvSpPr>
          <p:nvPr/>
        </p:nvSpPr>
        <p:spPr bwMode="auto">
          <a:xfrm>
            <a:off x="2819400" y="2209800"/>
            <a:ext cx="8382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400" b="1">
                <a:latin typeface="Arial" panose="020B0604020202020204" pitchFamily="34" charset="0"/>
              </a:rPr>
              <a:t>token</a:t>
            </a:r>
            <a:endParaRPr lang="en-US" sz="1400" b="1">
              <a:latin typeface="Arial" panose="020B0604020202020204" pitchFamily="34" charset="0"/>
            </a:endParaRPr>
          </a:p>
        </p:txBody>
      </p:sp>
      <p:sp>
        <p:nvSpPr>
          <p:cNvPr id="77841" name="Text Box 25"/>
          <p:cNvSpPr txBox="1">
            <a:spLocks noChangeArrowheads="1"/>
          </p:cNvSpPr>
          <p:nvPr/>
        </p:nvSpPr>
        <p:spPr bwMode="auto">
          <a:xfrm>
            <a:off x="2819400" y="3048000"/>
            <a:ext cx="914400" cy="517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400" b="1">
                <a:latin typeface="Arial" panose="020B0604020202020204" pitchFamily="34" charset="0"/>
              </a:rPr>
              <a:t>Get next token</a:t>
            </a:r>
            <a:endParaRPr lang="en-US" sz="1400" b="1">
              <a:latin typeface="Arial" panose="020B0604020202020204" pitchFamily="34" charset="0"/>
            </a:endParaRPr>
          </a:p>
        </p:txBody>
      </p:sp>
      <p:sp>
        <p:nvSpPr>
          <p:cNvPr id="77842" name="Text Box 26"/>
          <p:cNvSpPr txBox="1">
            <a:spLocks noChangeArrowheads="1"/>
          </p:cNvSpPr>
          <p:nvPr/>
        </p:nvSpPr>
        <p:spPr bwMode="auto">
          <a:xfrm>
            <a:off x="5410200" y="2286000"/>
            <a:ext cx="6858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b="1">
                <a:latin typeface="Arial" panose="020B0604020202020204" pitchFamily="34" charset="0"/>
              </a:rPr>
              <a:t>parse</a:t>
            </a:r>
            <a:endParaRPr lang="en-US" sz="1400" b="1">
              <a:latin typeface="Arial" panose="020B0604020202020204" pitchFamily="34" charset="0"/>
            </a:endParaRPr>
          </a:p>
        </p:txBody>
      </p:sp>
      <p:sp>
        <p:nvSpPr>
          <p:cNvPr id="77843" name="Text Box 27"/>
          <p:cNvSpPr txBox="1">
            <a:spLocks noChangeArrowheads="1"/>
          </p:cNvSpPr>
          <p:nvPr/>
        </p:nvSpPr>
        <p:spPr bwMode="auto">
          <a:xfrm>
            <a:off x="5410200" y="2895600"/>
            <a:ext cx="6858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b="1">
                <a:latin typeface="Arial" panose="020B0604020202020204" pitchFamily="34" charset="0"/>
              </a:rPr>
              <a:t>tree</a:t>
            </a:r>
            <a:endParaRPr lang="en-US" sz="1400" b="1">
              <a:latin typeface="Arial" panose="020B0604020202020204" pitchFamily="34" charset="0"/>
            </a:endParaRPr>
          </a:p>
        </p:txBody>
      </p:sp>
      <p:sp>
        <p:nvSpPr>
          <p:cNvPr id="77844" name="Text Box 28"/>
          <p:cNvSpPr txBox="1">
            <a:spLocks noChangeArrowheads="1"/>
          </p:cNvSpPr>
          <p:nvPr/>
        </p:nvSpPr>
        <p:spPr bwMode="auto">
          <a:xfrm>
            <a:off x="7772400" y="2286000"/>
            <a:ext cx="15240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b="1">
                <a:latin typeface="Arial" panose="020B0604020202020204" pitchFamily="34" charset="0"/>
              </a:rPr>
              <a:t>intermediate</a:t>
            </a:r>
            <a:endParaRPr lang="en-US" sz="1400" b="1">
              <a:latin typeface="Arial" panose="020B0604020202020204" pitchFamily="34" charset="0"/>
            </a:endParaRPr>
          </a:p>
        </p:txBody>
      </p:sp>
      <p:sp>
        <p:nvSpPr>
          <p:cNvPr id="77845" name="Text Box 29"/>
          <p:cNvSpPr txBox="1">
            <a:spLocks noChangeArrowheads="1"/>
          </p:cNvSpPr>
          <p:nvPr/>
        </p:nvSpPr>
        <p:spPr bwMode="auto">
          <a:xfrm>
            <a:off x="7696200" y="3048000"/>
            <a:ext cx="16764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b="1">
                <a:latin typeface="Arial" panose="020B0604020202020204" pitchFamily="34" charset="0"/>
              </a:rPr>
              <a:t>representation</a:t>
            </a:r>
            <a:endParaRPr lang="en-US" sz="1400" b="1">
              <a:latin typeface="Arial" panose="020B0604020202020204" pitchFamily="34" charset="0"/>
            </a:endParaRPr>
          </a:p>
        </p:txBody>
      </p:sp>
      <p:sp>
        <p:nvSpPr>
          <p:cNvPr id="77846" name="Rectangle 30"/>
          <p:cNvSpPr>
            <a:spLocks noGrp="1" noChangeArrowheads="1"/>
          </p:cNvSpPr>
          <p:nvPr>
            <p:ph type="title"/>
          </p:nvPr>
        </p:nvSpPr>
        <p:spPr>
          <a:xfrm>
            <a:off x="1078865" y="274320"/>
            <a:ext cx="7750810" cy="69151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rgbClr val="0070C0"/>
                </a:solidFill>
              </a:rPr>
              <a:t>VI. Parser-Lexer Communication.</a:t>
            </a:r>
            <a:endParaRPr lang="en-US" sz="3200" b="1" dirty="0" smtClean="0">
              <a:solidFill>
                <a:srgbClr val="0070C0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Syntax Analyser -I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078230" y="5397500"/>
            <a:ext cx="76765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 sz="2400" b="1" dirty="0" smtClean="0">
                <a:latin typeface="+mj-lt"/>
                <a:cs typeface="+mj-lt"/>
              </a:rPr>
              <a:t>The</a:t>
            </a:r>
            <a:r>
              <a:rPr lang="en-GB" sz="2400" b="1" dirty="0" smtClean="0">
                <a:latin typeface="+mj-lt"/>
                <a:cs typeface="+mj-lt"/>
              </a:rPr>
              <a:t> above figure shows the interaction between parser and lexical Analyser and</a:t>
            </a:r>
            <a:r>
              <a:rPr lang="en-IN" altLang="en-GB" sz="2400" b="1" dirty="0" smtClean="0">
                <a:latin typeface="+mj-lt"/>
                <a:cs typeface="+mj-lt"/>
              </a:rPr>
              <a:t> the</a:t>
            </a:r>
            <a:r>
              <a:rPr lang="en-GB" sz="2400" b="1" dirty="0" smtClean="0">
                <a:latin typeface="+mj-lt"/>
                <a:cs typeface="+mj-lt"/>
              </a:rPr>
              <a:t> role of parser in the compilation Process </a:t>
            </a:r>
            <a:endParaRPr lang="en-GB" sz="2400" b="1" dirty="0" smtClean="0">
              <a:latin typeface="+mj-lt"/>
              <a:cs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M M Math and SS &amp; OS Lab members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25842B-3993-4E51-8029-DE8212540333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0450" y="307975"/>
            <a:ext cx="7804785" cy="54883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en-GB" sz="2400" dirty="0" smtClean="0">
                <a:latin typeface="Times New Roman" panose="02020603050405020304" pitchFamily="18" charset="0"/>
              </a:rPr>
              <a:t>Working : </a:t>
            </a:r>
            <a:endParaRPr lang="en-GB" sz="2400" dirty="0" smtClean="0">
              <a:latin typeface="Times New Roman" panose="02020603050405020304" pitchFamily="18" charset="0"/>
            </a:endParaRPr>
          </a:p>
          <a:p>
            <a:pPr marL="515620" indent="-335280" algn="just">
              <a:buFont typeface="Arial" panose="020B0604020202020204" pitchFamily="34" charset="0"/>
              <a:buChar char="•"/>
            </a:pPr>
            <a:endParaRPr lang="en-GB" sz="2400" b="1" dirty="0" smtClean="0">
              <a:latin typeface="+mj-lt"/>
              <a:cs typeface="+mj-lt"/>
            </a:endParaRPr>
          </a:p>
          <a:p>
            <a:pPr marL="515620" indent="-335280" algn="just">
              <a:buFont typeface="Arial" panose="020B0604020202020204" pitchFamily="34" charset="0"/>
              <a:buChar char="•"/>
            </a:pPr>
            <a:r>
              <a:rPr lang="en-GB" sz="2400" b="1" dirty="0" smtClean="0">
                <a:latin typeface="+mj-lt"/>
                <a:cs typeface="+mj-lt"/>
              </a:rPr>
              <a:t>In the compilation process </a:t>
            </a:r>
            <a:r>
              <a:rPr lang="en-GB" sz="2400" b="1" dirty="0" smtClean="0">
                <a:solidFill>
                  <a:srgbClr val="FF0000"/>
                </a:solidFill>
                <a:latin typeface="+mj-lt"/>
                <a:cs typeface="+mj-lt"/>
              </a:rPr>
              <a:t>syntax analyser/parser</a:t>
            </a:r>
            <a:r>
              <a:rPr lang="en-GB" sz="2400" b="1" dirty="0" smtClean="0">
                <a:latin typeface="+mj-lt"/>
                <a:cs typeface="+mj-lt"/>
              </a:rPr>
              <a:t> is  a </a:t>
            </a:r>
            <a:r>
              <a:rPr lang="en-GB" sz="2400" b="1" dirty="0" smtClean="0">
                <a:solidFill>
                  <a:srgbClr val="FF0000"/>
                </a:solidFill>
                <a:latin typeface="+mj-lt"/>
                <a:cs typeface="+mj-lt"/>
              </a:rPr>
              <a:t>high level routine</a:t>
            </a:r>
            <a:r>
              <a:rPr lang="en-GB" sz="2400" b="1" dirty="0" smtClean="0">
                <a:latin typeface="+mj-lt"/>
                <a:cs typeface="+mj-lt"/>
              </a:rPr>
              <a:t> and its responsibility is to obtain the </a:t>
            </a:r>
            <a:r>
              <a:rPr lang="en-GB" sz="2400" b="1" dirty="0" smtClean="0">
                <a:solidFill>
                  <a:srgbClr val="FF0000"/>
                </a:solidFill>
                <a:latin typeface="+mj-lt"/>
                <a:cs typeface="+mj-lt"/>
              </a:rPr>
              <a:t>stream of tokens from the lexical analyser</a:t>
            </a:r>
            <a:r>
              <a:rPr lang="en-GB" sz="2400" b="1" dirty="0" smtClean="0">
                <a:latin typeface="+mj-lt"/>
                <a:cs typeface="+mj-lt"/>
              </a:rPr>
              <a:t> and  </a:t>
            </a:r>
            <a:r>
              <a:rPr lang="en-GB" sz="2400" b="1" dirty="0" smtClean="0">
                <a:solidFill>
                  <a:srgbClr val="FF0000"/>
                </a:solidFill>
                <a:latin typeface="+mj-lt"/>
                <a:cs typeface="+mj-lt"/>
              </a:rPr>
              <a:t>groups them into a grammatical structured </a:t>
            </a:r>
            <a:r>
              <a:rPr lang="en-GB" sz="2400" b="1" dirty="0" smtClean="0">
                <a:latin typeface="+mj-lt"/>
                <a:cs typeface="+mj-lt"/>
              </a:rPr>
              <a:t>as </a:t>
            </a:r>
            <a:r>
              <a:rPr lang="en-GB" sz="2400" b="1" dirty="0" smtClean="0">
                <a:solidFill>
                  <a:srgbClr val="FF0000"/>
                </a:solidFill>
                <a:latin typeface="+mj-lt"/>
                <a:cs typeface="+mj-lt"/>
              </a:rPr>
              <a:t>specified by the Grammar</a:t>
            </a:r>
            <a:r>
              <a:rPr lang="en-GB" sz="2400" b="1" dirty="0" smtClean="0">
                <a:latin typeface="+mj-lt"/>
                <a:cs typeface="+mj-lt"/>
              </a:rPr>
              <a:t>. </a:t>
            </a:r>
            <a:endParaRPr lang="en-GB" sz="2400" b="1" dirty="0" smtClean="0">
              <a:latin typeface="+mj-lt"/>
              <a:cs typeface="+mj-lt"/>
            </a:endParaRPr>
          </a:p>
          <a:p>
            <a:pPr marL="561340" indent="-403860" algn="just">
              <a:buFont typeface="Arial" panose="020B0604020202020204" pitchFamily="34" charset="0"/>
              <a:buChar char="•"/>
            </a:pPr>
            <a:r>
              <a:rPr lang="en-GB" sz="2400" b="1" dirty="0" smtClean="0">
                <a:latin typeface="+mj-lt"/>
                <a:cs typeface="+mj-lt"/>
              </a:rPr>
              <a:t>In doing this it needs a </a:t>
            </a:r>
            <a:r>
              <a:rPr lang="en-GB" sz="2400" b="1" dirty="0" smtClean="0">
                <a:solidFill>
                  <a:srgbClr val="FF0000"/>
                </a:solidFill>
                <a:latin typeface="+mj-lt"/>
                <a:cs typeface="+mj-lt"/>
              </a:rPr>
              <a:t>tokens</a:t>
            </a:r>
            <a:r>
              <a:rPr lang="en-GB" sz="2400" b="1" dirty="0" smtClean="0">
                <a:latin typeface="+mj-lt"/>
                <a:cs typeface="+mj-lt"/>
              </a:rPr>
              <a:t> hence it executes a command  called as </a:t>
            </a:r>
            <a:r>
              <a:rPr lang="en-GB" sz="2400" b="1" dirty="0" err="1" smtClean="0">
                <a:solidFill>
                  <a:srgbClr val="FF0000"/>
                </a:solidFill>
                <a:latin typeface="+mj-lt"/>
                <a:cs typeface="+mj-lt"/>
              </a:rPr>
              <a:t>getnextToken</a:t>
            </a:r>
            <a:r>
              <a:rPr lang="en-GB" sz="2400" b="1" dirty="0" smtClean="0">
                <a:solidFill>
                  <a:srgbClr val="FF0000"/>
                </a:solidFill>
                <a:latin typeface="+mj-lt"/>
                <a:cs typeface="+mj-lt"/>
              </a:rPr>
              <a:t>()</a:t>
            </a:r>
            <a:r>
              <a:rPr lang="en-GB" sz="2400" b="1" dirty="0" smtClean="0">
                <a:latin typeface="+mj-lt"/>
                <a:cs typeface="+mj-lt"/>
              </a:rPr>
              <a:t> to activate the </a:t>
            </a:r>
            <a:r>
              <a:rPr lang="en-GB" sz="2400" b="1" dirty="0" smtClean="0">
                <a:solidFill>
                  <a:srgbClr val="FF0000"/>
                </a:solidFill>
                <a:latin typeface="+mj-lt"/>
                <a:cs typeface="+mj-lt"/>
              </a:rPr>
              <a:t>lexical analyser</a:t>
            </a:r>
            <a:r>
              <a:rPr lang="en-GB" sz="2400" b="1" dirty="0" smtClean="0">
                <a:latin typeface="+mj-lt"/>
                <a:cs typeface="+mj-lt"/>
              </a:rPr>
              <a:t>.  There is proper coordination between parser and the lexical analyser.</a:t>
            </a:r>
            <a:r>
              <a:rPr lang="en-GB" sz="2800" b="1" dirty="0" smtClean="0">
                <a:latin typeface="+mj-lt"/>
                <a:cs typeface="+mj-lt"/>
              </a:rPr>
              <a:t> </a:t>
            </a:r>
            <a:endParaRPr lang="en-US" sz="2800" b="1" dirty="0">
              <a:latin typeface="+mj-lt"/>
              <a:cs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 smtClean="0"/>
              <a:t>Dr. M M Math and SS &amp; OS Lab members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6025842B-3993-4E51-8029-DE8212540333}" type="slidenum">
              <a:rPr lang="en-US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131570" y="817245"/>
            <a:ext cx="7620000" cy="5731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  <a:latin typeface="+mj-lt"/>
                <a:cs typeface="+mj-lt"/>
                <a:sym typeface="+mn-ea"/>
              </a:rPr>
              <a:t>What is Parser ?</a:t>
            </a:r>
            <a:endParaRPr lang="en-US" sz="2400" b="1" dirty="0" smtClean="0">
              <a:solidFill>
                <a:srgbClr val="FF0000"/>
              </a:solidFill>
              <a:latin typeface="+mj-lt"/>
              <a:cs typeface="+mj-lt"/>
            </a:endParaRPr>
          </a:p>
          <a:p>
            <a:pPr algn="just">
              <a:buNone/>
            </a:pPr>
            <a:r>
              <a:rPr lang="en-US" sz="2400" dirty="0" smtClean="0">
                <a:latin typeface="+mj-lt"/>
                <a:cs typeface="+mj-lt"/>
                <a:sym typeface="+mn-ea"/>
              </a:rPr>
              <a:t>      A </a:t>
            </a:r>
            <a:r>
              <a:rPr lang="en-GB" altLang="en-US" sz="2400" dirty="0" smtClean="0">
                <a:solidFill>
                  <a:srgbClr val="FF0000"/>
                </a:solidFill>
                <a:latin typeface="+mj-lt"/>
                <a:cs typeface="+mj-lt"/>
                <a:sym typeface="+mn-ea"/>
              </a:rPr>
              <a:t>P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cs typeface="+mj-lt"/>
                <a:sym typeface="+mn-ea"/>
              </a:rPr>
              <a:t>arser</a:t>
            </a:r>
            <a:r>
              <a:rPr lang="en-US" sz="2400" dirty="0" smtClean="0">
                <a:latin typeface="+mj-lt"/>
                <a:cs typeface="+mj-lt"/>
                <a:sym typeface="+mn-ea"/>
              </a:rPr>
              <a:t> is program for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cs typeface="+mj-lt"/>
                <a:sym typeface="+mn-ea"/>
              </a:rPr>
              <a:t>Grammar G</a:t>
            </a:r>
            <a:r>
              <a:rPr lang="en-US" sz="2400" dirty="0" smtClean="0">
                <a:latin typeface="+mj-lt"/>
                <a:cs typeface="+mj-lt"/>
                <a:sym typeface="+mn-ea"/>
              </a:rPr>
              <a:t> that takes a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cs typeface="+mj-lt"/>
                <a:sym typeface="+mn-ea"/>
              </a:rPr>
              <a:t>string ‘w’</a:t>
            </a:r>
            <a:r>
              <a:rPr lang="en-US" sz="2400" dirty="0" smtClean="0">
                <a:latin typeface="+mj-lt"/>
                <a:cs typeface="+mj-lt"/>
                <a:sym typeface="+mn-ea"/>
              </a:rPr>
              <a:t> as input and generates the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cs typeface="+mj-lt"/>
                <a:sym typeface="+mn-ea"/>
              </a:rPr>
              <a:t>Parse tree</a:t>
            </a:r>
            <a:r>
              <a:rPr lang="en-GB" altLang="en-US" sz="2400" b="1" dirty="0" smtClean="0">
                <a:solidFill>
                  <a:srgbClr val="FF0000"/>
                </a:solidFill>
                <a:latin typeface="+mj-lt"/>
                <a:cs typeface="+mj-lt"/>
                <a:sym typeface="+mn-ea"/>
              </a:rPr>
              <a:t>,</a:t>
            </a:r>
            <a:r>
              <a:rPr lang="en-US" sz="2400" dirty="0" smtClean="0">
                <a:latin typeface="+mj-lt"/>
                <a:cs typeface="+mj-lt"/>
                <a:sym typeface="+mn-ea"/>
              </a:rPr>
              <a:t> if the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cs typeface="+mj-lt"/>
                <a:sym typeface="+mn-ea"/>
              </a:rPr>
              <a:t>string ‘w’</a:t>
            </a:r>
            <a:r>
              <a:rPr lang="en-US" sz="2400" dirty="0" smtClean="0">
                <a:latin typeface="+mj-lt"/>
                <a:cs typeface="+mj-lt"/>
                <a:sym typeface="+mn-ea"/>
              </a:rPr>
              <a:t> is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cs typeface="+mj-lt"/>
                <a:sym typeface="+mn-ea"/>
              </a:rPr>
              <a:t> valid</a:t>
            </a:r>
            <a:r>
              <a:rPr lang="en-GB" altLang="en-US" sz="2400" b="1" dirty="0" smtClean="0">
                <a:solidFill>
                  <a:srgbClr val="FF0000"/>
                </a:solidFill>
                <a:latin typeface="+mj-lt"/>
                <a:cs typeface="+mj-lt"/>
                <a:sym typeface="+mn-ea"/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cs typeface="+mj-lt"/>
                <a:sym typeface="+mn-ea"/>
              </a:rPr>
              <a:t> </a:t>
            </a:r>
            <a:r>
              <a:rPr lang="en-US" sz="2400" dirty="0" smtClean="0">
                <a:latin typeface="+mj-lt"/>
                <a:cs typeface="+mj-lt"/>
                <a:sym typeface="+mn-ea"/>
              </a:rPr>
              <a:t>otherwise it generates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cs typeface="+mj-lt"/>
                <a:sym typeface="+mn-ea"/>
              </a:rPr>
              <a:t>error message</a:t>
            </a:r>
            <a:r>
              <a:rPr lang="en-US" sz="2400" dirty="0" smtClean="0">
                <a:latin typeface="+mj-lt"/>
                <a:cs typeface="+mj-lt"/>
                <a:sym typeface="+mn-ea"/>
              </a:rPr>
              <a:t> indicating </a:t>
            </a:r>
            <a:r>
              <a:rPr lang="en-GB" altLang="en-US" sz="2400" b="1" dirty="0" smtClean="0">
                <a:solidFill>
                  <a:srgbClr val="FF0000"/>
                </a:solidFill>
                <a:latin typeface="+mj-lt"/>
                <a:cs typeface="+mj-lt"/>
                <a:sym typeface="+mn-ea"/>
              </a:rPr>
              <a:t>‘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cs typeface="+mj-lt"/>
                <a:sym typeface="+mn-ea"/>
              </a:rPr>
              <a:t>w’ is invalid.</a:t>
            </a:r>
            <a:endParaRPr lang="en-US" sz="2400" dirty="0" smtClean="0">
              <a:latin typeface="+mj-lt"/>
              <a:cs typeface="+mj-lt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altLang="en-US" sz="2400" b="1" dirty="0" smtClean="0">
                <a:solidFill>
                  <a:srgbClr val="00B0F0"/>
                </a:solidFill>
                <a:latin typeface="+mj-lt"/>
                <a:cs typeface="+mj-lt"/>
              </a:rPr>
              <a:t>Classification of parsers.</a:t>
            </a:r>
            <a:endParaRPr lang="en-GB" altLang="en-US" sz="2400" dirty="0" smtClean="0">
              <a:latin typeface="+mj-lt"/>
              <a:cs typeface="+mj-lt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altLang="en-US" sz="2400" dirty="0" smtClean="0">
                <a:latin typeface="+mj-lt"/>
                <a:cs typeface="+mj-lt"/>
              </a:rPr>
              <a:t>Depending on how parser builds the parse tree, they are classified into two types : </a:t>
            </a:r>
            <a:endParaRPr lang="en-GB" altLang="en-US" sz="2400" dirty="0" smtClean="0">
              <a:latin typeface="+mj-lt"/>
              <a:cs typeface="+mj-lt"/>
            </a:endParaRPr>
          </a:p>
          <a:p>
            <a:pPr lvl="1" indent="0" algn="just">
              <a:buFont typeface="Arial" panose="020B0604020202020204" pitchFamily="34" charset="0"/>
              <a:buNone/>
            </a:pPr>
            <a:r>
              <a:rPr lang="en-GB" altLang="en-US" sz="2400" dirty="0" smtClean="0">
                <a:latin typeface="+mj-lt"/>
                <a:cs typeface="+mj-lt"/>
              </a:rPr>
              <a:t>    </a:t>
            </a:r>
            <a:r>
              <a:rPr lang="en-GB" altLang="en-US" sz="2400" dirty="0" smtClean="0">
                <a:solidFill>
                  <a:srgbClr val="00B0F0"/>
                </a:solidFill>
                <a:latin typeface="+mj-lt"/>
                <a:cs typeface="+mj-lt"/>
              </a:rPr>
              <a:t>1. </a:t>
            </a:r>
            <a:r>
              <a:rPr lang="en-GB" altLang="en-US" sz="2400" b="1" dirty="0" smtClean="0">
                <a:solidFill>
                  <a:srgbClr val="00B0F0"/>
                </a:solidFill>
                <a:latin typeface="+mj-lt"/>
                <a:cs typeface="+mj-lt"/>
              </a:rPr>
              <a:t>Top Down parser</a:t>
            </a:r>
            <a:r>
              <a:rPr lang="en-GB" altLang="en-US" sz="2400" dirty="0" smtClean="0">
                <a:solidFill>
                  <a:srgbClr val="00B0F0"/>
                </a:solidFill>
                <a:latin typeface="+mj-lt"/>
                <a:cs typeface="+mj-lt"/>
              </a:rPr>
              <a:t> </a:t>
            </a:r>
            <a:r>
              <a:rPr lang="en-GB" altLang="en-US" sz="2400" dirty="0" smtClean="0">
                <a:latin typeface="+mj-lt"/>
                <a:cs typeface="+mj-lt"/>
              </a:rPr>
              <a:t>  </a:t>
            </a:r>
            <a:r>
              <a:rPr lang="en-GB" altLang="en-US" sz="2400" b="1" dirty="0" smtClean="0">
                <a:solidFill>
                  <a:srgbClr val="FF0000"/>
                </a:solidFill>
                <a:latin typeface="+mj-lt"/>
                <a:cs typeface="+mj-lt"/>
              </a:rPr>
              <a:t>2. Bottom Up Parser</a:t>
            </a:r>
            <a:endParaRPr lang="en-US" sz="2400" dirty="0" smtClean="0">
              <a:latin typeface="+mj-lt"/>
              <a:cs typeface="+mj-lt"/>
            </a:endParaRPr>
          </a:p>
          <a:p>
            <a:pPr marL="509905" indent="-18415" algn="just">
              <a:buFont typeface="Arial" panose="020B0604020202020204" pitchFamily="34" charset="0"/>
              <a:buChar char="•"/>
            </a:pPr>
            <a:r>
              <a:rPr lang="en-GB" altLang="en-US" sz="2400" dirty="0" smtClean="0">
                <a:latin typeface="+mj-lt"/>
                <a:cs typeface="+mj-lt"/>
                <a:sym typeface="+mn-ea"/>
              </a:rPr>
              <a:t>  </a:t>
            </a:r>
            <a:r>
              <a:rPr lang="en-GB" altLang="en-US" sz="2400" b="1" dirty="0" smtClean="0">
                <a:solidFill>
                  <a:srgbClr val="00B0F0"/>
                </a:solidFill>
                <a:latin typeface="+mj-lt"/>
                <a:cs typeface="+mj-lt"/>
                <a:sym typeface="+mn-ea"/>
              </a:rPr>
              <a:t>Top Down Parser</a:t>
            </a:r>
            <a:r>
              <a:rPr lang="en-GB" altLang="en-US" sz="2400" dirty="0" smtClean="0">
                <a:latin typeface="+mj-lt"/>
                <a:cs typeface="+mj-lt"/>
                <a:sym typeface="+mn-ea"/>
              </a:rPr>
              <a:t> </a:t>
            </a:r>
            <a:r>
              <a:rPr lang="en-US" sz="2400" dirty="0" smtClean="0">
                <a:latin typeface="+mj-lt"/>
                <a:cs typeface="+mj-lt"/>
                <a:sym typeface="+mn-ea"/>
              </a:rPr>
              <a:t> attempts to construct a Parse tree from </a:t>
            </a:r>
            <a:r>
              <a:rPr lang="en-GB" altLang="en-US" sz="2400" b="1" dirty="0" smtClean="0">
                <a:solidFill>
                  <a:srgbClr val="FF0000"/>
                </a:solidFill>
                <a:latin typeface="+mj-lt"/>
                <a:cs typeface="+mj-lt"/>
                <a:sym typeface="+mn-ea"/>
              </a:rPr>
              <a:t>Root to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cs typeface="+mj-lt"/>
                <a:sym typeface="+mn-ea"/>
              </a:rPr>
              <a:t>leaves</a:t>
            </a:r>
            <a:r>
              <a:rPr lang="en-US" sz="2400" dirty="0" smtClean="0">
                <a:latin typeface="+mj-lt"/>
                <a:cs typeface="+mj-lt"/>
                <a:sym typeface="+mn-ea"/>
              </a:rPr>
              <a:t> and it works in connection with </a:t>
            </a:r>
            <a:r>
              <a:rPr lang="en-GB" altLang="en-US" sz="2400" b="1" dirty="0" smtClean="0">
                <a:solidFill>
                  <a:srgbClr val="FF0000"/>
                </a:solidFill>
                <a:latin typeface="+mj-lt"/>
                <a:cs typeface="+mj-lt"/>
                <a:sym typeface="+mn-ea"/>
              </a:rPr>
              <a:t>leftmost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cs typeface="+mj-lt"/>
                <a:sym typeface="+mn-ea"/>
              </a:rPr>
              <a:t> derivation</a:t>
            </a:r>
            <a:r>
              <a:rPr lang="en-US" sz="2400" dirty="0" smtClean="0">
                <a:latin typeface="+mj-lt"/>
                <a:cs typeface="+mj-lt"/>
                <a:sym typeface="+mn-ea"/>
              </a:rPr>
              <a:t> of the string ‘w’</a:t>
            </a:r>
            <a:r>
              <a:rPr lang="en-GB" altLang="en-US" sz="2400" dirty="0" smtClean="0">
                <a:latin typeface="+mj-lt"/>
                <a:cs typeface="+mj-lt"/>
                <a:sym typeface="+mn-ea"/>
              </a:rPr>
              <a:t>.</a:t>
            </a:r>
            <a:endParaRPr lang="en-GB" altLang="en-US" sz="2400" dirty="0" smtClean="0">
              <a:latin typeface="+mj-lt"/>
              <a:cs typeface="+mj-lt"/>
              <a:sym typeface="+mn-ea"/>
            </a:endParaRPr>
          </a:p>
          <a:p>
            <a:pPr marL="49149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55370" y="46355"/>
            <a:ext cx="7726680" cy="676275"/>
          </a:xfrm>
        </p:spPr>
        <p:txBody>
          <a:bodyPr>
            <a:normAutofit/>
          </a:bodyPr>
          <a:p>
            <a:r>
              <a:rPr lang="en-US" sz="3200" b="1" dirty="0" smtClean="0">
                <a:solidFill>
                  <a:srgbClr val="0070C0"/>
                </a:solidFill>
              </a:rPr>
              <a:t>VII.Shift reduce parser</a:t>
            </a:r>
            <a:endParaRPr lang="en-US" sz="32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 smtClean="0"/>
              <a:t>Dr. M M Math and SS &amp; OS Lab members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6025842B-3993-4E51-8029-DE8212540333}" type="slidenum">
              <a:rPr lang="en-US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131570" y="817245"/>
            <a:ext cx="7620000" cy="5731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91490" indent="0">
              <a:buFont typeface="Arial" panose="020B0604020202020204" pitchFamily="34" charset="0"/>
              <a:buNone/>
            </a:pPr>
            <a:r>
              <a:rPr lang="en-GB" altLang="en-US" sz="2400" dirty="0" smtClean="0">
                <a:latin typeface="+mj-lt"/>
                <a:cs typeface="+mj-lt"/>
                <a:sym typeface="+mn-ea"/>
              </a:rPr>
              <a:t> </a:t>
            </a:r>
            <a:endParaRPr lang="en-GB" altLang="en-US" sz="2400" dirty="0" smtClean="0">
              <a:latin typeface="+mj-lt"/>
              <a:cs typeface="+mj-lt"/>
              <a:sym typeface="+mn-ea"/>
            </a:endParaRPr>
          </a:p>
          <a:p>
            <a:pPr marL="509905" indent="-18415">
              <a:buFont typeface="Arial" panose="020B0604020202020204" pitchFamily="34" charset="0"/>
              <a:buChar char="•"/>
            </a:pPr>
            <a:r>
              <a:rPr lang="en-GB" altLang="en-US" sz="2400" dirty="0" smtClean="0">
                <a:latin typeface="+mj-lt"/>
                <a:cs typeface="+mj-lt"/>
                <a:sym typeface="+mn-ea"/>
              </a:rPr>
              <a:t> </a:t>
            </a:r>
            <a:r>
              <a:rPr lang="en-GB" altLang="en-US" sz="2400" b="1" dirty="0" smtClean="0">
                <a:solidFill>
                  <a:srgbClr val="FF0000"/>
                </a:solidFill>
                <a:latin typeface="+mj-lt"/>
                <a:cs typeface="+mj-lt"/>
                <a:sym typeface="+mn-ea"/>
              </a:rPr>
              <a:t>Bottom Up Parser </a:t>
            </a:r>
            <a:r>
              <a:rPr lang="en-US" sz="2400" dirty="0" smtClean="0">
                <a:latin typeface="+mj-lt"/>
                <a:cs typeface="+mj-lt"/>
                <a:sym typeface="+mn-ea"/>
              </a:rPr>
              <a:t> attempts to construct a Parse tree from </a:t>
            </a:r>
            <a:r>
              <a:rPr lang="en-GB" altLang="en-US" sz="2400" b="1" dirty="0" smtClean="0">
                <a:solidFill>
                  <a:srgbClr val="00B0F0"/>
                </a:solidFill>
                <a:latin typeface="+mj-lt"/>
                <a:cs typeface="+mj-lt"/>
                <a:sym typeface="+mn-ea"/>
              </a:rPr>
              <a:t>leaves to Root</a:t>
            </a:r>
            <a:r>
              <a:rPr lang="en-US" sz="2400" dirty="0" smtClean="0">
                <a:latin typeface="+mj-lt"/>
                <a:cs typeface="+mj-lt"/>
                <a:sym typeface="+mn-ea"/>
              </a:rPr>
              <a:t> and it works in connection with </a:t>
            </a:r>
            <a:r>
              <a:rPr lang="en-GB" altLang="en-US" sz="2400" b="1" dirty="0" smtClean="0">
                <a:solidFill>
                  <a:srgbClr val="00B0F0"/>
                </a:solidFill>
                <a:latin typeface="+mj-lt"/>
                <a:cs typeface="+mj-lt"/>
                <a:sym typeface="+mn-ea"/>
              </a:rPr>
              <a:t>leftmost</a:t>
            </a:r>
            <a:r>
              <a:rPr lang="en-US" sz="2400" b="1" dirty="0" smtClean="0">
                <a:solidFill>
                  <a:srgbClr val="00B0F0"/>
                </a:solidFill>
                <a:latin typeface="+mj-lt"/>
                <a:cs typeface="+mj-lt"/>
                <a:sym typeface="+mn-ea"/>
              </a:rPr>
              <a:t> derivation</a:t>
            </a:r>
            <a:r>
              <a:rPr lang="en-US" sz="2400" dirty="0" smtClean="0">
                <a:latin typeface="+mj-lt"/>
                <a:cs typeface="+mj-lt"/>
                <a:sym typeface="+mn-ea"/>
              </a:rPr>
              <a:t> of the </a:t>
            </a:r>
            <a:r>
              <a:rPr lang="en-US" sz="2400" b="1" dirty="0" smtClean="0">
                <a:solidFill>
                  <a:srgbClr val="00B0F0"/>
                </a:solidFill>
                <a:latin typeface="+mj-lt"/>
                <a:cs typeface="+mj-lt"/>
                <a:sym typeface="+mn-ea"/>
              </a:rPr>
              <a:t>string ‘w</a:t>
            </a:r>
            <a:r>
              <a:rPr lang="en-GB" altLang="en-US" sz="2400" b="1" dirty="0" smtClean="0">
                <a:solidFill>
                  <a:srgbClr val="00B0F0"/>
                </a:solidFill>
                <a:latin typeface="+mj-lt"/>
                <a:cs typeface="+mj-lt"/>
                <a:sym typeface="+mn-ea"/>
              </a:rPr>
              <a:t>’</a:t>
            </a:r>
            <a:r>
              <a:rPr lang="en-GB" altLang="en-US" sz="2400" dirty="0" smtClean="0">
                <a:latin typeface="+mj-lt"/>
                <a:cs typeface="+mj-lt"/>
                <a:sym typeface="+mn-ea"/>
              </a:rPr>
              <a:t>.</a:t>
            </a:r>
            <a:endParaRPr lang="en-GB" altLang="en-US" sz="2400" dirty="0" smtClean="0">
              <a:latin typeface="+mj-lt"/>
              <a:cs typeface="+mj-lt"/>
              <a:sym typeface="+mn-ea"/>
            </a:endParaRPr>
          </a:p>
          <a:p>
            <a:pPr marL="509905" indent="-18415">
              <a:buFont typeface="Arial" panose="020B0604020202020204" pitchFamily="34" charset="0"/>
              <a:buChar char="•"/>
            </a:pPr>
            <a:r>
              <a:rPr lang="en-GB" altLang="en-US" sz="2400" dirty="0" smtClean="0">
                <a:latin typeface="+mj-lt"/>
                <a:cs typeface="+mj-lt"/>
                <a:sym typeface="+mn-ea"/>
              </a:rPr>
              <a:t> An example of </a:t>
            </a:r>
            <a:r>
              <a:rPr lang="en-GB" altLang="en-US" sz="2400" b="1" dirty="0" smtClean="0">
                <a:solidFill>
                  <a:srgbClr val="FF0000"/>
                </a:solidFill>
                <a:latin typeface="+mj-lt"/>
                <a:cs typeface="+mj-lt"/>
                <a:sym typeface="+mn-ea"/>
              </a:rPr>
              <a:t>Bottom up parser is a shift reduce parser</a:t>
            </a:r>
            <a:r>
              <a:rPr lang="en-GB" altLang="en-US" sz="2400" dirty="0" smtClean="0">
                <a:latin typeface="+mj-lt"/>
                <a:cs typeface="+mj-lt"/>
                <a:sym typeface="+mn-ea"/>
              </a:rPr>
              <a:t> and this can be implemented on large class of grammars and these grammars are called LR grammar. </a:t>
            </a:r>
            <a:endParaRPr lang="en-US" sz="24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55370" y="46355"/>
            <a:ext cx="7726680" cy="676275"/>
          </a:xfrm>
        </p:spPr>
        <p:txBody>
          <a:bodyPr>
            <a:normAutofit/>
          </a:bodyPr>
          <a:p>
            <a:r>
              <a:rPr lang="en-US" sz="3200" b="1" dirty="0" smtClean="0">
                <a:solidFill>
                  <a:srgbClr val="0070C0"/>
                </a:solidFill>
              </a:rPr>
              <a:t>VII.Shift reduce parser</a:t>
            </a:r>
            <a:endParaRPr lang="en-US" sz="32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370" y="-29845"/>
            <a:ext cx="7726680" cy="6762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VII.Shift reduce parser</a:t>
            </a:r>
            <a:endParaRPr lang="en-US" sz="3200" b="1" dirty="0" smtClean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100" y="533400"/>
            <a:ext cx="8052435" cy="6139180"/>
          </a:xfrm>
        </p:spPr>
        <p:txBody>
          <a:bodyPr/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Working principle</a:t>
            </a:r>
            <a:r>
              <a:rPr lang="en-GB" altLang="en-US" sz="2400" b="1" dirty="0" smtClean="0">
                <a:solidFill>
                  <a:srgbClr val="FF0000"/>
                </a:solidFill>
              </a:rPr>
              <a:t> of Shift Reduce Parser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827405" indent="351790" eaLnBrk="1" latinLnBrk="0" hangingPunct="1">
              <a:lnSpc>
                <a:spcPct val="100000"/>
              </a:lnSpc>
            </a:pPr>
            <a:r>
              <a:rPr lang="en-US" sz="2400" b="1" dirty="0" smtClean="0"/>
              <a:t>Shift reduce parsing attempt to construct parse tree for an input string beginning at the leaves and working up towards the root. </a:t>
            </a:r>
            <a:endParaRPr lang="en-US" sz="2400" b="1" dirty="0" smtClean="0"/>
          </a:p>
          <a:p>
            <a:pPr marL="827405" indent="351790" eaLnBrk="1" latinLnBrk="0" hangingPunct="1">
              <a:lnSpc>
                <a:spcPct val="100000"/>
              </a:lnSpc>
            </a:pPr>
            <a:r>
              <a:rPr lang="en-US" sz="2400" b="1" dirty="0" err="1" smtClean="0"/>
              <a:t>i.e</a:t>
            </a:r>
            <a:r>
              <a:rPr lang="en-US" sz="2400" b="1" dirty="0" smtClean="0"/>
              <a:t> it is the process of reducing a string ‘ w’ to the start symbol of the grammar.</a:t>
            </a:r>
            <a:r>
              <a:rPr lang="en-GB" altLang="en-US" sz="2400" b="1" dirty="0" smtClean="0"/>
              <a:t> A</a:t>
            </a:r>
            <a:r>
              <a:rPr lang="en-US" sz="2400" b="1" dirty="0" smtClean="0"/>
              <a:t>t each reduction step a particular substring matching with the right hand side</a:t>
            </a:r>
            <a:r>
              <a:rPr lang="en-GB" altLang="en-US" sz="2400" b="1" dirty="0" smtClean="0"/>
              <a:t> (bodyof production)</a:t>
            </a:r>
            <a:r>
              <a:rPr lang="en-US" sz="2400" b="1" dirty="0" smtClean="0"/>
              <a:t> of the production is obtained and is replaced by the symbol on the left hand side of the production. This process is continued until a string ‘w’ is reduced to start symbol</a:t>
            </a:r>
            <a:endParaRPr lang="en-US" sz="2400" b="1" dirty="0" smtClean="0"/>
          </a:p>
          <a:p>
            <a:pPr eaLnBrk="1" latinLnBrk="0" hangingPunct="1">
              <a:lnSpc>
                <a:spcPct val="100000"/>
              </a:lnSpc>
              <a:buNone/>
            </a:pPr>
            <a:r>
              <a:rPr lang="en-GB" altLang="en-US" sz="2400" b="1" dirty="0" smtClean="0"/>
              <a:t>  </a:t>
            </a:r>
            <a:r>
              <a:rPr lang="en-US" sz="2400" b="1" dirty="0" smtClean="0"/>
              <a:t>Note : At each step, if a correct substring is chosen then it is an exact trace of right most derivation in reverse</a:t>
            </a: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22555"/>
            <a:ext cx="7499350" cy="50355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70C0"/>
                </a:solidFill>
              </a:rPr>
              <a:t>I.Introduction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685800"/>
            <a:ext cx="7791450" cy="5867400"/>
          </a:xfrm>
        </p:spPr>
        <p:txBody>
          <a:bodyPr>
            <a:normAutofit fontScale="55000" lnSpcReduction="20000"/>
          </a:bodyPr>
          <a:lstStyle/>
          <a:p>
            <a:pPr marL="365760" indent="-283210" fontAlgn="auto">
              <a:lnSpc>
                <a:spcPct val="150000"/>
              </a:lnSpc>
              <a:spcAft>
                <a:spcPts val="0"/>
              </a:spcAft>
              <a:buFont typeface="Wingdings 2" panose="05020102010507070707"/>
              <a:buChar char=""/>
              <a:defRPr/>
            </a:pPr>
            <a:r>
              <a:rPr lang="en-US" sz="36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YACC ?</a:t>
            </a:r>
            <a:endParaRPr lang="en-US" sz="369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0715" lvl="1" indent="-283210" fontAlgn="auto">
              <a:lnSpc>
                <a:spcPct val="150000"/>
              </a:lnSpc>
              <a:spcAft>
                <a:spcPts val="0"/>
              </a:spcAft>
              <a:buFont typeface="Wingdings 2" panose="05020102010507070707"/>
              <a:buChar char=""/>
              <a:defRPr/>
            </a:pPr>
            <a:r>
              <a:rPr lang="en-US" sz="3690" b="1" dirty="0" smtClean="0">
                <a:solidFill>
                  <a:srgbClr val="FF0000"/>
                </a:solidFill>
                <a:latin typeface="+mj-lt"/>
                <a:cs typeface="+mj-lt"/>
              </a:rPr>
              <a:t>YACC</a:t>
            </a:r>
            <a:r>
              <a:rPr lang="en-US" sz="3690" b="1" dirty="0" smtClean="0">
                <a:latin typeface="+mj-lt"/>
                <a:cs typeface="+mj-lt"/>
              </a:rPr>
              <a:t> is a </a:t>
            </a:r>
            <a:r>
              <a:rPr lang="en-US" sz="3690" b="1" dirty="0" smtClean="0">
                <a:solidFill>
                  <a:srgbClr val="FF0000"/>
                </a:solidFill>
                <a:latin typeface="+mj-lt"/>
                <a:cs typeface="+mj-lt"/>
              </a:rPr>
              <a:t>programming  tool</a:t>
            </a:r>
            <a:r>
              <a:rPr lang="en-US" sz="3690" b="1" dirty="0" smtClean="0">
                <a:latin typeface="+mj-lt"/>
                <a:cs typeface="+mj-lt"/>
              </a:rPr>
              <a:t> on UNIX platform that takes</a:t>
            </a:r>
            <a:r>
              <a:rPr lang="en-GB" altLang="en-US" sz="3690" b="1" dirty="0" smtClean="0">
                <a:latin typeface="+mj-lt"/>
                <a:cs typeface="+mj-lt"/>
              </a:rPr>
              <a:t> a </a:t>
            </a:r>
            <a:r>
              <a:rPr lang="en-US" sz="3690" b="1" dirty="0" smtClean="0">
                <a:latin typeface="+mj-lt"/>
                <a:cs typeface="+mj-lt"/>
              </a:rPr>
              <a:t>YACC specification</a:t>
            </a:r>
            <a:r>
              <a:rPr lang="en-GB" altLang="en-US" sz="3690" b="1" dirty="0" smtClean="0">
                <a:latin typeface="+mj-lt"/>
                <a:cs typeface="+mj-lt"/>
              </a:rPr>
              <a:t>s as input</a:t>
            </a:r>
            <a:r>
              <a:rPr lang="en-US" sz="3690" b="1" dirty="0" smtClean="0">
                <a:latin typeface="+mj-lt"/>
                <a:cs typeface="+mj-lt"/>
              </a:rPr>
              <a:t>  </a:t>
            </a:r>
            <a:r>
              <a:rPr lang="en-US" sz="3690" b="1" dirty="0" smtClean="0">
                <a:solidFill>
                  <a:srgbClr val="002060"/>
                </a:solidFill>
                <a:latin typeface="+mj-lt"/>
                <a:cs typeface="+mj-lt"/>
              </a:rPr>
              <a:t>( which are</a:t>
            </a:r>
            <a:r>
              <a:rPr lang="en-GB" altLang="en-US" sz="3690" b="1" dirty="0" smtClean="0">
                <a:solidFill>
                  <a:srgbClr val="002060"/>
                </a:solidFill>
                <a:latin typeface="+mj-lt"/>
                <a:cs typeface="+mj-lt"/>
              </a:rPr>
              <a:t> nothing but</a:t>
            </a:r>
            <a:r>
              <a:rPr lang="en-US" sz="3690" b="1" dirty="0" smtClean="0">
                <a:solidFill>
                  <a:srgbClr val="002060"/>
                </a:solidFill>
                <a:latin typeface="+mj-lt"/>
                <a:cs typeface="+mj-lt"/>
              </a:rPr>
              <a:t> </a:t>
            </a:r>
            <a:r>
              <a:rPr lang="en-GB" altLang="en-US" sz="3690" b="1" dirty="0" smtClean="0">
                <a:solidFill>
                  <a:srgbClr val="002060"/>
                </a:solidFill>
                <a:latin typeface="+mj-lt"/>
                <a:cs typeface="+mj-lt"/>
              </a:rPr>
              <a:t>a</a:t>
            </a:r>
            <a:r>
              <a:rPr lang="en-US" sz="3690" b="1" dirty="0" smtClean="0">
                <a:solidFill>
                  <a:srgbClr val="002060"/>
                </a:solidFill>
                <a:latin typeface="+mj-lt"/>
                <a:cs typeface="+mj-lt"/>
              </a:rPr>
              <a:t> set of descriptions of  syntactic constructs in the form of Grammar</a:t>
            </a:r>
            <a:r>
              <a:rPr lang="en-GB" altLang="en-US" sz="3690" b="1" dirty="0" smtClean="0">
                <a:solidFill>
                  <a:srgbClr val="002060"/>
                </a:solidFill>
                <a:latin typeface="+mj-lt"/>
                <a:cs typeface="+mj-lt"/>
              </a:rPr>
              <a:t> </a:t>
            </a:r>
            <a:r>
              <a:rPr lang="en-US" sz="3690" b="1" dirty="0" smtClean="0">
                <a:solidFill>
                  <a:srgbClr val="002060"/>
                </a:solidFill>
                <a:latin typeface="+mj-lt"/>
                <a:cs typeface="+mj-lt"/>
              </a:rPr>
              <a:t>)</a:t>
            </a:r>
            <a:r>
              <a:rPr lang="en-US" sz="3690" b="1" dirty="0" smtClean="0">
                <a:latin typeface="+mj-lt"/>
                <a:cs typeface="+mj-lt"/>
              </a:rPr>
              <a:t>  and </a:t>
            </a:r>
            <a:r>
              <a:rPr lang="en-US" sz="3690" b="1" dirty="0" smtClean="0">
                <a:solidFill>
                  <a:srgbClr val="FF0000"/>
                </a:solidFill>
                <a:latin typeface="+mj-lt"/>
                <a:cs typeface="+mj-lt"/>
              </a:rPr>
              <a:t>generates a C-routines (</a:t>
            </a:r>
            <a:r>
              <a:rPr lang="en-US" sz="3690" b="1" dirty="0" err="1" smtClean="0">
                <a:solidFill>
                  <a:srgbClr val="FF0000"/>
                </a:solidFill>
                <a:latin typeface="+mj-lt"/>
                <a:cs typeface="+mj-lt"/>
              </a:rPr>
              <a:t>y.tab.c</a:t>
            </a:r>
            <a:r>
              <a:rPr lang="en-US" sz="3690" b="1" dirty="0" smtClean="0">
                <a:solidFill>
                  <a:srgbClr val="FF0000"/>
                </a:solidFill>
                <a:latin typeface="+mj-lt"/>
                <a:cs typeface="+mj-lt"/>
              </a:rPr>
              <a:t> )</a:t>
            </a:r>
            <a:r>
              <a:rPr lang="en-US" sz="3690" b="1" dirty="0" smtClean="0">
                <a:latin typeface="+mj-lt"/>
                <a:cs typeface="+mj-lt"/>
              </a:rPr>
              <a:t> which is termed as  </a:t>
            </a:r>
            <a:r>
              <a:rPr lang="en-US" sz="3690" b="1" i="1" dirty="0" smtClean="0">
                <a:solidFill>
                  <a:srgbClr val="FF0000"/>
                </a:solidFill>
                <a:latin typeface="+mj-lt"/>
                <a:cs typeface="+mj-lt"/>
              </a:rPr>
              <a:t>syntax analyzer or  parser</a:t>
            </a:r>
            <a:r>
              <a:rPr lang="en-US" sz="3690" b="1" dirty="0" smtClean="0">
                <a:latin typeface="+mj-lt"/>
                <a:cs typeface="+mj-lt"/>
              </a:rPr>
              <a:t>.  It  also </a:t>
            </a:r>
            <a:r>
              <a:rPr lang="en-US" sz="3690" b="1" dirty="0" smtClean="0">
                <a:solidFill>
                  <a:srgbClr val="FF0000"/>
                </a:solidFill>
                <a:latin typeface="+mj-lt"/>
                <a:cs typeface="+mj-lt"/>
              </a:rPr>
              <a:t>generates a  token definitions</a:t>
            </a:r>
            <a:r>
              <a:rPr lang="en-US" sz="3690" b="1" dirty="0" smtClean="0">
                <a:latin typeface="+mj-lt"/>
                <a:cs typeface="+mj-lt"/>
              </a:rPr>
              <a:t> in a  separate file  called as </a:t>
            </a:r>
            <a:r>
              <a:rPr lang="en-US" sz="3690" dirty="0" err="1" smtClean="0">
                <a:solidFill>
                  <a:srgbClr val="FF0000"/>
                </a:solidFill>
                <a:latin typeface="+mj-lt"/>
                <a:cs typeface="+mj-lt"/>
              </a:rPr>
              <a:t>y.tab.h</a:t>
            </a:r>
            <a:r>
              <a:rPr lang="en-US" sz="3300" b="1" dirty="0" smtClean="0">
                <a:latin typeface="+mj-lt"/>
                <a:cs typeface="+mj-lt"/>
              </a:rPr>
              <a:t>  </a:t>
            </a:r>
            <a:endParaRPr lang="en-US" sz="3300" b="1" dirty="0" smtClean="0">
              <a:latin typeface="+mj-lt"/>
              <a:cs typeface="+mj-lt"/>
            </a:endParaRPr>
          </a:p>
          <a:p>
            <a:pPr marL="646430" indent="-563245" fontAlgn="auto">
              <a:lnSpc>
                <a:spcPct val="150000"/>
              </a:lnSpc>
              <a:spcAft>
                <a:spcPts val="0"/>
              </a:spcAft>
              <a:buFont typeface="Wingdings 2" panose="05020102010507070707"/>
              <a:buChar char=""/>
              <a:defRPr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Syntactic Construct</a:t>
            </a:r>
            <a:r>
              <a:rPr lang="en-GB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90" b="1" dirty="0" smtClean="0">
                <a:solidFill>
                  <a:srgbClr val="002060"/>
                </a:solidFill>
                <a:latin typeface="+mj-lt"/>
                <a:cs typeface="+mj-lt"/>
              </a:rPr>
              <a:t>These Are nothing but the programming statements of any programming language that includes </a:t>
            </a:r>
            <a:r>
              <a:rPr lang="en-US" sz="3690" b="1" dirty="0" smtClean="0">
                <a:solidFill>
                  <a:srgbClr val="FF0000"/>
                </a:solidFill>
                <a:latin typeface="+mj-lt"/>
                <a:cs typeface="+mj-lt"/>
              </a:rPr>
              <a:t> arithmetic statement, declaration statement, branching statements , Looping statements </a:t>
            </a:r>
            <a:r>
              <a:rPr lang="en-US" sz="3300" b="1" dirty="0" smtClean="0">
                <a:solidFill>
                  <a:srgbClr val="FF0000"/>
                </a:solidFill>
                <a:latin typeface="+mj-lt"/>
                <a:cs typeface="+mj-lt"/>
              </a:rPr>
              <a:t>et</a:t>
            </a:r>
            <a:r>
              <a:rPr lang="en-GB" altLang="en-US" sz="3300" b="1" dirty="0" smtClean="0">
                <a:solidFill>
                  <a:srgbClr val="FF0000"/>
                </a:solidFill>
                <a:latin typeface="+mj-lt"/>
                <a:cs typeface="+mj-lt"/>
              </a:rPr>
              <a:t>c..</a:t>
            </a:r>
            <a:r>
              <a:rPr lang="en-US" sz="3300" b="1" dirty="0" smtClean="0">
                <a:solidFill>
                  <a:srgbClr val="FF0000"/>
                </a:solidFill>
                <a:latin typeface="+mj-lt"/>
                <a:cs typeface="+mj-lt"/>
              </a:rPr>
              <a:t>.</a:t>
            </a:r>
            <a:endParaRPr lang="en-US" sz="3300" b="1" dirty="0" smtClean="0">
              <a:solidFill>
                <a:srgbClr val="FF0000"/>
              </a:solidFill>
              <a:latin typeface="+mj-lt"/>
              <a:cs typeface="+mj-lt"/>
            </a:endParaRPr>
          </a:p>
          <a:p>
            <a:pPr marL="365760" indent="-283210" fontAlgn="auto">
              <a:lnSpc>
                <a:spcPct val="150000"/>
              </a:lnSpc>
              <a:spcAft>
                <a:spcPts val="0"/>
              </a:spcAft>
              <a:buFont typeface="Wingdings 2" panose="05020102010507070707"/>
              <a:buChar char=""/>
              <a:defRPr/>
            </a:pPr>
            <a:endParaRPr lang="en-US" sz="3300" b="1" dirty="0" smtClean="0">
              <a:solidFill>
                <a:srgbClr val="FF0000"/>
              </a:solidFill>
              <a:latin typeface="+mj-lt"/>
              <a:cs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AEBB7-80EA-411B-853D-42E2338FCE5B}" type="slidenum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M M Math and SS &amp; OS Lab members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 smtClean="0"/>
              <a:t>Dr. M M Math and SS &amp; OS Lab members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A83777B-9EE5-4B89-BE52-F7A99F3F7A31}" type="slidenum">
              <a:rPr lang="en-US"/>
            </a:fld>
            <a:endParaRPr lang="en-US"/>
          </a:p>
        </p:txBody>
      </p:sp>
      <p:graphicFrame>
        <p:nvGraphicFramePr>
          <p:cNvPr id="7" name="Table 6"/>
          <p:cNvGraphicFramePr/>
          <p:nvPr/>
        </p:nvGraphicFramePr>
        <p:xfrm>
          <a:off x="1146810" y="2614930"/>
          <a:ext cx="7816850" cy="3475355"/>
        </p:xfrm>
        <a:graphic>
          <a:graphicData uri="http://schemas.openxmlformats.org/drawingml/2006/table">
            <a:tbl>
              <a:tblPr/>
              <a:tblGrid>
                <a:gridCol w="728980"/>
                <a:gridCol w="1969135"/>
                <a:gridCol w="2387600"/>
                <a:gridCol w="2731135"/>
              </a:tblGrid>
              <a:tr h="12192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S.No.</a:t>
                      </a:r>
                      <a:endParaRPr lang="en-US" sz="20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Sentential Form</a:t>
                      </a:r>
                      <a:endParaRPr lang="en-US" sz="20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Sentential form after replacing production body with Head </a:t>
                      </a:r>
                      <a:endParaRPr lang="en-US" sz="20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Substring-’β’ and Matching Production</a:t>
                      </a:r>
                      <a:r>
                        <a:rPr lang="en-GB" altLang="en-US" sz="2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body</a:t>
                      </a:r>
                      <a:endParaRPr lang="en-GB" altLang="en-US" sz="20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p>
                      <a:pPr indent="0" algn="just">
                        <a:buNone/>
                      </a:pPr>
                      <a:r>
                        <a:rPr lang="en-US" sz="2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sz="2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just">
                        <a:buNone/>
                      </a:pPr>
                      <a:r>
                        <a:rPr lang="en-US" sz="2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</a:t>
                      </a:r>
                      <a:r>
                        <a:rPr lang="en-US" sz="26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b</a:t>
                      </a:r>
                      <a:r>
                        <a:rPr lang="en-US" sz="2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bcde</a:t>
                      </a:r>
                      <a:endParaRPr lang="en-US" sz="2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just">
                        <a:buNone/>
                      </a:pPr>
                      <a:r>
                        <a:rPr lang="en-US" sz="2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</a:t>
                      </a:r>
                      <a:r>
                        <a:rPr lang="en-US" sz="2600" b="1">
                          <a:solidFill>
                            <a:srgbClr val="00B0F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</a:t>
                      </a:r>
                      <a:r>
                        <a:rPr lang="en-US" sz="2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bcde</a:t>
                      </a:r>
                      <a:endParaRPr lang="en-US" sz="2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just">
                        <a:buNone/>
                      </a:pPr>
                      <a:r>
                        <a:rPr lang="en-US" sz="2600" b="0">
                          <a:solidFill>
                            <a:srgbClr val="00B0F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</a:t>
                      </a:r>
                      <a:r>
                        <a:rPr lang="en-US" sz="2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n-US" sz="26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b</a:t>
                      </a:r>
                      <a:endParaRPr lang="en-US" sz="2600" b="1">
                        <a:solidFill>
                          <a:srgbClr val="FF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1485">
                <a:tc>
                  <a:txBody>
                    <a:bodyPr/>
                    <a:p>
                      <a:pPr indent="0" algn="just">
                        <a:buNone/>
                      </a:pPr>
                      <a:r>
                        <a:rPr lang="en-US" sz="2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sz="2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just">
                        <a:buNone/>
                      </a:pPr>
                      <a:r>
                        <a:rPr lang="en-US" sz="2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</a:t>
                      </a:r>
                      <a:r>
                        <a:rPr lang="en-US" sz="26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Abc</a:t>
                      </a:r>
                      <a:r>
                        <a:rPr lang="en-US" sz="2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de</a:t>
                      </a:r>
                      <a:endParaRPr lang="en-US" sz="2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just">
                        <a:buNone/>
                      </a:pPr>
                      <a:r>
                        <a:rPr lang="en-US" sz="2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</a:t>
                      </a:r>
                      <a:r>
                        <a:rPr lang="en-US" sz="2600" b="1">
                          <a:solidFill>
                            <a:srgbClr val="00B0F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</a:t>
                      </a:r>
                      <a:r>
                        <a:rPr lang="en-US" sz="2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de</a:t>
                      </a:r>
                      <a:endParaRPr lang="en-US" sz="2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just">
                        <a:buNone/>
                      </a:pPr>
                      <a:r>
                        <a:rPr lang="en-US" sz="2600" b="0">
                          <a:solidFill>
                            <a:srgbClr val="00B0F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</a:t>
                      </a:r>
                      <a:r>
                        <a:rPr lang="en-US" sz="2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n-US" sz="26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Abc</a:t>
                      </a:r>
                      <a:endParaRPr lang="en-US" sz="26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1485">
                <a:tc>
                  <a:txBody>
                    <a:bodyPr/>
                    <a:p>
                      <a:pPr indent="0" algn="just">
                        <a:buNone/>
                      </a:pPr>
                      <a:r>
                        <a:rPr lang="en-US" sz="2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US" sz="2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just">
                        <a:buNone/>
                      </a:pPr>
                      <a:r>
                        <a:rPr lang="en-US" sz="2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aA</a:t>
                      </a:r>
                      <a:r>
                        <a:rPr lang="en-US" sz="26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</a:t>
                      </a:r>
                      <a:r>
                        <a:rPr lang="en-US" sz="2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</a:t>
                      </a:r>
                      <a:endParaRPr lang="en-US" sz="2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just">
                        <a:buNone/>
                      </a:pPr>
                      <a:r>
                        <a:rPr lang="en-US" sz="2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aA</a:t>
                      </a:r>
                      <a:r>
                        <a:rPr lang="en-US" sz="2600" b="1">
                          <a:solidFill>
                            <a:srgbClr val="00B0F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B</a:t>
                      </a:r>
                      <a:r>
                        <a:rPr lang="en-US" sz="2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</a:t>
                      </a:r>
                      <a:endParaRPr lang="en-US" sz="2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just">
                        <a:buClrTx/>
                        <a:buSzTx/>
                        <a:buFontTx/>
                        <a:buNone/>
                      </a:pPr>
                      <a:r>
                        <a:rPr lang="en-US" sz="2600" b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2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n-US" sz="26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</a:t>
                      </a:r>
                      <a:endParaRPr lang="en-US" sz="26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p>
                      <a:pPr indent="0" algn="just">
                        <a:buNone/>
                      </a:pPr>
                      <a:r>
                        <a:rPr lang="en-US" sz="2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endParaRPr lang="en-US" sz="2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just">
                        <a:buNone/>
                      </a:pPr>
                      <a:r>
                        <a:rPr lang="en-US" sz="26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aABe</a:t>
                      </a:r>
                      <a:endParaRPr lang="en-US" sz="2600" b="1">
                        <a:solidFill>
                          <a:srgbClr val="FF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just">
                        <a:buNone/>
                      </a:pPr>
                      <a:r>
                        <a:rPr lang="en-US" sz="2600" b="1">
                          <a:solidFill>
                            <a:srgbClr val="00B0F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</a:t>
                      </a:r>
                      <a:endParaRPr lang="en-US" sz="2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just">
                        <a:buClrTx/>
                        <a:buSzTx/>
                        <a:buFontTx/>
                        <a:buNone/>
                      </a:pPr>
                      <a:r>
                        <a:rPr lang="en-US" sz="2600" b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2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n-US" sz="26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aABe</a:t>
                      </a:r>
                      <a:endParaRPr lang="en-US" sz="26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1485">
                <a:tc>
                  <a:txBody>
                    <a:bodyPr/>
                    <a:p>
                      <a:pPr indent="0" algn="just">
                        <a:buNone/>
                      </a:pPr>
                      <a:r>
                        <a:rPr lang="en-US" sz="2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en-US" sz="2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just">
                        <a:buNone/>
                      </a:pPr>
                      <a:r>
                        <a:rPr lang="en-US" sz="26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</a:t>
                      </a:r>
                      <a:endParaRPr lang="en-US" sz="2600" b="1">
                        <a:solidFill>
                          <a:srgbClr val="FF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just">
                        <a:buNone/>
                      </a:pPr>
                      <a:r>
                        <a:rPr lang="en-US" sz="2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GB" altLang="en-US" sz="2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endParaRPr lang="en-GB" altLang="en-US" sz="26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just">
                        <a:buNone/>
                      </a:pPr>
                      <a:endParaRPr lang="en-US" sz="2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1074420" y="222250"/>
            <a:ext cx="243586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indent="-426085">
              <a:buNone/>
            </a:pPr>
            <a:r>
              <a:rPr lang="en-GB" altLang="en-US" sz="2800" b="1" dirty="0" smtClean="0">
                <a:latin typeface="+mj-lt"/>
                <a:cs typeface="+mj-lt"/>
                <a:sym typeface="+mn-ea"/>
              </a:rPr>
              <a:t>Example :</a:t>
            </a:r>
            <a:endParaRPr lang="en-US" sz="2800" b="1" dirty="0" smtClean="0">
              <a:latin typeface="+mj-lt"/>
              <a:cs typeface="+mj-lt"/>
              <a:sym typeface="+mn-ea"/>
            </a:endParaRPr>
          </a:p>
          <a:p>
            <a:pPr lvl="1">
              <a:buNone/>
            </a:pPr>
            <a:r>
              <a:rPr lang="en-US" sz="2800" b="1" dirty="0" smtClean="0">
                <a:latin typeface="+mj-lt"/>
                <a:cs typeface="+mj-lt"/>
                <a:sym typeface="+mn-ea"/>
              </a:rPr>
              <a:t>S-&gt;</a:t>
            </a:r>
            <a:r>
              <a:rPr lang="en-US" sz="2800" b="1" dirty="0" err="1" smtClean="0">
                <a:latin typeface="+mj-lt"/>
                <a:cs typeface="+mj-lt"/>
                <a:sym typeface="+mn-ea"/>
              </a:rPr>
              <a:t>aABe</a:t>
            </a:r>
            <a:endParaRPr lang="en-US" sz="2800" b="1" dirty="0" smtClean="0">
              <a:latin typeface="+mj-lt"/>
              <a:cs typeface="+mj-lt"/>
            </a:endParaRPr>
          </a:p>
          <a:p>
            <a:pPr lvl="1">
              <a:buNone/>
            </a:pPr>
            <a:r>
              <a:rPr lang="en-US" sz="2800" b="1" dirty="0" smtClean="0">
                <a:latin typeface="+mj-lt"/>
                <a:cs typeface="+mj-lt"/>
                <a:sym typeface="+mn-ea"/>
              </a:rPr>
              <a:t>A-&gt;</a:t>
            </a:r>
            <a:r>
              <a:rPr lang="en-US" sz="2800" b="1" dirty="0" err="1" smtClean="0">
                <a:latin typeface="+mj-lt"/>
                <a:cs typeface="+mj-lt"/>
                <a:sym typeface="+mn-ea"/>
              </a:rPr>
              <a:t>Abc</a:t>
            </a:r>
            <a:r>
              <a:rPr lang="en-US" sz="2800" b="1" dirty="0" smtClean="0">
                <a:latin typeface="+mj-lt"/>
                <a:cs typeface="+mj-lt"/>
                <a:sym typeface="+mn-ea"/>
              </a:rPr>
              <a:t> | b</a:t>
            </a:r>
            <a:endParaRPr lang="en-US" sz="2800" b="1" dirty="0" smtClean="0">
              <a:latin typeface="+mj-lt"/>
              <a:cs typeface="+mj-lt"/>
            </a:endParaRPr>
          </a:p>
          <a:p>
            <a:pPr lvl="1">
              <a:buNone/>
            </a:pPr>
            <a:r>
              <a:rPr lang="en-US" sz="2800" b="1" dirty="0" smtClean="0">
                <a:latin typeface="+mj-lt"/>
                <a:cs typeface="+mj-lt"/>
                <a:sym typeface="+mn-ea"/>
              </a:rPr>
              <a:t>B -&gt; d</a:t>
            </a:r>
            <a:endParaRPr lang="en-US" sz="2800" b="1" dirty="0" smtClean="0">
              <a:latin typeface="+mj-lt"/>
              <a:cs typeface="+mj-lt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676015" y="148590"/>
            <a:ext cx="5239385" cy="23660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4">
              <a:buNone/>
            </a:pPr>
            <a:r>
              <a:rPr lang="en-GB" altLang="en-IN" sz="2800" dirty="0">
                <a:cs typeface="Arial" panose="020B0604020202020204" pitchFamily="34" charset="0"/>
                <a:sym typeface="Symbol" panose="05050102010706020507" pitchFamily="18" charset="2"/>
              </a:rPr>
              <a:t>Rightmost Derivation :</a:t>
            </a:r>
            <a:endParaRPr lang="en-GB" altLang="en-IN" sz="28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lvl="4">
              <a:buNone/>
            </a:pPr>
            <a:r>
              <a:rPr lang="en-GB" altLang="en-IN" sz="2800" dirty="0"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sz="2800" b="1" dirty="0" smtClean="0">
                <a:solidFill>
                  <a:srgbClr val="002060"/>
                </a:solidFill>
                <a:cs typeface="Arial" panose="020B0604020202020204" pitchFamily="34" charset="0"/>
                <a:sym typeface="+mn-ea"/>
              </a:rPr>
              <a:t> </a:t>
            </a:r>
            <a:r>
              <a:rPr lang="en-US" sz="2800" b="1" dirty="0">
                <a:solidFill>
                  <a:srgbClr val="00206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GB" altLang="en-US" sz="2800" b="1" dirty="0">
                <a:solidFill>
                  <a:srgbClr val="00206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aA</a:t>
            </a:r>
            <a:r>
              <a:rPr lang="en-GB" altLang="en-US" sz="28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GB" altLang="en-US" sz="2800" b="1" dirty="0">
                <a:solidFill>
                  <a:srgbClr val="00206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n-US" sz="2800" b="1" dirty="0">
                <a:solidFill>
                  <a:srgbClr val="00206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GB" altLang="en-US" sz="2800" b="1" dirty="0">
                <a:solidFill>
                  <a:srgbClr val="00206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          </a:t>
            </a:r>
            <a:r>
              <a:rPr lang="en-US" sz="2800" b="1" dirty="0" smtClean="0">
                <a:latin typeface="+mj-lt"/>
                <a:cs typeface="+mj-lt"/>
                <a:sym typeface="+mn-ea"/>
              </a:rPr>
              <a:t>S-&gt;</a:t>
            </a:r>
            <a:r>
              <a:rPr lang="en-US" sz="2800" b="1" dirty="0" err="1" smtClean="0">
                <a:latin typeface="+mj-lt"/>
                <a:cs typeface="+mj-lt"/>
                <a:sym typeface="+mn-ea"/>
              </a:rPr>
              <a:t>aABe</a:t>
            </a:r>
            <a:r>
              <a:rPr lang="en-GB" altLang="en-US" sz="2800" b="1" dirty="0" err="1" smtClean="0">
                <a:latin typeface="+mj-lt"/>
                <a:cs typeface="+mj-lt"/>
                <a:sym typeface="+mn-ea"/>
              </a:rPr>
              <a:t>, </a:t>
            </a:r>
            <a:r>
              <a:rPr lang="en-GB" altLang="en-US" sz="2800" b="1" dirty="0">
                <a:solidFill>
                  <a:srgbClr val="00206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  </a:t>
            </a:r>
            <a:endParaRPr lang="en-US" sz="2800" b="1" dirty="0">
              <a:solidFill>
                <a:srgbClr val="002060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lvl="4">
              <a:buNone/>
            </a:pPr>
            <a:r>
              <a:rPr lang="en-US" sz="2800" b="1" dirty="0">
                <a:solidFill>
                  <a:srgbClr val="00206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GB" altLang="en-US" sz="2800" b="1" dirty="0">
                <a:solidFill>
                  <a:srgbClr val="00206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en-US" sz="2800" b="1" dirty="0">
                <a:solidFill>
                  <a:srgbClr val="00206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GB" altLang="en-US" sz="2800" b="1" dirty="0">
                <a:solidFill>
                  <a:srgbClr val="00206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a</a:t>
            </a:r>
            <a:r>
              <a:rPr lang="en-GB" altLang="en-US" sz="28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GB" altLang="en-US" sz="2800" b="1" dirty="0">
                <a:solidFill>
                  <a:srgbClr val="00206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de               </a:t>
            </a:r>
            <a:r>
              <a:rPr lang="en-US" sz="2800" b="1" dirty="0" smtClean="0">
                <a:latin typeface="+mj-lt"/>
                <a:cs typeface="+mj-lt"/>
                <a:sym typeface="+mn-ea"/>
              </a:rPr>
              <a:t>B -&gt; d</a:t>
            </a:r>
            <a:r>
              <a:rPr lang="en-GB" altLang="en-US" sz="2800" b="1" dirty="0">
                <a:solidFill>
                  <a:srgbClr val="00206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endParaRPr lang="en-IN" altLang="en-US" sz="28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lvl="4">
              <a:buNone/>
            </a:pPr>
            <a:r>
              <a:rPr lang="en-GB" altLang="en-US" sz="2800" b="1" dirty="0">
                <a:solidFill>
                  <a:srgbClr val="00206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</a:t>
            </a:r>
            <a:r>
              <a:rPr lang="en-US" sz="2800" b="1" dirty="0">
                <a:solidFill>
                  <a:srgbClr val="00206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GB" altLang="en-US" sz="2800" b="1" dirty="0">
                <a:solidFill>
                  <a:srgbClr val="00206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a</a:t>
            </a:r>
            <a:r>
              <a:rPr lang="en-GB" altLang="en-US" sz="28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Abc</a:t>
            </a:r>
            <a:r>
              <a:rPr lang="en-GB" altLang="en-US" sz="2800" b="1" dirty="0">
                <a:solidFill>
                  <a:srgbClr val="00206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de           </a:t>
            </a:r>
            <a:r>
              <a:rPr lang="en-US" sz="2800" b="1" dirty="0" smtClean="0">
                <a:latin typeface="+mj-lt"/>
                <a:cs typeface="+mj-lt"/>
                <a:sym typeface="+mn-ea"/>
              </a:rPr>
              <a:t>A-&gt;</a:t>
            </a:r>
            <a:r>
              <a:rPr lang="en-US" sz="2800" b="1" dirty="0" err="1" smtClean="0">
                <a:latin typeface="+mj-lt"/>
                <a:cs typeface="+mj-lt"/>
                <a:sym typeface="+mn-ea"/>
              </a:rPr>
              <a:t>Abc</a:t>
            </a:r>
            <a:endParaRPr lang="en-IN" altLang="en-US" sz="28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lvl="4">
              <a:buNone/>
            </a:pPr>
            <a:r>
              <a:rPr lang="en-GB" altLang="en-US" sz="2800" b="1" dirty="0">
                <a:solidFill>
                  <a:srgbClr val="00206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</a:t>
            </a:r>
            <a:r>
              <a:rPr lang="en-US" sz="2800" b="1" dirty="0">
                <a:solidFill>
                  <a:srgbClr val="00206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GB" altLang="en-US" sz="2800" b="1" dirty="0">
                <a:solidFill>
                  <a:srgbClr val="00206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abbcde            </a:t>
            </a:r>
            <a:r>
              <a:rPr lang="en-US" sz="2800" b="1" dirty="0" smtClean="0">
                <a:latin typeface="+mj-lt"/>
                <a:cs typeface="+mj-lt"/>
                <a:sym typeface="+mn-ea"/>
              </a:rPr>
              <a:t>A-&gt;</a:t>
            </a:r>
            <a:r>
              <a:rPr lang="en-GB" altLang="en-US" sz="2800" b="1" dirty="0" smtClean="0">
                <a:latin typeface="+mj-lt"/>
                <a:cs typeface="+mj-lt"/>
                <a:sym typeface="+mn-ea"/>
              </a:rPr>
              <a:t>b</a:t>
            </a:r>
            <a:endParaRPr lang="en-GB" altLang="en-US" sz="2800" b="1" dirty="0">
              <a:solidFill>
                <a:srgbClr val="002060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lvl="4">
              <a:buNone/>
            </a:pPr>
            <a:endParaRPr lang="en-GB" altLang="en-US" sz="2800" b="1" dirty="0">
              <a:solidFill>
                <a:srgbClr val="002060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8555" y="704215"/>
            <a:ext cx="781050" cy="295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3155" y="1059815"/>
            <a:ext cx="781050" cy="295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3155" y="1517015"/>
            <a:ext cx="781050" cy="295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3155" y="1974215"/>
            <a:ext cx="781050" cy="29527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181100" y="2037715"/>
            <a:ext cx="3248025" cy="466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 fontAlgn="auto">
              <a:buClrTx/>
              <a:buSzTx/>
              <a:buFontTx/>
            </a:pPr>
            <a:r>
              <a:rPr lang="en-US" sz="2000" b="1">
                <a:solidFill>
                  <a:srgbClr val="000000"/>
                </a:solidFill>
                <a:cs typeface="Arial" panose="020B0604020202020204" pitchFamily="34" charset="0"/>
                <a:sym typeface="+mn-ea"/>
              </a:rPr>
              <a:t> W = abbcde</a:t>
            </a:r>
            <a:endParaRPr lang="en-US" sz="2000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195" y="304800"/>
            <a:ext cx="7710805" cy="533400"/>
          </a:xfrm>
        </p:spPr>
        <p:txBody>
          <a:bodyPr>
            <a:normAutofit fontScale="90000"/>
          </a:bodyPr>
          <a:lstStyle/>
          <a:p>
            <a:br>
              <a:rPr lang="en-US" sz="3100" dirty="0" smtClean="0"/>
            </a:br>
            <a:r>
              <a:rPr lang="en-US" sz="3100" dirty="0" smtClean="0"/>
              <a:t> </a:t>
            </a:r>
            <a:r>
              <a:rPr lang="en-US" sz="3100" b="1" dirty="0" smtClean="0">
                <a:solidFill>
                  <a:srgbClr val="FF0000"/>
                </a:solidFill>
              </a:rPr>
              <a:t>Algorithm of Shift Reduce parser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715" y="609600"/>
            <a:ext cx="7893685" cy="6176645"/>
          </a:xfrm>
        </p:spPr>
        <p:txBody>
          <a:bodyPr>
            <a:normAutofit fontScale="92500" lnSpcReduction="10000"/>
          </a:bodyPr>
          <a:lstStyle/>
          <a:p>
            <a:pPr marL="539115" indent="-365760">
              <a:buNone/>
            </a:pPr>
            <a:r>
              <a:rPr lang="en-US" sz="2400" dirty="0" smtClean="0"/>
              <a:t> </a:t>
            </a:r>
            <a:endParaRPr lang="en-US" sz="2400" dirty="0" smtClean="0"/>
          </a:p>
          <a:p>
            <a:pPr marL="539115" indent="-365760">
              <a:buNone/>
            </a:pPr>
            <a:r>
              <a:rPr lang="en-US" sz="2200" b="1" dirty="0" smtClean="0"/>
              <a:t>1.Initialize the stack to empty and input buffer holds the string ‘w’ to be  parsed. Also input pointer is pointing to the first character of W.</a:t>
            </a:r>
            <a:endParaRPr lang="en-US" sz="2200" b="1" dirty="0" smtClean="0"/>
          </a:p>
          <a:p>
            <a:pPr>
              <a:buNone/>
            </a:pPr>
            <a:r>
              <a:rPr lang="en-US" sz="2200" b="1" dirty="0" smtClean="0"/>
              <a:t>        </a:t>
            </a:r>
            <a:r>
              <a:rPr lang="en-US" sz="2200" b="1" dirty="0" err="1" smtClean="0">
                <a:solidFill>
                  <a:srgbClr val="FF0000"/>
                </a:solidFill>
              </a:rPr>
              <a:t>i</a:t>
            </a:r>
            <a:r>
              <a:rPr lang="en-US" sz="2200" b="1" dirty="0" smtClean="0">
                <a:solidFill>
                  <a:srgbClr val="FF0000"/>
                </a:solidFill>
              </a:rPr>
              <a:t>. e.     Stack            Input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                    $                W$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pPr marL="501015" indent="-417830">
              <a:buNone/>
            </a:pPr>
            <a:r>
              <a:rPr lang="en-US" sz="2200" b="1" dirty="0" smtClean="0"/>
              <a:t> 2.During the left to right scan of the input, parser shifts zero or more     input symbols onto the stack until </a:t>
            </a:r>
            <a:r>
              <a:rPr lang="en-US" sz="2200" b="1" i="1" dirty="0" smtClean="0"/>
              <a:t>Handle </a:t>
            </a:r>
            <a:r>
              <a:rPr lang="el-GR" sz="2200" b="1" dirty="0" smtClean="0"/>
              <a:t>β</a:t>
            </a:r>
            <a:r>
              <a:rPr lang="en-US" sz="2200" b="1" dirty="0" smtClean="0"/>
              <a:t> is onto the Stack.</a:t>
            </a:r>
            <a:endParaRPr lang="en-US" sz="2200" b="1" dirty="0" smtClean="0"/>
          </a:p>
          <a:p>
            <a:pPr marL="501015" indent="-417830">
              <a:buNone/>
            </a:pPr>
            <a:r>
              <a:rPr lang="en-US" sz="2200" b="1" dirty="0" smtClean="0"/>
              <a:t> </a:t>
            </a:r>
            <a:r>
              <a:rPr lang="en-GB" altLang="en-US" sz="2200" b="1" dirty="0" smtClean="0"/>
              <a:t>3</a:t>
            </a:r>
            <a:r>
              <a:rPr lang="en-US" sz="2200" b="1" dirty="0" smtClean="0"/>
              <a:t>.Perform reduction action using the production A-&gt;</a:t>
            </a:r>
            <a:r>
              <a:rPr lang="el-GR" sz="2200" b="1" dirty="0" smtClean="0"/>
              <a:t>β</a:t>
            </a:r>
            <a:r>
              <a:rPr lang="en-US" sz="2200" b="1" dirty="0" smtClean="0"/>
              <a:t>. </a:t>
            </a:r>
            <a:r>
              <a:rPr lang="en-US" sz="2200" b="1" dirty="0" err="1" smtClean="0"/>
              <a:t>i.e</a:t>
            </a:r>
            <a:r>
              <a:rPr lang="en-US" sz="2200" b="1" dirty="0" smtClean="0"/>
              <a:t> </a:t>
            </a:r>
            <a:r>
              <a:rPr lang="el-GR" sz="2200" b="1" dirty="0" smtClean="0"/>
              <a:t>β</a:t>
            </a:r>
            <a:r>
              <a:rPr lang="en-US" sz="2200" b="1" dirty="0" smtClean="0"/>
              <a:t> is popped from the stack and A is pushed.</a:t>
            </a:r>
            <a:endParaRPr lang="en-US" sz="2200" b="1" dirty="0" smtClean="0"/>
          </a:p>
          <a:p>
            <a:pPr marL="501015" indent="-417830">
              <a:buNone/>
            </a:pPr>
            <a:r>
              <a:rPr lang="en-GB" altLang="en-US" sz="2200" b="1" dirty="0" smtClean="0"/>
              <a:t> </a:t>
            </a:r>
            <a:r>
              <a:rPr lang="en-US" sz="2200" b="1" dirty="0" smtClean="0"/>
              <a:t>4.Repeat the steps 2 and 3 until error is detected or until the stack contains the start symbol and the input is empty.</a:t>
            </a:r>
            <a:endParaRPr lang="en-US" sz="2200" b="1" dirty="0" smtClean="0"/>
          </a:p>
          <a:p>
            <a:pPr>
              <a:buNone/>
            </a:pPr>
            <a:r>
              <a:rPr lang="en-US" sz="2200" b="1" dirty="0" smtClean="0"/>
              <a:t>        </a:t>
            </a:r>
            <a:r>
              <a:rPr lang="en-US" sz="2200" b="1" dirty="0" err="1" smtClean="0">
                <a:solidFill>
                  <a:srgbClr val="FF0000"/>
                </a:solidFill>
              </a:rPr>
              <a:t>i</a:t>
            </a:r>
            <a:r>
              <a:rPr lang="en-US" sz="2200" b="1" dirty="0" smtClean="0">
                <a:solidFill>
                  <a:srgbClr val="FF0000"/>
                </a:solidFill>
              </a:rPr>
              <a:t>. e.     Stack            Input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                   $S                $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pPr marL="523875" indent="-320040">
              <a:buNone/>
            </a:pPr>
            <a:r>
              <a:rPr lang="en-US" sz="2200" b="1" dirty="0" smtClean="0"/>
              <a:t>5.Upon entering the above configuration Parser halts and announces successful  completion of parsing.</a:t>
            </a:r>
            <a:endParaRPr lang="en-US" sz="2200" b="1" dirty="0" smtClean="0"/>
          </a:p>
          <a:p>
            <a:pPr marL="457200" indent="-457200">
              <a:buNone/>
            </a:pPr>
            <a:endParaRPr lang="en-US" sz="2200" b="1" dirty="0" smtClean="0"/>
          </a:p>
          <a:p>
            <a:pPr marL="457200" indent="-457200">
              <a:buAutoNum type="arabicPeriod" startAt="3"/>
            </a:pPr>
            <a:endParaRPr lang="en-US" sz="2400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625" y="-29845"/>
            <a:ext cx="7870825" cy="6394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Working of Shift Reduce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095" y="1676400"/>
            <a:ext cx="7726680" cy="414782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3400" dirty="0" smtClean="0"/>
              <a:t> </a:t>
            </a:r>
            <a:endParaRPr lang="en-US" sz="3400" dirty="0" smtClean="0"/>
          </a:p>
          <a:p>
            <a:pPr>
              <a:buNone/>
            </a:pPr>
            <a:r>
              <a:rPr lang="en-US" sz="3400" dirty="0" smtClean="0"/>
              <a:t> </a:t>
            </a:r>
            <a:r>
              <a:rPr lang="en-GB" altLang="en-US" sz="3400" dirty="0" smtClean="0"/>
              <a:t>     </a:t>
            </a:r>
            <a:r>
              <a:rPr lang="en-US" sz="8000" b="1" dirty="0" smtClean="0">
                <a:solidFill>
                  <a:srgbClr val="FF0000"/>
                </a:solidFill>
              </a:rPr>
              <a:t>Stack        </a:t>
            </a:r>
            <a:r>
              <a:rPr lang="en-GB" altLang="en-US" sz="8000" b="1" dirty="0" smtClean="0">
                <a:solidFill>
                  <a:srgbClr val="FF0000"/>
                </a:solidFill>
              </a:rPr>
              <a:t> </a:t>
            </a:r>
            <a:r>
              <a:rPr lang="en-US" sz="8000" b="1" dirty="0" smtClean="0">
                <a:solidFill>
                  <a:srgbClr val="FF0000"/>
                </a:solidFill>
              </a:rPr>
              <a:t>     Input           Action</a:t>
            </a:r>
            <a:endParaRPr lang="en-US" sz="80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8000" b="1" dirty="0" smtClean="0"/>
              <a:t>     $               2+5*4 $         Shift 2</a:t>
            </a:r>
            <a:endParaRPr lang="en-US" sz="8000" b="1" dirty="0" smtClean="0"/>
          </a:p>
          <a:p>
            <a:pPr>
              <a:buNone/>
            </a:pPr>
            <a:r>
              <a:rPr lang="en-US" sz="8000" b="1" dirty="0" smtClean="0"/>
              <a:t>     $</a:t>
            </a:r>
            <a:r>
              <a:rPr lang="en-US" sz="8000" b="1" dirty="0" smtClean="0">
                <a:solidFill>
                  <a:srgbClr val="FF0000"/>
                </a:solidFill>
              </a:rPr>
              <a:t>2</a:t>
            </a:r>
            <a:r>
              <a:rPr lang="en-US" sz="8000" b="1" dirty="0" smtClean="0"/>
              <a:t>               +5*4 $         Reduce by E</a:t>
            </a:r>
            <a:r>
              <a:rPr lang="en-US" sz="8000" b="1" dirty="0" smtClean="0">
                <a:latin typeface="Calibri" panose="020F0502020204030204"/>
                <a:cs typeface="Calibri" panose="020F0502020204030204"/>
              </a:rPr>
              <a:t>→DIGIT</a:t>
            </a:r>
            <a:r>
              <a:rPr lang="en-GB" altLang="en-US" sz="8000" b="1" dirty="0" smtClean="0">
                <a:latin typeface="Calibri" panose="020F0502020204030204"/>
                <a:cs typeface="Calibri" panose="020F0502020204030204"/>
              </a:rPr>
              <a:t>- (2)</a:t>
            </a:r>
            <a:endParaRPr lang="en-US" sz="8000" b="1" dirty="0" smtClean="0"/>
          </a:p>
          <a:p>
            <a:pPr>
              <a:buNone/>
            </a:pPr>
            <a:r>
              <a:rPr lang="en-US" sz="8000" b="1" dirty="0" smtClean="0"/>
              <a:t>     $E               +5*4 $         Shift +</a:t>
            </a:r>
            <a:endParaRPr lang="en-US" sz="8000" b="1" dirty="0" smtClean="0"/>
          </a:p>
          <a:p>
            <a:pPr>
              <a:buNone/>
            </a:pPr>
            <a:r>
              <a:rPr lang="en-US" sz="8000" b="1" dirty="0" smtClean="0"/>
              <a:t>     $E+               5*4 $         Shift 5</a:t>
            </a:r>
            <a:endParaRPr lang="en-US" sz="8000" b="1" dirty="0" smtClean="0"/>
          </a:p>
          <a:p>
            <a:pPr>
              <a:buNone/>
            </a:pPr>
            <a:r>
              <a:rPr lang="en-US" sz="8000" b="1" dirty="0" smtClean="0"/>
              <a:t>     $E + </a:t>
            </a:r>
            <a:r>
              <a:rPr lang="en-US" sz="8000" b="1" dirty="0" smtClean="0">
                <a:solidFill>
                  <a:srgbClr val="FF0000"/>
                </a:solidFill>
              </a:rPr>
              <a:t>5</a:t>
            </a:r>
            <a:r>
              <a:rPr lang="en-US" sz="8000" b="1" dirty="0" smtClean="0"/>
              <a:t>             *4 $         Reduce by E</a:t>
            </a:r>
            <a:r>
              <a:rPr lang="en-US" sz="8000" b="1" dirty="0" smtClean="0">
                <a:latin typeface="Calibri" panose="020F0502020204030204"/>
                <a:cs typeface="Calibri" panose="020F0502020204030204"/>
              </a:rPr>
              <a:t>→DIGIT</a:t>
            </a:r>
            <a:r>
              <a:rPr lang="en-GB" altLang="en-US" sz="8000" b="1" dirty="0" smtClean="0">
                <a:latin typeface="Calibri" panose="020F0502020204030204"/>
                <a:cs typeface="Calibri" panose="020F0502020204030204"/>
              </a:rPr>
              <a:t> -(5)</a:t>
            </a:r>
            <a:endParaRPr lang="en-US" sz="8000" b="1" dirty="0" smtClean="0"/>
          </a:p>
          <a:p>
            <a:pPr>
              <a:buNone/>
            </a:pPr>
            <a:r>
              <a:rPr lang="en-US" sz="8000" b="1" dirty="0" smtClean="0"/>
              <a:t>     $E +  E            *4 $         Shift *</a:t>
            </a:r>
            <a:endParaRPr lang="en-US" sz="8000" b="1" dirty="0" smtClean="0"/>
          </a:p>
          <a:p>
            <a:pPr>
              <a:buNone/>
            </a:pPr>
            <a:r>
              <a:rPr lang="en-US" sz="8000" b="1" dirty="0" smtClean="0"/>
              <a:t>     $E + E *            4</a:t>
            </a:r>
            <a:r>
              <a:rPr lang="en-GB" altLang="en-US" sz="8000" b="1" dirty="0" smtClean="0"/>
              <a:t> </a:t>
            </a:r>
            <a:r>
              <a:rPr lang="en-US" sz="8000" b="1" dirty="0" smtClean="0"/>
              <a:t>$         Shift 4</a:t>
            </a:r>
            <a:endParaRPr lang="en-US" sz="8000" b="1" dirty="0" smtClean="0"/>
          </a:p>
          <a:p>
            <a:pPr>
              <a:buNone/>
            </a:pPr>
            <a:r>
              <a:rPr lang="en-US" sz="8000" b="1" dirty="0" smtClean="0"/>
              <a:t>     $E + E  * </a:t>
            </a:r>
            <a:r>
              <a:rPr lang="en-US" sz="8000" b="1" dirty="0" smtClean="0">
                <a:solidFill>
                  <a:srgbClr val="FF0000"/>
                </a:solidFill>
              </a:rPr>
              <a:t>4 </a:t>
            </a:r>
            <a:r>
              <a:rPr lang="en-US" sz="8000" b="1" dirty="0" smtClean="0"/>
              <a:t>          $         Reduce by E</a:t>
            </a:r>
            <a:r>
              <a:rPr lang="en-US" sz="8000" b="1" dirty="0" smtClean="0">
                <a:latin typeface="Calibri" panose="020F0502020204030204"/>
                <a:cs typeface="Calibri" panose="020F0502020204030204"/>
              </a:rPr>
              <a:t>→DIGIT</a:t>
            </a:r>
            <a:r>
              <a:rPr lang="en-GB" altLang="en-US" sz="8000" b="1" dirty="0" smtClean="0">
                <a:latin typeface="Calibri" panose="020F0502020204030204"/>
                <a:cs typeface="Calibri" panose="020F0502020204030204"/>
              </a:rPr>
              <a:t> - (4)</a:t>
            </a:r>
            <a:endParaRPr lang="en-US" sz="8000" b="1" dirty="0" smtClean="0"/>
          </a:p>
          <a:p>
            <a:pPr>
              <a:buNone/>
            </a:pPr>
            <a:r>
              <a:rPr lang="en-US" sz="8000" b="1" dirty="0" smtClean="0"/>
              <a:t>     $E + </a:t>
            </a:r>
            <a:r>
              <a:rPr lang="en-US" sz="8000" b="1" dirty="0" smtClean="0">
                <a:solidFill>
                  <a:srgbClr val="FF0000"/>
                </a:solidFill>
              </a:rPr>
              <a:t>E  *  E </a:t>
            </a:r>
            <a:r>
              <a:rPr lang="en-US" sz="8000" b="1" dirty="0" smtClean="0"/>
              <a:t>         $         Reduce by E</a:t>
            </a:r>
            <a:r>
              <a:rPr lang="en-US" sz="8000" b="1" dirty="0" smtClean="0">
                <a:latin typeface="Calibri" panose="020F0502020204030204"/>
                <a:cs typeface="Calibri" panose="020F0502020204030204"/>
              </a:rPr>
              <a:t>→E * E</a:t>
            </a:r>
            <a:endParaRPr lang="en-US" sz="8000" b="1" dirty="0" smtClean="0"/>
          </a:p>
          <a:p>
            <a:pPr>
              <a:buNone/>
            </a:pPr>
            <a:r>
              <a:rPr lang="en-US" sz="8000" b="1" dirty="0" smtClean="0"/>
              <a:t>     $</a:t>
            </a:r>
            <a:r>
              <a:rPr lang="en-US" sz="8000" b="1" dirty="0" smtClean="0">
                <a:solidFill>
                  <a:srgbClr val="FF0000"/>
                </a:solidFill>
              </a:rPr>
              <a:t>E + E</a:t>
            </a:r>
            <a:r>
              <a:rPr lang="en-US" sz="8000" b="1" dirty="0" smtClean="0"/>
              <a:t>             </a:t>
            </a:r>
            <a:r>
              <a:rPr lang="en-GB" altLang="en-US" sz="8000" b="1" dirty="0" smtClean="0"/>
              <a:t> </a:t>
            </a:r>
            <a:r>
              <a:rPr lang="en-US" sz="8000" b="1" dirty="0" smtClean="0"/>
              <a:t>  $        </a:t>
            </a:r>
            <a:r>
              <a:rPr lang="en-GB" altLang="en-US" sz="8000" b="1" dirty="0" smtClean="0"/>
              <a:t> </a:t>
            </a:r>
            <a:r>
              <a:rPr lang="en-US" sz="8000" b="1" dirty="0" smtClean="0"/>
              <a:t>Reduce by E</a:t>
            </a:r>
            <a:r>
              <a:rPr lang="en-US" sz="8000" b="1" dirty="0" smtClean="0">
                <a:latin typeface="Calibri" panose="020F0502020204030204"/>
                <a:cs typeface="Calibri" panose="020F0502020204030204"/>
              </a:rPr>
              <a:t>→E * E</a:t>
            </a:r>
            <a:endParaRPr lang="en-US" sz="8000" b="1" dirty="0" smtClean="0"/>
          </a:p>
          <a:p>
            <a:pPr>
              <a:buNone/>
            </a:pPr>
            <a:r>
              <a:rPr lang="en-US" sz="8000" b="1" dirty="0" smtClean="0"/>
              <a:t>     $</a:t>
            </a:r>
            <a:r>
              <a:rPr lang="en-US" sz="8000" b="1" dirty="0" smtClean="0">
                <a:solidFill>
                  <a:srgbClr val="00B050"/>
                </a:solidFill>
              </a:rPr>
              <a:t>E</a:t>
            </a:r>
            <a:r>
              <a:rPr lang="en-US" sz="8000" b="1" dirty="0" smtClean="0">
                <a:solidFill>
                  <a:srgbClr val="00B0F0"/>
                </a:solidFill>
              </a:rPr>
              <a:t> </a:t>
            </a:r>
            <a:r>
              <a:rPr lang="en-US" sz="8000" b="1" dirty="0" smtClean="0"/>
              <a:t>                   $       </a:t>
            </a:r>
            <a:r>
              <a:rPr lang="en-GB" altLang="en-US" sz="8000" b="1" dirty="0" smtClean="0"/>
              <a:t>  </a:t>
            </a:r>
            <a:r>
              <a:rPr lang="en-US" sz="8000" b="1" dirty="0" smtClean="0">
                <a:solidFill>
                  <a:srgbClr val="00B050"/>
                </a:solidFill>
              </a:rPr>
              <a:t>Accept</a:t>
            </a:r>
            <a:endParaRPr lang="en-US" sz="8000" b="1" dirty="0" smtClean="0">
              <a:solidFill>
                <a:srgbClr val="00B050"/>
              </a:solidFill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219200" y="533400"/>
            <a:ext cx="7239000" cy="125031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Grammar :</a:t>
            </a:r>
            <a:r>
              <a:rPr lang="en-GB" altLang="en-US" sz="30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  </a:t>
            </a:r>
            <a:r>
              <a:rPr lang="en-US" sz="20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S→  E </a:t>
            </a:r>
            <a:endParaRPr lang="en-US" sz="2000" dirty="0" smtClean="0"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/>
              <a:cs typeface="Calibri" panose="020F0502020204030204"/>
            </a:endParaRPr>
          </a:p>
          <a:p>
            <a:pPr lvl="0"/>
            <a:r>
              <a:rPr kumimoji="0" lang="en-GB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libri" panose="020F0502020204030204"/>
                <a:ea typeface="+mj-ea"/>
                <a:cs typeface="Calibri" panose="020F0502020204030204"/>
              </a:rPr>
              <a:t>→  E + E</a:t>
            </a:r>
            <a:r>
              <a:rPr kumimoji="0" lang="en-GB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libri" panose="020F0502020204030204"/>
                <a:ea typeface="+mj-ea"/>
                <a:cs typeface="Calibri" panose="020F0502020204030204"/>
              </a:rPr>
              <a:t> </a:t>
            </a:r>
            <a:r>
              <a:rPr lang="en-US" sz="20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/>
                <a:ea typeface="+mj-ea"/>
                <a:cs typeface="Calibri" panose="020F0502020204030204"/>
              </a:rPr>
              <a:t>│E – E</a:t>
            </a:r>
            <a:r>
              <a:rPr lang="en-GB" altLang="en-US" sz="20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/>
                <a:ea typeface="+mj-ea"/>
                <a:cs typeface="Calibri" panose="020F0502020204030204"/>
              </a:rPr>
              <a:t> </a:t>
            </a:r>
            <a:r>
              <a:rPr lang="en-US" sz="20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│</a:t>
            </a:r>
            <a:r>
              <a:rPr lang="en-GB" altLang="en-US" sz="20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/>
                <a:ea typeface="+mj-ea"/>
                <a:cs typeface="Calibri" panose="020F0502020204030204"/>
              </a:rPr>
              <a:t> </a:t>
            </a:r>
            <a:r>
              <a:rPr lang="en-US" sz="20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E * E</a:t>
            </a:r>
            <a:r>
              <a:rPr lang="en-GB" altLang="en-US" sz="20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 </a:t>
            </a:r>
            <a:r>
              <a:rPr lang="en-US" sz="20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 │E / E</a:t>
            </a:r>
            <a:r>
              <a:rPr lang="en-GB" altLang="en-US" sz="20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 </a:t>
            </a:r>
            <a:r>
              <a:rPr lang="en-US" sz="20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│DIGIT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libri" panose="020F0502020204030204"/>
                <a:ea typeface="+mj-ea"/>
                <a:cs typeface="Calibri" panose="020F0502020204030204"/>
              </a:rPr>
              <a:t> </a:t>
            </a:r>
            <a:r>
              <a:rPr kumimoji="0" lang="en-GB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libri" panose="020F0502020204030204"/>
                <a:ea typeface="+mj-ea"/>
                <a:cs typeface="Calibri" panose="020F0502020204030204"/>
              </a:rPr>
              <a:t> </a:t>
            </a:r>
            <a:endParaRPr kumimoji="0" lang="en-GB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libri" panose="020F0502020204030204"/>
              <a:ea typeface="+mj-ea"/>
              <a:cs typeface="Calibri" panose="020F0502020204030204"/>
            </a:endParaRPr>
          </a:p>
          <a:p>
            <a:pPr lvl="0"/>
            <a:r>
              <a:rPr kumimoji="0" lang="en-GB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libri" panose="020F0502020204030204"/>
                <a:ea typeface="+mj-ea"/>
                <a:cs typeface="Calibri" panose="020F0502020204030204"/>
              </a:rPr>
              <a:t>Input Statement :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libri" panose="020F0502020204030204"/>
                <a:ea typeface="+mj-ea"/>
                <a:cs typeface="Calibri" panose="020F0502020204030204"/>
              </a:rPr>
              <a:t> </a:t>
            </a:r>
            <a:r>
              <a:rPr lang="en-US" sz="2000" b="1" dirty="0" smtClean="0">
                <a:sym typeface="+mn-ea"/>
              </a:rPr>
              <a:t>2+5*4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libri" panose="020F0502020204030204"/>
                <a:ea typeface="+mj-ea"/>
                <a:cs typeface="Calibri" panose="020F0502020204030204"/>
              </a:rPr>
              <a:t>   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libri" panose="020F0502020204030204"/>
              <a:ea typeface="+mj-ea"/>
              <a:cs typeface="Calibri" panose="020F0502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57605" y="5687060"/>
            <a:ext cx="7776845" cy="1193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/>
              <a:t>Rightmost Derivation : </a:t>
            </a:r>
            <a:r>
              <a:rPr lang="en-GB" altLang="en-US" sz="1800" b="1" dirty="0">
                <a:solidFill>
                  <a:srgbClr val="002060"/>
                </a:solidFill>
                <a:cs typeface="Arial" panose="020B0604020202020204" pitchFamily="34" charset="0"/>
              </a:rPr>
              <a:t> E </a:t>
            </a:r>
            <a:r>
              <a:rPr lang="en-GB" altLang="en-US" sz="1800" b="1" dirty="0">
                <a:solidFill>
                  <a:srgbClr val="00206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GB" altLang="en-US" b="1" dirty="0">
                <a:solidFill>
                  <a:srgbClr val="00206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E +</a:t>
            </a:r>
            <a:r>
              <a:rPr lang="en-GB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E</a:t>
            </a:r>
            <a:r>
              <a:rPr lang="en-GB" altLang="en-US" b="1" dirty="0">
                <a:solidFill>
                  <a:srgbClr val="00206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GB" altLang="en-US" b="1" dirty="0">
                <a:solidFill>
                  <a:srgbClr val="00206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E + E * </a:t>
            </a:r>
            <a:r>
              <a:rPr lang="en-GB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E 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GB" altLang="en-US" b="1" dirty="0">
                <a:solidFill>
                  <a:srgbClr val="00206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E + </a:t>
            </a:r>
            <a:r>
              <a:rPr lang="en-GB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n-GB" altLang="en-US" b="1" dirty="0">
                <a:solidFill>
                  <a:srgbClr val="00206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* 4 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GB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n-GB" altLang="en-US" b="1" dirty="0">
                <a:solidFill>
                  <a:srgbClr val="00206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+ 5* 4 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endParaRPr lang="en-US" b="1" dirty="0">
              <a:solidFill>
                <a:srgbClr val="002060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GB" altLang="en-US" b="1" dirty="0">
                <a:solidFill>
                  <a:srgbClr val="00206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                                        2 + 5 * 4</a:t>
            </a:r>
            <a:endParaRPr lang="en-GB" altLang="en-US" b="1" dirty="0">
              <a:solidFill>
                <a:srgbClr val="002060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GB" altLang="en-US" b="1" dirty="0">
                <a:solidFill>
                  <a:srgbClr val="00206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Sequence of Production Applications : </a:t>
            </a:r>
            <a:r>
              <a:rPr lang="en-GB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800" b="1" dirty="0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E→  E + E, E→  E * E, E→  4, </a:t>
            </a:r>
            <a:r>
              <a:rPr lang="en-US" sz="1800" b="1" dirty="0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 </a:t>
            </a:r>
            <a:r>
              <a:rPr lang="en-GB" altLang="en-US" sz="1800" b="1" dirty="0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 </a:t>
            </a:r>
            <a:endParaRPr lang="en-GB" altLang="en-US" sz="1800" b="1" dirty="0">
              <a:solidFill>
                <a:srgbClr val="FF0000"/>
              </a:solidFill>
              <a:cs typeface="Arial" panose="020B0604020202020204" pitchFamily="34" charset="0"/>
              <a:sym typeface="+mn-ea"/>
            </a:endParaRPr>
          </a:p>
          <a:p>
            <a:r>
              <a:rPr lang="en-GB" altLang="en-US" sz="1800" b="1" dirty="0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                                                                    </a:t>
            </a:r>
            <a:r>
              <a:rPr lang="en-US" sz="1800" b="1" dirty="0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E→  5,</a:t>
            </a:r>
            <a:r>
              <a:rPr lang="en-GB" altLang="en-US" sz="1800" b="1" dirty="0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 </a:t>
            </a:r>
            <a:r>
              <a:rPr lang="en-US" sz="1800" b="1" dirty="0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 and   E→  2 </a:t>
            </a:r>
            <a:endParaRPr lang="en-US" sz="1800" b="1" dirty="0">
              <a:solidFill>
                <a:srgbClr val="FF0000"/>
              </a:solidFill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630" y="274955"/>
            <a:ext cx="8002905" cy="683895"/>
          </a:xfrm>
        </p:spPr>
        <p:txBody>
          <a:bodyPr>
            <a:normAutofit fontScale="90000"/>
          </a:bodyPr>
          <a:p>
            <a:pPr algn="l">
              <a:buClrTx/>
              <a:buSzTx/>
              <a:buFontTx/>
            </a:pPr>
            <a:r>
              <a:rPr lang="en-US" sz="3200" b="1" dirty="0" smtClean="0">
                <a:solidFill>
                  <a:srgbClr val="0070C0"/>
                </a:solidFill>
              </a:rPr>
              <a:t>VIII. A</a:t>
            </a:r>
            <a:r>
              <a:rPr lang="en-IN" altLang="en-US" sz="3200" b="1" dirty="0" smtClean="0">
                <a:solidFill>
                  <a:srgbClr val="0070C0"/>
                </a:solidFill>
              </a:rPr>
              <a:t>rithamatic Expression and </a:t>
            </a:r>
            <a:r>
              <a:rPr lang="en-US" sz="3200" b="1" dirty="0" smtClean="0">
                <a:solidFill>
                  <a:srgbClr val="0070C0"/>
                </a:solidFill>
              </a:rPr>
              <a:t>Ambiguity in the Grammar</a:t>
            </a:r>
            <a:endParaRPr lang="en-US" sz="3200" b="1" dirty="0" smtClean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 smtClean="0"/>
              <a:t>Dr. M M Math and SS &amp; OS Lab members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A83777B-9EE5-4B89-BE52-F7A99F3F7A31}" type="slidenum">
              <a:rPr lang="en-US"/>
            </a:fld>
            <a:endParaRPr lang="en-US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3630" y="990600"/>
            <a:ext cx="7966710" cy="5271135"/>
          </a:xfrm>
        </p:spPr>
        <p:txBody>
          <a:bodyPr>
            <a:noAutofit/>
          </a:bodyPr>
          <a:p>
            <a:pPr>
              <a:buNone/>
            </a:pPr>
            <a:r>
              <a:rPr lang="en-US" sz="1400" dirty="0" smtClean="0"/>
              <a:t> </a:t>
            </a:r>
            <a:r>
              <a:rPr lang="en-US" sz="2400" b="1" dirty="0" smtClean="0"/>
              <a:t>Let us consider the grammar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  </a:t>
            </a:r>
            <a:r>
              <a:rPr lang="en-US" sz="2400" b="1" dirty="0" smtClean="0">
                <a:solidFill>
                  <a:srgbClr val="FF0000"/>
                </a:solidFill>
              </a:rPr>
              <a:t>E </a:t>
            </a:r>
            <a:r>
              <a:rPr lang="en-US" sz="24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 E+E | E-E | E*E | E/E | E^E | id | (E)</a:t>
            </a:r>
            <a:endParaRPr lang="en-US" sz="2400" b="1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r>
              <a:rPr lang="en-IN" altLang="en-US" sz="2400" b="1" dirty="0" smtClean="0">
                <a:solidFill>
                  <a:schemeClr val="tx1"/>
                </a:solidFill>
              </a:rPr>
              <a:t>This is a genaral realistic grammar to handle all aritmatic operators.But grammar has a problem, as it is an ambiguous grammar.</a:t>
            </a:r>
            <a:endParaRPr lang="en-IN" altLang="en-US" sz="2400" b="1" dirty="0" smtClean="0">
              <a:solidFill>
                <a:schemeClr val="tx1"/>
              </a:solidFill>
            </a:endParaRPr>
          </a:p>
          <a:p>
            <a:r>
              <a:rPr lang="en-IN" altLang="en-US" sz="2400" b="1" dirty="0" smtClean="0">
                <a:solidFill>
                  <a:schemeClr val="tx1"/>
                </a:solidFill>
              </a:rPr>
              <a:t>The grammar when it is used in YACC program and when it is compiled the Parser gives </a:t>
            </a:r>
            <a:r>
              <a:rPr lang="en-IN" altLang="en-US" sz="2400" b="1" dirty="0" smtClean="0">
                <a:solidFill>
                  <a:srgbClr val="FF0000"/>
                </a:solidFill>
              </a:rPr>
              <a:t>shift/Reduce Conflict,</a:t>
            </a:r>
            <a:r>
              <a:rPr lang="en-IN" altLang="en-US" sz="2400" b="1" dirty="0" smtClean="0">
                <a:solidFill>
                  <a:schemeClr val="tx1"/>
                </a:solidFill>
              </a:rPr>
              <a:t> as the genarated Parser cannot handle ambiguous grammar.It is desiable that the grammar must be unambiguous.</a:t>
            </a:r>
            <a:endParaRPr lang="en-IN" altLang="en-US" sz="2400" b="1" dirty="0" smtClean="0">
              <a:solidFill>
                <a:schemeClr val="tx1"/>
              </a:solidFill>
            </a:endParaRPr>
          </a:p>
          <a:p>
            <a:r>
              <a:rPr lang="en-IN" altLang="en-US" sz="2400" b="1" dirty="0" smtClean="0">
                <a:solidFill>
                  <a:schemeClr val="tx1"/>
                </a:solidFill>
              </a:rPr>
              <a:t>In order to resolve the conflicts, we must disambiguate the grammar either by including the following statements in the YACC specification or by Writing the Unambiguous Grammar 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en-US" sz="24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630" y="46355"/>
            <a:ext cx="8002905" cy="683895"/>
          </a:xfrm>
        </p:spPr>
        <p:txBody>
          <a:bodyPr>
            <a:normAutofit fontScale="90000"/>
          </a:bodyPr>
          <a:p>
            <a:pPr algn="l">
              <a:buClrTx/>
              <a:buSzTx/>
              <a:buFontTx/>
            </a:pPr>
            <a:r>
              <a:rPr lang="en-US" sz="3200" b="1" dirty="0" smtClean="0">
                <a:solidFill>
                  <a:srgbClr val="0070C0"/>
                </a:solidFill>
              </a:rPr>
              <a:t>VIII. A</a:t>
            </a:r>
            <a:r>
              <a:rPr lang="en-IN" altLang="en-US" sz="3200" b="1" dirty="0" smtClean="0">
                <a:solidFill>
                  <a:srgbClr val="0070C0"/>
                </a:solidFill>
              </a:rPr>
              <a:t>rithamatic Expression and </a:t>
            </a:r>
            <a:r>
              <a:rPr lang="en-US" sz="3200" b="1" dirty="0" smtClean="0">
                <a:solidFill>
                  <a:srgbClr val="0070C0"/>
                </a:solidFill>
              </a:rPr>
              <a:t>Ambiguity in the Grammar</a:t>
            </a:r>
            <a:endParaRPr lang="en-US" sz="3200" b="1" dirty="0" smtClean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 smtClean="0"/>
              <a:t>Dr. M M Math and SS &amp; OS Lab members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A83777B-9EE5-4B89-BE52-F7A99F3F7A31}" type="slidenum">
              <a:rPr lang="en-US"/>
            </a:fld>
            <a:endParaRPr lang="en-US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3630" y="762000"/>
            <a:ext cx="7966710" cy="6200140"/>
          </a:xfrm>
        </p:spPr>
        <p:txBody>
          <a:bodyPr>
            <a:noAutofit/>
          </a:bodyPr>
          <a:p>
            <a:r>
              <a:rPr lang="en-IN" altLang="en-US" sz="2400" b="1" dirty="0" smtClean="0">
                <a:solidFill>
                  <a:schemeClr val="tx1"/>
                </a:solidFill>
              </a:rPr>
              <a:t>Disambiguitating the grammar in YACC specifications. </a:t>
            </a:r>
            <a:endParaRPr lang="en-IN" altLang="en-US" sz="2400" b="1" dirty="0" smtClean="0">
              <a:solidFill>
                <a:schemeClr val="tx1"/>
              </a:solidFill>
            </a:endParaRPr>
          </a:p>
          <a:p>
            <a:r>
              <a:rPr lang="en-IN" altLang="en-US" sz="2400" b="1" dirty="0" smtClean="0">
                <a:solidFill>
                  <a:schemeClr val="tx1"/>
                </a:solidFill>
              </a:rPr>
              <a:t>We considered the following statndard precedence levels and associativity rules</a:t>
            </a:r>
            <a:endParaRPr lang="en-IN" altLang="en-US" sz="2400" b="1" dirty="0" smtClean="0">
              <a:solidFill>
                <a:schemeClr val="tx1"/>
              </a:solidFill>
            </a:endParaRPr>
          </a:p>
          <a:p>
            <a:endParaRPr lang="en-IN" altLang="en-US" sz="2400" b="1" dirty="0" smtClean="0">
              <a:solidFill>
                <a:schemeClr val="tx1"/>
              </a:solidFill>
            </a:endParaRPr>
          </a:p>
          <a:p>
            <a:endParaRPr lang="en-IN" altLang="en-US" sz="2400" b="1" dirty="0" smtClean="0">
              <a:solidFill>
                <a:schemeClr val="tx1"/>
              </a:solidFill>
            </a:endParaRPr>
          </a:p>
          <a:p>
            <a:endParaRPr lang="en-IN" altLang="en-US" sz="2400" b="1" dirty="0" smtClean="0">
              <a:solidFill>
                <a:schemeClr val="tx1"/>
              </a:solidFill>
            </a:endParaRPr>
          </a:p>
          <a:p>
            <a:endParaRPr lang="en-IN" altLang="en-US" sz="2400" b="1" dirty="0" smtClean="0">
              <a:solidFill>
                <a:schemeClr val="tx1"/>
              </a:solidFill>
            </a:endParaRPr>
          </a:p>
          <a:p>
            <a:r>
              <a:rPr lang="en-IN" altLang="en-US" sz="2400" b="1" dirty="0" smtClean="0">
                <a:solidFill>
                  <a:schemeClr val="tx1"/>
                </a:solidFill>
              </a:rPr>
              <a:t>In the YACC specication we must include the follows rules after token defination,to disambiguate the grammar to resolve shift/reduce conflicts  :   </a:t>
            </a:r>
            <a:r>
              <a:rPr lang="en-IN" altLang="en-US" sz="2000" b="1" dirty="0" smtClean="0">
                <a:solidFill>
                  <a:schemeClr val="tx1"/>
                </a:solidFill>
              </a:rPr>
              <a:t>%left ‘+’’-’ </a:t>
            </a:r>
            <a:endParaRPr lang="en-IN" altLang="en-US" sz="2000" b="1" dirty="0" smtClean="0">
              <a:solidFill>
                <a:schemeClr val="tx1"/>
              </a:solidFill>
            </a:endParaRPr>
          </a:p>
          <a:p>
            <a:pPr marL="82550" indent="0">
              <a:buNone/>
            </a:pPr>
            <a:r>
              <a:rPr lang="en-IN" altLang="en-US" sz="2000" b="1" dirty="0" smtClean="0">
                <a:solidFill>
                  <a:schemeClr val="tx1"/>
                </a:solidFill>
              </a:rPr>
              <a:t>                    %left ‘*’’/’ </a:t>
            </a:r>
            <a:endParaRPr lang="en-IN" altLang="en-US" sz="2000" b="1" dirty="0" smtClean="0">
              <a:solidFill>
                <a:schemeClr val="tx1"/>
              </a:solidFill>
            </a:endParaRPr>
          </a:p>
          <a:p>
            <a:pPr marL="82550" indent="0">
              <a:buNone/>
            </a:pPr>
            <a:r>
              <a:rPr lang="en-IN" altLang="en-US" sz="2000" b="1" dirty="0" smtClean="0">
                <a:solidFill>
                  <a:schemeClr val="tx1"/>
                </a:solidFill>
              </a:rPr>
              <a:t>                    %right ‘</a:t>
            </a:r>
            <a:r>
              <a:rPr lang="en-IN" alt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↑’</a:t>
            </a:r>
            <a:r>
              <a:rPr lang="en-IN" altLang="en-US" sz="2000" b="1" dirty="0" smtClean="0">
                <a:solidFill>
                  <a:schemeClr val="tx1"/>
                </a:solidFill>
              </a:rPr>
              <a:t> </a:t>
            </a:r>
            <a:endParaRPr lang="en-IN" altLang="en-US" sz="2000" b="1" dirty="0" smtClean="0">
              <a:solidFill>
                <a:schemeClr val="tx1"/>
              </a:solidFill>
            </a:endParaRPr>
          </a:p>
          <a:p>
            <a:pPr marL="82550" indent="0">
              <a:buNone/>
            </a:pPr>
            <a:r>
              <a:rPr lang="en-IN" altLang="en-US" sz="2000" b="1" dirty="0" smtClean="0">
                <a:solidFill>
                  <a:schemeClr val="tx1"/>
                </a:solidFill>
              </a:rPr>
              <a:t>                    %right ‘-’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en-US" sz="20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2057400" y="2362200"/>
          <a:ext cx="5790565" cy="1828800"/>
        </p:xfrm>
        <a:graphic>
          <a:graphicData uri="http://schemas.openxmlformats.org/drawingml/2006/table">
            <a:tbl>
              <a:tblPr/>
              <a:tblGrid>
                <a:gridCol w="1304290"/>
                <a:gridCol w="4486275"/>
              </a:tblGrid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Operator</a:t>
                      </a:r>
                      <a:endParaRPr lang="en-US" sz="2000" b="1">
                        <a:solidFill>
                          <a:srgbClr val="FF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Precedence Level with Associativity</a:t>
                      </a:r>
                      <a:endParaRPr lang="en-US" sz="2000" b="1">
                        <a:solidFill>
                          <a:srgbClr val="FF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+ and -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At Lowest level with Left associativity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* and /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Next highest level with left associativity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↑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Next highest level with right associativity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- Uminus)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Next highest level with right associativity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630" y="274955"/>
            <a:ext cx="8002905" cy="683895"/>
          </a:xfrm>
        </p:spPr>
        <p:txBody>
          <a:bodyPr>
            <a:normAutofit fontScale="90000"/>
          </a:bodyPr>
          <a:p>
            <a:pPr algn="l">
              <a:buClrTx/>
              <a:buSzTx/>
              <a:buFontTx/>
            </a:pPr>
            <a:r>
              <a:rPr lang="en-US" sz="3200" b="1" dirty="0" smtClean="0">
                <a:solidFill>
                  <a:srgbClr val="0070C0"/>
                </a:solidFill>
              </a:rPr>
              <a:t>VIII. A</a:t>
            </a:r>
            <a:r>
              <a:rPr lang="en-IN" altLang="en-US" sz="3200" b="1" dirty="0" smtClean="0">
                <a:solidFill>
                  <a:srgbClr val="0070C0"/>
                </a:solidFill>
              </a:rPr>
              <a:t>rithamatic Expression and </a:t>
            </a:r>
            <a:r>
              <a:rPr lang="en-US" sz="3200" b="1" dirty="0" smtClean="0">
                <a:solidFill>
                  <a:srgbClr val="0070C0"/>
                </a:solidFill>
              </a:rPr>
              <a:t>Ambiguity in the Grammar</a:t>
            </a:r>
            <a:endParaRPr lang="en-US" sz="3200" b="1" dirty="0" smtClean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 smtClean="0"/>
              <a:t>Dr. M M Math and SS &amp; OS Lab members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A83777B-9EE5-4B89-BE52-F7A99F3F7A31}" type="slidenum">
              <a:rPr lang="en-US"/>
            </a:fld>
            <a:endParaRPr lang="en-US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3630" y="1143000"/>
            <a:ext cx="7966710" cy="4782820"/>
          </a:xfrm>
        </p:spPr>
        <p:txBody>
          <a:bodyPr>
            <a:noAutofit/>
          </a:bodyPr>
          <a:p>
            <a:pPr>
              <a:buNone/>
            </a:pPr>
            <a:r>
              <a:rPr lang="en-US" sz="1400" dirty="0" smtClean="0"/>
              <a:t> </a:t>
            </a:r>
            <a:r>
              <a:rPr lang="en-US" sz="2400" b="1" dirty="0" smtClean="0"/>
              <a:t>Let us consider the grammar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  </a:t>
            </a:r>
            <a:r>
              <a:rPr lang="en-US" sz="2400" b="1" dirty="0" smtClean="0">
                <a:solidFill>
                  <a:srgbClr val="FF0000"/>
                </a:solidFill>
              </a:rPr>
              <a:t>E </a:t>
            </a:r>
            <a:r>
              <a:rPr lang="en-US" sz="24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 E+E | E-E | E*E | E/E | E^E | id | (E)</a:t>
            </a:r>
            <a:endParaRPr lang="en-US" sz="2400" b="1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r>
              <a:rPr lang="en-US" sz="2400" b="1" dirty="0" smtClean="0"/>
              <a:t>The following steps may be followed to write the unambiguous grammar.</a:t>
            </a:r>
            <a:endParaRPr lang="en-IN" alt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/>
              <a:t>At each step we begin by introducing One Non terminal - NT for each precedence level.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   Priority levels (High to low)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  </a:t>
            </a:r>
            <a:r>
              <a:rPr lang="en-GB" altLang="en-US" sz="2400" b="1" dirty="0" smtClean="0"/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Exponentiation </a:t>
            </a:r>
            <a: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↑</a:t>
            </a:r>
            <a:r>
              <a:rPr lang="en-US" sz="1800" b="1" dirty="0" smtClean="0">
                <a:solidFill>
                  <a:srgbClr val="FF0000"/>
                </a:solidFill>
              </a:rPr>
              <a:t> - F is NT    ( right associative rule )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b="1" dirty="0" smtClean="0"/>
              <a:t>  </a:t>
            </a:r>
            <a:r>
              <a:rPr lang="en-GB" altLang="en-US" sz="1800" b="1" dirty="0" smtClean="0"/>
              <a:t>  </a:t>
            </a:r>
            <a:r>
              <a:rPr lang="en-US" sz="1800" b="1" dirty="0" smtClean="0"/>
              <a:t>Multiplicative  operator(*,/)- T is NT </a:t>
            </a:r>
            <a:r>
              <a:rPr lang="en-GB" altLang="en-US" sz="1800" b="1" dirty="0" smtClean="0"/>
              <a:t>left</a:t>
            </a:r>
            <a:r>
              <a:rPr lang="en-US" sz="1800" b="1" dirty="0" smtClean="0"/>
              <a:t> associative rule)</a:t>
            </a: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   </a:t>
            </a:r>
            <a:r>
              <a:rPr lang="en-GB" altLang="en-US" sz="1800" b="1" dirty="0" smtClean="0"/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Additive  operator(+ ,-) - E is NT ( </a:t>
            </a:r>
            <a:r>
              <a:rPr lang="en-GB" altLang="en-US" sz="1800" b="1" dirty="0" smtClean="0">
                <a:solidFill>
                  <a:srgbClr val="FF0000"/>
                </a:solidFill>
              </a:rPr>
              <a:t>left </a:t>
            </a:r>
            <a:r>
              <a:rPr lang="en-US" sz="1800" b="1" dirty="0" smtClean="0">
                <a:solidFill>
                  <a:srgbClr val="FF0000"/>
                </a:solidFill>
              </a:rPr>
              <a:t>associative rule )</a:t>
            </a:r>
            <a:endParaRPr lang="en-US" sz="1800" b="1" dirty="0" smtClean="0"/>
          </a:p>
          <a:p>
            <a:pPr>
              <a:buFontTx/>
              <a:buNone/>
            </a:pPr>
            <a:endParaRPr lang="en-US" sz="2400" b="1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 smtClean="0"/>
              <a:t>Dr. M M Math and SS &amp; OS Lab members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A83777B-9EE5-4B89-BE52-F7A99F3F7A31}" type="slidenum">
              <a:rPr lang="en-US"/>
            </a:fld>
            <a:endParaRPr lang="en-US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3630" y="914400"/>
            <a:ext cx="7966710" cy="5890895"/>
          </a:xfrm>
        </p:spPr>
        <p:txBody>
          <a:bodyPr>
            <a:noAutofit/>
          </a:bodyPr>
          <a:p>
            <a:r>
              <a:rPr lang="en-US" sz="1400" dirty="0" smtClean="0"/>
              <a:t> </a:t>
            </a:r>
            <a:r>
              <a:rPr lang="en-US" sz="2400" b="1" dirty="0" smtClean="0"/>
              <a:t>A </a:t>
            </a:r>
            <a:r>
              <a:rPr lang="en-US" sz="2400" b="1" dirty="0" err="1" smtClean="0"/>
              <a:t>subexp</a:t>
            </a:r>
            <a:r>
              <a:rPr lang="en-US" sz="2400" b="1" dirty="0" smtClean="0"/>
              <a:t> ‘E’ that is indivisible is either an identifier or parenthesized expression which is  written as 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>
                <a:sym typeface="Symbol" panose="05050102010706020507" pitchFamily="18" charset="2"/>
              </a:rPr>
              <a:t>       </a:t>
            </a:r>
            <a:r>
              <a:rPr lang="en-US" sz="24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 G  id |(E)     where G is New NT</a:t>
            </a:r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b="1" dirty="0" err="1" smtClean="0">
                <a:sym typeface="+mn-ea"/>
              </a:rPr>
              <a:t>To write next rule  we take New NT for the next highest  priority level  and this is connected with Zero or more instance of next  highest priority operator -F with previous level NT-G. Further the position of G and F with operator will decide an associatively rule for the operator. </a:t>
            </a:r>
            <a:endParaRPr lang="en-US" sz="2400" b="1" dirty="0" err="1" smtClean="0">
              <a:sym typeface="+mn-ea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 </a:t>
            </a:r>
            <a:r>
              <a:rPr lang="en-GB" altLang="en-US" sz="24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  </a:t>
            </a:r>
            <a:r>
              <a:rPr lang="en-US" sz="24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F </a:t>
            </a:r>
            <a:r>
              <a:rPr lang="en-GB" altLang="en-US" sz="24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  </a:t>
            </a:r>
            <a:r>
              <a:rPr lang="en-US" sz="24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G</a:t>
            </a:r>
            <a:r>
              <a:rPr lang="en-GB" altLang="en-US" sz="24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 </a:t>
            </a:r>
            <a:r>
              <a:rPr lang="en-GB" altLang="en-US" sz="2400" b="1" dirty="0" smtClean="0">
                <a:solidFill>
                  <a:srgbClr val="00B0F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↑ </a:t>
            </a:r>
            <a:r>
              <a:rPr lang="en-US" sz="24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F</a:t>
            </a:r>
            <a:r>
              <a:rPr lang="en-GB" altLang="en-US" sz="24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cs typeface="+mj-lt"/>
                <a:sym typeface="Symbol" panose="05050102010706020507" pitchFamily="18" charset="2"/>
              </a:rPr>
              <a:t>→</a:t>
            </a:r>
            <a:r>
              <a:rPr lang="en-GB" altLang="en-US" sz="2400" b="1" dirty="0" smtClean="0">
                <a:solidFill>
                  <a:srgbClr val="FF0000"/>
                </a:solidFill>
                <a:latin typeface="+mj-lt"/>
                <a:cs typeface="+mj-lt"/>
                <a:sym typeface="Symbol" panose="05050102010706020507" pitchFamily="18" charset="2"/>
              </a:rPr>
              <a:t> One or more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cs typeface="+mj-lt"/>
                <a:sym typeface="Symbol" panose="05050102010706020507" pitchFamily="18" charset="2"/>
              </a:rPr>
              <a:t>Instance of </a:t>
            </a:r>
            <a:r>
              <a:rPr lang="en-GB" altLang="en-US" sz="2400" b="1" dirty="0" smtClean="0">
                <a:solidFill>
                  <a:srgbClr val="FF0000"/>
                </a:solidFill>
                <a:latin typeface="+mj-lt"/>
                <a:cs typeface="+mj-lt"/>
                <a:sym typeface="Symbol" panose="05050102010706020507" pitchFamily="18" charset="2"/>
              </a:rPr>
              <a:t>op </a:t>
            </a:r>
            <a:r>
              <a:rPr lang="en-US" sz="2400" b="1" dirty="0" smtClean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↑</a:t>
            </a:r>
            <a:r>
              <a:rPr lang="en-GB" altLang="en-US" sz="2400" b="1" dirty="0" smtClean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’ </a:t>
            </a:r>
            <a:endParaRPr lang="en-US" sz="2400" b="1" dirty="0" smtClean="0">
              <a:solidFill>
                <a:srgbClr val="00B0F0"/>
              </a:solidFill>
              <a:latin typeface="+mn-lt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 </a:t>
            </a:r>
            <a:r>
              <a:rPr lang="en-GB" altLang="en-US" sz="24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       </a:t>
            </a:r>
            <a:r>
              <a:rPr lang="en-US" sz="24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|</a:t>
            </a:r>
            <a:r>
              <a:rPr lang="en-GB" altLang="en-US" sz="24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 </a:t>
            </a:r>
            <a:r>
              <a:rPr lang="en-US" sz="24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G</a:t>
            </a:r>
            <a:r>
              <a:rPr lang="en-GB" altLang="en-US" sz="24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    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cs typeface="+mj-lt"/>
                <a:sym typeface="Symbol" panose="05050102010706020507" pitchFamily="18" charset="2"/>
              </a:rPr>
              <a:t>→ Zero Instance of </a:t>
            </a:r>
            <a:r>
              <a:rPr lang="en-GB" altLang="en-US" sz="2400" b="1" dirty="0" smtClean="0">
                <a:solidFill>
                  <a:srgbClr val="FF0000"/>
                </a:solidFill>
                <a:latin typeface="+mj-lt"/>
                <a:cs typeface="+mj-lt"/>
                <a:sym typeface="Symbol" panose="05050102010706020507" pitchFamily="18" charset="2"/>
              </a:rPr>
              <a:t>op ‘</a:t>
            </a:r>
            <a:r>
              <a:rPr lang="en-US" sz="2400" b="1" dirty="0" smtClean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↑</a:t>
            </a:r>
            <a:r>
              <a:rPr lang="en-GB" altLang="en-US" sz="2400" b="1" dirty="0" smtClean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’ </a:t>
            </a:r>
            <a:endParaRPr lang="en-US" sz="2400" b="1" dirty="0" smtClean="0">
              <a:solidFill>
                <a:srgbClr val="00B0F0"/>
              </a:solidFill>
              <a:latin typeface="+mn-lt"/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sz="2400" b="1" dirty="0" err="1" smtClean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 smtClean="0"/>
              <a:t>Dr. M M Math and SS &amp; OS Lab members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A83777B-9EE5-4B89-BE52-F7A99F3F7A31}" type="slidenum">
              <a:rPr lang="en-US"/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125220" y="27940"/>
            <a:ext cx="7886700" cy="48539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400" b="1" dirty="0" smtClean="0">
                <a:solidFill>
                  <a:srgbClr val="FF0000"/>
                </a:solidFill>
                <a:latin typeface="+mj-lt"/>
                <a:cs typeface="+mj-lt"/>
                <a:sym typeface="+mn-ea"/>
              </a:rPr>
              <a:t>Note -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cs typeface="+mj-lt"/>
                <a:sym typeface="+mn-ea"/>
              </a:rPr>
              <a:t>If  NEW NT is placed at the right of next highest priority operator then operator will have right associatively. </a:t>
            </a:r>
            <a:endParaRPr lang="en-US" sz="2400" b="1" dirty="0" smtClean="0">
              <a:solidFill>
                <a:srgbClr val="FF0000"/>
              </a:solidFill>
              <a:latin typeface="+mj-lt"/>
              <a:cs typeface="+mj-lt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+mj-lt"/>
                <a:cs typeface="+mj-lt"/>
                <a:sym typeface="+mn-ea"/>
              </a:rPr>
              <a:t> </a:t>
            </a:r>
            <a:r>
              <a:rPr lang="en-GB" altLang="en-US" sz="2400" b="1" dirty="0" smtClean="0">
                <a:solidFill>
                  <a:srgbClr val="FF0000"/>
                </a:solidFill>
                <a:latin typeface="+mj-lt"/>
                <a:cs typeface="+mj-lt"/>
                <a:sym typeface="+mn-ea"/>
              </a:rPr>
              <a:t>    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cs typeface="+mj-lt"/>
                <a:sym typeface="+mn-ea"/>
              </a:rPr>
              <a:t> If placed at the left then operator will have Left Associatively.</a:t>
            </a:r>
            <a:endParaRPr lang="en-US" sz="2400" b="1" dirty="0" smtClean="0">
              <a:solidFill>
                <a:srgbClr val="FF0000"/>
              </a:solidFill>
              <a:latin typeface="+mj-lt"/>
              <a:cs typeface="+mj-lt"/>
            </a:endParaRPr>
          </a:p>
          <a:p>
            <a:pPr>
              <a:buNone/>
            </a:pPr>
            <a:r>
              <a:rPr lang="en-US" sz="2400" dirty="0" smtClean="0">
                <a:latin typeface="+mj-lt"/>
                <a:cs typeface="+mj-lt"/>
                <a:sym typeface="Symbol" panose="05050102010706020507" pitchFamily="18" charset="2"/>
              </a:rPr>
              <a:t>  </a:t>
            </a:r>
            <a:r>
              <a:rPr lang="en-GB" altLang="en-US" sz="2400" dirty="0" smtClean="0">
                <a:latin typeface="+mj-lt"/>
                <a:cs typeface="+mj-lt"/>
                <a:sym typeface="Symbol" panose="05050102010706020507" pitchFamily="18" charset="2"/>
              </a:rPr>
              <a:t>Similarly we have the following rules</a:t>
            </a:r>
            <a:endParaRPr lang="en-GB" altLang="en-US" sz="2400" dirty="0" smtClean="0">
              <a:latin typeface="+mj-lt"/>
              <a:cs typeface="+mj-lt"/>
              <a:sym typeface="Symbol" panose="05050102010706020507" pitchFamily="18" charset="2"/>
            </a:endParaRPr>
          </a:p>
          <a:p>
            <a:pPr>
              <a:buNone/>
            </a:pPr>
            <a:endParaRPr lang="en-GB" altLang="en-US" sz="2000" b="1" dirty="0" smtClean="0">
              <a:solidFill>
                <a:srgbClr val="00B0F0"/>
              </a:solidFill>
              <a:latin typeface="+mn-lt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GB" altLang="en-US" sz="2000" b="1" dirty="0" smtClean="0">
                <a:solidFill>
                  <a:srgbClr val="00B0F0"/>
                </a:solidFill>
                <a:latin typeface="+mn-lt"/>
                <a:sym typeface="Symbol" panose="05050102010706020507" pitchFamily="18" charset="2"/>
              </a:rPr>
              <a:t>    </a:t>
            </a:r>
            <a:r>
              <a:rPr lang="en-GB" altLang="en-US" sz="2400" b="1" dirty="0" smtClean="0">
                <a:solidFill>
                  <a:srgbClr val="00B0F0"/>
                </a:solidFill>
                <a:latin typeface="+mn-lt"/>
                <a:sym typeface="Symbol" panose="05050102010706020507" pitchFamily="18" charset="2"/>
              </a:rPr>
              <a:t>T</a:t>
            </a:r>
            <a:r>
              <a:rPr lang="en-US" sz="2400" b="1" dirty="0" smtClean="0">
                <a:solidFill>
                  <a:srgbClr val="00B0F0"/>
                </a:solidFill>
                <a:latin typeface="+mn-lt"/>
                <a:sym typeface="Symbol" panose="05050102010706020507" pitchFamily="18" charset="2"/>
              </a:rPr>
              <a:t>  </a:t>
            </a:r>
            <a:r>
              <a:rPr lang="en-GB" altLang="en-US" sz="2400" b="1" dirty="0" smtClean="0">
                <a:solidFill>
                  <a:srgbClr val="00B0F0"/>
                </a:solidFill>
                <a:latin typeface="+mn-lt"/>
                <a:sym typeface="Symbol" panose="05050102010706020507" pitchFamily="18" charset="2"/>
              </a:rPr>
              <a:t> T * </a:t>
            </a:r>
            <a:r>
              <a:rPr lang="en-US" sz="2400" b="1" dirty="0" smtClean="0">
                <a:solidFill>
                  <a:srgbClr val="00B0F0"/>
                </a:solidFill>
                <a:latin typeface="+mn-lt"/>
                <a:sym typeface="Symbol" panose="05050102010706020507" pitchFamily="18" charset="2"/>
              </a:rPr>
              <a:t>F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cs typeface="+mj-lt"/>
                <a:sym typeface="Symbol" panose="05050102010706020507" pitchFamily="18" charset="2"/>
              </a:rPr>
              <a:t>→ </a:t>
            </a:r>
            <a:r>
              <a:rPr lang="en-GB" altLang="en-US" sz="2400" b="1" dirty="0" smtClean="0">
                <a:solidFill>
                  <a:srgbClr val="FF0000"/>
                </a:solidFill>
                <a:latin typeface="+mj-lt"/>
                <a:cs typeface="+mj-lt"/>
                <a:sym typeface="Symbol" panose="05050102010706020507" pitchFamily="18" charset="2"/>
              </a:rPr>
              <a:t>one or more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cs typeface="+mj-lt"/>
                <a:sym typeface="Symbol" panose="05050102010706020507" pitchFamily="18" charset="2"/>
              </a:rPr>
              <a:t>Instance of </a:t>
            </a:r>
            <a:r>
              <a:rPr lang="en-GB" altLang="en-US" sz="2400" b="1" dirty="0" smtClean="0">
                <a:solidFill>
                  <a:srgbClr val="FF0000"/>
                </a:solidFill>
                <a:latin typeface="+mj-lt"/>
                <a:cs typeface="+mj-lt"/>
                <a:sym typeface="Symbol" panose="05050102010706020507" pitchFamily="18" charset="2"/>
              </a:rPr>
              <a:t>op ‘*</a:t>
            </a:r>
            <a:r>
              <a:rPr lang="en-GB" altLang="en-US" sz="2400" b="1" dirty="0" smtClean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’</a:t>
            </a:r>
            <a:endParaRPr lang="en-US" sz="2400" b="1" dirty="0" smtClean="0">
              <a:solidFill>
                <a:srgbClr val="00B0F0"/>
              </a:solidFill>
              <a:latin typeface="+mn-lt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B0F0"/>
                </a:solidFill>
                <a:latin typeface="+mn-lt"/>
                <a:sym typeface="Symbol" panose="05050102010706020507" pitchFamily="18" charset="2"/>
              </a:rPr>
              <a:t> </a:t>
            </a:r>
            <a:r>
              <a:rPr lang="en-GB" altLang="en-US" sz="2400" b="1" dirty="0" smtClean="0">
                <a:solidFill>
                  <a:srgbClr val="00B0F0"/>
                </a:solidFill>
                <a:latin typeface="+mn-lt"/>
                <a:sym typeface="Symbol" panose="05050102010706020507" pitchFamily="18" charset="2"/>
              </a:rPr>
              <a:t>      </a:t>
            </a:r>
            <a:r>
              <a:rPr lang="en-US" sz="2400" b="1" dirty="0" smtClean="0">
                <a:solidFill>
                  <a:srgbClr val="00B0F0"/>
                </a:solidFill>
                <a:latin typeface="+mn-lt"/>
                <a:sym typeface="Symbol" panose="05050102010706020507" pitchFamily="18" charset="2"/>
              </a:rPr>
              <a:t>|</a:t>
            </a:r>
            <a:r>
              <a:rPr lang="en-GB" altLang="en-US" sz="2400" b="1" dirty="0" smtClean="0">
                <a:solidFill>
                  <a:srgbClr val="00B0F0"/>
                </a:solidFill>
                <a:latin typeface="+mn-lt"/>
                <a:sym typeface="Symbol" panose="05050102010706020507" pitchFamily="18" charset="2"/>
              </a:rPr>
              <a:t> T / F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cs typeface="+mj-lt"/>
                <a:sym typeface="Symbol" panose="05050102010706020507" pitchFamily="18" charset="2"/>
              </a:rPr>
              <a:t>→ </a:t>
            </a:r>
            <a:r>
              <a:rPr lang="en-GB" altLang="en-US" sz="2400" b="1" dirty="0" smtClean="0">
                <a:solidFill>
                  <a:srgbClr val="FF0000"/>
                </a:solidFill>
                <a:latin typeface="+mj-lt"/>
                <a:cs typeface="+mj-lt"/>
                <a:sym typeface="Symbol" panose="05050102010706020507" pitchFamily="18" charset="2"/>
              </a:rPr>
              <a:t>one or more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cs typeface="+mj-lt"/>
                <a:sym typeface="Symbol" panose="05050102010706020507" pitchFamily="18" charset="2"/>
              </a:rPr>
              <a:t>Instance of </a:t>
            </a:r>
            <a:r>
              <a:rPr lang="en-GB" altLang="en-US" sz="2400" b="1" dirty="0" smtClean="0">
                <a:solidFill>
                  <a:srgbClr val="FF0000"/>
                </a:solidFill>
                <a:latin typeface="+mj-lt"/>
                <a:cs typeface="+mj-lt"/>
                <a:sym typeface="Symbol" panose="05050102010706020507" pitchFamily="18" charset="2"/>
              </a:rPr>
              <a:t>op ‘/</a:t>
            </a:r>
            <a:r>
              <a:rPr lang="en-GB" altLang="en-US" sz="2400" b="1" dirty="0" smtClean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’</a:t>
            </a:r>
            <a:r>
              <a:rPr lang="en-GB" altLang="en-US" sz="2400" b="1" dirty="0" smtClean="0">
                <a:solidFill>
                  <a:srgbClr val="00B0F0"/>
                </a:solidFill>
                <a:latin typeface="+mn-lt"/>
                <a:sym typeface="Symbol" panose="05050102010706020507" pitchFamily="18" charset="2"/>
              </a:rPr>
              <a:t> </a:t>
            </a:r>
            <a:endParaRPr lang="en-GB" altLang="en-US" sz="2400" b="1" dirty="0" smtClean="0">
              <a:solidFill>
                <a:srgbClr val="00B0F0"/>
              </a:solidFill>
              <a:latin typeface="+mn-lt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GB" altLang="en-US" sz="2400" b="1" dirty="0" smtClean="0">
                <a:solidFill>
                  <a:srgbClr val="00B0F0"/>
                </a:solidFill>
                <a:latin typeface="+mn-lt"/>
                <a:sym typeface="Symbol" panose="05050102010706020507" pitchFamily="18" charset="2"/>
              </a:rPr>
              <a:t>       </a:t>
            </a:r>
            <a:r>
              <a:rPr lang="en-US" sz="2400" b="1" dirty="0" smtClean="0">
                <a:solidFill>
                  <a:srgbClr val="00B0F0"/>
                </a:solidFill>
                <a:latin typeface="+mn-lt"/>
                <a:sym typeface="Symbol" panose="05050102010706020507" pitchFamily="18" charset="2"/>
              </a:rPr>
              <a:t>|</a:t>
            </a:r>
            <a:r>
              <a:rPr lang="en-GB" altLang="en-US" sz="2400" b="1" dirty="0" smtClean="0">
                <a:solidFill>
                  <a:srgbClr val="00B0F0"/>
                </a:solidFill>
                <a:latin typeface="+mn-lt"/>
                <a:sym typeface="Symbol" panose="05050102010706020507" pitchFamily="18" charset="2"/>
              </a:rPr>
              <a:t> F    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cs typeface="+mj-lt"/>
                <a:sym typeface="Symbol" panose="05050102010706020507" pitchFamily="18" charset="2"/>
              </a:rPr>
              <a:t>→</a:t>
            </a:r>
            <a:r>
              <a:rPr lang="en-GB" altLang="en-US" sz="2400" b="1" dirty="0" smtClean="0">
                <a:solidFill>
                  <a:srgbClr val="FF0000"/>
                </a:solidFill>
                <a:latin typeface="+mj-lt"/>
                <a:cs typeface="+mj-lt"/>
                <a:sym typeface="Symbol" panose="05050102010706020507" pitchFamily="18" charset="2"/>
              </a:rPr>
              <a:t> Zero Instance of op *’ &amp;‘/’</a:t>
            </a:r>
            <a:endParaRPr lang="en-GB" altLang="en-US" sz="2400" b="1" dirty="0" smtClean="0">
              <a:solidFill>
                <a:srgbClr val="00B0F0"/>
              </a:solidFill>
              <a:latin typeface="+mn-lt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GB" altLang="en-US" sz="2400" b="1" dirty="0" smtClean="0">
                <a:solidFill>
                  <a:srgbClr val="00B0F0"/>
                </a:solidFill>
                <a:latin typeface="+mn-lt"/>
                <a:sym typeface="Symbol" panose="05050102010706020507" pitchFamily="18" charset="2"/>
              </a:rPr>
              <a:t>   E</a:t>
            </a:r>
            <a:r>
              <a:rPr lang="en-US" sz="2400" b="1" dirty="0" smtClean="0">
                <a:solidFill>
                  <a:srgbClr val="00B0F0"/>
                </a:solidFill>
                <a:latin typeface="+mn-lt"/>
                <a:sym typeface="Symbol" panose="05050102010706020507" pitchFamily="18" charset="2"/>
              </a:rPr>
              <a:t>  </a:t>
            </a:r>
            <a:r>
              <a:rPr lang="en-GB" altLang="en-US" sz="2400" b="1" dirty="0" smtClean="0">
                <a:solidFill>
                  <a:srgbClr val="00B0F0"/>
                </a:solidFill>
                <a:latin typeface="+mn-lt"/>
                <a:sym typeface="Symbol" panose="05050102010706020507" pitchFamily="18" charset="2"/>
              </a:rPr>
              <a:t> E + T</a:t>
            </a:r>
            <a:r>
              <a:rPr lang="en-US" sz="2400" b="1" dirty="0" smtClean="0">
                <a:solidFill>
                  <a:srgbClr val="00B0F0"/>
                </a:solidFill>
                <a:latin typeface="+mn-lt"/>
                <a:sym typeface="Symbol" panose="05050102010706020507" pitchFamily="18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cs typeface="+mj-lt"/>
                <a:sym typeface="Symbol" panose="05050102010706020507" pitchFamily="18" charset="2"/>
              </a:rPr>
              <a:t>→ </a:t>
            </a:r>
            <a:r>
              <a:rPr lang="en-GB" altLang="en-US" sz="2400" b="1" dirty="0" smtClean="0">
                <a:solidFill>
                  <a:srgbClr val="FF0000"/>
                </a:solidFill>
                <a:latin typeface="+mj-lt"/>
                <a:cs typeface="+mj-lt"/>
                <a:sym typeface="Symbol" panose="05050102010706020507" pitchFamily="18" charset="2"/>
              </a:rPr>
              <a:t>one or more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cs typeface="+mj-lt"/>
                <a:sym typeface="Symbol" panose="05050102010706020507" pitchFamily="18" charset="2"/>
              </a:rPr>
              <a:t>Instance of </a:t>
            </a:r>
            <a:r>
              <a:rPr lang="en-GB" altLang="en-US" sz="2400" b="1" dirty="0" smtClean="0">
                <a:solidFill>
                  <a:srgbClr val="FF0000"/>
                </a:solidFill>
                <a:latin typeface="+mj-lt"/>
                <a:cs typeface="+mj-lt"/>
                <a:sym typeface="Symbol" panose="05050102010706020507" pitchFamily="18" charset="2"/>
              </a:rPr>
              <a:t>op ‘+</a:t>
            </a:r>
            <a:r>
              <a:rPr lang="en-GB" altLang="en-US" sz="2400" b="1" dirty="0" smtClean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’</a:t>
            </a:r>
            <a:endParaRPr lang="en-US" sz="2400" b="1" dirty="0" smtClean="0">
              <a:solidFill>
                <a:srgbClr val="00B0F0"/>
              </a:solidFill>
              <a:latin typeface="+mn-lt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B0F0"/>
                </a:solidFill>
                <a:latin typeface="+mn-lt"/>
                <a:sym typeface="Symbol" panose="05050102010706020507" pitchFamily="18" charset="2"/>
              </a:rPr>
              <a:t> </a:t>
            </a:r>
            <a:r>
              <a:rPr lang="en-GB" altLang="en-US" sz="2400" b="1" dirty="0" smtClean="0">
                <a:solidFill>
                  <a:srgbClr val="00B0F0"/>
                </a:solidFill>
                <a:latin typeface="+mn-lt"/>
                <a:sym typeface="Symbol" panose="05050102010706020507" pitchFamily="18" charset="2"/>
              </a:rPr>
              <a:t>      </a:t>
            </a:r>
            <a:r>
              <a:rPr lang="en-US" sz="2400" b="1" dirty="0" smtClean="0">
                <a:solidFill>
                  <a:srgbClr val="00B0F0"/>
                </a:solidFill>
                <a:latin typeface="+mn-lt"/>
                <a:sym typeface="Symbol" panose="05050102010706020507" pitchFamily="18" charset="2"/>
              </a:rPr>
              <a:t>|</a:t>
            </a:r>
            <a:r>
              <a:rPr lang="en-GB" altLang="en-US" sz="2400" b="1" dirty="0" smtClean="0">
                <a:solidFill>
                  <a:srgbClr val="00B0F0"/>
                </a:solidFill>
                <a:latin typeface="+mn-lt"/>
                <a:sym typeface="Symbol" panose="05050102010706020507" pitchFamily="18" charset="2"/>
              </a:rPr>
              <a:t> E - T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cs typeface="+mj-lt"/>
                <a:sym typeface="Symbol" panose="05050102010706020507" pitchFamily="18" charset="2"/>
              </a:rPr>
              <a:t>→ </a:t>
            </a:r>
            <a:r>
              <a:rPr lang="en-GB" altLang="en-US" sz="2400" b="1" dirty="0" smtClean="0">
                <a:solidFill>
                  <a:srgbClr val="FF0000"/>
                </a:solidFill>
                <a:latin typeface="+mj-lt"/>
                <a:cs typeface="+mj-lt"/>
                <a:sym typeface="Symbol" panose="05050102010706020507" pitchFamily="18" charset="2"/>
              </a:rPr>
              <a:t>one or more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cs typeface="+mj-lt"/>
                <a:sym typeface="Symbol" panose="05050102010706020507" pitchFamily="18" charset="2"/>
              </a:rPr>
              <a:t>Instance of </a:t>
            </a:r>
            <a:r>
              <a:rPr lang="en-GB" altLang="en-US" sz="2400" b="1" dirty="0" smtClean="0">
                <a:solidFill>
                  <a:srgbClr val="FF0000"/>
                </a:solidFill>
                <a:latin typeface="+mj-lt"/>
                <a:cs typeface="+mj-lt"/>
                <a:sym typeface="Symbol" panose="05050102010706020507" pitchFamily="18" charset="2"/>
              </a:rPr>
              <a:t>op ‘-</a:t>
            </a:r>
            <a:r>
              <a:rPr lang="en-GB" altLang="en-US" sz="2400" b="1" dirty="0" smtClean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’</a:t>
            </a:r>
            <a:endParaRPr lang="en-GB" altLang="en-US" sz="2400" b="1" dirty="0" smtClean="0">
              <a:solidFill>
                <a:srgbClr val="00B0F0"/>
              </a:solidFill>
              <a:latin typeface="+mn-lt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GB" altLang="en-US" sz="2400" b="1" dirty="0" smtClean="0">
                <a:solidFill>
                  <a:srgbClr val="00B0F0"/>
                </a:solidFill>
                <a:latin typeface="+mn-lt"/>
                <a:sym typeface="Symbol" panose="05050102010706020507" pitchFamily="18" charset="2"/>
              </a:rPr>
              <a:t>       </a:t>
            </a:r>
            <a:r>
              <a:rPr lang="en-US" sz="2400" b="1" dirty="0" smtClean="0">
                <a:solidFill>
                  <a:srgbClr val="00B0F0"/>
                </a:solidFill>
                <a:latin typeface="+mn-lt"/>
                <a:sym typeface="Symbol" panose="05050102010706020507" pitchFamily="18" charset="2"/>
              </a:rPr>
              <a:t>|</a:t>
            </a:r>
            <a:r>
              <a:rPr lang="en-GB" altLang="en-US" sz="2400" b="1" dirty="0" smtClean="0">
                <a:solidFill>
                  <a:srgbClr val="00B0F0"/>
                </a:solidFill>
                <a:latin typeface="+mn-lt"/>
                <a:sym typeface="Symbol" panose="05050102010706020507" pitchFamily="18" charset="2"/>
              </a:rPr>
              <a:t> T    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cs typeface="+mj-lt"/>
                <a:sym typeface="Symbol" panose="05050102010706020507" pitchFamily="18" charset="2"/>
              </a:rPr>
              <a:t>→ </a:t>
            </a:r>
            <a:r>
              <a:rPr lang="en-GB" altLang="en-US" sz="2400" b="1" dirty="0" smtClean="0">
                <a:solidFill>
                  <a:srgbClr val="FF0000"/>
                </a:solidFill>
                <a:latin typeface="+mj-lt"/>
                <a:cs typeface="+mj-lt"/>
                <a:sym typeface="Symbol" panose="05050102010706020507" pitchFamily="18" charset="2"/>
              </a:rPr>
              <a:t>Zero Instance of op’+’&amp;‘-’ </a:t>
            </a:r>
            <a:endParaRPr lang="en-GB" altLang="en-US" sz="2400" b="1" dirty="0" smtClean="0">
              <a:solidFill>
                <a:srgbClr val="FF0000"/>
              </a:solidFill>
              <a:latin typeface="+mj-lt"/>
              <a:cs typeface="+mj-lt"/>
              <a:sym typeface="Symbol" panose="05050102010706020507" pitchFamily="18" charset="2"/>
            </a:endParaRPr>
          </a:p>
          <a:p>
            <a:pPr>
              <a:buNone/>
            </a:pPr>
            <a:endParaRPr lang="en-US" sz="2000" dirty="0">
              <a:latin typeface="+mj-lt"/>
              <a:cs typeface="+mj-lt"/>
            </a:endParaRPr>
          </a:p>
          <a:p>
            <a:pPr>
              <a:buNone/>
            </a:pPr>
            <a:endParaRPr lang="en-US" sz="2400" dirty="0">
              <a:latin typeface="+mj-lt"/>
              <a:cs typeface="+mj-lt"/>
            </a:endParaRPr>
          </a:p>
          <a:p>
            <a:pPr>
              <a:buFontTx/>
              <a:buNone/>
            </a:pPr>
            <a:endParaRPr lang="en-US" sz="2400" dirty="0">
              <a:latin typeface="+mj-lt"/>
              <a:cs typeface="+mj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91285" y="4963160"/>
            <a:ext cx="6999605" cy="1753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000"/>
              <a:t>Final Unambiguous Grammar :  </a:t>
            </a:r>
            <a:r>
              <a:rPr lang="en-US" sz="20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E</a:t>
            </a:r>
            <a:r>
              <a:rPr lang="en-US" sz="2000" b="1" dirty="0" smtClean="0">
                <a:solidFill>
                  <a:srgbClr val="00B0F0"/>
                </a:solidFill>
                <a:latin typeface="+mn-lt"/>
                <a:sym typeface="Symbol" panose="05050102010706020507" pitchFamily="18" charset="2"/>
              </a:rPr>
              <a:t>  </a:t>
            </a:r>
            <a:r>
              <a:rPr lang="en-US" sz="20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E + T</a:t>
            </a:r>
            <a:r>
              <a:rPr lang="en-US" sz="2000" b="1" dirty="0" smtClean="0">
                <a:solidFill>
                  <a:srgbClr val="00B0F0"/>
                </a:solidFill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  <a:latin typeface="+mn-lt"/>
                <a:sym typeface="Symbol" panose="05050102010706020507" pitchFamily="18" charset="2"/>
              </a:rPr>
              <a:t>|</a:t>
            </a:r>
            <a:r>
              <a:rPr lang="en-US" sz="20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 E - T</a:t>
            </a:r>
            <a:r>
              <a:rPr lang="en-IN" altLang="en-US" sz="20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 | T</a:t>
            </a:r>
            <a:endParaRPr lang="en-IN" altLang="en-US" sz="2000" b="1" dirty="0" smtClean="0">
              <a:solidFill>
                <a:srgbClr val="00B0F0"/>
              </a:solidFill>
              <a:latin typeface="+mn-lt"/>
              <a:sym typeface="Symbol" panose="05050102010706020507" pitchFamily="18" charset="2"/>
            </a:endParaRPr>
          </a:p>
          <a:p>
            <a:r>
              <a:rPr lang="en-IN" altLang="en-US" sz="2000" b="1" dirty="0" smtClean="0">
                <a:solidFill>
                  <a:srgbClr val="00B0F0"/>
                </a:solidFill>
                <a:latin typeface="+mn-lt"/>
                <a:sym typeface="Symbol" panose="05050102010706020507" pitchFamily="18" charset="2"/>
              </a:rPr>
              <a:t>                            </a:t>
            </a:r>
            <a:r>
              <a:rPr lang="en-US" sz="20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T</a:t>
            </a:r>
            <a:r>
              <a:rPr lang="en-US" sz="2000" b="1" dirty="0" smtClean="0">
                <a:solidFill>
                  <a:srgbClr val="00B0F0"/>
                </a:solidFill>
                <a:latin typeface="+mn-lt"/>
                <a:sym typeface="Symbol" panose="05050102010706020507" pitchFamily="18" charset="2"/>
              </a:rPr>
              <a:t>  </a:t>
            </a:r>
            <a:r>
              <a:rPr lang="en-US" sz="20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 T * F</a:t>
            </a:r>
            <a:r>
              <a:rPr lang="en-IN" altLang="en-US" sz="2000">
                <a:sym typeface="+mn-ea"/>
              </a:rPr>
              <a:t>   </a:t>
            </a:r>
            <a:r>
              <a:rPr lang="en-US" sz="2000" b="1" dirty="0" smtClean="0">
                <a:solidFill>
                  <a:srgbClr val="00B0F0"/>
                </a:solidFill>
                <a:latin typeface="+mn-lt"/>
                <a:sym typeface="Symbol" panose="05050102010706020507" pitchFamily="18" charset="2"/>
              </a:rPr>
              <a:t>|</a:t>
            </a:r>
            <a:r>
              <a:rPr lang="en-IN" altLang="en-US" sz="2000" b="1" dirty="0" smtClean="0">
                <a:solidFill>
                  <a:srgbClr val="00B0F0"/>
                </a:solidFill>
                <a:latin typeface="+mn-lt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T / F</a:t>
            </a:r>
            <a:r>
              <a:rPr lang="en-IN" altLang="en-US" sz="20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 | F</a:t>
            </a:r>
            <a:endParaRPr lang="en-US" sz="2000" b="1" dirty="0" smtClean="0">
              <a:solidFill>
                <a:srgbClr val="00B0F0"/>
              </a:solidFill>
              <a:sym typeface="Symbol" panose="05050102010706020507" pitchFamily="18" charset="2"/>
            </a:endParaRPr>
          </a:p>
          <a:p>
            <a:r>
              <a:rPr lang="en-IN" altLang="en-US" sz="2000" b="1" dirty="0" smtClean="0">
                <a:solidFill>
                  <a:srgbClr val="00B0F0"/>
                </a:solidFill>
                <a:latin typeface="+mn-lt"/>
                <a:sym typeface="Symbol" panose="05050102010706020507" pitchFamily="18" charset="2"/>
              </a:rPr>
              <a:t>                            </a:t>
            </a:r>
            <a:r>
              <a:rPr lang="en-US" sz="20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F </a:t>
            </a:r>
            <a:r>
              <a:rPr lang="en-GB" altLang="en-US" sz="20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  </a:t>
            </a:r>
            <a:r>
              <a:rPr lang="en-IN" altLang="en-GB" sz="20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  </a:t>
            </a:r>
            <a:r>
              <a:rPr lang="en-US" sz="20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G</a:t>
            </a:r>
            <a:r>
              <a:rPr lang="en-GB" altLang="en-US" sz="20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 </a:t>
            </a:r>
            <a:r>
              <a:rPr lang="en-GB" altLang="en-US" sz="2000" b="1" dirty="0" smtClean="0">
                <a:solidFill>
                  <a:srgbClr val="00B0F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↑ </a:t>
            </a:r>
            <a:r>
              <a:rPr lang="en-US" sz="20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F</a:t>
            </a:r>
            <a:r>
              <a:rPr lang="en-IN" altLang="en-US" sz="20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 </a:t>
            </a:r>
            <a:r>
              <a:rPr lang="en-IN" altLang="en-US" sz="2000" b="1" dirty="0" smtClean="0">
                <a:solidFill>
                  <a:srgbClr val="00B0F0"/>
                </a:solidFill>
                <a:latin typeface="+mn-lt"/>
                <a:sym typeface="Symbol" panose="05050102010706020507" pitchFamily="18" charset="2"/>
              </a:rPr>
              <a:t> |</a:t>
            </a:r>
            <a:r>
              <a:rPr lang="en-US" sz="20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 G</a:t>
            </a:r>
            <a:endParaRPr lang="en-US" sz="2000" b="1" dirty="0" smtClean="0">
              <a:solidFill>
                <a:srgbClr val="00B0F0"/>
              </a:solidFill>
              <a:sym typeface="Symbol" panose="05050102010706020507" pitchFamily="18" charset="2"/>
            </a:endParaRPr>
          </a:p>
          <a:p>
            <a:r>
              <a:rPr lang="en-IN" altLang="en-US" sz="20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                                                   G </a:t>
            </a:r>
            <a:r>
              <a:rPr lang="en-US" sz="20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</a:t>
            </a:r>
            <a:r>
              <a:rPr lang="en-GB" altLang="en-US" sz="20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 </a:t>
            </a:r>
            <a:r>
              <a:rPr lang="en-IN" altLang="en-GB" sz="20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  id | (E)</a:t>
            </a:r>
            <a:endParaRPr lang="en-IN" altLang="en-GB" sz="2000" b="1" dirty="0" smtClean="0">
              <a:solidFill>
                <a:srgbClr val="00B0F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 smtClean="0"/>
              <a:t>Dr. M M Math and SS &amp; OS Lab members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A83777B-9EE5-4B89-BE52-F7A99F3F7A31}" type="slidenum">
              <a:rPr lang="en-US"/>
            </a:fld>
            <a:endParaRPr lang="en-US"/>
          </a:p>
        </p:txBody>
      </p:sp>
      <p:sp>
        <p:nvSpPr>
          <p:cNvPr id="100" name="Text Box 99"/>
          <p:cNvSpPr txBox="1"/>
          <p:nvPr/>
        </p:nvSpPr>
        <p:spPr>
          <a:xfrm>
            <a:off x="990600" y="533400"/>
            <a:ext cx="3891280" cy="554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marL="0" indent="0"/>
            <a:r>
              <a:rPr lang="en-US" sz="2000" b="0"/>
              <a:t>%{#include &lt;stdio.h&gt;%}%token ID D%%s : e     {printf("\n valid \n");}  </a:t>
            </a:r>
            <a:r>
              <a:rPr lang="en-IN" altLang="en-US" sz="2000" b="0"/>
              <a:t> </a:t>
            </a:r>
            <a:r>
              <a:rPr lang="en-US" sz="2000" b="0"/>
              <a:t>;e : e '+' t</a:t>
            </a:r>
            <a:endParaRPr lang="en-US" sz="2000" b="0"/>
          </a:p>
          <a:p>
            <a:pPr marL="0" indent="0"/>
            <a:r>
              <a:rPr lang="en-US" sz="2000" b="0"/>
              <a:t>  </a:t>
            </a:r>
            <a:r>
              <a:rPr lang="en-IN" altLang="en-US" sz="2000" b="0"/>
              <a:t> </a:t>
            </a:r>
            <a:r>
              <a:rPr lang="en-US" sz="2000" b="0"/>
              <a:t>| e ‘-’ t </a:t>
            </a:r>
            <a:r>
              <a:rPr lang="en-IN" altLang="en-US" sz="2000" b="0"/>
              <a:t> </a:t>
            </a:r>
            <a:r>
              <a:rPr lang="en-US" sz="2000" b="0"/>
              <a:t> | t  </a:t>
            </a:r>
            <a:r>
              <a:rPr lang="en-IN" altLang="en-US" sz="2000" b="0"/>
              <a:t> </a:t>
            </a:r>
            <a:r>
              <a:rPr lang="en-US" sz="2000" b="0"/>
              <a:t>;t : t '*' f</a:t>
            </a:r>
            <a:endParaRPr lang="en-US" sz="2000" b="0"/>
          </a:p>
          <a:p>
            <a:pPr marL="0" indent="0"/>
            <a:r>
              <a:rPr lang="en-US" sz="2000" b="0"/>
              <a:t>  | t ‘/’ f  | f  ;f : ID  | D  ;%%</a:t>
            </a:r>
            <a:r>
              <a:rPr lang="en-US" sz="1800" b="0">
                <a:latin typeface="Liberation Serif" charset="0"/>
                <a:cs typeface="DejaVu Sans" charset="0"/>
              </a:rPr>
              <a:t></a:t>
            </a:r>
            <a:endParaRPr lang="en-US" sz="1800" b="0">
              <a:latin typeface="Liberation Serif" charset="0"/>
              <a:cs typeface="DejaVu Sans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029835" y="63500"/>
            <a:ext cx="380809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ym typeface="+mn-ea"/>
              </a:rPr>
              <a:t>main(){    printf("Enter expression :");    yyparse();}yyerror(){   printf("INVALID");}</a:t>
            </a:r>
            <a:endParaRPr lang="en-US" sz="2000" b="0"/>
          </a:p>
          <a:p>
            <a:endParaRPr lang="en-US" sz="2000" b="0"/>
          </a:p>
        </p:txBody>
      </p:sp>
      <p:sp>
        <p:nvSpPr>
          <p:cNvPr id="10" name="Text Box 9"/>
          <p:cNvSpPr txBox="1"/>
          <p:nvPr/>
        </p:nvSpPr>
        <p:spPr>
          <a:xfrm>
            <a:off x="4993005" y="3247390"/>
            <a:ext cx="4102735" cy="3610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%{</a:t>
            </a:r>
            <a:endParaRPr lang="en-US" sz="2000"/>
          </a:p>
          <a:p>
            <a:r>
              <a:rPr lang="en-US" sz="2000"/>
              <a:t>#include "y.tab.h"</a:t>
            </a:r>
            <a:endParaRPr lang="en-US" sz="2000"/>
          </a:p>
          <a:p>
            <a:r>
              <a:rPr lang="en-US" sz="2000"/>
              <a:t>%}</a:t>
            </a:r>
            <a:endParaRPr lang="en-US" sz="2000"/>
          </a:p>
          <a:p>
            <a:r>
              <a:rPr lang="en-US" sz="2000"/>
              <a:t>%%</a:t>
            </a:r>
            <a:endParaRPr lang="en-US" sz="2000"/>
          </a:p>
          <a:p>
            <a:r>
              <a:rPr lang="en-US" sz="2000"/>
              <a:t>if     </a:t>
            </a:r>
            <a:r>
              <a:rPr lang="en-IN" altLang="en-US" sz="2000"/>
              <a:t>            </a:t>
            </a:r>
            <a:r>
              <a:rPr lang="en-US" sz="2000"/>
              <a:t> </a:t>
            </a:r>
            <a:r>
              <a:rPr lang="en-IN" altLang="en-US" sz="2000"/>
              <a:t>    </a:t>
            </a:r>
            <a:r>
              <a:rPr lang="en-US" sz="2000"/>
              <a:t>{</a:t>
            </a:r>
            <a:r>
              <a:rPr lang="en-IN" altLang="en-US" sz="2000"/>
              <a:t> </a:t>
            </a:r>
            <a:r>
              <a:rPr lang="en-US" sz="2000"/>
              <a:t>return IF;}</a:t>
            </a:r>
            <a:endParaRPr lang="en-US" sz="2000"/>
          </a:p>
          <a:p>
            <a:r>
              <a:rPr lang="en-US" sz="2000"/>
              <a:t>else      </a:t>
            </a:r>
            <a:r>
              <a:rPr lang="en-IN" altLang="en-US" sz="2000"/>
              <a:t>           </a:t>
            </a:r>
            <a:r>
              <a:rPr lang="en-US" sz="2000"/>
              <a:t>{</a:t>
            </a:r>
            <a:r>
              <a:rPr lang="en-IN" altLang="en-US" sz="2000"/>
              <a:t> </a:t>
            </a:r>
            <a:r>
              <a:rPr lang="en-US" sz="2000"/>
              <a:t>return ELSE;}</a:t>
            </a:r>
            <a:endParaRPr lang="en-US" sz="2000"/>
          </a:p>
          <a:p>
            <a:r>
              <a:rPr lang="en-US" sz="2000"/>
              <a:t>[a-zA-Z]      </a:t>
            </a:r>
            <a:r>
              <a:rPr lang="en-IN" altLang="en-US" sz="2000"/>
              <a:t>    </a:t>
            </a:r>
            <a:r>
              <a:rPr lang="en-US" sz="2000"/>
              <a:t> { return ID; }</a:t>
            </a:r>
            <a:endParaRPr lang="en-US" sz="2000"/>
          </a:p>
          <a:p>
            <a:r>
              <a:rPr lang="en-US" sz="2000"/>
              <a:t>[\&lt;\&gt;\+\-\*\/\=\;] { return yytext[0]; }</a:t>
            </a:r>
            <a:endParaRPr lang="en-US" sz="2000"/>
          </a:p>
          <a:p>
            <a:r>
              <a:rPr lang="en-US" sz="2000"/>
              <a:t>[\(\)]  </a:t>
            </a:r>
            <a:r>
              <a:rPr lang="en-IN" altLang="en-US" sz="2000"/>
              <a:t>            </a:t>
            </a:r>
            <a:r>
              <a:rPr lang="en-US" sz="2000"/>
              <a:t>{ return yytext[0];}</a:t>
            </a:r>
            <a:endParaRPr lang="en-US" sz="2000"/>
          </a:p>
          <a:p>
            <a:r>
              <a:rPr lang="en-US" sz="2000"/>
              <a:t>%%</a:t>
            </a:r>
            <a:endParaRPr lang="en-US" sz="2000"/>
          </a:p>
        </p:txBody>
      </p:sp>
      <p:sp>
        <p:nvSpPr>
          <p:cNvPr id="9" name="Text Box 8"/>
          <p:cNvSpPr txBox="1"/>
          <p:nvPr/>
        </p:nvSpPr>
        <p:spPr>
          <a:xfrm>
            <a:off x="1085850" y="92075"/>
            <a:ext cx="3293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solidFill>
                  <a:srgbClr val="FF0000"/>
                </a:solidFill>
              </a:rPr>
              <a:t>YACC program</a:t>
            </a:r>
            <a:endParaRPr lang="en-IN" altLang="en-US" sz="2000" b="1"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799455" y="307340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5200650" y="2759075"/>
            <a:ext cx="3293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solidFill>
                  <a:srgbClr val="FF0000"/>
                </a:solidFill>
              </a:rPr>
              <a:t>LEX program</a:t>
            </a:r>
            <a:endParaRPr lang="en-IN" alt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625" y="46355"/>
            <a:ext cx="7870825" cy="718820"/>
          </a:xfrm>
        </p:spPr>
        <p:txBody>
          <a:bodyPr>
            <a:noAutofit/>
          </a:bodyPr>
          <a:lstStyle/>
          <a:p>
            <a:r>
              <a:rPr lang="en-US" sz="2800" dirty="0" smtClean="0"/>
              <a:t>Working of Shift Reduce Parser</a:t>
            </a:r>
            <a:r>
              <a:rPr lang="en-IN" altLang="en-US" sz="2800" dirty="0" smtClean="0"/>
              <a:t> on Unambigueous Grammar</a:t>
            </a:r>
            <a:endParaRPr lang="en-IN" alt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935" y="1826895"/>
            <a:ext cx="7971790" cy="510159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3400" dirty="0" smtClean="0"/>
              <a:t> </a:t>
            </a:r>
            <a:endParaRPr lang="en-US" sz="3400" dirty="0" smtClean="0"/>
          </a:p>
          <a:p>
            <a:pPr>
              <a:buNone/>
            </a:pPr>
            <a:r>
              <a:rPr lang="en-US" sz="3400" dirty="0" smtClean="0"/>
              <a:t> </a:t>
            </a:r>
            <a:r>
              <a:rPr lang="en-GB" altLang="en-US" sz="3400" dirty="0" smtClean="0"/>
              <a:t>     </a:t>
            </a:r>
            <a:r>
              <a:rPr lang="en-US" sz="8000" b="1" dirty="0" smtClean="0">
                <a:solidFill>
                  <a:srgbClr val="FF0000"/>
                </a:solidFill>
              </a:rPr>
              <a:t>Stack        </a:t>
            </a:r>
            <a:r>
              <a:rPr lang="en-GB" altLang="en-US" sz="8000" b="1" dirty="0" smtClean="0">
                <a:solidFill>
                  <a:srgbClr val="FF0000"/>
                </a:solidFill>
              </a:rPr>
              <a:t> </a:t>
            </a:r>
            <a:r>
              <a:rPr lang="en-US" sz="8000" b="1" dirty="0" smtClean="0">
                <a:solidFill>
                  <a:srgbClr val="FF0000"/>
                </a:solidFill>
              </a:rPr>
              <a:t>     Input          Action</a:t>
            </a:r>
            <a:endParaRPr lang="en-US" sz="80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8000" b="1" dirty="0" smtClean="0"/>
              <a:t>     $               2+5*4 $        Shift 2</a:t>
            </a:r>
            <a:endParaRPr lang="en-US" sz="8000" b="1" dirty="0" smtClean="0"/>
          </a:p>
          <a:p>
            <a:pPr>
              <a:buNone/>
            </a:pPr>
            <a:r>
              <a:rPr lang="en-US" sz="8000" b="1" dirty="0" smtClean="0"/>
              <a:t>     $2               +5*4 $        Reduce by </a:t>
            </a:r>
            <a:r>
              <a:rPr lang="en-GB" altLang="en-US" sz="8000" b="1" dirty="0" smtClean="0"/>
              <a:t>F</a:t>
            </a:r>
            <a:r>
              <a:rPr lang="en-US" sz="8000" b="1" dirty="0" smtClean="0">
                <a:latin typeface="Calibri" panose="020F0502020204030204"/>
                <a:cs typeface="Calibri" panose="020F0502020204030204"/>
              </a:rPr>
              <a:t>→DIGIT</a:t>
            </a:r>
            <a:r>
              <a:rPr lang="en-GB" altLang="en-US" sz="8000" b="1" dirty="0" smtClean="0">
                <a:latin typeface="Calibri" panose="020F0502020204030204"/>
                <a:cs typeface="Calibri" panose="020F0502020204030204"/>
              </a:rPr>
              <a:t> -(2)</a:t>
            </a:r>
            <a:endParaRPr lang="en-US" sz="8000" b="1" dirty="0" smtClean="0">
              <a:latin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GB" altLang="en-US" sz="8000" b="1" dirty="0" smtClean="0">
                <a:sym typeface="+mn-ea"/>
              </a:rPr>
              <a:t>     </a:t>
            </a:r>
            <a:r>
              <a:rPr lang="en-US" sz="8000" b="1" dirty="0" smtClean="0">
                <a:sym typeface="+mn-ea"/>
              </a:rPr>
              <a:t>$</a:t>
            </a:r>
            <a:r>
              <a:rPr lang="en-GB" altLang="en-US" sz="8000" b="1" dirty="0" smtClean="0">
                <a:sym typeface="+mn-ea"/>
              </a:rPr>
              <a:t>F</a:t>
            </a:r>
            <a:r>
              <a:rPr lang="en-US" sz="8000" b="1" dirty="0" smtClean="0">
                <a:sym typeface="+mn-ea"/>
              </a:rPr>
              <a:t>               +5*4 $        Reduce by </a:t>
            </a:r>
            <a:r>
              <a:rPr lang="en-GB" altLang="en-US" sz="8000" b="1" dirty="0" smtClean="0">
                <a:sym typeface="+mn-ea"/>
              </a:rPr>
              <a:t>T</a:t>
            </a:r>
            <a:r>
              <a:rPr lang="en-US" sz="8000" b="1" dirty="0" smtClean="0">
                <a:latin typeface="Calibri" panose="020F0502020204030204"/>
                <a:cs typeface="Calibri" panose="020F0502020204030204"/>
                <a:sym typeface="+mn-ea"/>
              </a:rPr>
              <a:t>→</a:t>
            </a:r>
            <a:r>
              <a:rPr lang="en-GB" altLang="en-US" sz="8000" b="1" dirty="0" smtClean="0">
                <a:latin typeface="Calibri" panose="020F0502020204030204"/>
                <a:cs typeface="Calibri" panose="020F0502020204030204"/>
                <a:sym typeface="+mn-ea"/>
              </a:rPr>
              <a:t>F</a:t>
            </a:r>
            <a:endParaRPr lang="en-US" sz="8000" b="1" dirty="0" smtClean="0"/>
          </a:p>
          <a:p>
            <a:pPr>
              <a:buNone/>
            </a:pPr>
            <a:r>
              <a:rPr lang="en-GB" altLang="en-US" sz="8000" b="1" dirty="0" smtClean="0">
                <a:sym typeface="+mn-ea"/>
              </a:rPr>
              <a:t>     </a:t>
            </a:r>
            <a:r>
              <a:rPr lang="en-US" sz="8000" b="1" dirty="0" smtClean="0">
                <a:sym typeface="+mn-ea"/>
              </a:rPr>
              <a:t>$</a:t>
            </a:r>
            <a:r>
              <a:rPr lang="en-GB" altLang="en-US" sz="8000" b="1" dirty="0" smtClean="0">
                <a:sym typeface="+mn-ea"/>
              </a:rPr>
              <a:t>T</a:t>
            </a:r>
            <a:r>
              <a:rPr lang="en-US" sz="8000" b="1" dirty="0" smtClean="0">
                <a:sym typeface="+mn-ea"/>
              </a:rPr>
              <a:t>               +5*4 $        Reduce by E</a:t>
            </a:r>
            <a:r>
              <a:rPr lang="en-US" sz="8000" b="1" dirty="0" smtClean="0">
                <a:latin typeface="Calibri" panose="020F0502020204030204"/>
                <a:cs typeface="Calibri" panose="020F0502020204030204"/>
                <a:sym typeface="+mn-ea"/>
              </a:rPr>
              <a:t>→</a:t>
            </a:r>
            <a:r>
              <a:rPr lang="en-GB" altLang="en-US" sz="8000" b="1" dirty="0" smtClean="0">
                <a:latin typeface="Calibri" panose="020F0502020204030204"/>
                <a:cs typeface="Calibri" panose="020F0502020204030204"/>
                <a:sym typeface="+mn-ea"/>
              </a:rPr>
              <a:t>T</a:t>
            </a:r>
            <a:endParaRPr lang="en-US" sz="8000" b="1" dirty="0" smtClean="0"/>
          </a:p>
          <a:p>
            <a:pPr>
              <a:buNone/>
            </a:pPr>
            <a:r>
              <a:rPr lang="en-US" sz="8000" b="1" dirty="0" smtClean="0"/>
              <a:t>     $E               +5*4 $        Shift +</a:t>
            </a:r>
            <a:endParaRPr lang="en-US" sz="8000" b="1" dirty="0" smtClean="0"/>
          </a:p>
          <a:p>
            <a:pPr>
              <a:buNone/>
            </a:pPr>
            <a:r>
              <a:rPr lang="en-US" sz="8000" b="1" dirty="0" smtClean="0"/>
              <a:t>     $E+               5*4 $        Shift 5</a:t>
            </a:r>
            <a:endParaRPr lang="en-US" sz="8000" b="1" dirty="0" smtClean="0"/>
          </a:p>
          <a:p>
            <a:pPr>
              <a:buNone/>
            </a:pPr>
            <a:r>
              <a:rPr lang="en-US" sz="8000" b="1" dirty="0" smtClean="0"/>
              <a:t>     $E + 5             *4 $        Reduce by </a:t>
            </a:r>
            <a:r>
              <a:rPr lang="en-GB" altLang="en-US" sz="8000" b="1" dirty="0" smtClean="0"/>
              <a:t>F</a:t>
            </a:r>
            <a:r>
              <a:rPr lang="en-US" sz="8000" b="1" dirty="0" smtClean="0">
                <a:latin typeface="Calibri" panose="020F0502020204030204"/>
                <a:cs typeface="Calibri" panose="020F0502020204030204"/>
              </a:rPr>
              <a:t>→DIGIT</a:t>
            </a:r>
            <a:r>
              <a:rPr lang="en-GB" altLang="en-US" sz="8000" b="1" dirty="0" smtClean="0">
                <a:latin typeface="Calibri" panose="020F0502020204030204"/>
                <a:cs typeface="Calibri" panose="020F0502020204030204"/>
              </a:rPr>
              <a:t>-(5)</a:t>
            </a:r>
            <a:endParaRPr lang="en-US" sz="8000" b="1" dirty="0" smtClean="0">
              <a:latin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US" sz="8000" b="1" dirty="0" smtClean="0">
                <a:sym typeface="+mn-ea"/>
              </a:rPr>
              <a:t> </a:t>
            </a:r>
            <a:r>
              <a:rPr lang="en-GB" altLang="en-US" sz="8000" b="1" dirty="0" smtClean="0">
                <a:sym typeface="+mn-ea"/>
              </a:rPr>
              <a:t>    </a:t>
            </a:r>
            <a:r>
              <a:rPr lang="en-US" sz="8000" b="1" dirty="0" smtClean="0">
                <a:sym typeface="+mn-ea"/>
              </a:rPr>
              <a:t>$E + </a:t>
            </a:r>
            <a:r>
              <a:rPr lang="en-GB" altLang="en-US" sz="8000" b="1" dirty="0" smtClean="0">
                <a:sym typeface="+mn-ea"/>
              </a:rPr>
              <a:t>F </a:t>
            </a:r>
            <a:r>
              <a:rPr lang="en-US" sz="8000" b="1" dirty="0" smtClean="0">
                <a:sym typeface="+mn-ea"/>
              </a:rPr>
              <a:t>            *4 $        Reduce by </a:t>
            </a:r>
            <a:r>
              <a:rPr lang="en-GB" altLang="en-US" sz="8000" b="1" dirty="0" smtClean="0">
                <a:sym typeface="+mn-ea"/>
              </a:rPr>
              <a:t>T</a:t>
            </a:r>
            <a:r>
              <a:rPr lang="en-US" sz="8000" b="1" dirty="0" smtClean="0">
                <a:latin typeface="Calibri" panose="020F0502020204030204"/>
                <a:cs typeface="Calibri" panose="020F0502020204030204"/>
                <a:sym typeface="+mn-ea"/>
              </a:rPr>
              <a:t>→</a:t>
            </a:r>
            <a:r>
              <a:rPr lang="en-GB" altLang="en-US" sz="8000" b="1" dirty="0" smtClean="0">
                <a:latin typeface="Calibri" panose="020F0502020204030204"/>
                <a:cs typeface="Calibri" panose="020F0502020204030204"/>
                <a:sym typeface="+mn-ea"/>
              </a:rPr>
              <a:t>F</a:t>
            </a:r>
            <a:endParaRPr lang="en-US" sz="8000" b="1" dirty="0" smtClean="0"/>
          </a:p>
          <a:p>
            <a:pPr>
              <a:buNone/>
            </a:pPr>
            <a:r>
              <a:rPr lang="en-US" sz="8000" b="1" dirty="0" smtClean="0"/>
              <a:t>     $E + </a:t>
            </a:r>
            <a:r>
              <a:rPr lang="en-GB" altLang="en-US" sz="8000" b="1" dirty="0" smtClean="0"/>
              <a:t>T</a:t>
            </a:r>
            <a:r>
              <a:rPr lang="en-US" sz="8000" b="1" dirty="0" smtClean="0"/>
              <a:t>           </a:t>
            </a:r>
            <a:r>
              <a:rPr lang="en-GB" altLang="en-US" sz="8000" b="1" dirty="0" smtClean="0"/>
              <a:t> </a:t>
            </a:r>
            <a:r>
              <a:rPr lang="en-US" sz="8000" b="1" dirty="0" smtClean="0"/>
              <a:t> *4 $        Shift *</a:t>
            </a:r>
            <a:endParaRPr lang="en-US" sz="8000" b="1" dirty="0" smtClean="0"/>
          </a:p>
          <a:p>
            <a:pPr>
              <a:buNone/>
            </a:pPr>
            <a:r>
              <a:rPr lang="en-US" sz="8000" b="1" dirty="0" smtClean="0"/>
              <a:t>     $E + </a:t>
            </a:r>
            <a:r>
              <a:rPr lang="en-GB" altLang="en-US" sz="8000" b="1" dirty="0" smtClean="0"/>
              <a:t>T</a:t>
            </a:r>
            <a:r>
              <a:rPr lang="en-US" sz="8000" b="1" dirty="0" smtClean="0"/>
              <a:t> *            4</a:t>
            </a:r>
            <a:r>
              <a:rPr lang="en-GB" altLang="en-US" sz="8000" b="1" dirty="0" smtClean="0"/>
              <a:t> </a:t>
            </a:r>
            <a:r>
              <a:rPr lang="en-US" sz="8000" b="1" dirty="0" smtClean="0"/>
              <a:t>$        Shift 4</a:t>
            </a:r>
            <a:endParaRPr lang="en-US" sz="8000" b="1" dirty="0" smtClean="0"/>
          </a:p>
          <a:p>
            <a:pPr>
              <a:buNone/>
            </a:pPr>
            <a:r>
              <a:rPr lang="en-US" sz="8000" b="1" dirty="0" smtClean="0"/>
              <a:t>     $E + </a:t>
            </a:r>
            <a:r>
              <a:rPr lang="en-GB" altLang="en-US" sz="8000" b="1" dirty="0" smtClean="0"/>
              <a:t>T</a:t>
            </a:r>
            <a:r>
              <a:rPr lang="en-US" sz="8000" b="1" dirty="0" smtClean="0"/>
              <a:t> * 4      </a:t>
            </a:r>
            <a:r>
              <a:rPr lang="en-GB" altLang="en-US" sz="8000" b="1" dirty="0" smtClean="0"/>
              <a:t> </a:t>
            </a:r>
            <a:r>
              <a:rPr lang="en-US" sz="8000" b="1" dirty="0" smtClean="0"/>
              <a:t>     $        Reduce by </a:t>
            </a:r>
            <a:r>
              <a:rPr lang="en-GB" altLang="en-US" sz="8000" b="1" dirty="0" smtClean="0"/>
              <a:t>F</a:t>
            </a:r>
            <a:r>
              <a:rPr lang="en-US" sz="8000" b="1" dirty="0" smtClean="0">
                <a:latin typeface="Calibri" panose="020F0502020204030204"/>
                <a:cs typeface="Calibri" panose="020F0502020204030204"/>
              </a:rPr>
              <a:t>→DIGIT</a:t>
            </a:r>
            <a:r>
              <a:rPr lang="en-GB" altLang="en-US" sz="8000" b="1" dirty="0" smtClean="0">
                <a:latin typeface="Calibri" panose="020F0502020204030204"/>
                <a:cs typeface="Calibri" panose="020F0502020204030204"/>
              </a:rPr>
              <a:t>-(4)</a:t>
            </a:r>
            <a:endParaRPr lang="en-US" sz="8000" b="1" dirty="0" smtClean="0"/>
          </a:p>
          <a:p>
            <a:pPr>
              <a:buNone/>
            </a:pPr>
            <a:r>
              <a:rPr lang="en-US" sz="8000" b="1" dirty="0" smtClean="0"/>
              <a:t>     $E + </a:t>
            </a:r>
            <a:r>
              <a:rPr lang="en-GB" altLang="en-US" sz="8000" b="1" dirty="0" smtClean="0"/>
              <a:t>T</a:t>
            </a:r>
            <a:r>
              <a:rPr lang="en-US" sz="8000" b="1" dirty="0" smtClean="0"/>
              <a:t> * </a:t>
            </a:r>
            <a:r>
              <a:rPr lang="en-GB" altLang="en-US" sz="8000" b="1" dirty="0" smtClean="0"/>
              <a:t>F</a:t>
            </a:r>
            <a:r>
              <a:rPr lang="en-US" sz="8000" b="1" dirty="0" smtClean="0"/>
              <a:t>        </a:t>
            </a:r>
            <a:r>
              <a:rPr lang="en-GB" altLang="en-US" sz="8000" b="1" dirty="0" smtClean="0"/>
              <a:t>  </a:t>
            </a:r>
            <a:r>
              <a:rPr lang="en-US" sz="8000" b="1" dirty="0" smtClean="0"/>
              <a:t>  $        Reduce by </a:t>
            </a:r>
            <a:r>
              <a:rPr lang="en-GB" altLang="en-US" sz="8000" b="1" dirty="0" smtClean="0"/>
              <a:t>T</a:t>
            </a:r>
            <a:r>
              <a:rPr lang="en-US" sz="8000" b="1" dirty="0" smtClean="0">
                <a:latin typeface="Calibri" panose="020F0502020204030204"/>
                <a:cs typeface="Calibri" panose="020F0502020204030204"/>
              </a:rPr>
              <a:t>→</a:t>
            </a:r>
            <a:r>
              <a:rPr lang="en-GB" altLang="en-US" sz="8000" b="1" dirty="0" smtClean="0">
                <a:latin typeface="Calibri" panose="020F0502020204030204"/>
                <a:cs typeface="Calibri" panose="020F0502020204030204"/>
              </a:rPr>
              <a:t>T</a:t>
            </a:r>
            <a:r>
              <a:rPr lang="en-US" sz="8000" b="1" dirty="0" smtClean="0">
                <a:latin typeface="Calibri" panose="020F0502020204030204"/>
                <a:cs typeface="Calibri" panose="020F0502020204030204"/>
              </a:rPr>
              <a:t>* </a:t>
            </a:r>
            <a:r>
              <a:rPr lang="en-GB" altLang="en-US" sz="8000" b="1" dirty="0" smtClean="0">
                <a:latin typeface="Calibri" panose="020F0502020204030204"/>
                <a:cs typeface="Calibri" panose="020F0502020204030204"/>
              </a:rPr>
              <a:t>F</a:t>
            </a:r>
            <a:endParaRPr lang="en-US" sz="8000" b="1" dirty="0" smtClean="0"/>
          </a:p>
          <a:p>
            <a:pPr>
              <a:buNone/>
            </a:pPr>
            <a:r>
              <a:rPr lang="en-US" sz="8000" b="1" dirty="0" smtClean="0"/>
              <a:t>     $E + </a:t>
            </a:r>
            <a:r>
              <a:rPr lang="en-GB" altLang="en-US" sz="8000" b="1" dirty="0" smtClean="0"/>
              <a:t>T</a:t>
            </a:r>
            <a:r>
              <a:rPr lang="en-US" sz="8000" b="1" dirty="0" smtClean="0"/>
              <a:t>             </a:t>
            </a:r>
            <a:r>
              <a:rPr lang="en-GB" altLang="en-US" sz="8000" b="1" dirty="0" smtClean="0"/>
              <a:t> </a:t>
            </a:r>
            <a:r>
              <a:rPr lang="en-US" sz="8000" b="1" dirty="0" smtClean="0"/>
              <a:t>  $       </a:t>
            </a:r>
            <a:r>
              <a:rPr lang="en-GB" altLang="en-US" sz="8000" b="1" dirty="0" smtClean="0"/>
              <a:t> </a:t>
            </a:r>
            <a:r>
              <a:rPr lang="en-US" sz="8000" b="1" dirty="0" smtClean="0"/>
              <a:t>Reduce by E</a:t>
            </a:r>
            <a:r>
              <a:rPr lang="en-US" sz="8000" b="1" dirty="0" smtClean="0">
                <a:latin typeface="Calibri" panose="020F0502020204030204"/>
                <a:cs typeface="Calibri" panose="020F0502020204030204"/>
              </a:rPr>
              <a:t>→E </a:t>
            </a:r>
            <a:r>
              <a:rPr lang="en-GB" altLang="en-US" sz="8000" b="1" dirty="0" smtClean="0">
                <a:latin typeface="Calibri" panose="020F0502020204030204"/>
                <a:cs typeface="Calibri" panose="020F0502020204030204"/>
              </a:rPr>
              <a:t>+ T</a:t>
            </a:r>
            <a:endParaRPr lang="en-US" sz="8000" b="1" dirty="0" smtClean="0"/>
          </a:p>
          <a:p>
            <a:pPr>
              <a:buNone/>
            </a:pPr>
            <a:r>
              <a:rPr lang="en-US" sz="8000" b="1" dirty="0" smtClean="0"/>
              <a:t>     $E                    $       </a:t>
            </a:r>
            <a:r>
              <a:rPr lang="en-GB" altLang="en-US" sz="8000" b="1" dirty="0" smtClean="0"/>
              <a:t> </a:t>
            </a:r>
            <a:r>
              <a:rPr lang="en-US" sz="8000" b="1" dirty="0" smtClean="0"/>
              <a:t>Accept</a:t>
            </a:r>
            <a:endParaRPr lang="en-US" sz="8000" b="1" dirty="0" smtClean="0"/>
          </a:p>
        </p:txBody>
      </p:sp>
      <p:sp>
        <p:nvSpPr>
          <p:cNvPr id="9" name="Title 1"/>
          <p:cNvSpPr txBox="1"/>
          <p:nvPr/>
        </p:nvSpPr>
        <p:spPr>
          <a:xfrm>
            <a:off x="1054735" y="762000"/>
            <a:ext cx="7239000" cy="1331595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r>
              <a:rPr lang="en-US" sz="30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Grammar :</a:t>
            </a:r>
            <a:r>
              <a:rPr lang="en-GB" altLang="en-US" sz="30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   </a:t>
            </a:r>
            <a:r>
              <a:rPr lang="en-US" sz="20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S→  E </a:t>
            </a:r>
            <a:endParaRPr lang="en-US" sz="2000" dirty="0" smtClean="0"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/>
              <a:cs typeface="Calibri" panose="020F0502020204030204"/>
            </a:endParaRPr>
          </a:p>
          <a:p>
            <a:pPr lvl="0"/>
            <a:r>
              <a:rPr kumimoji="0" lang="en-GB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libri" panose="020F0502020204030204"/>
                <a:ea typeface="+mj-ea"/>
                <a:cs typeface="Calibri" panose="020F0502020204030204"/>
              </a:rPr>
              <a:t>→  E + </a:t>
            </a:r>
            <a:r>
              <a:rPr kumimoji="0" lang="en-GB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libri" panose="020F0502020204030204"/>
                <a:ea typeface="+mj-ea"/>
                <a:cs typeface="Calibri" panose="020F0502020204030204"/>
              </a:rPr>
              <a:t>T </a:t>
            </a:r>
            <a:r>
              <a:rPr lang="en-US" sz="20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/>
                <a:ea typeface="+mj-ea"/>
                <a:cs typeface="Calibri" panose="020F0502020204030204"/>
              </a:rPr>
              <a:t>│</a:t>
            </a:r>
            <a:r>
              <a:rPr lang="en-GB" altLang="en-US" sz="20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/>
                <a:ea typeface="+mj-ea"/>
                <a:cs typeface="Calibri" panose="020F0502020204030204"/>
              </a:rPr>
              <a:t> E - T</a:t>
            </a:r>
            <a:endParaRPr lang="en-GB" altLang="en-US" sz="2000" dirty="0" smtClean="0"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/>
              <a:ea typeface="+mj-ea"/>
              <a:cs typeface="Calibri" panose="020F0502020204030204"/>
            </a:endParaRPr>
          </a:p>
          <a:p>
            <a:pPr lvl="0"/>
            <a:r>
              <a:rPr lang="en-GB" altLang="en-US" sz="20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/>
                <a:ea typeface="+mj-ea"/>
                <a:cs typeface="Calibri" panose="020F0502020204030204"/>
              </a:rPr>
              <a:t>                                 T </a:t>
            </a:r>
            <a:r>
              <a:rPr lang="en-US" sz="200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libri" panose="020F0502020204030204"/>
                <a:ea typeface="+mj-ea"/>
                <a:cs typeface="Calibri" panose="020F0502020204030204"/>
                <a:sym typeface="+mn-ea"/>
              </a:rPr>
              <a:t>→</a:t>
            </a:r>
            <a:r>
              <a:rPr lang="en-GB" altLang="en-US" sz="20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/>
                <a:ea typeface="+mj-ea"/>
                <a:cs typeface="Calibri" panose="020F0502020204030204"/>
              </a:rPr>
              <a:t> T</a:t>
            </a:r>
            <a:r>
              <a:rPr lang="en-US" sz="20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/>
                <a:ea typeface="+mj-ea"/>
                <a:cs typeface="Calibri" panose="020F0502020204030204"/>
              </a:rPr>
              <a:t> </a:t>
            </a:r>
            <a:r>
              <a:rPr lang="en-GB" altLang="en-US" sz="20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/>
                <a:ea typeface="+mj-ea"/>
                <a:cs typeface="Calibri" panose="020F0502020204030204"/>
              </a:rPr>
              <a:t>* </a:t>
            </a:r>
            <a:r>
              <a:rPr lang="en-US" sz="20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/>
                <a:ea typeface="+mj-ea"/>
                <a:cs typeface="Calibri" panose="020F0502020204030204"/>
              </a:rPr>
              <a:t>E</a:t>
            </a:r>
            <a:r>
              <a:rPr lang="en-GB" altLang="en-US" sz="20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/>
                <a:ea typeface="+mj-ea"/>
                <a:cs typeface="Calibri" panose="020F0502020204030204"/>
              </a:rPr>
              <a:t> </a:t>
            </a:r>
            <a:r>
              <a:rPr lang="en-US" sz="20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│</a:t>
            </a:r>
            <a:r>
              <a:rPr lang="en-GB" altLang="en-US" sz="20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/>
                <a:ea typeface="+mj-ea"/>
                <a:cs typeface="Calibri" panose="020F0502020204030204"/>
              </a:rPr>
              <a:t> T </a:t>
            </a:r>
            <a:r>
              <a:rPr lang="en-GB" altLang="en-US" sz="20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/</a:t>
            </a:r>
            <a:r>
              <a:rPr lang="en-US" sz="20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 </a:t>
            </a:r>
            <a:r>
              <a:rPr lang="en-GB" altLang="en-US" sz="20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F</a:t>
            </a:r>
            <a:r>
              <a:rPr lang="en-US" sz="20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 │</a:t>
            </a:r>
            <a:r>
              <a:rPr lang="en-GB" altLang="en-US" sz="20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F</a:t>
            </a:r>
            <a:endParaRPr lang="en-GB" altLang="en-US" sz="2000" dirty="0" smtClean="0"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/>
              <a:cs typeface="Calibri" panose="020F0502020204030204"/>
            </a:endParaRPr>
          </a:p>
          <a:p>
            <a:pPr lvl="0"/>
            <a:r>
              <a:rPr lang="en-GB" altLang="en-US" sz="20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                                 F </a:t>
            </a:r>
            <a:r>
              <a:rPr lang="en-US" sz="200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libri" panose="020F0502020204030204"/>
                <a:ea typeface="+mj-ea"/>
                <a:cs typeface="Calibri" panose="020F0502020204030204"/>
                <a:sym typeface="+mn-ea"/>
              </a:rPr>
              <a:t>→</a:t>
            </a:r>
            <a:r>
              <a:rPr lang="en-GB" altLang="en-US" sz="200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libri" panose="020F0502020204030204"/>
                <a:ea typeface="+mj-ea"/>
                <a:cs typeface="Calibri" panose="020F0502020204030204"/>
                <a:sym typeface="+mn-ea"/>
              </a:rPr>
              <a:t> </a:t>
            </a:r>
            <a:r>
              <a:rPr lang="en-IN" altLang="en-GB" sz="200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libri" panose="020F0502020204030204"/>
                <a:ea typeface="+mj-ea"/>
                <a:cs typeface="Calibri" panose="020F0502020204030204"/>
                <a:sym typeface="+mn-ea"/>
              </a:rPr>
              <a:t> (E) </a:t>
            </a:r>
            <a:r>
              <a:rPr lang="en-US" sz="20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│</a:t>
            </a:r>
            <a:r>
              <a:rPr lang="en-GB" altLang="en-US" sz="20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/>
                <a:ea typeface="+mj-ea"/>
                <a:cs typeface="Calibri" panose="020F0502020204030204"/>
                <a:sym typeface="+mn-ea"/>
              </a:rPr>
              <a:t> </a:t>
            </a:r>
            <a:r>
              <a:rPr lang="en-US" sz="20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DIGIT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libri" panose="020F0502020204030204"/>
                <a:ea typeface="+mj-ea"/>
                <a:cs typeface="Calibri" panose="020F0502020204030204"/>
              </a:rPr>
              <a:t>     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libri" panose="020F0502020204030204"/>
              <a:ea typeface="+mj-ea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22555"/>
            <a:ext cx="7499350" cy="50355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70C0"/>
                </a:solidFill>
              </a:rPr>
              <a:t>I. Introduction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609600"/>
            <a:ext cx="7791450" cy="5867400"/>
          </a:xfrm>
        </p:spPr>
        <p:txBody>
          <a:bodyPr>
            <a:normAutofit fontScale="55000"/>
          </a:bodyPr>
          <a:lstStyle/>
          <a:p>
            <a:pPr marL="365760" indent="-283210" fontAlgn="auto">
              <a:lnSpc>
                <a:spcPct val="150000"/>
              </a:lnSpc>
              <a:spcAft>
                <a:spcPts val="0"/>
              </a:spcAft>
              <a:buFont typeface="Wingdings 2" panose="05020102010507070707"/>
              <a:buChar char=""/>
              <a:defRPr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GRAMMER  : </a:t>
            </a:r>
            <a:r>
              <a:rPr lang="en-US" sz="3690" b="1" dirty="0" smtClean="0">
                <a:latin typeface="+mj-lt"/>
                <a:cs typeface="+mj-lt"/>
              </a:rPr>
              <a:t>It  is a </a:t>
            </a:r>
            <a:r>
              <a:rPr lang="en-US" sz="3690" b="1" dirty="0" smtClean="0">
                <a:solidFill>
                  <a:srgbClr val="FF0000"/>
                </a:solidFill>
                <a:latin typeface="+mj-lt"/>
                <a:cs typeface="+mj-lt"/>
              </a:rPr>
              <a:t>powerful mechanism</a:t>
            </a:r>
            <a:r>
              <a:rPr lang="en-US" sz="3690" b="1" dirty="0" smtClean="0">
                <a:latin typeface="+mj-lt"/>
                <a:cs typeface="+mj-lt"/>
              </a:rPr>
              <a:t> to describe the  </a:t>
            </a:r>
            <a:r>
              <a:rPr lang="en-US" sz="3690" b="1" dirty="0" smtClean="0">
                <a:solidFill>
                  <a:srgbClr val="FF0000"/>
                </a:solidFill>
                <a:latin typeface="+mj-lt"/>
                <a:cs typeface="+mj-lt"/>
              </a:rPr>
              <a:t>structure of statement/sentence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83210" fontAlgn="auto">
              <a:lnSpc>
                <a:spcPct val="150000"/>
              </a:lnSpc>
              <a:spcAft>
                <a:spcPts val="0"/>
              </a:spcAft>
              <a:buFont typeface="Wingdings 2" panose="05020102010507070707"/>
              <a:buChar char=""/>
              <a:defRPr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analyzer :  </a:t>
            </a:r>
            <a:r>
              <a:rPr lang="en-GB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690" b="1" dirty="0" smtClean="0">
                <a:latin typeface="+mj-lt"/>
                <a:cs typeface="+mj-lt"/>
              </a:rPr>
              <a:t>Is a  program  for a typical compiler that is responsible for grouping the  tokens  into a valid constructs,  according to the specifications of grammar..  </a:t>
            </a:r>
            <a:endParaRPr lang="en-US" sz="3690" b="1" dirty="0" smtClean="0">
              <a:latin typeface="+mj-lt"/>
              <a:cs typeface="+mj-lt"/>
            </a:endParaRPr>
          </a:p>
          <a:p>
            <a:pPr marL="365760" indent="-28321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/>
              <a:buChar char=""/>
              <a:defRPr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LEX and YACC Tools are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90" b="1" dirty="0" smtClean="0">
                <a:latin typeface="+mj-lt"/>
                <a:cs typeface="+mj-lt"/>
              </a:rPr>
              <a:t>Written and developed by </a:t>
            </a:r>
            <a:r>
              <a:rPr lang="en-US" sz="3690" b="1" dirty="0" smtClean="0">
                <a:solidFill>
                  <a:srgbClr val="FF0000"/>
                </a:solidFill>
                <a:latin typeface="+mj-lt"/>
                <a:cs typeface="+mj-lt"/>
              </a:rPr>
              <a:t>Eric Schmidt</a:t>
            </a:r>
            <a:r>
              <a:rPr lang="en-US" sz="3690" b="1" dirty="0" smtClean="0">
                <a:latin typeface="+mj-lt"/>
                <a:cs typeface="+mj-lt"/>
              </a:rPr>
              <a:t> and </a:t>
            </a:r>
            <a:r>
              <a:rPr lang="en-US" sz="3690" b="1" dirty="0" smtClean="0">
                <a:solidFill>
                  <a:srgbClr val="FF0000"/>
                </a:solidFill>
                <a:latin typeface="+mj-lt"/>
                <a:cs typeface="+mj-lt"/>
              </a:rPr>
              <a:t>Mike Lesk</a:t>
            </a:r>
            <a:r>
              <a:rPr lang="en-US" sz="3690" b="1" dirty="0" smtClean="0">
                <a:latin typeface="+mj-lt"/>
                <a:cs typeface="+mj-lt"/>
              </a:rPr>
              <a:t>.</a:t>
            </a:r>
            <a:endParaRPr lang="en-US" sz="3690" b="1" dirty="0" smtClean="0">
              <a:latin typeface="+mj-lt"/>
              <a:cs typeface="+mj-lt"/>
            </a:endParaRPr>
          </a:p>
          <a:p>
            <a:pPr marL="82550" indent="0" fontAlgn="auto">
              <a:spcBef>
                <a:spcPts val="0"/>
              </a:spcBef>
              <a:spcAft>
                <a:spcPts val="0"/>
              </a:spcAft>
              <a:buFont typeface="Wingdings 2" panose="05020102010507070707"/>
              <a:buNone/>
              <a:defRPr/>
            </a:pPr>
            <a:endParaRPr lang="en-US" sz="3690" b="1" dirty="0" smtClean="0">
              <a:latin typeface="+mj-lt"/>
              <a:cs typeface="+mj-lt"/>
            </a:endParaRPr>
          </a:p>
          <a:p>
            <a:pPr marL="365760" indent="-283210" eaLnBrk="1" fontAlgn="auto" latinLnBrk="0" hangingPunct="1">
              <a:lnSpc>
                <a:spcPct val="150000"/>
              </a:lnSpc>
              <a:spcAft>
                <a:spcPts val="0"/>
              </a:spcAft>
              <a:buFont typeface="Wingdings 2" panose="05020102010507070707"/>
              <a:buChar char=""/>
              <a:defRPr/>
            </a:pPr>
            <a:r>
              <a:rPr lang="en-US" sz="369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Applications of  YACC :   </a:t>
            </a:r>
            <a:r>
              <a:rPr lang="en-US" sz="3690" b="1" dirty="0" smtClean="0">
                <a:latin typeface="+mj-lt"/>
                <a:cs typeface="+mj-lt"/>
                <a:sym typeface="+mn-ea"/>
              </a:rPr>
              <a:t>Mainly used  by  compiler writers to  write compiler and  interpreter. </a:t>
            </a:r>
            <a:endParaRPr lang="en-US" sz="3690" b="1" dirty="0" smtClean="0">
              <a:latin typeface="+mj-lt"/>
              <a:cs typeface="+mj-lt"/>
            </a:endParaRPr>
          </a:p>
          <a:p>
            <a:pPr marL="365760" indent="-283210" eaLnBrk="1" fontAlgn="auto" latinLnBrk="0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en-US" sz="369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83210" fontAlgn="auto">
              <a:lnSpc>
                <a:spcPct val="150000"/>
              </a:lnSpc>
              <a:spcAft>
                <a:spcPts val="0"/>
              </a:spcAft>
              <a:buFont typeface="Wingdings 2" panose="05020102010507070707"/>
              <a:buChar char=""/>
              <a:defRPr/>
            </a:pPr>
            <a:endParaRPr lang="en-US" sz="3690" b="1" dirty="0" smtClean="0">
              <a:latin typeface="+mj-lt"/>
              <a:cs typeface="+mj-lt"/>
            </a:endParaRPr>
          </a:p>
          <a:p>
            <a:pPr marL="365760" indent="-283210" fontAlgn="auto">
              <a:lnSpc>
                <a:spcPct val="150000"/>
              </a:lnSpc>
              <a:spcAft>
                <a:spcPts val="0"/>
              </a:spcAft>
              <a:buFont typeface="Wingdings 2" panose="05020102010507070707"/>
              <a:buChar char=""/>
              <a:defRPr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AEBB7-80EA-411B-853D-42E2338FCE5B}" type="slidenum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M M Math and SS &amp; OS Lab members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 smtClean="0"/>
              <a:t>Dr. M M Math and SS &amp; OS Lab members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A83777B-9EE5-4B89-BE52-F7A99F3F7A31}" type="slidenum">
              <a:rPr lang="en-US"/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150620" y="179705"/>
            <a:ext cx="6475730" cy="666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3600" b="1">
                <a:solidFill>
                  <a:srgbClr val="FF0000"/>
                </a:solidFill>
              </a:rPr>
              <a:t>Programming Exercises</a:t>
            </a:r>
            <a:endParaRPr lang="en-GB" altLang="en-US" sz="3600" b="1">
              <a:solidFill>
                <a:srgbClr val="FF00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50620" y="704850"/>
            <a:ext cx="7895590" cy="5697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2000"/>
              <a:t>1. Write a YACC programm to validate the IDENTIFIER of C-Language</a:t>
            </a:r>
            <a:endParaRPr lang="en-GB" altLang="en-US" sz="2000"/>
          </a:p>
          <a:p>
            <a:r>
              <a:rPr lang="en-GB" altLang="en-US" sz="2000"/>
              <a:t>2. Write a YACC program to accept the following Language :</a:t>
            </a:r>
            <a:endParaRPr lang="en-GB" altLang="en-US" sz="2000"/>
          </a:p>
          <a:p>
            <a:r>
              <a:rPr lang="en-GB" altLang="en-US" sz="2000"/>
              <a:t>     </a:t>
            </a:r>
            <a:r>
              <a:rPr lang="en-US" altLang="zh-TW" sz="2000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L = { a</a:t>
            </a:r>
            <a:r>
              <a:rPr lang="en-US" altLang="zh-TW" sz="2000" b="1" baseline="30000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n</a:t>
            </a:r>
            <a:r>
              <a:rPr lang="en-GB" altLang="en-US" sz="2000" b="1" baseline="30000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 </a:t>
            </a:r>
            <a:r>
              <a:rPr lang="en-US" altLang="zh-TW" sz="2000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b | n&gt;=</a:t>
            </a:r>
            <a:r>
              <a:rPr lang="en-GB" alt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10</a:t>
            </a:r>
            <a:r>
              <a:rPr lang="en-US" altLang="zh-TW" sz="2000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}</a:t>
            </a:r>
            <a:endParaRPr lang="en-US" altLang="zh-TW" sz="2000" b="1" dirty="0" smtClean="0">
              <a:solidFill>
                <a:srgbClr val="002060"/>
              </a:solidFill>
              <a:latin typeface="Courier New" panose="02070309020205020404" pitchFamily="49" charset="0"/>
              <a:sym typeface="+mn-ea"/>
            </a:endParaRPr>
          </a:p>
          <a:p>
            <a:r>
              <a:rPr lang="en-GB" altLang="en-US" sz="2000"/>
              <a:t>     </a:t>
            </a:r>
            <a:r>
              <a:rPr lang="en-US" altLang="zh-TW" sz="2000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L = { a</a:t>
            </a:r>
            <a:r>
              <a:rPr lang="en-US" altLang="zh-TW" sz="2000" b="1" baseline="30000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n</a:t>
            </a:r>
            <a:r>
              <a:rPr lang="en-GB" altLang="en-US" sz="2000" b="1" baseline="30000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 </a:t>
            </a:r>
            <a:r>
              <a:rPr lang="en-US" altLang="zh-TW" sz="2000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b</a:t>
            </a:r>
            <a:r>
              <a:rPr lang="en-US" altLang="zh-TW" sz="2000" b="1" baseline="30000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n</a:t>
            </a:r>
            <a:r>
              <a:rPr lang="en-GB" altLang="en-US" sz="2000" b="1" baseline="30000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+1</a:t>
            </a:r>
            <a:r>
              <a:rPr lang="en-US" altLang="zh-TW" sz="2000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 | n&gt;=0</a:t>
            </a:r>
            <a:r>
              <a:rPr lang="en-GB" alt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 </a:t>
            </a:r>
            <a:r>
              <a:rPr lang="en-US" altLang="zh-TW" sz="2000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}</a:t>
            </a:r>
            <a:endParaRPr lang="en-US" altLang="zh-TW" sz="2000" b="1" dirty="0" smtClean="0">
              <a:solidFill>
                <a:srgbClr val="002060"/>
              </a:solidFill>
              <a:latin typeface="Courier New" panose="02070309020205020404" pitchFamily="49" charset="0"/>
              <a:sym typeface="+mn-ea"/>
            </a:endParaRPr>
          </a:p>
          <a:p>
            <a:r>
              <a:rPr lang="en-GB" altLang="en-US" sz="2000"/>
              <a:t>3. </a:t>
            </a:r>
            <a:r>
              <a:rPr lang="en-GB" altLang="en-US" sz="2000">
                <a:sym typeface="+mn-ea"/>
              </a:rPr>
              <a:t>Write a YACC programm to validate the following statements of a  C-Language.</a:t>
            </a:r>
            <a:endParaRPr lang="en-GB" altLang="en-US" sz="2000">
              <a:sym typeface="+mn-ea"/>
            </a:endParaRPr>
          </a:p>
          <a:p>
            <a:pPr indent="457200"/>
            <a:r>
              <a:rPr lang="en-GB" altLang="en-US" sz="2000"/>
              <a:t>a. Declaration Statement of the form - float a, b, c;</a:t>
            </a:r>
            <a:endParaRPr lang="en-GB" altLang="en-US" sz="2000"/>
          </a:p>
          <a:p>
            <a:pPr marL="712470" indent="-212725"/>
            <a:r>
              <a:rPr lang="en-GB" altLang="en-US" sz="2000"/>
              <a:t>b. IF statement of the form - </a:t>
            </a:r>
            <a:r>
              <a:rPr lang="en-IN" altLang="en-GB" sz="2000"/>
              <a:t>if</a:t>
            </a:r>
            <a:r>
              <a:rPr lang="en-GB" altLang="en-US" sz="2000"/>
              <a:t> ( x!=100) x=x-1; printf(</a:t>
            </a:r>
            <a:r>
              <a:rPr lang="en-IN" altLang="en-US" sz="2000"/>
              <a:t>“ x = %d”,x);</a:t>
            </a:r>
            <a:endParaRPr lang="en-IN" altLang="en-US" sz="2000"/>
          </a:p>
          <a:p>
            <a:pPr indent="457200"/>
            <a:r>
              <a:rPr lang="en-IN" altLang="en-US" sz="2000"/>
              <a:t>c. FOR statement of the form - for( i=1; i&lt;=10; i++) x=x+i;</a:t>
            </a:r>
            <a:endParaRPr lang="en-IN" altLang="en-US" sz="2000"/>
          </a:p>
          <a:p>
            <a:pPr indent="457200"/>
            <a:r>
              <a:rPr lang="en-IN" altLang="en-US" sz="2000"/>
              <a:t>d. WHILE statement of the form - while(i&lt;=100) { x=x+i ; y=y-</a:t>
            </a:r>
            <a:r>
              <a:rPr lang="en-GB" altLang="en-IN" sz="2000"/>
              <a:t>	</a:t>
            </a:r>
            <a:r>
              <a:rPr lang="en-IN" altLang="en-US" sz="2000"/>
              <a:t>i; }</a:t>
            </a:r>
            <a:endParaRPr lang="en-IN" altLang="en-US" sz="2000"/>
          </a:p>
          <a:p>
            <a:pPr indent="19685"/>
            <a:r>
              <a:rPr lang="en-IN" altLang="en-US" sz="2000"/>
              <a:t>4. Write a YACC program </a:t>
            </a:r>
            <a:r>
              <a:rPr lang="en-GB" altLang="en-IN" sz="2000"/>
              <a:t> for </a:t>
            </a:r>
            <a:r>
              <a:rPr lang="en-IN" altLang="en-US" sz="2000"/>
              <a:t>4-function desk caclulator</a:t>
            </a:r>
            <a:endParaRPr lang="en-IN" altLang="en-US" sz="2000"/>
          </a:p>
          <a:p>
            <a:pPr indent="19685"/>
            <a:r>
              <a:rPr lang="en-IN" altLang="en-US" sz="2000"/>
              <a:t>5. Write a YACC program to find the square root of a num</a:t>
            </a:r>
            <a:r>
              <a:rPr lang="en-GB" altLang="en-IN" sz="2000"/>
              <a:t>b</a:t>
            </a:r>
            <a:r>
              <a:rPr lang="en-IN" altLang="en-US" sz="2000"/>
              <a:t>er :</a:t>
            </a:r>
            <a:endParaRPr lang="en-IN" altLang="en-US" sz="2000"/>
          </a:p>
          <a:p>
            <a:pPr indent="19685"/>
            <a:r>
              <a:rPr lang="en-IN" altLang="en-US" sz="2000"/>
              <a:t>    Example : x=sqrt(2), output as x=1.41421</a:t>
            </a:r>
            <a:r>
              <a:rPr lang="en-GB" altLang="en-IN" sz="2000"/>
              <a:t>.</a:t>
            </a:r>
            <a:endParaRPr lang="en-GB" altLang="en-IN" sz="2000"/>
          </a:p>
          <a:p>
            <a:pPr indent="19685"/>
            <a:r>
              <a:rPr lang="en-GB" altLang="en-IN" sz="2000"/>
              <a:t>6. </a:t>
            </a:r>
            <a:r>
              <a:rPr lang="en-IN" altLang="en-US" sz="2000">
                <a:sym typeface="+mn-ea"/>
              </a:rPr>
              <a:t>Write a YACC program to find the Exponent of a num</a:t>
            </a:r>
            <a:r>
              <a:rPr lang="en-GB" altLang="en-IN" sz="2000">
                <a:sym typeface="+mn-ea"/>
              </a:rPr>
              <a:t>b</a:t>
            </a:r>
            <a:r>
              <a:rPr lang="en-IN" altLang="en-US" sz="2000">
                <a:sym typeface="+mn-ea"/>
              </a:rPr>
              <a:t>er :</a:t>
            </a:r>
            <a:endParaRPr lang="en-IN" altLang="en-US" sz="2000"/>
          </a:p>
          <a:p>
            <a:pPr indent="19685"/>
            <a:r>
              <a:rPr lang="en-IN" altLang="en-US" sz="2000">
                <a:sym typeface="+mn-ea"/>
              </a:rPr>
              <a:t>    Example : x=exp(2), output as x=</a:t>
            </a:r>
            <a:r>
              <a:rPr lang="en-GB" altLang="en-IN" sz="2000">
                <a:sym typeface="+mn-ea"/>
              </a:rPr>
              <a:t>4</a:t>
            </a:r>
            <a:endParaRPr lang="en-GB" altLang="en-IN" sz="2000">
              <a:sym typeface="+mn-ea"/>
            </a:endParaRPr>
          </a:p>
          <a:p>
            <a:pPr indent="19685"/>
            <a:endParaRPr lang="en-GB" altLang="en-IN" sz="2000"/>
          </a:p>
          <a:p>
            <a:pPr indent="19685"/>
            <a:endParaRPr lang="en-IN" altLang="en-US" sz="2000"/>
          </a:p>
          <a:p>
            <a:pPr indent="19685"/>
            <a:endParaRPr lang="en-IN" altLang="en-US"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 smtClean="0"/>
              <a:t>Dr. M M Math and SS &amp; OS Lab members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A83777B-9EE5-4B89-BE52-F7A99F3F7A31}" type="slidenum">
              <a:rPr lang="en-US"/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069340" y="206375"/>
            <a:ext cx="7473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800" b="1">
                <a:solidFill>
                  <a:srgbClr val="FF0000"/>
                </a:solidFill>
              </a:rPr>
              <a:t>Making YACC to Evaluate the expression</a:t>
            </a:r>
            <a:endParaRPr lang="en-GB" altLang="en-US" sz="2800" b="1">
              <a:solidFill>
                <a:srgbClr val="FF00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009650" y="762000"/>
            <a:ext cx="7670165" cy="5692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+mn-lt"/>
              </a:rPr>
              <a:t>In the parser implementation, we can ass</a:t>
            </a:r>
            <a:r>
              <a:rPr lang="en-IN" altLang="en-US" sz="2400" b="1" dirty="0" err="1" smtClean="0">
                <a:latin typeface="+mn-lt"/>
              </a:rPr>
              <a:t>o</a:t>
            </a:r>
            <a:r>
              <a:rPr lang="en-US" sz="2400" b="1" dirty="0" err="1" smtClean="0">
                <a:latin typeface="+mn-lt"/>
              </a:rPr>
              <a:t>ciate the values for both Non Terminals and terminals.</a:t>
            </a:r>
            <a:endParaRPr lang="en-US" sz="2400" b="1" dirty="0" err="1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+mn-lt"/>
              </a:rPr>
              <a:t>Non terminals can have any values which are then taken forward by the parser. </a:t>
            </a:r>
            <a:endParaRPr lang="en-US" sz="2400" b="1" dirty="0" err="1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+mn-lt"/>
              </a:rPr>
              <a:t>if the parser wants</a:t>
            </a:r>
            <a:r>
              <a:rPr lang="en-IN" altLang="en-US" sz="2400" b="1" dirty="0" err="1" smtClean="0">
                <a:latin typeface="+mn-lt"/>
              </a:rPr>
              <a:t> to</a:t>
            </a:r>
            <a:r>
              <a:rPr lang="en-US" sz="2400" b="1" dirty="0" err="1" smtClean="0">
                <a:latin typeface="+mn-lt"/>
              </a:rPr>
              <a:t> make use of values for the token then Lexer must return the values along with name of the token to the parser.</a:t>
            </a:r>
            <a:endParaRPr lang="en-US" sz="2400" b="1" dirty="0" err="1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+mn-lt"/>
              </a:rPr>
              <a:t>Consider a production :</a:t>
            </a:r>
            <a:endParaRPr lang="en-US" sz="2400" b="1" dirty="0" err="1" smtClean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 smtClean="0">
                <a:latin typeface="+mn-lt"/>
              </a:rPr>
              <a:t>           </a:t>
            </a:r>
            <a:r>
              <a:rPr lang="en-US" sz="2400" b="1" dirty="0" err="1" smtClean="0">
                <a:solidFill>
                  <a:srgbClr val="FF0000"/>
                </a:solidFill>
                <a:latin typeface="+mn-lt"/>
              </a:rPr>
              <a:t>E → E + E  </a:t>
            </a:r>
            <a:endParaRPr lang="en-US" sz="2400" b="1" dirty="0" err="1" smtClean="0">
              <a:solidFill>
                <a:srgbClr val="FF0000"/>
              </a:solidFill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+mn-lt"/>
              </a:rPr>
              <a:t>The value of Head of a production in the grammar is referred by  </a:t>
            </a:r>
            <a:r>
              <a:rPr lang="en-US" sz="2400" b="1" dirty="0" err="1" smtClean="0">
                <a:solidFill>
                  <a:srgbClr val="FF0000"/>
                </a:solidFill>
                <a:latin typeface="+mn-lt"/>
              </a:rPr>
              <a:t>$$.</a:t>
            </a:r>
            <a:endParaRPr lang="en-US" sz="2400" b="1" dirty="0" err="1" smtClean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 smtClean="0"/>
              <a:t>Dr. M M Math and SS &amp; OS Lab members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A83777B-9EE5-4B89-BE52-F7A99F3F7A31}" type="slidenum">
              <a:rPr lang="en-US"/>
            </a:fld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096010" y="111125"/>
            <a:ext cx="781177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782955" lvl="2" indent="-332740" algn="just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+mn-lt"/>
                <a:sym typeface="+mn-ea"/>
              </a:rPr>
              <a:t>Subsequently, the values associated with the symbols </a:t>
            </a:r>
            <a:r>
              <a:rPr lang="en-IN" altLang="en-US" sz="2400" b="1" dirty="0" err="1" smtClean="0">
                <a:latin typeface="+mn-lt"/>
                <a:sym typeface="+mn-ea"/>
              </a:rPr>
              <a:t>in</a:t>
            </a:r>
            <a:r>
              <a:rPr lang="en-US" sz="2400" b="1" dirty="0" err="1" smtClean="0">
                <a:latin typeface="+mn-lt"/>
                <a:sym typeface="+mn-ea"/>
              </a:rPr>
              <a:t> the body of a production</a:t>
            </a:r>
            <a:r>
              <a:rPr lang="en-IN" altLang="en-US" sz="2400" b="1" dirty="0" err="1" smtClean="0">
                <a:latin typeface="+mn-lt"/>
                <a:sym typeface="+mn-ea"/>
              </a:rPr>
              <a:t>s</a:t>
            </a:r>
            <a:r>
              <a:rPr lang="en-US" sz="2400" b="1" dirty="0" err="1" smtClean="0">
                <a:latin typeface="+mn-lt"/>
                <a:sym typeface="+mn-ea"/>
              </a:rPr>
              <a:t>  are refered by </a:t>
            </a:r>
            <a:r>
              <a:rPr lang="en-US" sz="2400" b="1" dirty="0" err="1" smtClean="0">
                <a:solidFill>
                  <a:srgbClr val="FF0000"/>
                </a:solidFill>
                <a:latin typeface="+mn-lt"/>
                <a:sym typeface="+mn-ea"/>
              </a:rPr>
              <a:t>$1, $2, $3,.... </a:t>
            </a:r>
            <a:r>
              <a:rPr lang="en-US" sz="2400" b="1" dirty="0" err="1" smtClean="0">
                <a:latin typeface="+mn-lt"/>
                <a:sym typeface="+mn-ea"/>
              </a:rPr>
              <a:t>and so on</a:t>
            </a:r>
            <a:r>
              <a:rPr lang="en-IN" altLang="en-US" sz="2400" b="1" dirty="0" err="1" smtClean="0">
                <a:latin typeface="+mn-lt"/>
                <a:sym typeface="+mn-ea"/>
              </a:rPr>
              <a:t>,</a:t>
            </a:r>
            <a:r>
              <a:rPr lang="en-US" sz="2400" b="1" dirty="0" err="1" smtClean="0">
                <a:latin typeface="+mn-lt"/>
                <a:sym typeface="+mn-ea"/>
              </a:rPr>
              <a:t> from left to right. The parser manuplates these values appropriately on the parser stack during reduction of production. </a:t>
            </a:r>
            <a:endParaRPr lang="en-US" sz="2400" b="1" dirty="0" err="1" smtClean="0">
              <a:latin typeface="+mn-lt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altLang="en-US" sz="2400" b="1" dirty="0" err="1" smtClean="0">
                <a:latin typeface="+mn-lt"/>
                <a:sym typeface="+mn-ea"/>
              </a:rPr>
              <a:t>Further, i</a:t>
            </a:r>
            <a:r>
              <a:rPr lang="en-US" sz="2400" b="1" dirty="0" err="1" smtClean="0">
                <a:latin typeface="+mn-lt"/>
                <a:sym typeface="+mn-ea"/>
              </a:rPr>
              <a:t>n the action part of the production rule, we can refer these values and evaluate the expression.</a:t>
            </a:r>
            <a:r>
              <a:rPr lang="en-IN" altLang="en-US" sz="2400" b="1" dirty="0" err="1" smtClean="0">
                <a:latin typeface="+mn-lt"/>
                <a:sym typeface="+mn-ea"/>
              </a:rPr>
              <a:t>The </a:t>
            </a:r>
            <a:r>
              <a:rPr lang="en-US" sz="2400" b="1" dirty="0" err="1" smtClean="0">
                <a:latin typeface="+mn-lt"/>
                <a:sym typeface="+mn-ea"/>
              </a:rPr>
              <a:t>Yacc Specification is written as follows :</a:t>
            </a:r>
            <a:endParaRPr lang="en-US" sz="2400" b="1" dirty="0" err="1" smtClean="0">
              <a:latin typeface="+mn-lt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dirty="0" err="1" smtClean="0">
                <a:latin typeface="+mn-lt"/>
                <a:sym typeface="+mn-ea"/>
              </a:rPr>
              <a:t>         </a:t>
            </a:r>
            <a:r>
              <a:rPr lang="en-US" sz="2400" b="1" dirty="0" err="1" smtClean="0">
                <a:solidFill>
                  <a:srgbClr val="FF0000"/>
                </a:solidFill>
                <a:latin typeface="+mn-lt"/>
                <a:sym typeface="+mn-ea"/>
              </a:rPr>
              <a:t> E : E ‘+’ E      { $$ = $1 + $2; }</a:t>
            </a:r>
            <a:endParaRPr lang="en-US" sz="2400" b="1" dirty="0" err="1" smtClean="0">
              <a:solidFill>
                <a:srgbClr val="FF0000"/>
              </a:solidFill>
              <a:latin typeface="+mn-lt"/>
              <a:sym typeface="+mn-ea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+mn-lt"/>
                <a:sym typeface="+mn-ea"/>
              </a:rPr>
              <a:t>This can be exteded for all tne productions as per</a:t>
            </a:r>
            <a:r>
              <a:rPr lang="en-IN" altLang="en-US" sz="2400" b="1" dirty="0" err="1" smtClean="0">
                <a:latin typeface="+mn-lt"/>
                <a:sym typeface="+mn-ea"/>
              </a:rPr>
              <a:t> </a:t>
            </a:r>
            <a:r>
              <a:rPr lang="en-US" sz="2400" b="1" dirty="0" err="1" smtClean="0">
                <a:latin typeface="+mn-lt"/>
                <a:sym typeface="+mn-ea"/>
              </a:rPr>
              <a:t>t</a:t>
            </a:r>
            <a:r>
              <a:rPr lang="en-IN" altLang="en-US" sz="2400" b="1" dirty="0" err="1" smtClean="0">
                <a:latin typeface="+mn-lt"/>
                <a:sym typeface="+mn-ea"/>
              </a:rPr>
              <a:t>he</a:t>
            </a:r>
            <a:r>
              <a:rPr lang="en-US" sz="2400" b="1" dirty="0" err="1" smtClean="0">
                <a:latin typeface="+mn-lt"/>
                <a:sym typeface="+mn-ea"/>
              </a:rPr>
              <a:t> requirements.</a:t>
            </a:r>
            <a:endParaRPr lang="en-US" sz="2400" b="1" dirty="0" err="1" smtClean="0">
              <a:latin typeface="+mn-lt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altLang="en-US" sz="2400" b="1" dirty="0" err="1" smtClean="0">
                <a:latin typeface="+mn-lt"/>
              </a:rPr>
              <a:t>Also, </a:t>
            </a:r>
            <a:r>
              <a:rPr lang="en-US" sz="2400" b="1" dirty="0" err="1" smtClean="0">
                <a:latin typeface="+mn-lt"/>
              </a:rPr>
              <a:t>When parser communiactes with the lexer for the token</a:t>
            </a:r>
            <a:r>
              <a:rPr lang="en-IN" altLang="en-US" sz="2400" b="1" dirty="0" err="1" smtClean="0">
                <a:latin typeface="+mn-lt"/>
              </a:rPr>
              <a:t>s</a:t>
            </a:r>
            <a:r>
              <a:rPr lang="en-US" sz="2400" b="1" dirty="0" err="1" smtClean="0">
                <a:latin typeface="+mn-lt"/>
              </a:rPr>
              <a:t>, the lexer must get the</a:t>
            </a:r>
            <a:r>
              <a:rPr lang="en-IN" altLang="en-US" sz="2400" b="1" dirty="0" err="1" smtClean="0">
                <a:latin typeface="+mn-lt"/>
              </a:rPr>
              <a:t>se</a:t>
            </a:r>
            <a:r>
              <a:rPr lang="en-US" sz="2400" b="1" dirty="0" err="1" smtClean="0">
                <a:latin typeface="+mn-lt"/>
              </a:rPr>
              <a:t> value of the token in a </a:t>
            </a:r>
            <a:r>
              <a:rPr lang="en-US" sz="2400" b="1" dirty="0" err="1" smtClean="0">
                <a:solidFill>
                  <a:srgbClr val="FF0000"/>
                </a:solidFill>
                <a:latin typeface="+mn-lt"/>
              </a:rPr>
              <a:t>lex variable called yylval</a:t>
            </a:r>
            <a:r>
              <a:rPr lang="en-IN" altLang="en-US" sz="2400" b="1" dirty="0" err="1" smtClean="0">
                <a:solidFill>
                  <a:srgbClr val="FF0000"/>
                </a:solidFill>
                <a:latin typeface="+mn-lt"/>
              </a:rPr>
              <a:t>, before returning the Token Name. Its</a:t>
            </a:r>
            <a:r>
              <a:rPr lang="en-US" sz="2400" b="1" dirty="0" err="1" smtClean="0">
                <a:latin typeface="+mn-lt"/>
              </a:rPr>
              <a:t> default value is integer type.</a:t>
            </a:r>
            <a:endParaRPr lang="en-US" sz="2400" b="1" dirty="0" err="1" smtClean="0">
              <a:latin typeface="+mn-l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 smtClean="0"/>
              <a:t>Dr. M M Math and SS &amp; OS Lab members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A83777B-9EE5-4B89-BE52-F7A99F3F7A31}" type="slidenum">
              <a:rPr lang="en-US"/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058545" y="544195"/>
            <a:ext cx="522922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%{</a:t>
            </a:r>
            <a:endParaRPr lang="en-US"/>
          </a:p>
          <a:p>
            <a:r>
              <a:rPr lang="en-US"/>
              <a:t>#include &lt;stdio.h&gt;</a:t>
            </a:r>
            <a:endParaRPr lang="en-US"/>
          </a:p>
          <a:p>
            <a:r>
              <a:rPr lang="en-US"/>
              <a:t>%}</a:t>
            </a:r>
            <a:endParaRPr lang="en-US"/>
          </a:p>
          <a:p>
            <a:r>
              <a:rPr lang="en-US"/>
              <a:t>%token D</a:t>
            </a:r>
            <a:endParaRPr lang="en-US"/>
          </a:p>
          <a:p>
            <a:r>
              <a:rPr lang="en-US"/>
              <a:t>%left '+' '-'</a:t>
            </a:r>
            <a:endParaRPr lang="en-US"/>
          </a:p>
          <a:p>
            <a:r>
              <a:rPr lang="en-US"/>
              <a:t>%left '*' '/'</a:t>
            </a:r>
            <a:endParaRPr lang="en-US"/>
          </a:p>
          <a:p>
            <a:r>
              <a:rPr lang="en-US"/>
              <a:t>%%</a:t>
            </a:r>
            <a:endParaRPr lang="en-US"/>
          </a:p>
          <a:p>
            <a:r>
              <a:rPr lang="en-US"/>
              <a:t>s : e     { printf("valid"); printf("\n value is %d",$1);}</a:t>
            </a:r>
            <a:endParaRPr lang="en-US"/>
          </a:p>
          <a:p>
            <a:r>
              <a:rPr lang="en-US"/>
              <a:t>  ;</a:t>
            </a:r>
            <a:endParaRPr lang="en-US"/>
          </a:p>
          <a:p>
            <a:r>
              <a:rPr lang="en-US"/>
              <a:t>e : e '+' e    {$$ = $1+$3;}</a:t>
            </a:r>
            <a:endParaRPr lang="en-US"/>
          </a:p>
          <a:p>
            <a:r>
              <a:rPr lang="en-US"/>
              <a:t>  | e '-' e   </a:t>
            </a:r>
            <a:r>
              <a:rPr lang="en-IN" altLang="en-US"/>
              <a:t>  </a:t>
            </a:r>
            <a:r>
              <a:rPr lang="en-US"/>
              <a:t> {$$ = $1-$3;}</a:t>
            </a:r>
            <a:endParaRPr lang="en-US"/>
          </a:p>
          <a:p>
            <a:r>
              <a:rPr lang="en-US"/>
              <a:t>  | e '*' e    </a:t>
            </a:r>
            <a:r>
              <a:rPr lang="en-IN" altLang="en-US"/>
              <a:t>  </a:t>
            </a:r>
            <a:r>
              <a:rPr lang="en-US"/>
              <a:t>{$$ = $1*$3;}</a:t>
            </a:r>
            <a:endParaRPr lang="en-US"/>
          </a:p>
          <a:p>
            <a:r>
              <a:rPr lang="en-US"/>
              <a:t>  | e '/' e  </a:t>
            </a:r>
            <a:r>
              <a:rPr lang="en-IN" altLang="en-US"/>
              <a:t>  </a:t>
            </a:r>
            <a:r>
              <a:rPr lang="en-US"/>
              <a:t>  {$$ = $1/$3;}</a:t>
            </a:r>
            <a:endParaRPr lang="en-US"/>
          </a:p>
          <a:p>
            <a:r>
              <a:rPr lang="en-US"/>
              <a:t>  | D         </a:t>
            </a:r>
            <a:r>
              <a:rPr lang="en-IN" altLang="en-US"/>
              <a:t>  </a:t>
            </a:r>
            <a:r>
              <a:rPr lang="en-US"/>
              <a:t> {$$ = $1;}</a:t>
            </a:r>
            <a:endParaRPr lang="en-US"/>
          </a:p>
          <a:p>
            <a:r>
              <a:rPr lang="en-US"/>
              <a:t>  ;</a:t>
            </a:r>
            <a:endParaRPr lang="en-US"/>
          </a:p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791200" y="3903345"/>
            <a:ext cx="275463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%%</a:t>
            </a:r>
            <a:endParaRPr lang="en-US"/>
          </a:p>
          <a:p>
            <a:r>
              <a:rPr lang="en-US">
                <a:sym typeface="+mn-ea"/>
              </a:rPr>
              <a:t>main()</a:t>
            </a:r>
            <a:endParaRPr lang="en-US"/>
          </a:p>
          <a:p>
            <a:r>
              <a:rPr lang="en-US">
                <a:sym typeface="+mn-ea"/>
              </a:rPr>
              <a:t>{</a:t>
            </a:r>
            <a:endParaRPr lang="en-US"/>
          </a:p>
          <a:p>
            <a:r>
              <a:rPr lang="en-US">
                <a:sym typeface="+mn-ea"/>
              </a:rPr>
              <a:t>    printf("Expression : ");</a:t>
            </a:r>
            <a:endParaRPr lang="en-US"/>
          </a:p>
          <a:p>
            <a:r>
              <a:rPr lang="en-US">
                <a:sym typeface="+mn-ea"/>
              </a:rPr>
              <a:t>   yyparse();</a:t>
            </a:r>
            <a:endParaRPr lang="en-US"/>
          </a:p>
          <a:p>
            <a:r>
              <a:rPr lang="en-US">
                <a:sym typeface="+mn-ea"/>
              </a:rPr>
              <a:t>}</a:t>
            </a:r>
            <a:endParaRPr lang="en-US"/>
          </a:p>
          <a:p>
            <a:r>
              <a:rPr lang="en-US">
                <a:sym typeface="+mn-ea"/>
              </a:rPr>
              <a:t>yyerror()</a:t>
            </a:r>
            <a:endParaRPr lang="en-US"/>
          </a:p>
          <a:p>
            <a:r>
              <a:rPr lang="en-US">
                <a:sym typeface="+mn-ea"/>
              </a:rPr>
              <a:t>{</a:t>
            </a:r>
            <a:endParaRPr lang="en-US"/>
          </a:p>
          <a:p>
            <a:r>
              <a:rPr lang="en-US">
                <a:sym typeface="+mn-ea"/>
              </a:rPr>
              <a:t>    printf("INVALID");</a:t>
            </a:r>
            <a:endParaRPr lang="en-US"/>
          </a:p>
          <a:p>
            <a:r>
              <a:rPr lang="en-US">
                <a:sym typeface="+mn-ea"/>
              </a:rPr>
              <a:t>}</a:t>
            </a:r>
            <a:endParaRPr lang="en-US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57910" y="187325"/>
            <a:ext cx="7860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solidFill>
                  <a:srgbClr val="FF0000"/>
                </a:solidFill>
              </a:rPr>
              <a:t>LEX and YACC program to evaluate the Arithamatic Expression</a:t>
            </a:r>
            <a:endParaRPr lang="en-IN" alt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 smtClean="0"/>
              <a:t>Dr. M M Math and SS &amp; OS Lab members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A83777B-9EE5-4B89-BE52-F7A99F3F7A31}" type="slidenum">
              <a:rPr lang="en-US"/>
            </a:fld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371600" y="827405"/>
            <a:ext cx="4572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%{</a:t>
            </a:r>
            <a:endParaRPr lang="en-US"/>
          </a:p>
          <a:p>
            <a:r>
              <a:rPr lang="en-US"/>
              <a:t>#include "y.tab.h"</a:t>
            </a:r>
            <a:endParaRPr lang="en-US"/>
          </a:p>
          <a:p>
            <a:r>
              <a:rPr lang="en-US"/>
              <a:t>extern int yylval;</a:t>
            </a:r>
            <a:endParaRPr lang="en-US"/>
          </a:p>
          <a:p>
            <a:r>
              <a:rPr lang="en-US"/>
              <a:t>%}</a:t>
            </a:r>
            <a:endParaRPr lang="en-US"/>
          </a:p>
          <a:p>
            <a:r>
              <a:rPr lang="en-US"/>
              <a:t>%%</a:t>
            </a:r>
            <a:endParaRPr lang="en-US"/>
          </a:p>
          <a:p>
            <a:r>
              <a:rPr lang="en-US"/>
              <a:t>[0-9]+      {yylval=atoi(yytext);return D;}</a:t>
            </a:r>
            <a:endParaRPr lang="en-US"/>
          </a:p>
          <a:p>
            <a:r>
              <a:rPr lang="en-US"/>
              <a:t>[\+\-\*\/] {return yytext[0];}</a:t>
            </a:r>
            <a:endParaRPr lang="en-US"/>
          </a:p>
          <a:p>
            <a:r>
              <a:rPr lang="en-US"/>
              <a:t>%%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143000" y="38100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solidFill>
                  <a:srgbClr val="FF0000"/>
                </a:solidFill>
              </a:rPr>
              <a:t>LEX program</a:t>
            </a:r>
            <a:endParaRPr lang="en-IN" alt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8" name="Rectangles 941057"/>
          <p:cNvSpPr/>
          <p:nvPr/>
        </p:nvSpPr>
        <p:spPr>
          <a:xfrm>
            <a:off x="1352550" y="3200400"/>
            <a:ext cx="6434614" cy="804863"/>
          </a:xfrm>
          <a:prstGeom prst="rect">
            <a:avLst/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None/>
            </a:pPr>
            <a:endParaRPr lang="zh-CN" altLang="en-US" sz="1015" dirty="0">
              <a:ea typeface="SimSun" panose="02010600030101010101" pitchFamily="2" charset="-122"/>
            </a:endParaRPr>
          </a:p>
        </p:txBody>
      </p:sp>
      <p:sp>
        <p:nvSpPr>
          <p:cNvPr id="11269" name="Text Box 941058"/>
          <p:cNvSpPr txBox="1"/>
          <p:nvPr/>
        </p:nvSpPr>
        <p:spPr>
          <a:xfrm>
            <a:off x="1522571" y="3371850"/>
            <a:ext cx="5858351" cy="4375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IN" altLang="en-US" sz="2250" b="1" dirty="0" smtClean="0">
                <a:solidFill>
                  <a:srgbClr val="FF0000"/>
                </a:solidFill>
              </a:rPr>
              <a:t>              END of </a:t>
            </a:r>
            <a:r>
              <a:rPr lang="en-US" altLang="en-US" sz="2250" b="1" dirty="0" smtClean="0">
                <a:solidFill>
                  <a:srgbClr val="FF0000"/>
                </a:solidFill>
              </a:rPr>
              <a:t>UNIT-</a:t>
            </a:r>
            <a:r>
              <a:rPr lang="en-IN" altLang="en-US" sz="2250" b="1" dirty="0" smtClean="0">
                <a:solidFill>
                  <a:srgbClr val="FF0000"/>
                </a:solidFill>
              </a:rPr>
              <a:t>5</a:t>
            </a:r>
            <a:r>
              <a:rPr lang="zh-CN" altLang="en-US" sz="2250" b="1" dirty="0" smtClean="0">
                <a:solidFill>
                  <a:srgbClr val="FF0000"/>
                </a:solidFill>
                <a:ea typeface="SimSun" panose="02010600030101010101" pitchFamily="2" charset="-122"/>
              </a:rPr>
              <a:t>   </a:t>
            </a:r>
            <a:endParaRPr lang="zh-CN" altLang="en-US" sz="2250" dirty="0">
              <a:ea typeface="SimSun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Prepared by Dr. Mallikarjun Math Professor &amp; Head CC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255" y="228600"/>
            <a:ext cx="7795895" cy="990600"/>
          </a:xfrm>
        </p:spPr>
        <p:txBody>
          <a:bodyPr>
            <a:normAutofit fontScale="90000"/>
          </a:bodyPr>
          <a:lstStyle/>
          <a:p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>II.Structure of YACC program Specification</a:t>
            </a:r>
            <a:r>
              <a:rPr lang="en-GB" altLang="en-US" sz="3600" b="1" dirty="0" smtClean="0">
                <a:solidFill>
                  <a:srgbClr val="FF0000"/>
                </a:solidFill>
              </a:rPr>
              <a:t>s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Dr. M </a:t>
            </a:r>
            <a:r>
              <a:rPr lang="en-US" dirty="0" err="1" smtClean="0"/>
              <a:t>M</a:t>
            </a:r>
            <a:r>
              <a:rPr lang="en-US" dirty="0" smtClean="0"/>
              <a:t> Math and SS &amp; OS Lab members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3777B-9EE5-4B89-BE52-F7A99F3F7A31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219200" y="1203325"/>
            <a:ext cx="7715250" cy="4664075"/>
          </a:xfrm>
        </p:spPr>
        <p:txBody>
          <a:bodyPr/>
          <a:lstStyle/>
          <a:p>
            <a:pPr algn="just"/>
            <a:r>
              <a:rPr lang="en-US" altLang="zh-TW" dirty="0" smtClean="0"/>
              <a:t>The  Structure of YACC  program specification consists of three sections,</a:t>
            </a:r>
            <a:r>
              <a:rPr lang="en-GB" altLang="en-US" dirty="0" smtClean="0"/>
              <a:t>as depicted in the following figure.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       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352550" y="3380105"/>
            <a:ext cx="7611745" cy="3325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%{</a:t>
            </a:r>
            <a:endParaRPr lang="en-US" sz="2400" dirty="0" smtClean="0"/>
          </a:p>
          <a:p>
            <a:r>
              <a:rPr lang="en-US" sz="2400" dirty="0" smtClean="0"/>
              <a:t>    SECTION -</a:t>
            </a:r>
            <a:r>
              <a:rPr lang="en-GB" altLang="en-US" sz="2400" dirty="0" smtClean="0"/>
              <a:t> I</a:t>
            </a:r>
            <a:r>
              <a:rPr lang="en-US" sz="2400" dirty="0" smtClean="0"/>
              <a:t>    { Definition section }</a:t>
            </a:r>
            <a:endParaRPr lang="en-US" sz="2400" dirty="0" smtClean="0"/>
          </a:p>
          <a:p>
            <a:r>
              <a:rPr lang="en-US" sz="2400" dirty="0" smtClean="0"/>
              <a:t>%}</a:t>
            </a:r>
            <a:endParaRPr lang="en-US" sz="2400" dirty="0" smtClean="0"/>
          </a:p>
          <a:p>
            <a:r>
              <a:rPr lang="en-US" sz="2400" dirty="0" smtClean="0"/>
              <a:t>%token  { list of tokens used by YACC }</a:t>
            </a:r>
            <a:endParaRPr lang="en-US" sz="2400" dirty="0" smtClean="0"/>
          </a:p>
          <a:p>
            <a:r>
              <a:rPr lang="en-US" sz="2400" dirty="0" smtClean="0"/>
              <a:t>%%</a:t>
            </a:r>
            <a:endParaRPr lang="en-US" sz="2400" dirty="0" smtClean="0"/>
          </a:p>
          <a:p>
            <a:r>
              <a:rPr lang="en-US" sz="2400" dirty="0" smtClean="0"/>
              <a:t>    SCETION –II  </a:t>
            </a:r>
            <a:r>
              <a:rPr lang="en-GB" altLang="en-US" sz="2400" dirty="0" smtClean="0"/>
              <a:t> </a:t>
            </a:r>
            <a:r>
              <a:rPr lang="en-US" sz="2400" dirty="0" smtClean="0"/>
              <a:t>{ RULES Sections  }</a:t>
            </a:r>
            <a:endParaRPr lang="en-US" sz="2400" dirty="0" smtClean="0"/>
          </a:p>
          <a:p>
            <a:r>
              <a:rPr lang="en-US" sz="2400" dirty="0" smtClean="0"/>
              <a:t>%%</a:t>
            </a:r>
            <a:endParaRPr lang="en-US" sz="2400" dirty="0" smtClean="0"/>
          </a:p>
          <a:p>
            <a:r>
              <a:rPr lang="en-GB" altLang="en-US" sz="2400" dirty="0" smtClean="0"/>
              <a:t>    </a:t>
            </a:r>
            <a:r>
              <a:rPr lang="en-US" sz="2400" dirty="0" smtClean="0"/>
              <a:t>SECTION –III </a:t>
            </a:r>
            <a:r>
              <a:rPr lang="en-GB" altLang="en-US" sz="2400" dirty="0" smtClean="0"/>
              <a:t> </a:t>
            </a:r>
            <a:r>
              <a:rPr lang="en-US" sz="2400" dirty="0" smtClean="0"/>
              <a:t>{ User subroutine section 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5" y="228600"/>
            <a:ext cx="7698105" cy="609600"/>
          </a:xfrm>
        </p:spPr>
        <p:txBody>
          <a:bodyPr>
            <a:normAutofit fontScale="90000"/>
          </a:bodyPr>
          <a:lstStyle/>
          <a:p>
            <a:br>
              <a:rPr lang="en-US" dirty="0" smtClean="0"/>
            </a:br>
            <a:r>
              <a:rPr lang="en-GB" altLang="en-US" dirty="0" smtClean="0">
                <a:solidFill>
                  <a:srgbClr val="FF0000"/>
                </a:solidFill>
              </a:rPr>
              <a:t>Section-I-</a:t>
            </a:r>
            <a:r>
              <a:rPr lang="en-US" dirty="0" smtClean="0">
                <a:solidFill>
                  <a:srgbClr val="FF0000"/>
                </a:solidFill>
              </a:rPr>
              <a:t>Definition section 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345" y="914400"/>
            <a:ext cx="7698105" cy="5715000"/>
          </a:xfrm>
        </p:spPr>
        <p:txBody>
          <a:bodyPr/>
          <a:lstStyle/>
          <a:p>
            <a:r>
              <a:rPr lang="en-US" sz="2400" b="1" dirty="0" smtClean="0"/>
              <a:t>It introduces any </a:t>
            </a:r>
            <a:r>
              <a:rPr lang="en-US" sz="2400" b="1" dirty="0" smtClean="0">
                <a:solidFill>
                  <a:srgbClr val="FF0000"/>
                </a:solidFill>
              </a:rPr>
              <a:t>initial C program code</a:t>
            </a:r>
            <a:r>
              <a:rPr lang="en-US" sz="2400" b="1" dirty="0" smtClean="0"/>
              <a:t> like </a:t>
            </a:r>
            <a:r>
              <a:rPr lang="en-US" sz="2400" b="1" dirty="0" smtClean="0">
                <a:solidFill>
                  <a:srgbClr val="FF0000"/>
                </a:solidFill>
              </a:rPr>
              <a:t>header files, declaration and initialization of variables</a:t>
            </a:r>
            <a:r>
              <a:rPr lang="en-US" sz="2400" b="1" dirty="0" smtClean="0"/>
              <a:t> used in the program. This is simply </a:t>
            </a:r>
            <a:r>
              <a:rPr lang="en-US" sz="2400" b="1" dirty="0" smtClean="0">
                <a:solidFill>
                  <a:srgbClr val="FF0000"/>
                </a:solidFill>
              </a:rPr>
              <a:t>copied to generated C-code.</a:t>
            </a:r>
            <a:endParaRPr lang="en-US" sz="2400" b="1" dirty="0" smtClean="0"/>
          </a:p>
          <a:p>
            <a:pPr indent="-347980"/>
            <a:r>
              <a:rPr lang="en-US" sz="2400" b="1" dirty="0" smtClean="0"/>
              <a:t>The C program code is surrounded  with two special delimiters </a:t>
            </a:r>
            <a:r>
              <a:rPr lang="en-US" sz="2400" b="1" dirty="0" smtClean="0">
                <a:solidFill>
                  <a:srgbClr val="FF0000"/>
                </a:solidFill>
              </a:rPr>
              <a:t>%{</a:t>
            </a:r>
            <a:r>
              <a:rPr lang="en-US" sz="2400" b="1" dirty="0" smtClean="0"/>
              <a:t> and 	</a:t>
            </a:r>
            <a:r>
              <a:rPr lang="en-US" sz="2400" b="1" dirty="0" smtClean="0">
                <a:solidFill>
                  <a:srgbClr val="FF0000"/>
                </a:solidFill>
              </a:rPr>
              <a:t>%}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altLang="zh-TW" sz="2400" b="1" dirty="0" smtClean="0"/>
              <a:t>It also contains declarations of  token definitions used by the parser which is of the following form</a:t>
            </a:r>
            <a:endParaRPr lang="en-US" altLang="zh-TW" sz="2400" b="1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 smtClean="0">
                <a:solidFill>
                  <a:srgbClr val="CC33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2400" b="1" dirty="0" smtClean="0">
                <a:solidFill>
                  <a:srgbClr val="CC3300"/>
                </a:solidFill>
                <a:latin typeface="Courier New" panose="02070309020205020404" pitchFamily="49" charset="0"/>
              </a:rPr>
              <a:t>%token </a:t>
            </a:r>
            <a:r>
              <a:rPr lang="en-US" altLang="zh-TW" sz="1600" b="1" dirty="0" smtClean="0">
                <a:solidFill>
                  <a:srgbClr val="CC3300"/>
                </a:solidFill>
                <a:latin typeface="Courier New" panose="02070309020205020404" pitchFamily="49" charset="0"/>
              </a:rPr>
              <a:t>&lt;token name separated by single blank </a:t>
            </a:r>
            <a:r>
              <a:rPr lang="en-US" altLang="zh-TW" sz="1600" b="1" dirty="0" smtClean="0">
                <a:solidFill>
                  <a:srgbClr val="CC3300"/>
                </a:solidFill>
                <a:latin typeface="Courier New" panose="02070309020205020404" pitchFamily="49" charset="0"/>
                <a:sym typeface="+mn-ea"/>
              </a:rPr>
              <a:t>space &gt;</a:t>
            </a:r>
            <a:r>
              <a:rPr lang="en-US" altLang="zh-TW" sz="1600" b="1" dirty="0" smtClean="0">
                <a:solidFill>
                  <a:srgbClr val="CC3300"/>
                </a:solidFill>
                <a:latin typeface="Courier New" panose="02070309020205020404" pitchFamily="49" charset="0"/>
              </a:rPr>
              <a:t>                          </a:t>
            </a:r>
            <a:endParaRPr lang="en-US" altLang="zh-TW" sz="1600" dirty="0" smtClean="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 smtClean="0"/>
              <a:t>Example:</a:t>
            </a:r>
            <a:endParaRPr lang="en-US" altLang="zh-TW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 smtClean="0"/>
              <a:t>	</a:t>
            </a:r>
            <a:r>
              <a:rPr lang="en-US" altLang="zh-TW" sz="2400" dirty="0" smtClean="0">
                <a:solidFill>
                  <a:srgbClr val="CC33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2400" b="1" dirty="0" smtClean="0">
                <a:solidFill>
                  <a:srgbClr val="CC3300"/>
                </a:solidFill>
                <a:latin typeface="Courier New" panose="02070309020205020404" pitchFamily="49" charset="0"/>
              </a:rPr>
              <a:t>%token DIGIT ID</a:t>
            </a:r>
            <a:endParaRPr lang="en-US" altLang="zh-TW" sz="2400" b="1" dirty="0" smtClean="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 smtClean="0">
                <a:solidFill>
                  <a:srgbClr val="CC33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NOTE : Tokens with </a:t>
            </a:r>
            <a:r>
              <a:rPr lang="en-US" altLang="zh-TW" sz="1600" b="1" dirty="0" err="1" smtClean="0">
                <a:solidFill>
                  <a:srgbClr val="002060"/>
                </a:solidFill>
                <a:latin typeface="Courier New" panose="02070309020205020404" pitchFamily="49" charset="0"/>
              </a:rPr>
              <a:t>sigle</a:t>
            </a:r>
            <a:r>
              <a:rPr lang="en-US" altLang="zh-TW" sz="16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character can</a:t>
            </a:r>
            <a:r>
              <a:rPr lang="en-GB" alt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be</a:t>
            </a:r>
            <a:r>
              <a:rPr lang="en-US" altLang="zh-TW" sz="16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used directly without declarations. However these can be enclosed by single quotes</a:t>
            </a:r>
            <a:endParaRPr lang="en-US" altLang="zh-TW" sz="1600" b="1" dirty="0" smtClean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dirty="0" smtClean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en-US" altLang="zh-TW" dirty="0" smtClean="0">
              <a:solidFill>
                <a:srgbClr val="00206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Dr. M </a:t>
            </a:r>
            <a:r>
              <a:rPr lang="en-US" dirty="0" err="1" smtClean="0"/>
              <a:t>M</a:t>
            </a:r>
            <a:r>
              <a:rPr lang="en-US" dirty="0" smtClean="0"/>
              <a:t> Math and SS &amp; OS Lab members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3777B-9EE5-4B89-BE52-F7A99F3F7A31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7/17/2016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820" y="-29845"/>
            <a:ext cx="7707630" cy="64008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altLang="en-US" dirty="0" smtClean="0">
                <a:solidFill>
                  <a:srgbClr val="FF0000"/>
                </a:solidFill>
                <a:sym typeface="+mn-ea"/>
              </a:rPr>
              <a:t>Section-II-</a:t>
            </a:r>
            <a:r>
              <a:rPr lang="en-GB" altLang="en-US" dirty="0" smtClean="0">
                <a:solidFill>
                  <a:srgbClr val="FF0000"/>
                </a:solidFill>
              </a:rPr>
              <a:t>Rules section</a:t>
            </a:r>
            <a:endParaRPr lang="en-GB" altLang="en-US" dirty="0" smtClean="0">
              <a:solidFill>
                <a:srgbClr val="FF0000"/>
              </a:solidFill>
            </a:endParaRP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143000" y="609600"/>
            <a:ext cx="7715250" cy="6159500"/>
          </a:xfrm>
        </p:spPr>
        <p:txBody>
          <a:bodyPr/>
          <a:lstStyle/>
          <a:p>
            <a:pPr algn="just" eaLnBrk="1" latinLnBrk="0" hangingPunct="1">
              <a:lnSpc>
                <a:spcPct val="100000"/>
              </a:lnSpc>
            </a:pPr>
            <a:r>
              <a:rPr lang="en-US" altLang="zh-TW" sz="2400" b="1" dirty="0" smtClean="0"/>
              <a:t>The </a:t>
            </a:r>
            <a:r>
              <a:rPr lang="en-GB" altLang="en-US" sz="2400" b="1" dirty="0" smtClean="0">
                <a:solidFill>
                  <a:srgbClr val="FF0000"/>
                </a:solidFill>
              </a:rPr>
              <a:t>R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ules section</a:t>
            </a:r>
            <a:r>
              <a:rPr lang="en-US" altLang="zh-TW" sz="2400" b="1" dirty="0" smtClean="0"/>
              <a:t> of the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YACC program  specifications</a:t>
            </a:r>
            <a:r>
              <a:rPr lang="en-GB" altLang="en-US" sz="2400" b="1" dirty="0" smtClean="0">
                <a:solidFill>
                  <a:srgbClr val="FF0000"/>
                </a:solidFill>
              </a:rPr>
              <a:t>,</a:t>
            </a:r>
            <a:r>
              <a:rPr lang="en-US" altLang="zh-TW" sz="2400" b="1" dirty="0" smtClean="0"/>
              <a:t>contains a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series of rules( productions rules)</a:t>
            </a:r>
            <a:r>
              <a:rPr lang="en-US" altLang="zh-TW" sz="2400" b="1" dirty="0" smtClean="0"/>
              <a:t> where each rule is made up </a:t>
            </a:r>
            <a:r>
              <a:rPr lang="en-GB" altLang="en-US" sz="2400" b="1" dirty="0" smtClean="0"/>
              <a:t>of</a:t>
            </a:r>
            <a:r>
              <a:rPr lang="en-US" altLang="zh-TW" sz="2400" b="1" dirty="0" smtClean="0"/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single name</a:t>
            </a:r>
            <a:r>
              <a:rPr lang="en-US" altLang="zh-TW" sz="2400" b="1" dirty="0" smtClean="0"/>
              <a:t> on the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left side of the ‘:” operator</a:t>
            </a:r>
            <a:r>
              <a:rPr lang="en-GB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/>
              <a:t>and</a:t>
            </a:r>
            <a:r>
              <a:rPr lang="en-GB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/>
              <a:t> a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list </a:t>
            </a:r>
            <a:r>
              <a:rPr lang="en-GB" altLang="en-US" sz="2400" b="1" dirty="0" smtClean="0">
                <a:solidFill>
                  <a:srgbClr val="FF0000"/>
                </a:solidFill>
              </a:rPr>
              <a:t>of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symbols</a:t>
            </a:r>
            <a:r>
              <a:rPr lang="en-GB" altLang="en-US" sz="2400" b="1" dirty="0" smtClean="0">
                <a:solidFill>
                  <a:srgbClr val="FF0000"/>
                </a:solidFill>
              </a:rPr>
              <a:t> followed by</a:t>
            </a:r>
            <a:r>
              <a:rPr lang="en-US" altLang="zh-TW" sz="2400" b="1" dirty="0" smtClean="0"/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action routine</a:t>
            </a:r>
            <a:r>
              <a:rPr lang="en-US" altLang="zh-TW" sz="2400" b="1" dirty="0" smtClean="0"/>
              <a:t> on the right side</a:t>
            </a:r>
            <a:r>
              <a:rPr lang="en-GB" altLang="en-US" sz="2400" b="1" dirty="0" smtClean="0"/>
              <a:t>.</a:t>
            </a:r>
            <a:r>
              <a:rPr lang="en-US" altLang="zh-TW" sz="2400" b="1" dirty="0" smtClean="0"/>
              <a:t>  Each rule must be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terminated with  ‘;’</a:t>
            </a:r>
            <a:endParaRPr lang="en-US" altLang="zh-TW" sz="2400" b="1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400" dirty="0" smtClean="0"/>
              <a:t>	</a:t>
            </a:r>
            <a:r>
              <a:rPr lang="en-US" altLang="zh-TW" sz="1800" b="1" i="1" dirty="0" smtClean="0">
                <a:solidFill>
                  <a:srgbClr val="CC330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800" b="1" i="1" dirty="0" err="1" smtClean="0">
                <a:solidFill>
                  <a:srgbClr val="CC3300"/>
                </a:solidFill>
                <a:latin typeface="Courier New" panose="02070309020205020404" pitchFamily="49" charset="0"/>
              </a:rPr>
              <a:t>Single_name</a:t>
            </a:r>
            <a:r>
              <a:rPr lang="en-US" altLang="zh-TW" sz="1800" b="1" i="1" dirty="0" smtClean="0">
                <a:solidFill>
                  <a:srgbClr val="CC3300"/>
                </a:solidFill>
                <a:latin typeface="Courier New" panose="02070309020205020404" pitchFamily="49" charset="0"/>
              </a:rPr>
              <a:t>&gt;: &lt;list of symbols&gt;  &lt;action routines&gt;</a:t>
            </a:r>
            <a:endParaRPr lang="en-US" altLang="zh-TW" sz="1800" b="1" i="1" dirty="0" smtClean="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 i="1" dirty="0" smtClean="0">
                <a:solidFill>
                  <a:srgbClr val="CC3300"/>
                </a:solidFill>
                <a:latin typeface="Courier New" panose="02070309020205020404" pitchFamily="49" charset="0"/>
              </a:rPr>
              <a:t>       </a:t>
            </a:r>
            <a:r>
              <a:rPr lang="en-GB" altLang="en-US" sz="1800" b="1" i="1" dirty="0" smtClean="0">
                <a:solidFill>
                  <a:srgbClr val="CC33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zh-TW" sz="1800" b="1" i="1" dirty="0" smtClean="0">
                <a:solidFill>
                  <a:srgbClr val="CC3300"/>
                </a:solidFill>
                <a:latin typeface="Courier New" panose="02070309020205020404" pitchFamily="49" charset="0"/>
              </a:rPr>
              <a:t> ;</a:t>
            </a:r>
            <a:endParaRPr lang="en-US" altLang="zh-TW" sz="1800" b="1" i="1" dirty="0" smtClean="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 smtClean="0">
                <a:solidFill>
                  <a:srgbClr val="CC33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2400" dirty="0" smtClean="0"/>
              <a:t>Example:</a:t>
            </a:r>
            <a:r>
              <a:rPr lang="en-GB" altLang="en-US" sz="2400" dirty="0" smtClean="0"/>
              <a:t> </a:t>
            </a:r>
            <a:endParaRPr lang="en-US" altLang="zh-TW" sz="2400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TW" sz="2000" dirty="0" smtClean="0">
                <a:solidFill>
                  <a:srgbClr val="CC33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2000" b="1" dirty="0" smtClean="0">
                <a:solidFill>
                  <a:srgbClr val="CC3300"/>
                </a:solidFill>
                <a:latin typeface="Courier New" panose="02070309020205020404" pitchFamily="49" charset="0"/>
              </a:rPr>
              <a:t> </a:t>
            </a:r>
            <a:r>
              <a:rPr lang="en-GB" altLang="en-US" sz="2000" b="1" dirty="0" smtClean="0">
                <a:solidFill>
                  <a:srgbClr val="CC33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1" dirty="0" err="1" smtClean="0">
                <a:solidFill>
                  <a:srgbClr val="002060"/>
                </a:solidFill>
                <a:latin typeface="Courier New" panose="02070309020205020404" pitchFamily="49" charset="0"/>
              </a:rPr>
              <a:t>stmt</a:t>
            </a:r>
            <a:r>
              <a:rPr lang="en-US" altLang="zh-TW" sz="20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: e</a:t>
            </a:r>
            <a:endParaRPr lang="en-US" altLang="zh-TW" sz="2000" b="1" dirty="0" smtClean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TW" sz="20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     </a:t>
            </a:r>
            <a:r>
              <a:rPr lang="en-GB" alt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20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;</a:t>
            </a:r>
            <a:endParaRPr lang="en-US" altLang="zh-TW" sz="2000" b="1" dirty="0" smtClean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TW" sz="20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  </a:t>
            </a:r>
            <a:r>
              <a:rPr lang="en-GB" alt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   e</a:t>
            </a:r>
            <a:r>
              <a:rPr lang="en-US" altLang="zh-TW" sz="20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: e </a:t>
            </a:r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‘+’</a:t>
            </a:r>
            <a:r>
              <a:rPr lang="en-US" altLang="zh-TW" sz="20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GB" alt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e</a:t>
            </a:r>
            <a:r>
              <a:rPr lang="en-US" altLang="zh-TW" sz="20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endParaRPr lang="en-US" altLang="zh-TW" sz="2000" b="1" dirty="0" smtClean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TW" sz="20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      </a:t>
            </a:r>
            <a:r>
              <a:rPr lang="en-GB" alt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|</a:t>
            </a:r>
            <a:r>
              <a:rPr lang="en-GB" alt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e </a:t>
            </a:r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‘-’</a:t>
            </a:r>
            <a:r>
              <a:rPr lang="en-US" altLang="zh-TW" sz="20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e</a:t>
            </a:r>
            <a:endParaRPr lang="en-US" altLang="zh-TW" sz="2000" b="1" dirty="0" smtClean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TW" sz="20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      </a:t>
            </a:r>
            <a:r>
              <a:rPr lang="en-GB" alt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| </a:t>
            </a:r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DIGIT</a:t>
            </a:r>
            <a:endParaRPr lang="en-US" altLang="zh-TW" sz="2000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GB" alt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        </a:t>
            </a:r>
            <a:r>
              <a:rPr lang="en-US" altLang="zh-TW" sz="2000" b="1" dirty="0" smtClean="0">
                <a:solidFill>
                  <a:srgbClr val="002060"/>
                </a:solidFill>
                <a:latin typeface="Courier New" panose="02070309020205020404" pitchFamily="49" charset="0"/>
                <a:sym typeface="+mn-ea"/>
              </a:rPr>
              <a:t>| </a:t>
            </a:r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+mn-ea"/>
              </a:rPr>
              <a:t>I</a:t>
            </a:r>
            <a:r>
              <a:rPr lang="en-GB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+mn-ea"/>
              </a:rPr>
              <a:t>D </a:t>
            </a:r>
            <a:endParaRPr lang="en-US" altLang="zh-TW" sz="2000" b="1" dirty="0" smtClean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TW" sz="20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     </a:t>
            </a:r>
            <a:r>
              <a:rPr lang="en-GB" alt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20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;  </a:t>
            </a:r>
            <a:endParaRPr lang="en-US" altLang="zh-TW" sz="2000" b="1" dirty="0" smtClean="0">
              <a:solidFill>
                <a:srgbClr val="00206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B78DB3-FDF6-4EBE-9EB2-1BBFD71ED878}" type="slidenum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5532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Dr. M </a:t>
            </a:r>
            <a:r>
              <a:rPr lang="en-US" dirty="0" err="1" smtClean="0"/>
              <a:t>M</a:t>
            </a:r>
            <a:r>
              <a:rPr lang="en-US" dirty="0" smtClean="0"/>
              <a:t> Math and SS &amp; OS Lab members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304800"/>
            <a:ext cx="7639050" cy="4752975"/>
          </a:xfrm>
        </p:spPr>
        <p:txBody>
          <a:bodyPr/>
          <a:lstStyle/>
          <a:p>
            <a:pPr eaLnBrk="1" latinLnBrk="0" hangingPunct="1"/>
            <a:r>
              <a:rPr lang="en-US" altLang="zh-TW" sz="2400" b="1" i="1" dirty="0" smtClean="0">
                <a:solidFill>
                  <a:srgbClr val="CC3300"/>
                </a:solidFill>
                <a:latin typeface="Courier New" panose="02070309020205020404" pitchFamily="49" charset="0"/>
              </a:rPr>
              <a:t>&lt;action&gt; </a:t>
            </a:r>
            <a:r>
              <a:rPr lang="en-US" altLang="zh-TW" sz="2400" b="1" dirty="0" smtClean="0">
                <a:solidFill>
                  <a:schemeClr val="tx1"/>
                </a:solidFill>
                <a:latin typeface="+mj-lt"/>
                <a:cs typeface="+mj-lt"/>
              </a:rPr>
              <a:t>is made of action routines written using C- language and are enclosed between curly braces </a:t>
            </a:r>
            <a:r>
              <a:rPr lang="en-US" altLang="zh-TW" sz="2400" b="1" dirty="0" smtClean="0">
                <a:solidFill>
                  <a:srgbClr val="FF0000"/>
                </a:solidFill>
                <a:latin typeface="+mj-lt"/>
                <a:cs typeface="+mj-lt"/>
              </a:rPr>
              <a:t>{</a:t>
            </a:r>
            <a:r>
              <a:rPr lang="en-US" altLang="zh-TW" sz="2400" b="1" dirty="0" smtClean="0">
                <a:solidFill>
                  <a:schemeClr val="tx1"/>
                </a:solidFill>
                <a:latin typeface="+mj-lt"/>
                <a:cs typeface="+mj-lt"/>
              </a:rPr>
              <a:t> and </a:t>
            </a:r>
            <a:r>
              <a:rPr lang="en-US" altLang="zh-TW" sz="2400" b="1" dirty="0" smtClean="0">
                <a:solidFill>
                  <a:srgbClr val="FF0000"/>
                </a:solidFill>
                <a:latin typeface="+mj-lt"/>
                <a:cs typeface="+mj-lt"/>
              </a:rPr>
              <a:t>}</a:t>
            </a:r>
            <a:r>
              <a:rPr lang="en-US" altLang="zh-TW" sz="2400" b="1" dirty="0" smtClean="0">
                <a:solidFill>
                  <a:schemeClr val="tx1"/>
                </a:solidFill>
                <a:latin typeface="+mj-lt"/>
                <a:cs typeface="+mj-lt"/>
              </a:rPr>
              <a:t>.</a:t>
            </a:r>
            <a:endParaRPr lang="en-US" altLang="zh-TW" sz="2400" dirty="0" smtClean="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r>
              <a:rPr lang="en-US" altLang="zh-TW" sz="2400" b="1" dirty="0" smtClean="0">
                <a:solidFill>
                  <a:schemeClr val="tx1"/>
                </a:solidFill>
                <a:latin typeface="+mj-lt"/>
                <a:cs typeface="+mj-lt"/>
              </a:rPr>
              <a:t>It also consists of </a:t>
            </a:r>
            <a:r>
              <a:rPr lang="en-US" altLang="zh-TW" sz="2400" b="1" dirty="0" smtClean="0">
                <a:solidFill>
                  <a:srgbClr val="FF0000"/>
                </a:solidFill>
                <a:latin typeface="+mj-lt"/>
                <a:cs typeface="+mj-lt"/>
              </a:rPr>
              <a:t>call statements</a:t>
            </a:r>
            <a:r>
              <a:rPr lang="en-US" altLang="zh-TW" sz="2400" b="1" dirty="0" smtClean="0">
                <a:solidFill>
                  <a:schemeClr val="tx1"/>
                </a:solidFill>
                <a:latin typeface="+mj-lt"/>
                <a:cs typeface="+mj-lt"/>
              </a:rPr>
              <a:t> to </a:t>
            </a:r>
            <a:r>
              <a:rPr lang="en-US" altLang="zh-TW" sz="2400" b="1" dirty="0" smtClean="0">
                <a:solidFill>
                  <a:srgbClr val="FF0000"/>
                </a:solidFill>
                <a:latin typeface="+mj-lt"/>
                <a:cs typeface="+mj-lt"/>
              </a:rPr>
              <a:t>c routines</a:t>
            </a:r>
            <a:r>
              <a:rPr lang="en-US" altLang="zh-TW" sz="2400" b="1" dirty="0" smtClean="0">
                <a:solidFill>
                  <a:schemeClr val="tx1"/>
                </a:solidFill>
                <a:latin typeface="+mj-lt"/>
                <a:cs typeface="+mj-lt"/>
              </a:rPr>
              <a:t> written in user subroutine section of </a:t>
            </a:r>
            <a:r>
              <a:rPr lang="en-GB" altLang="en-US" sz="2400" b="1" dirty="0" smtClean="0">
                <a:solidFill>
                  <a:srgbClr val="FF0000"/>
                </a:solidFill>
                <a:latin typeface="+mj-lt"/>
                <a:cs typeface="+mj-lt"/>
              </a:rPr>
              <a:t>YACC</a:t>
            </a:r>
            <a:r>
              <a:rPr lang="en-US" altLang="zh-TW" sz="2400" b="1" dirty="0" smtClean="0">
                <a:solidFill>
                  <a:srgbClr val="FF0000"/>
                </a:solidFill>
                <a:latin typeface="+mj-lt"/>
                <a:cs typeface="+mj-lt"/>
              </a:rPr>
              <a:t> specification</a:t>
            </a:r>
            <a:r>
              <a:rPr lang="en-GB" altLang="en-US" sz="2400" b="1" dirty="0" smtClean="0">
                <a:solidFill>
                  <a:srgbClr val="FF0000"/>
                </a:solidFill>
                <a:latin typeface="+mj-lt"/>
                <a:cs typeface="+mj-lt"/>
              </a:rPr>
              <a:t>s</a:t>
            </a:r>
            <a:r>
              <a:rPr lang="en-US" altLang="zh-TW" sz="2400" b="1" dirty="0" smtClean="0">
                <a:solidFill>
                  <a:schemeClr val="tx1"/>
                </a:solidFill>
                <a:latin typeface="+mj-lt"/>
                <a:cs typeface="+mj-lt"/>
              </a:rPr>
              <a:t> in section III.</a:t>
            </a:r>
            <a:endParaRPr lang="en-US" altLang="zh-TW" sz="2400" dirty="0" smtClean="0">
              <a:solidFill>
                <a:srgbClr val="CC3300"/>
              </a:solidFill>
              <a:latin typeface="+mj-lt"/>
              <a:cs typeface="+mj-lt"/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Example :</a:t>
            </a: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TW" sz="24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Stmt: e</a:t>
            </a:r>
            <a:r>
              <a:rPr lang="en-GB" altLang="en-US" sz="24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{ </a:t>
            </a:r>
            <a:r>
              <a:rPr lang="en-US" altLang="zh-TW" sz="2000" b="1" dirty="0" err="1" smtClean="0">
                <a:solidFill>
                  <a:srgbClr val="00206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TW" sz="20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(“ IT is </a:t>
            </a:r>
            <a:r>
              <a:rPr lang="en-GB" alt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an expres</a:t>
            </a:r>
            <a:r>
              <a:rPr lang="en-US" altLang="zh-TW" sz="20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sion\n”); }</a:t>
            </a:r>
            <a:endParaRPr lang="en-US" altLang="zh-TW" sz="2000" b="1" dirty="0" smtClean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TW" sz="20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GB" alt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   ;</a:t>
            </a:r>
            <a:endParaRPr lang="en-US" altLang="zh-TW" sz="2000" b="1" dirty="0" smtClean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endParaRPr lang="en-US" altLang="zh-TW" sz="2000" b="1" dirty="0" smtClean="0">
              <a:solidFill>
                <a:srgbClr val="00206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M M Math and SS &amp; OS Lab members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3777B-9EE5-4B89-BE52-F7A99F3F7A31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100" y="122555"/>
            <a:ext cx="7957820" cy="499745"/>
          </a:xfrm>
        </p:spPr>
        <p:txBody>
          <a:bodyPr>
            <a:noAutofit/>
          </a:bodyPr>
          <a:lstStyle/>
          <a:p>
            <a:r>
              <a:rPr lang="en-GB" altLang="en-US" sz="3200" dirty="0" smtClean="0">
                <a:solidFill>
                  <a:srgbClr val="FF0000"/>
                </a:solidFill>
              </a:rPr>
              <a:t>Section -</a:t>
            </a:r>
            <a:r>
              <a:rPr lang="en-US" sz="3200" dirty="0" smtClean="0">
                <a:solidFill>
                  <a:srgbClr val="FF0000"/>
                </a:solidFill>
              </a:rPr>
              <a:t>III. User Subroutine Section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300" y="685800"/>
            <a:ext cx="7499350" cy="4887595"/>
          </a:xfrm>
        </p:spPr>
        <p:txBody>
          <a:bodyPr/>
          <a:lstStyle/>
          <a:p>
            <a:pPr algn="just"/>
            <a:r>
              <a:rPr lang="en-US" sz="2800" b="1" dirty="0" smtClean="0"/>
              <a:t>This is a final section which consists of </a:t>
            </a:r>
            <a:r>
              <a:rPr lang="en-US" sz="2800" b="1" dirty="0" smtClean="0">
                <a:solidFill>
                  <a:srgbClr val="FF0000"/>
                </a:solidFill>
              </a:rPr>
              <a:t>any legal C-code </a:t>
            </a:r>
            <a:r>
              <a:rPr lang="en-US" sz="2800" b="1" dirty="0" smtClean="0"/>
              <a:t> that is copied to the </a:t>
            </a:r>
            <a:r>
              <a:rPr lang="en-US" sz="2800" b="1" dirty="0" smtClean="0">
                <a:solidFill>
                  <a:srgbClr val="FF0000"/>
                </a:solidFill>
              </a:rPr>
              <a:t>end of the  Code generated</a:t>
            </a:r>
            <a:r>
              <a:rPr lang="en-US" sz="2800" b="1" dirty="0" smtClean="0"/>
              <a:t>.</a:t>
            </a:r>
            <a:endParaRPr lang="en-US" sz="2800" b="1" dirty="0" smtClean="0"/>
          </a:p>
          <a:p>
            <a:pPr algn="just"/>
            <a:r>
              <a:rPr lang="en-US" sz="2800" b="1" dirty="0" smtClean="0"/>
              <a:t>It also consists of </a:t>
            </a:r>
            <a:r>
              <a:rPr lang="en-US" sz="2800" b="1" dirty="0" smtClean="0">
                <a:solidFill>
                  <a:srgbClr val="FF0000"/>
                </a:solidFill>
              </a:rPr>
              <a:t>user defined c-functions</a:t>
            </a:r>
            <a:r>
              <a:rPr lang="en-US" sz="2800" b="1" dirty="0" smtClean="0"/>
              <a:t> which may called in the </a:t>
            </a:r>
            <a:r>
              <a:rPr lang="en-US" sz="2800" b="1" dirty="0" smtClean="0">
                <a:solidFill>
                  <a:srgbClr val="FF0000"/>
                </a:solidFill>
              </a:rPr>
              <a:t>action part</a:t>
            </a:r>
            <a:r>
              <a:rPr lang="en-US" sz="2800" b="1" dirty="0" smtClean="0"/>
              <a:t> of the </a:t>
            </a:r>
            <a:r>
              <a:rPr lang="en-US" sz="2800" b="1" dirty="0" smtClean="0">
                <a:solidFill>
                  <a:srgbClr val="FF0000"/>
                </a:solidFill>
              </a:rPr>
              <a:t>rule section</a:t>
            </a:r>
            <a:r>
              <a:rPr lang="en-US" sz="2800" b="1" dirty="0" smtClean="0"/>
              <a:t>. </a:t>
            </a:r>
            <a:endParaRPr lang="en-US" sz="2800" b="1" dirty="0" smtClean="0"/>
          </a:p>
          <a:p>
            <a:pPr algn="just"/>
            <a:r>
              <a:rPr lang="en-US" sz="2800" b="1" dirty="0" smtClean="0"/>
              <a:t>Finally it includes the </a:t>
            </a:r>
            <a:r>
              <a:rPr lang="en-US" sz="2800" b="1" dirty="0" smtClean="0">
                <a:solidFill>
                  <a:srgbClr val="FF0000"/>
                </a:solidFill>
              </a:rPr>
              <a:t>main() function</a:t>
            </a:r>
            <a:r>
              <a:rPr lang="en-US" sz="2800" b="1" dirty="0" smtClean="0"/>
              <a:t> consisting of a call statement to </a:t>
            </a:r>
            <a:r>
              <a:rPr lang="en-US" sz="2800" b="1" dirty="0" err="1" smtClean="0">
                <a:solidFill>
                  <a:srgbClr val="FF0000"/>
                </a:solidFill>
              </a:rPr>
              <a:t>yyparse</a:t>
            </a:r>
            <a:r>
              <a:rPr lang="en-US" sz="2800" b="1" dirty="0" smtClean="0">
                <a:solidFill>
                  <a:srgbClr val="FF0000"/>
                </a:solidFill>
              </a:rPr>
              <a:t>()</a:t>
            </a:r>
            <a:r>
              <a:rPr lang="en-US" sz="2800" b="1" dirty="0" smtClean="0"/>
              <a:t>, where </a:t>
            </a:r>
            <a:r>
              <a:rPr lang="en-US" sz="2800" b="1" dirty="0" err="1" smtClean="0"/>
              <a:t>yyparse</a:t>
            </a:r>
            <a:r>
              <a:rPr lang="en-US" sz="2800" b="1" dirty="0" smtClean="0"/>
              <a:t>() is </a:t>
            </a:r>
            <a:r>
              <a:rPr lang="en-GB" altLang="en-US" sz="2800" b="1" dirty="0" smtClean="0">
                <a:solidFill>
                  <a:srgbClr val="FF0000"/>
                </a:solidFill>
              </a:rPr>
              <a:t>C</a:t>
            </a:r>
            <a:r>
              <a:rPr lang="en-US" sz="2800" b="1" dirty="0" smtClean="0">
                <a:solidFill>
                  <a:srgbClr val="FF0000"/>
                </a:solidFill>
              </a:rPr>
              <a:t>-routine</a:t>
            </a:r>
            <a:r>
              <a:rPr lang="en-US" sz="2800" b="1" dirty="0" smtClean="0"/>
              <a:t> generated by </a:t>
            </a:r>
            <a:r>
              <a:rPr lang="en-US" sz="2800" b="1" dirty="0" smtClean="0">
                <a:solidFill>
                  <a:srgbClr val="FF0000"/>
                </a:solidFill>
              </a:rPr>
              <a:t>PAR</a:t>
            </a:r>
            <a:r>
              <a:rPr lang="en-GB" altLang="en-US" sz="2800" b="1" dirty="0" smtClean="0">
                <a:solidFill>
                  <a:srgbClr val="FF0000"/>
                </a:solidFill>
              </a:rPr>
              <a:t>SER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M M Math and SS &amp; OS Lab members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3777B-9EE5-4B89-BE52-F7A99F3F7A31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21167</Words>
  <Application>WPS Presentation</Application>
  <PresentationFormat>On-screen Show (4:3)</PresentationFormat>
  <Paragraphs>970</Paragraphs>
  <Slides>45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7" baseType="lpstr">
      <vt:lpstr>Arial</vt:lpstr>
      <vt:lpstr>SimSun</vt:lpstr>
      <vt:lpstr>Wingdings</vt:lpstr>
      <vt:lpstr>Gill Sans MT</vt:lpstr>
      <vt:lpstr>Wingdings 2</vt:lpstr>
      <vt:lpstr>Verdana</vt:lpstr>
      <vt:lpstr>Wingdings 2</vt:lpstr>
      <vt:lpstr>Times New Roman</vt:lpstr>
      <vt:lpstr>Courier New</vt:lpstr>
      <vt:lpstr>Microsoft YaHei</vt:lpstr>
      <vt:lpstr>Arial Unicode MS</vt:lpstr>
      <vt:lpstr>Calibri</vt:lpstr>
      <vt:lpstr>Wingdings</vt:lpstr>
      <vt:lpstr>Symbol</vt:lpstr>
      <vt:lpstr>Calibri</vt:lpstr>
      <vt:lpstr>Microsoft JhengHei</vt:lpstr>
      <vt:lpstr>PMingLiU</vt:lpstr>
      <vt:lpstr>Segoe Print</vt:lpstr>
      <vt:lpstr>Corbel</vt:lpstr>
      <vt:lpstr>Liberation Serif</vt:lpstr>
      <vt:lpstr>DejaVu Sans</vt:lpstr>
      <vt:lpstr>Solstice</vt:lpstr>
      <vt:lpstr>Part-B - YACC Programming  </vt:lpstr>
      <vt:lpstr>A YACC-Yet Another Another Compiler Tool</vt:lpstr>
      <vt:lpstr>I.Introduction</vt:lpstr>
      <vt:lpstr>I. Introduction</vt:lpstr>
      <vt:lpstr> II.Structure of YACC program Specifications </vt:lpstr>
      <vt:lpstr> Section-I-Definition section : </vt:lpstr>
      <vt:lpstr>Section-II-Rules section</vt:lpstr>
      <vt:lpstr>PowerPoint 演示文稿</vt:lpstr>
      <vt:lpstr>Section -III. User Subroutine Section</vt:lpstr>
      <vt:lpstr>III.Running a YACC program</vt:lpstr>
      <vt:lpstr>IV,Prerequisite for Writing YACC program</vt:lpstr>
      <vt:lpstr>V.Sample YACC programming exercises </vt:lpstr>
      <vt:lpstr>PowerPoint 演示文稿</vt:lpstr>
      <vt:lpstr>PowerPoint 演示文稿</vt:lpstr>
      <vt:lpstr>PowerPoint 演示文稿</vt:lpstr>
      <vt:lpstr>Working Example on YACC Programming</vt:lpstr>
      <vt:lpstr>PowerPoint 演示文稿</vt:lpstr>
      <vt:lpstr>PowerPoint 演示文稿</vt:lpstr>
      <vt:lpstr>PowerPoint 演示文稿</vt:lpstr>
      <vt:lpstr>Working Example on YACC Programming</vt:lpstr>
      <vt:lpstr>PowerPoint 演示文稿</vt:lpstr>
      <vt:lpstr>PowerPoint 演示文稿</vt:lpstr>
      <vt:lpstr>VI. Parser-Lexer Communication.</vt:lpstr>
      <vt:lpstr>PowerPoint 演示文稿</vt:lpstr>
      <vt:lpstr>VI. Parser-Lexer Communication.</vt:lpstr>
      <vt:lpstr>PowerPoint 演示文稿</vt:lpstr>
      <vt:lpstr>VII.Shift reduce parser</vt:lpstr>
      <vt:lpstr>VII.Shift reduce parser</vt:lpstr>
      <vt:lpstr>VII.Shift reduce parser</vt:lpstr>
      <vt:lpstr>PowerPoint 演示文稿</vt:lpstr>
      <vt:lpstr>  Algorithm of Shift Reduce parser </vt:lpstr>
      <vt:lpstr>Working of Shift Reduce Parser</vt:lpstr>
      <vt:lpstr>Ambiguity in the Grammar</vt:lpstr>
      <vt:lpstr>VIII. Arithamatic Expression and Ambiguity in the Grammar</vt:lpstr>
      <vt:lpstr>VIII. Arithamatic Expression and Ambiguity in the Grammar</vt:lpstr>
      <vt:lpstr>Ambiguity in the Grammar</vt:lpstr>
      <vt:lpstr>PowerPoint 演示文稿</vt:lpstr>
      <vt:lpstr>PowerPoint 演示文稿</vt:lpstr>
      <vt:lpstr>Working of Shift Reduce Parser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 &amp; Yacc</dc:title>
  <dc:creator>John</dc:creator>
  <cp:lastModifiedBy>Dr Mallikarjun Math</cp:lastModifiedBy>
  <cp:revision>144</cp:revision>
  <dcterms:created xsi:type="dcterms:W3CDTF">2010-04-21T01:42:00Z</dcterms:created>
  <dcterms:modified xsi:type="dcterms:W3CDTF">2024-05-28T09:00:03Z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0CCBAFAE0F7C409CBC4092E7F9F18F9E_12</vt:lpwstr>
  </property>
  <property fmtid="{D5CDD505-2E9C-101B-9397-08002B2CF9AE}" pid="3" name="KSOProductBuildVer">
    <vt:lpwstr>1033-12.2.0.16909</vt:lpwstr>
  </property>
</Properties>
</file>