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CE549-A53E-4FF8-964A-6BDA365AE70E}" v="2863" dt="2021-07-23T08:22:1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363"/>
            <a:ext cx="9144000" cy="2387600"/>
          </a:xfrm>
        </p:spPr>
        <p:txBody>
          <a:bodyPr>
            <a:normAutofit/>
          </a:bodyPr>
          <a:lstStyle/>
          <a:p>
            <a:r>
              <a:rPr lang="en-US" sz="4400" b="1" dirty="0">
                <a:ea typeface="+mj-lt"/>
                <a:cs typeface="+mj-lt"/>
              </a:rPr>
              <a:t>Pancake Flipping </a:t>
            </a:r>
            <a:br>
              <a:rPr lang="en-US" sz="4400" b="1" dirty="0">
                <a:ea typeface="+mj-lt"/>
                <a:cs typeface="+mj-lt"/>
              </a:rPr>
            </a:br>
            <a:r>
              <a:rPr lang="en-US" sz="4400" b="1" dirty="0">
                <a:ea typeface="+mj-lt"/>
                <a:cs typeface="+mj-lt"/>
              </a:rPr>
              <a:t>Statistical Analysis and Inference</a:t>
            </a:r>
            <a:endParaRPr lang="en-US" sz="4400" b="1"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Prepared by</a:t>
            </a:r>
          </a:p>
          <a:p>
            <a:r>
              <a:rPr lang="en-US" dirty="0">
                <a:cs typeface="Calibri"/>
              </a:rPr>
              <a:t>Ganesan Vijayan</a:t>
            </a:r>
          </a:p>
          <a:p>
            <a:r>
              <a:rPr lang="en-US" dirty="0">
                <a:cs typeface="Calibri"/>
              </a:rPr>
              <a:t>7/22/2021</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073" y="276728"/>
            <a:ext cx="10091853" cy="705625"/>
          </a:xfrm>
        </p:spPr>
        <p:txBody>
          <a:bodyPr>
            <a:normAutofit/>
          </a:bodyPr>
          <a:lstStyle/>
          <a:p>
            <a:r>
              <a:rPr lang="en-US" sz="3200" b="1" dirty="0">
                <a:cs typeface="Calibri Light"/>
              </a:rPr>
              <a:t>Pancake Flipping -Statistical Analysis and Inference</a:t>
            </a:r>
            <a:endParaRPr lang="en-US" sz="3200" b="1" dirty="0"/>
          </a:p>
        </p:txBody>
      </p:sp>
      <p:sp>
        <p:nvSpPr>
          <p:cNvPr id="5" name="Subtitle 4">
            <a:extLst>
              <a:ext uri="{FF2B5EF4-FFF2-40B4-BE49-F238E27FC236}">
                <a16:creationId xmlns:a16="http://schemas.microsoft.com/office/drawing/2014/main" id="{B4F570E3-9882-4D75-A878-A27565963340}"/>
              </a:ext>
            </a:extLst>
          </p:cNvPr>
          <p:cNvSpPr>
            <a:spLocks noGrp="1"/>
          </p:cNvSpPr>
          <p:nvPr>
            <p:ph type="subTitle" idx="1"/>
          </p:nvPr>
        </p:nvSpPr>
        <p:spPr>
          <a:xfrm>
            <a:off x="975732" y="1241697"/>
            <a:ext cx="9952463" cy="5019713"/>
          </a:xfrm>
        </p:spPr>
        <p:txBody>
          <a:bodyPr vert="horz" lIns="91440" tIns="45720" rIns="91440" bIns="45720" rtlCol="0" anchor="t">
            <a:noAutofit/>
          </a:bodyPr>
          <a:lstStyle/>
          <a:p>
            <a:pPr algn="l"/>
            <a:r>
              <a:rPr lang="en-US" sz="2000" b="1" u="sng" dirty="0">
                <a:cs typeface="Calibri"/>
              </a:rPr>
              <a:t>Problem Statement:</a:t>
            </a:r>
          </a:p>
          <a:p>
            <a:pPr algn="l"/>
            <a:endParaRPr lang="en-US" sz="2000" b="1" u="sng" dirty="0">
              <a:ea typeface="+mn-lt"/>
              <a:cs typeface="+mn-lt"/>
            </a:endParaRPr>
          </a:p>
          <a:p>
            <a:pPr algn="l"/>
            <a:r>
              <a:rPr lang="en-US" sz="1600" dirty="0">
                <a:ea typeface="+mn-lt"/>
                <a:cs typeface="+mn-lt"/>
              </a:rPr>
              <a:t>Arielle and Boris compete in the little-known sport of pancake flipping, and have both been nominated for this season's "best pancake flipper" award. Half the people in the pancake flipping league office think Arielle is the better pancake flipper, and the other half think Boris is, so they have retained a data scientist to help solve the issue.  The stats from this season are attached. The columns are:</a:t>
            </a:r>
            <a:endParaRPr lang="en-US" sz="1600">
              <a:cs typeface="Calibri"/>
            </a:endParaRPr>
          </a:p>
          <a:p>
            <a:pPr marL="342900" indent="-342900" algn="l">
              <a:buAutoNum type="arabicPeriod"/>
            </a:pPr>
            <a:r>
              <a:rPr lang="en-US" sz="1600" dirty="0">
                <a:ea typeface="+mn-lt"/>
                <a:cs typeface="+mn-lt"/>
              </a:rPr>
              <a:t>the contestant's name,</a:t>
            </a:r>
            <a:endParaRPr lang="en-US" sz="1600" dirty="0">
              <a:cs typeface="Calibri" panose="020F0502020204030204"/>
            </a:endParaRPr>
          </a:p>
          <a:p>
            <a:pPr marL="342900" indent="-342900" algn="l">
              <a:buAutoNum type="arabicPeriod"/>
            </a:pPr>
            <a:r>
              <a:rPr lang="en-US" sz="1600" dirty="0">
                <a:ea typeface="+mn-lt"/>
                <a:cs typeface="+mn-lt"/>
              </a:rPr>
              <a:t>the match day,</a:t>
            </a:r>
            <a:endParaRPr lang="en-US" sz="1600" dirty="0">
              <a:cs typeface="Calibri" panose="020F0502020204030204"/>
            </a:endParaRPr>
          </a:p>
          <a:p>
            <a:pPr marL="342900" indent="-342900" algn="l">
              <a:buAutoNum type="arabicPeriod"/>
            </a:pPr>
            <a:r>
              <a:rPr lang="en-US" sz="1600" dirty="0">
                <a:ea typeface="+mn-lt"/>
                <a:cs typeface="+mn-lt"/>
              </a:rPr>
              <a:t>which hand they used to flip the pancakes,</a:t>
            </a:r>
          </a:p>
          <a:p>
            <a:pPr marL="342900" indent="-342900" algn="l">
              <a:buAutoNum type="arabicPeriod"/>
            </a:pPr>
            <a:r>
              <a:rPr lang="en-US" sz="1600" dirty="0">
                <a:ea typeface="+mn-lt"/>
                <a:cs typeface="+mn-lt"/>
              </a:rPr>
              <a:t>their score (how many pancakes they flipped successfully), and</a:t>
            </a:r>
            <a:endParaRPr lang="en-US" sz="1600" dirty="0">
              <a:cs typeface="Calibri"/>
            </a:endParaRPr>
          </a:p>
          <a:p>
            <a:pPr marL="342900" indent="-342900" algn="l">
              <a:buAutoNum type="arabicPeriod"/>
            </a:pPr>
            <a:r>
              <a:rPr lang="en-US" sz="1600" dirty="0">
                <a:ea typeface="+mn-lt"/>
                <a:cs typeface="+mn-lt"/>
              </a:rPr>
              <a:t>how many total pancakes they attempted to flip</a:t>
            </a:r>
            <a:endParaRPr lang="en-US" sz="1600" dirty="0">
              <a:cs typeface="Calibri" panose="020F0502020204030204"/>
            </a:endParaRPr>
          </a:p>
          <a:p>
            <a:pPr algn="l"/>
            <a:r>
              <a:rPr lang="en-US" sz="1600" dirty="0">
                <a:ea typeface="+mn-lt"/>
                <a:cs typeface="+mn-lt"/>
              </a:rPr>
              <a:t>Is Arielle or Boris the better pancake flipper? Justify your decision. Do both sides have a</a:t>
            </a:r>
            <a:endParaRPr lang="en-US" sz="1600" dirty="0"/>
          </a:p>
          <a:p>
            <a:pPr algn="l"/>
            <a:r>
              <a:rPr lang="en-US" sz="1600" dirty="0">
                <a:ea typeface="+mn-lt"/>
                <a:cs typeface="+mn-lt"/>
              </a:rPr>
              <a:t>case here?</a:t>
            </a:r>
            <a:endParaRPr lang="en-US" sz="1600" dirty="0"/>
          </a:p>
        </p:txBody>
      </p:sp>
    </p:spTree>
    <p:extLst>
      <p:ext uri="{BB962C8B-B14F-4D97-AF65-F5344CB8AC3E}">
        <p14:creationId xmlns:p14="http://schemas.microsoft.com/office/powerpoint/2010/main" val="395949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073" y="276728"/>
            <a:ext cx="10091853" cy="705625"/>
          </a:xfrm>
        </p:spPr>
        <p:txBody>
          <a:bodyPr>
            <a:normAutofit/>
          </a:bodyPr>
          <a:lstStyle/>
          <a:p>
            <a:r>
              <a:rPr lang="en-US" sz="3200" b="1" dirty="0">
                <a:cs typeface="Calibri Light"/>
              </a:rPr>
              <a:t>Pancake Flipping -Statistical Analysis and Inference</a:t>
            </a:r>
            <a:endParaRPr lang="en-US" sz="3200" b="1" dirty="0"/>
          </a:p>
        </p:txBody>
      </p:sp>
      <p:sp>
        <p:nvSpPr>
          <p:cNvPr id="5" name="Subtitle 4">
            <a:extLst>
              <a:ext uri="{FF2B5EF4-FFF2-40B4-BE49-F238E27FC236}">
                <a16:creationId xmlns:a16="http://schemas.microsoft.com/office/drawing/2014/main" id="{B4F570E3-9882-4D75-A878-A27565963340}"/>
              </a:ext>
            </a:extLst>
          </p:cNvPr>
          <p:cNvSpPr>
            <a:spLocks noGrp="1"/>
          </p:cNvSpPr>
          <p:nvPr>
            <p:ph type="subTitle" idx="1"/>
          </p:nvPr>
        </p:nvSpPr>
        <p:spPr>
          <a:xfrm>
            <a:off x="864220" y="1204526"/>
            <a:ext cx="7722219" cy="5019713"/>
          </a:xfrm>
        </p:spPr>
        <p:txBody>
          <a:bodyPr vert="horz" lIns="91440" tIns="45720" rIns="91440" bIns="45720" rtlCol="0" anchor="t">
            <a:noAutofit/>
          </a:bodyPr>
          <a:lstStyle/>
          <a:p>
            <a:pPr algn="l"/>
            <a:r>
              <a:rPr lang="en-US" sz="2000" b="1" u="sng">
                <a:cs typeface="Calibri"/>
              </a:rPr>
              <a:t>Solution Approach: </a:t>
            </a:r>
            <a:endParaRPr lang="en-US" sz="2000" u="sng">
              <a:cs typeface="Calibri"/>
            </a:endParaRPr>
          </a:p>
          <a:p>
            <a:pPr algn="l"/>
            <a:endParaRPr lang="en-US" sz="1200" dirty="0">
              <a:cs typeface="Calibri"/>
            </a:endParaRPr>
          </a:p>
          <a:p>
            <a:pPr algn="l"/>
            <a:r>
              <a:rPr lang="en-US" sz="1400">
                <a:cs typeface="Calibri"/>
              </a:rPr>
              <a:t>Below are the statistical steps involved in the overall analysis and decisioning:</a:t>
            </a:r>
            <a:endParaRPr lang="en-US" sz="1400" dirty="0">
              <a:cs typeface="Calibri"/>
            </a:endParaRPr>
          </a:p>
          <a:p>
            <a:pPr algn="l"/>
            <a:endParaRPr lang="en-US" sz="1400" dirty="0">
              <a:cs typeface="Calibri"/>
            </a:endParaRPr>
          </a:p>
          <a:p>
            <a:pPr marL="342900" indent="-342900" algn="l">
              <a:buAutoNum type="arabicPeriod"/>
            </a:pPr>
            <a:r>
              <a:rPr lang="en-US" sz="1400">
                <a:cs typeface="Calibri"/>
              </a:rPr>
              <a:t>EDA: Understand the attributes given in the dataset</a:t>
            </a:r>
            <a:endParaRPr lang="en-US" sz="1400" dirty="0">
              <a:cs typeface="Calibri"/>
            </a:endParaRPr>
          </a:p>
          <a:p>
            <a:pPr marL="342900" indent="-342900" algn="l">
              <a:buAutoNum type="arabicPeriod"/>
            </a:pPr>
            <a:r>
              <a:rPr lang="en-US" sz="1400">
                <a:ea typeface="+mn-lt"/>
                <a:cs typeface="+mn-lt"/>
              </a:rPr>
              <a:t>EDA: </a:t>
            </a:r>
            <a:r>
              <a:rPr lang="en-US" sz="1400">
                <a:cs typeface="Calibri"/>
              </a:rPr>
              <a:t>Check if there are any missing values in the given dataset</a:t>
            </a:r>
            <a:endParaRPr lang="en-US" sz="1400" dirty="0">
              <a:cs typeface="Calibri"/>
            </a:endParaRPr>
          </a:p>
          <a:p>
            <a:pPr marL="342900" indent="-342900" algn="l">
              <a:buAutoNum type="arabicPeriod"/>
            </a:pPr>
            <a:r>
              <a:rPr lang="en-US" sz="1400">
                <a:ea typeface="+mn-lt"/>
                <a:cs typeface="+mn-lt"/>
              </a:rPr>
              <a:t>EDA: </a:t>
            </a:r>
            <a:r>
              <a:rPr lang="en-US" sz="1400">
                <a:cs typeface="Calibri"/>
              </a:rPr>
              <a:t>Check if there are any duplicate records</a:t>
            </a:r>
            <a:endParaRPr lang="en-US" sz="1400" dirty="0">
              <a:cs typeface="Calibri"/>
            </a:endParaRPr>
          </a:p>
          <a:p>
            <a:pPr marL="342900" indent="-342900" algn="l">
              <a:buAutoNum type="arabicPeriod"/>
            </a:pPr>
            <a:r>
              <a:rPr lang="en-US" sz="1400">
                <a:ea typeface="+mn-lt"/>
                <a:cs typeface="+mn-lt"/>
              </a:rPr>
              <a:t>EDA: Check skewness and data distribution within each column</a:t>
            </a:r>
          </a:p>
          <a:p>
            <a:pPr marL="342900" indent="-342900" algn="l">
              <a:buAutoNum type="arabicPeriod"/>
            </a:pPr>
            <a:r>
              <a:rPr lang="en-US" sz="1400">
                <a:ea typeface="+mn-lt"/>
                <a:cs typeface="+mn-lt"/>
              </a:rPr>
              <a:t>EDA: </a:t>
            </a:r>
            <a:r>
              <a:rPr lang="en-US" sz="1400">
                <a:cs typeface="Calibri"/>
              </a:rPr>
              <a:t>Identify the outliers present in each feature and scope for feature scaling/normalization</a:t>
            </a:r>
            <a:endParaRPr lang="en-US" sz="1400" dirty="0">
              <a:cs typeface="Calibri"/>
            </a:endParaRPr>
          </a:p>
          <a:p>
            <a:pPr marL="342900" indent="-342900" algn="l">
              <a:buAutoNum type="arabicPeriod"/>
            </a:pPr>
            <a:r>
              <a:rPr lang="en-US" sz="1400">
                <a:ea typeface="+mn-lt"/>
                <a:cs typeface="+mn-lt"/>
              </a:rPr>
              <a:t>EDA: </a:t>
            </a:r>
            <a:r>
              <a:rPr lang="en-US" sz="1400">
                <a:cs typeface="Calibri"/>
              </a:rPr>
              <a:t>Understand nuances present in the given scenario through visual representation</a:t>
            </a:r>
            <a:endParaRPr lang="en-US" sz="1400" dirty="0">
              <a:cs typeface="Calibri"/>
            </a:endParaRPr>
          </a:p>
          <a:p>
            <a:pPr marL="342900" indent="-342900" algn="l">
              <a:buAutoNum type="arabicPeriod"/>
            </a:pPr>
            <a:r>
              <a:rPr lang="en-US" sz="1400">
                <a:cs typeface="Calibri"/>
              </a:rPr>
              <a:t>Feature Selection via EDA: Pick significantly contributing variables(independent) using multivariate analysis </a:t>
            </a:r>
            <a:r>
              <a:rPr lang="en-US" sz="1400">
                <a:ea typeface="+mn-lt"/>
                <a:cs typeface="+mn-lt"/>
              </a:rPr>
              <a:t>for further analysis</a:t>
            </a:r>
            <a:endParaRPr lang="en-US" sz="1400" dirty="0">
              <a:cs typeface="Calibri"/>
            </a:endParaRPr>
          </a:p>
          <a:p>
            <a:pPr marL="342900" indent="-342900" algn="l">
              <a:buAutoNum type="arabicPeriod"/>
            </a:pPr>
            <a:r>
              <a:rPr lang="en-US" sz="1400">
                <a:cs typeface="Calibri"/>
              </a:rPr>
              <a:t>Data Preprocessing: </a:t>
            </a:r>
            <a:r>
              <a:rPr lang="en-US" sz="1400">
                <a:ea typeface="+mn-lt"/>
                <a:cs typeface="+mn-lt"/>
              </a:rPr>
              <a:t>Check if there is a class imbalance issue and data cleansing if any</a:t>
            </a:r>
            <a:endParaRPr lang="en-US" sz="1400" dirty="0">
              <a:cs typeface="Calibri"/>
            </a:endParaRPr>
          </a:p>
          <a:p>
            <a:pPr marL="342900" indent="-342900" algn="l">
              <a:buAutoNum type="arabicPeriod"/>
            </a:pPr>
            <a:r>
              <a:rPr lang="en-US" sz="1400">
                <a:cs typeface="Calibri"/>
              </a:rPr>
              <a:t>Statistical Tests: Perform parametric t-test to decide on the better performer from two independent groups</a:t>
            </a:r>
          </a:p>
        </p:txBody>
      </p:sp>
      <p:sp>
        <p:nvSpPr>
          <p:cNvPr id="4" name="Arrow: Down 3">
            <a:extLst>
              <a:ext uri="{FF2B5EF4-FFF2-40B4-BE49-F238E27FC236}">
                <a16:creationId xmlns:a16="http://schemas.microsoft.com/office/drawing/2014/main" id="{5C1B2701-615D-43C7-9D7E-F68E91C7F7CA}"/>
              </a:ext>
            </a:extLst>
          </p:cNvPr>
          <p:cNvSpPr/>
          <p:nvPr/>
        </p:nvSpPr>
        <p:spPr>
          <a:xfrm>
            <a:off x="9682267" y="2540211"/>
            <a:ext cx="204440" cy="399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10;&#10;Description automatically generated">
            <a:extLst>
              <a:ext uri="{FF2B5EF4-FFF2-40B4-BE49-F238E27FC236}">
                <a16:creationId xmlns:a16="http://schemas.microsoft.com/office/drawing/2014/main" id="{5AD8EB3D-61F7-4F7A-B28E-DA370CA8FCE8}"/>
              </a:ext>
            </a:extLst>
          </p:cNvPr>
          <p:cNvPicPr>
            <a:picLocks noChangeAspect="1"/>
          </p:cNvPicPr>
          <p:nvPr/>
        </p:nvPicPr>
        <p:blipFill>
          <a:blip r:embed="rId2"/>
          <a:stretch>
            <a:fillRect/>
          </a:stretch>
        </p:blipFill>
        <p:spPr>
          <a:xfrm>
            <a:off x="8805631" y="4431214"/>
            <a:ext cx="1968423" cy="1043570"/>
          </a:xfrm>
          <a:prstGeom prst="rect">
            <a:avLst/>
          </a:prstGeom>
          <a:ln>
            <a:solidFill>
              <a:schemeClr val="tx1">
                <a:lumMod val="65000"/>
                <a:lumOff val="35000"/>
              </a:schemeClr>
            </a:solidFill>
          </a:ln>
        </p:spPr>
      </p:pic>
      <p:pic>
        <p:nvPicPr>
          <p:cNvPr id="7" name="Picture 7" descr="Chart&#10;&#10;Description automatically generated">
            <a:extLst>
              <a:ext uri="{FF2B5EF4-FFF2-40B4-BE49-F238E27FC236}">
                <a16:creationId xmlns:a16="http://schemas.microsoft.com/office/drawing/2014/main" id="{628704EB-ECF0-4840-B91B-E219A4E93912}"/>
              </a:ext>
            </a:extLst>
          </p:cNvPr>
          <p:cNvPicPr>
            <a:picLocks noChangeAspect="1"/>
          </p:cNvPicPr>
          <p:nvPr/>
        </p:nvPicPr>
        <p:blipFill>
          <a:blip r:embed="rId3"/>
          <a:stretch>
            <a:fillRect/>
          </a:stretch>
        </p:blipFill>
        <p:spPr>
          <a:xfrm>
            <a:off x="8806444" y="2984886"/>
            <a:ext cx="1965169" cy="1006710"/>
          </a:xfrm>
          <a:prstGeom prst="rect">
            <a:avLst/>
          </a:prstGeom>
          <a:ln>
            <a:solidFill>
              <a:schemeClr val="tx1">
                <a:lumMod val="65000"/>
                <a:lumOff val="35000"/>
              </a:schemeClr>
            </a:solidFill>
          </a:ln>
        </p:spPr>
      </p:pic>
      <p:sp>
        <p:nvSpPr>
          <p:cNvPr id="9" name="Arrow: Down 8">
            <a:extLst>
              <a:ext uri="{FF2B5EF4-FFF2-40B4-BE49-F238E27FC236}">
                <a16:creationId xmlns:a16="http://schemas.microsoft.com/office/drawing/2014/main" id="{BDC42026-5197-46F7-BC67-94F8FDE9FDBF}"/>
              </a:ext>
            </a:extLst>
          </p:cNvPr>
          <p:cNvSpPr/>
          <p:nvPr/>
        </p:nvSpPr>
        <p:spPr>
          <a:xfrm>
            <a:off x="9682266" y="3999161"/>
            <a:ext cx="204440" cy="399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histogram&#10;&#10;Description automatically generated">
            <a:extLst>
              <a:ext uri="{FF2B5EF4-FFF2-40B4-BE49-F238E27FC236}">
                <a16:creationId xmlns:a16="http://schemas.microsoft.com/office/drawing/2014/main" id="{3D2DA647-7419-46ED-8821-BFEB92BC5F62}"/>
              </a:ext>
            </a:extLst>
          </p:cNvPr>
          <p:cNvPicPr>
            <a:picLocks noChangeAspect="1"/>
          </p:cNvPicPr>
          <p:nvPr/>
        </p:nvPicPr>
        <p:blipFill>
          <a:blip r:embed="rId4"/>
          <a:stretch>
            <a:fillRect/>
          </a:stretch>
        </p:blipFill>
        <p:spPr>
          <a:xfrm>
            <a:off x="9844667" y="1592595"/>
            <a:ext cx="931127" cy="894295"/>
          </a:xfrm>
          <a:prstGeom prst="rect">
            <a:avLst/>
          </a:prstGeom>
          <a:ln>
            <a:solidFill>
              <a:schemeClr val="tx1">
                <a:lumMod val="65000"/>
                <a:lumOff val="35000"/>
              </a:schemeClr>
            </a:solidFill>
          </a:ln>
        </p:spPr>
      </p:pic>
      <p:pic>
        <p:nvPicPr>
          <p:cNvPr id="11" name="Picture 11" descr="Chart, line chart&#10;&#10;Description automatically generated">
            <a:extLst>
              <a:ext uri="{FF2B5EF4-FFF2-40B4-BE49-F238E27FC236}">
                <a16:creationId xmlns:a16="http://schemas.microsoft.com/office/drawing/2014/main" id="{D02E584A-504D-482F-9E40-674096A383FA}"/>
              </a:ext>
            </a:extLst>
          </p:cNvPr>
          <p:cNvPicPr>
            <a:picLocks noChangeAspect="1"/>
          </p:cNvPicPr>
          <p:nvPr/>
        </p:nvPicPr>
        <p:blipFill>
          <a:blip r:embed="rId5"/>
          <a:stretch>
            <a:fillRect/>
          </a:stretch>
        </p:blipFill>
        <p:spPr>
          <a:xfrm>
            <a:off x="8803887" y="1591826"/>
            <a:ext cx="931128" cy="895837"/>
          </a:xfrm>
          <a:prstGeom prst="rect">
            <a:avLst/>
          </a:prstGeom>
          <a:ln>
            <a:solidFill>
              <a:schemeClr val="tx1">
                <a:lumMod val="65000"/>
                <a:lumOff val="35000"/>
              </a:schemeClr>
            </a:solidFill>
          </a:ln>
        </p:spPr>
      </p:pic>
    </p:spTree>
    <p:extLst>
      <p:ext uri="{BB962C8B-B14F-4D97-AF65-F5344CB8AC3E}">
        <p14:creationId xmlns:p14="http://schemas.microsoft.com/office/powerpoint/2010/main" val="255560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073" y="174509"/>
            <a:ext cx="10091853" cy="705625"/>
          </a:xfrm>
        </p:spPr>
        <p:txBody>
          <a:bodyPr>
            <a:normAutofit/>
          </a:bodyPr>
          <a:lstStyle/>
          <a:p>
            <a:r>
              <a:rPr lang="en-US" sz="3200" b="1" dirty="0">
                <a:cs typeface="Calibri Light"/>
              </a:rPr>
              <a:t>Pancake Flipping -Statistical Analysis and Inference</a:t>
            </a:r>
            <a:endParaRPr lang="en-US" sz="3200" b="1" dirty="0"/>
          </a:p>
        </p:txBody>
      </p:sp>
      <p:sp>
        <p:nvSpPr>
          <p:cNvPr id="5" name="Subtitle 4">
            <a:extLst>
              <a:ext uri="{FF2B5EF4-FFF2-40B4-BE49-F238E27FC236}">
                <a16:creationId xmlns:a16="http://schemas.microsoft.com/office/drawing/2014/main" id="{B4F570E3-9882-4D75-A878-A27565963340}"/>
              </a:ext>
            </a:extLst>
          </p:cNvPr>
          <p:cNvSpPr>
            <a:spLocks noGrp="1"/>
          </p:cNvSpPr>
          <p:nvPr>
            <p:ph type="subTitle" idx="1"/>
          </p:nvPr>
        </p:nvSpPr>
        <p:spPr>
          <a:xfrm>
            <a:off x="715537" y="972209"/>
            <a:ext cx="9952463" cy="354787"/>
          </a:xfrm>
        </p:spPr>
        <p:txBody>
          <a:bodyPr vert="horz" lIns="91440" tIns="45720" rIns="91440" bIns="45720" rtlCol="0" anchor="t">
            <a:noAutofit/>
          </a:bodyPr>
          <a:lstStyle/>
          <a:p>
            <a:pPr algn="l"/>
            <a:r>
              <a:rPr lang="en-US" sz="2000" b="1" u="sng">
                <a:cs typeface="Calibri"/>
              </a:rPr>
              <a:t>Exploratory Data Analysis:</a:t>
            </a:r>
            <a:endParaRPr lang="en-US" sz="1600" u="sng" dirty="0">
              <a:cs typeface="Calibri"/>
            </a:endParaRPr>
          </a:p>
          <a:p>
            <a:pPr algn="l"/>
            <a:endParaRPr lang="en-US" sz="1600" dirty="0">
              <a:cs typeface="Calibri"/>
            </a:endParaRPr>
          </a:p>
          <a:p>
            <a:pPr algn="l"/>
            <a:endParaRPr lang="en-US" sz="1600" dirty="0">
              <a:cs typeface="Calibri"/>
            </a:endParaRPr>
          </a:p>
        </p:txBody>
      </p:sp>
      <p:pic>
        <p:nvPicPr>
          <p:cNvPr id="3" name="Picture 3" descr="Chart, line chart&#10;&#10;Description automatically generated">
            <a:extLst>
              <a:ext uri="{FF2B5EF4-FFF2-40B4-BE49-F238E27FC236}">
                <a16:creationId xmlns:a16="http://schemas.microsoft.com/office/drawing/2014/main" id="{A309B705-9FAF-4052-BB21-FB927A7FF40A}"/>
              </a:ext>
            </a:extLst>
          </p:cNvPr>
          <p:cNvPicPr>
            <a:picLocks noChangeAspect="1"/>
          </p:cNvPicPr>
          <p:nvPr/>
        </p:nvPicPr>
        <p:blipFill>
          <a:blip r:embed="rId2"/>
          <a:stretch>
            <a:fillRect/>
          </a:stretch>
        </p:blipFill>
        <p:spPr>
          <a:xfrm>
            <a:off x="719254" y="1591826"/>
            <a:ext cx="5568176" cy="2810130"/>
          </a:xfrm>
          <a:prstGeom prst="rect">
            <a:avLst/>
          </a:prstGeom>
          <a:ln>
            <a:solidFill>
              <a:schemeClr val="tx1">
                <a:lumMod val="50000"/>
                <a:lumOff val="50000"/>
              </a:schemeClr>
            </a:solidFill>
          </a:ln>
        </p:spPr>
      </p:pic>
      <p:sp>
        <p:nvSpPr>
          <p:cNvPr id="4" name="TextBox 3">
            <a:extLst>
              <a:ext uri="{FF2B5EF4-FFF2-40B4-BE49-F238E27FC236}">
                <a16:creationId xmlns:a16="http://schemas.microsoft.com/office/drawing/2014/main" id="{7E11225F-D8AC-4060-B45C-5D8E4D56EC4E}"/>
              </a:ext>
            </a:extLst>
          </p:cNvPr>
          <p:cNvSpPr txBox="1"/>
          <p:nvPr/>
        </p:nvSpPr>
        <p:spPr>
          <a:xfrm rot="16200000">
            <a:off x="236035" y="2548314"/>
            <a:ext cx="81961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score</a:t>
            </a:r>
          </a:p>
        </p:txBody>
      </p:sp>
      <p:pic>
        <p:nvPicPr>
          <p:cNvPr id="7" name="Picture 7" descr="Chart, bar chart, treemap chart&#10;&#10;Description automatically generated">
            <a:extLst>
              <a:ext uri="{FF2B5EF4-FFF2-40B4-BE49-F238E27FC236}">
                <a16:creationId xmlns:a16="http://schemas.microsoft.com/office/drawing/2014/main" id="{F9F52DC7-B17B-4144-9CE3-B41B2F7432D4}"/>
              </a:ext>
            </a:extLst>
          </p:cNvPr>
          <p:cNvPicPr>
            <a:picLocks noChangeAspect="1"/>
          </p:cNvPicPr>
          <p:nvPr/>
        </p:nvPicPr>
        <p:blipFill>
          <a:blip r:embed="rId3"/>
          <a:stretch>
            <a:fillRect/>
          </a:stretch>
        </p:blipFill>
        <p:spPr>
          <a:xfrm>
            <a:off x="756425" y="4787774"/>
            <a:ext cx="2743200" cy="1891621"/>
          </a:xfrm>
          <a:prstGeom prst="rect">
            <a:avLst/>
          </a:prstGeom>
          <a:ln>
            <a:solidFill>
              <a:schemeClr val="tx1">
                <a:lumMod val="50000"/>
                <a:lumOff val="50000"/>
              </a:schemeClr>
            </a:solidFill>
          </a:ln>
        </p:spPr>
      </p:pic>
      <p:pic>
        <p:nvPicPr>
          <p:cNvPr id="8" name="Picture 8" descr="Chart, bar chart&#10;&#10;Description automatically generated">
            <a:extLst>
              <a:ext uri="{FF2B5EF4-FFF2-40B4-BE49-F238E27FC236}">
                <a16:creationId xmlns:a16="http://schemas.microsoft.com/office/drawing/2014/main" id="{7B096D32-4D0B-4BDC-9267-B7A32B1B2470}"/>
              </a:ext>
            </a:extLst>
          </p:cNvPr>
          <p:cNvPicPr>
            <a:picLocks noChangeAspect="1"/>
          </p:cNvPicPr>
          <p:nvPr/>
        </p:nvPicPr>
        <p:blipFill>
          <a:blip r:embed="rId4"/>
          <a:stretch>
            <a:fillRect/>
          </a:stretch>
        </p:blipFill>
        <p:spPr>
          <a:xfrm>
            <a:off x="3572108" y="4790066"/>
            <a:ext cx="2743200" cy="1887040"/>
          </a:xfrm>
          <a:prstGeom prst="rect">
            <a:avLst/>
          </a:prstGeom>
          <a:ln>
            <a:solidFill>
              <a:schemeClr val="tx1">
                <a:lumMod val="50000"/>
                <a:lumOff val="50000"/>
              </a:schemeClr>
            </a:solidFill>
          </a:ln>
        </p:spPr>
      </p:pic>
      <p:pic>
        <p:nvPicPr>
          <p:cNvPr id="9" name="Picture 9" descr="Chart&#10;&#10;Description automatically generated">
            <a:extLst>
              <a:ext uri="{FF2B5EF4-FFF2-40B4-BE49-F238E27FC236}">
                <a16:creationId xmlns:a16="http://schemas.microsoft.com/office/drawing/2014/main" id="{59BEABA5-B300-4A30-B936-1B0B519A0B8B}"/>
              </a:ext>
            </a:extLst>
          </p:cNvPr>
          <p:cNvPicPr>
            <a:picLocks noChangeAspect="1"/>
          </p:cNvPicPr>
          <p:nvPr/>
        </p:nvPicPr>
        <p:blipFill>
          <a:blip r:embed="rId5"/>
          <a:stretch>
            <a:fillRect/>
          </a:stretch>
        </p:blipFill>
        <p:spPr>
          <a:xfrm>
            <a:off x="6434254" y="1595156"/>
            <a:ext cx="4908394" cy="2729128"/>
          </a:xfrm>
          <a:prstGeom prst="rect">
            <a:avLst/>
          </a:prstGeom>
          <a:ln>
            <a:solidFill>
              <a:schemeClr val="tx1">
                <a:lumMod val="50000"/>
                <a:lumOff val="50000"/>
              </a:schemeClr>
            </a:solidFill>
          </a:ln>
        </p:spPr>
      </p:pic>
      <p:sp>
        <p:nvSpPr>
          <p:cNvPr id="10" name="TextBox 9">
            <a:extLst>
              <a:ext uri="{FF2B5EF4-FFF2-40B4-BE49-F238E27FC236}">
                <a16:creationId xmlns:a16="http://schemas.microsoft.com/office/drawing/2014/main" id="{169862C1-C344-479F-AD6E-20C2BABE02F4}"/>
              </a:ext>
            </a:extLst>
          </p:cNvPr>
          <p:cNvSpPr txBox="1"/>
          <p:nvPr/>
        </p:nvSpPr>
        <p:spPr>
          <a:xfrm>
            <a:off x="1897101" y="1376712"/>
            <a:ext cx="298481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'match_day' wise individual performance trend chart</a:t>
            </a:r>
          </a:p>
        </p:txBody>
      </p:sp>
      <p:sp>
        <p:nvSpPr>
          <p:cNvPr id="12" name="TextBox 11">
            <a:extLst>
              <a:ext uri="{FF2B5EF4-FFF2-40B4-BE49-F238E27FC236}">
                <a16:creationId xmlns:a16="http://schemas.microsoft.com/office/drawing/2014/main" id="{56B8EBAA-3A1E-4D4C-BC31-57C53F67E8BF}"/>
              </a:ext>
            </a:extLst>
          </p:cNvPr>
          <p:cNvSpPr txBox="1"/>
          <p:nvPr/>
        </p:nvSpPr>
        <p:spPr>
          <a:xfrm>
            <a:off x="7993101" y="1376710"/>
            <a:ext cx="25201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Mean 'score' comparision of an individual</a:t>
            </a:r>
          </a:p>
        </p:txBody>
      </p:sp>
      <p:sp>
        <p:nvSpPr>
          <p:cNvPr id="13" name="TextBox 12">
            <a:extLst>
              <a:ext uri="{FF2B5EF4-FFF2-40B4-BE49-F238E27FC236}">
                <a16:creationId xmlns:a16="http://schemas.microsoft.com/office/drawing/2014/main" id="{CBC2471B-F581-47EA-AAE7-B9CCA2D6BFB5}"/>
              </a:ext>
            </a:extLst>
          </p:cNvPr>
          <p:cNvSpPr txBox="1"/>
          <p:nvPr/>
        </p:nvSpPr>
        <p:spPr>
          <a:xfrm>
            <a:off x="986418" y="4554809"/>
            <a:ext cx="240866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Sample data count check based on 'name'</a:t>
            </a:r>
            <a:endParaRPr lang="en-US" sz="1000" dirty="0">
              <a:cs typeface="Calibri"/>
            </a:endParaRPr>
          </a:p>
        </p:txBody>
      </p:sp>
      <p:sp>
        <p:nvSpPr>
          <p:cNvPr id="14" name="TextBox 13">
            <a:extLst>
              <a:ext uri="{FF2B5EF4-FFF2-40B4-BE49-F238E27FC236}">
                <a16:creationId xmlns:a16="http://schemas.microsoft.com/office/drawing/2014/main" id="{260A75C0-9163-4416-89C6-FA8C383269A8}"/>
              </a:ext>
            </a:extLst>
          </p:cNvPr>
          <p:cNvSpPr txBox="1"/>
          <p:nvPr/>
        </p:nvSpPr>
        <p:spPr>
          <a:xfrm>
            <a:off x="3681294" y="4554810"/>
            <a:ext cx="240866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Sample data count check based on 'hand'</a:t>
            </a:r>
            <a:endParaRPr lang="en-US" sz="1000" dirty="0">
              <a:cs typeface="Calibri"/>
            </a:endParaRPr>
          </a:p>
        </p:txBody>
      </p:sp>
      <p:sp>
        <p:nvSpPr>
          <p:cNvPr id="15" name="TextBox 14">
            <a:extLst>
              <a:ext uri="{FF2B5EF4-FFF2-40B4-BE49-F238E27FC236}">
                <a16:creationId xmlns:a16="http://schemas.microsoft.com/office/drawing/2014/main" id="{6DE61A36-E9B9-49B1-A954-3CD54EA51679}"/>
              </a:ext>
            </a:extLst>
          </p:cNvPr>
          <p:cNvSpPr txBox="1"/>
          <p:nvPr/>
        </p:nvSpPr>
        <p:spPr>
          <a:xfrm>
            <a:off x="6435415" y="4521122"/>
            <a:ext cx="5326565" cy="2123658"/>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Calibri"/>
              </a:rPr>
              <a:t>Key observations from the given charts:</a:t>
            </a:r>
          </a:p>
          <a:p>
            <a:endParaRPr lang="en-US" sz="1200" dirty="0">
              <a:cs typeface="Calibri"/>
            </a:endParaRPr>
          </a:p>
          <a:p>
            <a:pPr marL="171450" indent="-171450">
              <a:buFont typeface="Arial"/>
              <a:buChar char="•"/>
            </a:pPr>
            <a:r>
              <a:rPr lang="en-US" sz="1200" dirty="0">
                <a:cs typeface="Calibri"/>
              </a:rPr>
              <a:t>Both Arielle and Boris have participanted in all 50 days matche and used their 'Right' and 'Left' hand </a:t>
            </a:r>
            <a:r>
              <a:rPr lang="en-US" sz="1200">
                <a:cs typeface="Calibri"/>
              </a:rPr>
              <a:t>equally to flip the pancake in the competition.</a:t>
            </a:r>
          </a:p>
          <a:p>
            <a:pPr marL="171450" indent="-171450">
              <a:buFont typeface="Arial"/>
              <a:buChar char="•"/>
            </a:pPr>
            <a:r>
              <a:rPr lang="en-US" sz="1200" dirty="0">
                <a:cs typeface="Calibri"/>
              </a:rPr>
              <a:t>There is a spike in the performance of Arielle on Day 9(high performance in the entire match days) and Day 22(low performance in the entire match days) where as 'Boris' has shown his consistent </a:t>
            </a:r>
            <a:r>
              <a:rPr lang="en-US" sz="1200">
                <a:cs typeface="Calibri"/>
              </a:rPr>
              <a:t>performance through the match days.</a:t>
            </a:r>
            <a:endParaRPr lang="en-US" sz="1200" dirty="0">
              <a:cs typeface="Calibri"/>
            </a:endParaRPr>
          </a:p>
          <a:p>
            <a:pPr marL="171450" indent="-171450">
              <a:buFont typeface="Arial"/>
              <a:buChar char="•"/>
            </a:pPr>
            <a:r>
              <a:rPr lang="en-US" sz="1200" dirty="0">
                <a:cs typeface="Calibri"/>
              </a:rPr>
              <a:t>However, the average performance of Arielle is slightly better than Boris's with very minimal </a:t>
            </a:r>
            <a:r>
              <a:rPr lang="en-US" sz="1200">
                <a:cs typeface="Calibri"/>
              </a:rPr>
              <a:t>difference. </a:t>
            </a:r>
            <a:endParaRPr lang="en-US" sz="1200" dirty="0">
              <a:cs typeface="Calibri"/>
            </a:endParaRPr>
          </a:p>
          <a:p>
            <a:pPr marL="171450" indent="-171450">
              <a:buFont typeface="Arial"/>
              <a:buChar char="•"/>
            </a:pPr>
            <a:r>
              <a:rPr lang="en-US" sz="1200" dirty="0">
                <a:cs typeface="Calibri"/>
              </a:rPr>
              <a:t>To decide on the better performer further, I'm going to perform a t-test which helps us understand </a:t>
            </a:r>
            <a:r>
              <a:rPr lang="en-US" sz="1200">
                <a:cs typeface="Calibri"/>
              </a:rPr>
              <a:t>which on to go with based on hypothesis tests.</a:t>
            </a:r>
            <a:endParaRPr lang="en-US" sz="1200" dirty="0">
              <a:cs typeface="Calibri"/>
            </a:endParaRPr>
          </a:p>
        </p:txBody>
      </p:sp>
    </p:spTree>
    <p:extLst>
      <p:ext uri="{BB962C8B-B14F-4D97-AF65-F5344CB8AC3E}">
        <p14:creationId xmlns:p14="http://schemas.microsoft.com/office/powerpoint/2010/main" val="154694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073" y="276728"/>
            <a:ext cx="10091853" cy="705625"/>
          </a:xfrm>
        </p:spPr>
        <p:txBody>
          <a:bodyPr>
            <a:normAutofit/>
          </a:bodyPr>
          <a:lstStyle/>
          <a:p>
            <a:r>
              <a:rPr lang="en-US" sz="3200" b="1" dirty="0">
                <a:cs typeface="Calibri Light"/>
              </a:rPr>
              <a:t>Pancake Flipping -Statistical Analysis and Inference</a:t>
            </a:r>
            <a:endParaRPr lang="en-US" sz="3200" b="1" dirty="0"/>
          </a:p>
        </p:txBody>
      </p:sp>
      <p:sp>
        <p:nvSpPr>
          <p:cNvPr id="5" name="Subtitle 4">
            <a:extLst>
              <a:ext uri="{FF2B5EF4-FFF2-40B4-BE49-F238E27FC236}">
                <a16:creationId xmlns:a16="http://schemas.microsoft.com/office/drawing/2014/main" id="{B4F570E3-9882-4D75-A878-A27565963340}"/>
              </a:ext>
            </a:extLst>
          </p:cNvPr>
          <p:cNvSpPr>
            <a:spLocks noGrp="1"/>
          </p:cNvSpPr>
          <p:nvPr>
            <p:ph type="subTitle" idx="1"/>
          </p:nvPr>
        </p:nvSpPr>
        <p:spPr>
          <a:xfrm>
            <a:off x="845634" y="1176648"/>
            <a:ext cx="10677292" cy="5019713"/>
          </a:xfrm>
        </p:spPr>
        <p:txBody>
          <a:bodyPr vert="horz" lIns="91440" tIns="45720" rIns="91440" bIns="45720" rtlCol="0" anchor="t">
            <a:noAutofit/>
          </a:bodyPr>
          <a:lstStyle/>
          <a:p>
            <a:pPr algn="l"/>
            <a:r>
              <a:rPr lang="en-US" sz="2000" b="1" u="sng">
                <a:cs typeface="Calibri"/>
              </a:rPr>
              <a:t>Conclusion:</a:t>
            </a:r>
            <a:endParaRPr lang="en-US" sz="2000" b="1" u="sng"/>
          </a:p>
          <a:p>
            <a:pPr algn="l"/>
            <a:endParaRPr lang="en-US" sz="2000" b="1" u="sng" dirty="0">
              <a:cs typeface="Calibri"/>
            </a:endParaRPr>
          </a:p>
          <a:p>
            <a:pPr algn="l"/>
            <a:r>
              <a:rPr lang="en-US" sz="1600">
                <a:cs typeface="Calibri"/>
              </a:rPr>
              <a:t>After performing an independent t-test for mean analysis on two independent groups 'Arielle' and 'Boris' considering different </a:t>
            </a:r>
            <a:r>
              <a:rPr lang="en-US" sz="1600" dirty="0">
                <a:cs typeface="Calibri"/>
              </a:rPr>
              <a:t>variance values, here are the parameters and inferential statistical results,</a:t>
            </a:r>
            <a:endParaRPr lang="en-US" sz="1600" dirty="0">
              <a:latin typeface="Consolas"/>
              <a:cs typeface="Calibri"/>
            </a:endParaRPr>
          </a:p>
          <a:p>
            <a:pPr algn="l"/>
            <a:endParaRPr lang="en-US" sz="1600" dirty="0">
              <a:cs typeface="Calibri"/>
            </a:endParaRPr>
          </a:p>
          <a:p>
            <a:pPr algn="l"/>
            <a:r>
              <a:rPr lang="en-US" sz="1600">
                <a:cs typeface="Calibri"/>
              </a:rPr>
              <a:t>Null hypothesis(Ho): Arielle's pancake flipping performance is greater than or equal(&gt;=) to Boris</a:t>
            </a:r>
          </a:p>
          <a:p>
            <a:pPr algn="l"/>
            <a:r>
              <a:rPr lang="en-US" sz="1600">
                <a:cs typeface="Calibri"/>
              </a:rPr>
              <a:t>Alternate hypothesis(Ha): Arielle's pancake flipping performance is lesser than(&lt;) Boris</a:t>
            </a:r>
          </a:p>
          <a:p>
            <a:pPr algn="l"/>
            <a:endParaRPr lang="en-US" sz="1600" dirty="0">
              <a:latin typeface="Calibri"/>
              <a:cs typeface="Calibri"/>
            </a:endParaRPr>
          </a:p>
          <a:p>
            <a:pPr marL="285750" indent="-285750" algn="l">
              <a:buChar char="•"/>
            </a:pPr>
            <a:r>
              <a:rPr lang="en-US" sz="1600">
                <a:ea typeface="+mn-lt"/>
                <a:cs typeface="+mn-lt"/>
              </a:rPr>
              <a:t>Actual p-value is 0.91 which is greater than alpha value 0.05 at confidence interval of 95%. Hence, we CANNOT </a:t>
            </a:r>
            <a:r>
              <a:rPr lang="en-US" sz="1600" dirty="0">
                <a:ea typeface="+mn-lt"/>
                <a:cs typeface="+mn-lt"/>
              </a:rPr>
              <a:t>reject the Ho(Null Hypothesis).</a:t>
            </a:r>
            <a:endParaRPr lang="en-US" dirty="0">
              <a:cs typeface="Calibri" panose="020F0502020204030204"/>
            </a:endParaRPr>
          </a:p>
          <a:p>
            <a:pPr marL="285750" indent="-285750" algn="l">
              <a:buChar char="•"/>
            </a:pPr>
            <a:r>
              <a:rPr lang="en-US" sz="1600">
                <a:ea typeface="+mn-lt"/>
                <a:cs typeface="+mn-lt"/>
              </a:rPr>
              <a:t>As mean success rate of Arielle is slightly better than or equal to Boris, I can observe that Arielle is performing </a:t>
            </a:r>
            <a:r>
              <a:rPr lang="en-US" sz="1600" dirty="0">
                <a:ea typeface="+mn-lt"/>
                <a:cs typeface="+mn-lt"/>
              </a:rPr>
              <a:t>better. However, Boris perform is very close to Arielle but NOT better. </a:t>
            </a:r>
            <a:endParaRPr lang="en-US" dirty="0">
              <a:ea typeface="+mn-lt"/>
              <a:cs typeface="+mn-lt"/>
            </a:endParaRPr>
          </a:p>
          <a:p>
            <a:pPr algn="l"/>
            <a:endParaRPr lang="en-US" sz="1600" dirty="0">
              <a:ea typeface="+mn-lt"/>
              <a:cs typeface="+mn-lt"/>
            </a:endParaRPr>
          </a:p>
          <a:p>
            <a:pPr algn="l"/>
            <a:r>
              <a:rPr lang="en-US" sz="1600" b="1">
                <a:ea typeface="+mn-lt"/>
                <a:cs typeface="+mn-lt"/>
              </a:rPr>
              <a:t>Finally, with all the above performed exploratory and inferential statistical analysis, I have decided that Arielle's </a:t>
            </a:r>
            <a:r>
              <a:rPr lang="en-US" sz="1600" b="1" dirty="0">
                <a:ea typeface="+mn-lt"/>
                <a:cs typeface="+mn-lt"/>
              </a:rPr>
              <a:t>pancake flipping skill is better over Boris's.</a:t>
            </a:r>
            <a:endParaRPr lang="en-US" b="1">
              <a:cs typeface="Calibri"/>
            </a:endParaRPr>
          </a:p>
          <a:p>
            <a:pPr algn="l"/>
            <a:endParaRPr lang="en-US" sz="1600" dirty="0">
              <a:latin typeface="Calibri"/>
              <a:cs typeface="Calibri"/>
            </a:endParaRPr>
          </a:p>
          <a:p>
            <a:pPr algn="l"/>
            <a:endParaRPr lang="en-US" sz="1600" dirty="0">
              <a:latin typeface="Calibri"/>
              <a:cs typeface="Calibri"/>
            </a:endParaRPr>
          </a:p>
        </p:txBody>
      </p:sp>
    </p:spTree>
    <p:extLst>
      <p:ext uri="{BB962C8B-B14F-4D97-AF65-F5344CB8AC3E}">
        <p14:creationId xmlns:p14="http://schemas.microsoft.com/office/powerpoint/2010/main" val="12959510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Pancake Flipping  Statistical Analysis and Inference</vt:lpstr>
      <vt:lpstr>Pancake Flipping -Statistical Analysis and Inference</vt:lpstr>
      <vt:lpstr>Pancake Flipping -Statistical Analysis and Inference</vt:lpstr>
      <vt:lpstr>Pancake Flipping -Statistical Analysis and Inference</vt:lpstr>
      <vt:lpstr>Pancake Flipping -Statistical Analysis and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484</cp:revision>
  <dcterms:created xsi:type="dcterms:W3CDTF">2021-07-23T02:20:26Z</dcterms:created>
  <dcterms:modified xsi:type="dcterms:W3CDTF">2021-07-23T08:26:11Z</dcterms:modified>
</cp:coreProperties>
</file>