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9" autoAdjust="0"/>
    <p:restoredTop sz="93713" autoAdjust="0"/>
  </p:normalViewPr>
  <p:slideViewPr>
    <p:cSldViewPr>
      <p:cViewPr varScale="1">
        <p:scale>
          <a:sx n="107" d="100"/>
          <a:sy n="107" d="100"/>
        </p:scale>
        <p:origin x="-41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2005-97CF-497A-A3EA-1ECAF64B426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1FDB5-DC50-4195-8A2E-440611E4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9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FDB5-DC50-4195-8A2E-440611E435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6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F42E-8A38-4D09-A794-19BEFA959A8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7ADF42E-8A38-4D09-A794-19BEFA959A8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7ADF42E-8A38-4D09-A794-19BEFA959A8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930AEDA-4480-42E3-A21A-5C464D32EFA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29600" cy="1143000"/>
          </a:xfrm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B. Forming Teams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105400" y="5964237"/>
            <a:ext cx="4038600" cy="86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Ganescu</a:t>
            </a:r>
            <a:r>
              <a:rPr lang="en-US" dirty="0" smtClean="0"/>
              <a:t> Robert </a:t>
            </a:r>
            <a:r>
              <a:rPr lang="en-US" dirty="0" err="1" smtClean="0"/>
              <a:t>Florinel</a:t>
            </a:r>
            <a:endParaRPr lang="en-US" dirty="0"/>
          </a:p>
        </p:txBody>
      </p:sp>
      <p:pic>
        <p:nvPicPr>
          <p:cNvPr id="1028" name="Picture 4" descr="C:\Users\robyb\OneDrive\Desktop\13-2-800x4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6200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9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819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3:</a:t>
            </a:r>
            <a:endParaRPr lang="en-US" dirty="0"/>
          </a:p>
        </p:txBody>
      </p:sp>
      <p:sp>
        <p:nvSpPr>
          <p:cNvPr id="59" name="Content Placeholder 3"/>
          <p:cNvSpPr>
            <a:spLocks noGrp="1"/>
          </p:cNvSpPr>
          <p:nvPr>
            <p:ph sz="half" idx="1"/>
          </p:nvPr>
        </p:nvSpPr>
        <p:spPr>
          <a:xfrm>
            <a:off x="399759" y="1524001"/>
            <a:ext cx="1810041" cy="4590780"/>
          </a:xfrm>
        </p:spPr>
        <p:txBody>
          <a:bodyPr/>
          <a:lstStyle/>
          <a:p>
            <a:r>
              <a:rPr lang="en-US" dirty="0" smtClean="0"/>
              <a:t>Input:</a:t>
            </a:r>
          </a:p>
          <a:p>
            <a:pPr marL="36576" indent="0">
              <a:buNone/>
            </a:pPr>
            <a:r>
              <a:rPr lang="en-US" dirty="0"/>
              <a:t>6 6</a:t>
            </a:r>
            <a:br>
              <a:rPr lang="en-US" dirty="0"/>
            </a:br>
            <a:r>
              <a:rPr lang="en-US" dirty="0"/>
              <a:t>1 2</a:t>
            </a:r>
            <a:br>
              <a:rPr lang="en-US" dirty="0"/>
            </a:br>
            <a:r>
              <a:rPr lang="en-US" dirty="0"/>
              <a:t>2 3</a:t>
            </a:r>
            <a:br>
              <a:rPr lang="en-US" dirty="0"/>
            </a:br>
            <a:r>
              <a:rPr lang="en-US" dirty="0"/>
              <a:t>3 1</a:t>
            </a:r>
            <a:br>
              <a:rPr lang="en-US" dirty="0"/>
            </a:br>
            <a:r>
              <a:rPr lang="en-US" dirty="0"/>
              <a:t>4 5</a:t>
            </a:r>
            <a:br>
              <a:rPr lang="en-US" dirty="0"/>
            </a:br>
            <a:r>
              <a:rPr lang="en-US" dirty="0"/>
              <a:t>5 6</a:t>
            </a:r>
            <a:br>
              <a:rPr lang="en-US" dirty="0"/>
            </a:br>
            <a:r>
              <a:rPr lang="en-US" dirty="0"/>
              <a:t>6 4</a:t>
            </a:r>
          </a:p>
        </p:txBody>
      </p:sp>
      <p:sp>
        <p:nvSpPr>
          <p:cNvPr id="24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/>
          <a:p>
            <a:r>
              <a:rPr lang="en-US" dirty="0" smtClean="0"/>
              <a:t>Output:</a:t>
            </a:r>
          </a:p>
          <a:p>
            <a:pPr marL="36576" indent="0">
              <a:buNone/>
            </a:pPr>
            <a:r>
              <a:rPr lang="en-US" dirty="0"/>
              <a:t>2</a:t>
            </a:r>
            <a:endParaRPr lang="en-US" dirty="0" smtClean="0"/>
          </a:p>
        </p:txBody>
      </p:sp>
      <p:sp>
        <p:nvSpPr>
          <p:cNvPr id="25" name="Oval 24"/>
          <p:cNvSpPr/>
          <p:nvPr/>
        </p:nvSpPr>
        <p:spPr>
          <a:xfrm>
            <a:off x="2191569" y="2510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44369" y="2510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61385" y="4029722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36971" y="5558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8585" y="4029722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39219" y="2706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92019" y="2706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56235" y="422605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09035" y="422605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84621" y="5754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191569" y="5558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439219" y="5754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4" name="Straight Arrow Connector 3"/>
          <p:cNvCxnSpPr>
            <a:stCxn id="25" idx="6"/>
            <a:endCxn id="26" idx="2"/>
          </p:cNvCxnSpPr>
          <p:nvPr/>
        </p:nvCxnSpPr>
        <p:spPr>
          <a:xfrm>
            <a:off x="3029769" y="2891161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6" idx="3"/>
            <a:endCxn id="29" idx="7"/>
          </p:cNvCxnSpPr>
          <p:nvPr/>
        </p:nvCxnSpPr>
        <p:spPr>
          <a:xfrm flipH="1">
            <a:off x="2924033" y="3160569"/>
            <a:ext cx="2743088" cy="980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9" idx="0"/>
            <a:endCxn id="25" idx="4"/>
          </p:cNvCxnSpPr>
          <p:nvPr/>
        </p:nvCxnSpPr>
        <p:spPr>
          <a:xfrm flipH="1" flipV="1">
            <a:off x="2610669" y="3272161"/>
            <a:ext cx="17016" cy="7575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7" idx="4"/>
            <a:endCxn id="35" idx="7"/>
          </p:cNvCxnSpPr>
          <p:nvPr/>
        </p:nvCxnSpPr>
        <p:spPr>
          <a:xfrm flipH="1">
            <a:off x="2907017" y="4791722"/>
            <a:ext cx="3073468" cy="8780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5" idx="6"/>
            <a:endCxn id="28" idx="2"/>
          </p:cNvCxnSpPr>
          <p:nvPr/>
        </p:nvCxnSpPr>
        <p:spPr>
          <a:xfrm>
            <a:off x="3029769" y="5939161"/>
            <a:ext cx="2507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8" idx="0"/>
            <a:endCxn id="27" idx="4"/>
          </p:cNvCxnSpPr>
          <p:nvPr/>
        </p:nvCxnSpPr>
        <p:spPr>
          <a:xfrm flipV="1">
            <a:off x="5956071" y="4791722"/>
            <a:ext cx="24414" cy="7664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819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3:</a:t>
            </a:r>
            <a:endParaRPr lang="en-US" dirty="0"/>
          </a:p>
        </p:txBody>
      </p:sp>
      <p:sp>
        <p:nvSpPr>
          <p:cNvPr id="59" name="Content Placeholder 3"/>
          <p:cNvSpPr>
            <a:spLocks noGrp="1"/>
          </p:cNvSpPr>
          <p:nvPr>
            <p:ph sz="half" idx="1"/>
          </p:nvPr>
        </p:nvSpPr>
        <p:spPr>
          <a:xfrm>
            <a:off x="399759" y="1524001"/>
            <a:ext cx="1810041" cy="4590780"/>
          </a:xfrm>
        </p:spPr>
        <p:txBody>
          <a:bodyPr/>
          <a:lstStyle/>
          <a:p>
            <a:r>
              <a:rPr lang="en-US" dirty="0" smtClean="0"/>
              <a:t>Input:</a:t>
            </a:r>
          </a:p>
          <a:p>
            <a:pPr marL="36576" indent="0">
              <a:buNone/>
            </a:pPr>
            <a:r>
              <a:rPr lang="en-US" dirty="0"/>
              <a:t>6 6</a:t>
            </a:r>
            <a:br>
              <a:rPr lang="en-US" dirty="0"/>
            </a:br>
            <a:r>
              <a:rPr lang="en-US" dirty="0"/>
              <a:t>1 2</a:t>
            </a:r>
            <a:br>
              <a:rPr lang="en-US" dirty="0"/>
            </a:br>
            <a:r>
              <a:rPr lang="en-US" dirty="0"/>
              <a:t>2 3</a:t>
            </a:r>
            <a:br>
              <a:rPr lang="en-US" dirty="0"/>
            </a:br>
            <a:r>
              <a:rPr lang="en-US" dirty="0"/>
              <a:t>3 1</a:t>
            </a:r>
            <a:br>
              <a:rPr lang="en-US" dirty="0"/>
            </a:br>
            <a:r>
              <a:rPr lang="en-US" dirty="0"/>
              <a:t>4 5</a:t>
            </a:r>
            <a:br>
              <a:rPr lang="en-US" dirty="0"/>
            </a:br>
            <a:r>
              <a:rPr lang="en-US" dirty="0"/>
              <a:t>5 6</a:t>
            </a:r>
            <a:br>
              <a:rPr lang="en-US" dirty="0"/>
            </a:br>
            <a:r>
              <a:rPr lang="en-US" dirty="0"/>
              <a:t>6 4</a:t>
            </a:r>
          </a:p>
        </p:txBody>
      </p:sp>
      <p:sp>
        <p:nvSpPr>
          <p:cNvPr id="25" name="Oval 24"/>
          <p:cNvSpPr/>
          <p:nvPr/>
        </p:nvSpPr>
        <p:spPr>
          <a:xfrm>
            <a:off x="3022371" y="11430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75171" y="1143000"/>
            <a:ext cx="8382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92187" y="26625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7773" y="4191000"/>
            <a:ext cx="8382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39387" y="2662561"/>
            <a:ext cx="8382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70021" y="13393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22821" y="13393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87037" y="28588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39837" y="28588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15423" y="43873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022371" y="4191000"/>
            <a:ext cx="8382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70021" y="43873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4" name="Straight Arrow Connector 3"/>
          <p:cNvCxnSpPr>
            <a:stCxn id="25" idx="6"/>
            <a:endCxn id="26" idx="2"/>
          </p:cNvCxnSpPr>
          <p:nvPr/>
        </p:nvCxnSpPr>
        <p:spPr>
          <a:xfrm>
            <a:off x="3860571" y="1524000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6" idx="3"/>
            <a:endCxn id="29" idx="7"/>
          </p:cNvCxnSpPr>
          <p:nvPr/>
        </p:nvCxnSpPr>
        <p:spPr>
          <a:xfrm flipH="1">
            <a:off x="3754835" y="1793408"/>
            <a:ext cx="2743088" cy="980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9" idx="0"/>
            <a:endCxn id="25" idx="4"/>
          </p:cNvCxnSpPr>
          <p:nvPr/>
        </p:nvCxnSpPr>
        <p:spPr>
          <a:xfrm flipH="1" flipV="1">
            <a:off x="3441471" y="1905000"/>
            <a:ext cx="17016" cy="7575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7" idx="3"/>
            <a:endCxn id="35" idx="7"/>
          </p:cNvCxnSpPr>
          <p:nvPr/>
        </p:nvCxnSpPr>
        <p:spPr>
          <a:xfrm flipH="1">
            <a:off x="3737819" y="3312969"/>
            <a:ext cx="2777120" cy="9896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5" idx="6"/>
            <a:endCxn id="28" idx="2"/>
          </p:cNvCxnSpPr>
          <p:nvPr/>
        </p:nvCxnSpPr>
        <p:spPr>
          <a:xfrm>
            <a:off x="3860571" y="4572000"/>
            <a:ext cx="2507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8" idx="0"/>
            <a:endCxn id="27" idx="4"/>
          </p:cNvCxnSpPr>
          <p:nvPr/>
        </p:nvCxnSpPr>
        <p:spPr>
          <a:xfrm flipV="1">
            <a:off x="6786873" y="3424561"/>
            <a:ext cx="24414" cy="7664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C:\Users\robyb\AppData\Local\Microsoft\Windows\INetCache\IE\SG5V56EJ\1200px-Stick_Figur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77" y="5684520"/>
            <a:ext cx="906843" cy="1280160"/>
          </a:xfrm>
          <a:prstGeom prst="rect">
            <a:avLst/>
          </a:prstGeom>
          <a:noFill/>
          <a:effectLst>
            <a:glow rad="50800">
              <a:schemeClr val="accent3">
                <a:satMod val="17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:\Users\robyb\AppData\Local\Microsoft\Windows\INetCache\IE\SG5V56EJ\1200px-Stick_Figur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98" y="5684520"/>
            <a:ext cx="906843" cy="1280160"/>
          </a:xfrm>
          <a:prstGeom prst="rect">
            <a:avLst/>
          </a:prstGeom>
          <a:noFill/>
          <a:effectLst>
            <a:glow rad="50800">
              <a:schemeClr val="accent3">
                <a:satMod val="17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3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53400" cy="838200"/>
          </a:xfrm>
        </p:spPr>
        <p:txBody>
          <a:bodyPr>
            <a:normAutofit/>
          </a:bodyPr>
          <a:lstStyle/>
          <a:p>
            <a:r>
              <a:rPr lang="en-US" dirty="0"/>
              <a:t>I have 3 cases: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23622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/>
              <a:t>P</a:t>
            </a:r>
            <a:r>
              <a:rPr lang="en-US" dirty="0" smtClean="0"/>
              <a:t>acifists</a:t>
            </a:r>
          </a:p>
        </p:txBody>
      </p:sp>
      <p:sp>
        <p:nvSpPr>
          <p:cNvPr id="4" name="Oval 3"/>
          <p:cNvSpPr/>
          <p:nvPr/>
        </p:nvSpPr>
        <p:spPr>
          <a:xfrm>
            <a:off x="3810000" y="2129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62800" y="2129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79816" y="3648722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55402" y="5177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27016" y="3648722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57650" y="2325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0450" y="2325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74666" y="384505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27466" y="384505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03052" y="5373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810000" y="5177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57650" y="5373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6"/>
            <a:endCxn id="6" idx="1"/>
          </p:cNvCxnSpPr>
          <p:nvPr/>
        </p:nvCxnSpPr>
        <p:spPr>
          <a:xfrm>
            <a:off x="4648200" y="2510161"/>
            <a:ext cx="2654368" cy="12501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4665216" y="4029722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2"/>
            <a:endCxn id="14" idx="0"/>
          </p:cNvCxnSpPr>
          <p:nvPr/>
        </p:nvCxnSpPr>
        <p:spPr>
          <a:xfrm>
            <a:off x="1638300" y="2133601"/>
            <a:ext cx="2590800" cy="304356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5" idx="1"/>
          </p:cNvCxnSpPr>
          <p:nvPr/>
        </p:nvCxnSpPr>
        <p:spPr>
          <a:xfrm>
            <a:off x="2819400" y="1866901"/>
            <a:ext cx="4466152" cy="37385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7" idx="6"/>
          </p:cNvCxnSpPr>
          <p:nvPr/>
        </p:nvCxnSpPr>
        <p:spPr>
          <a:xfrm rot="16200000" flipH="1">
            <a:off x="2836971" y="401530"/>
            <a:ext cx="3957960" cy="6355302"/>
          </a:xfrm>
          <a:prstGeom prst="bentConnector4">
            <a:avLst>
              <a:gd name="adj1" fmla="val -5776"/>
              <a:gd name="adj2" fmla="val 103597"/>
            </a:avLst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010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(Ex. 2)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0442" y="4715496"/>
            <a:ext cx="393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number of pacifists is odd, one player is added to </a:t>
            </a:r>
            <a:r>
              <a:rPr lang="en-US" dirty="0" smtClean="0"/>
              <a:t>team1.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53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I have 3 cases: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1"/>
            <a:ext cx="2743200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2. </a:t>
            </a:r>
            <a:r>
              <a:rPr lang="en-US" dirty="0"/>
              <a:t>E</a:t>
            </a:r>
            <a:r>
              <a:rPr lang="en-US" dirty="0" smtClean="0"/>
              <a:t>lementary </a:t>
            </a:r>
            <a:r>
              <a:rPr lang="en-US" dirty="0"/>
              <a:t>chain</a:t>
            </a: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4259801" y="1563495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12601" y="1563495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9617" y="3083056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05203" y="4611495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76817" y="3083056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07451" y="175982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60251" y="175982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24467" y="327939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7267" y="327939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52853" y="480782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59801" y="4611495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07451" y="480782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6"/>
            <a:endCxn id="6" idx="1"/>
          </p:cNvCxnSpPr>
          <p:nvPr/>
        </p:nvCxnSpPr>
        <p:spPr>
          <a:xfrm>
            <a:off x="5098001" y="1944495"/>
            <a:ext cx="2654368" cy="12501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6" idx="2"/>
          </p:cNvCxnSpPr>
          <p:nvPr/>
        </p:nvCxnSpPr>
        <p:spPr>
          <a:xfrm>
            <a:off x="5115017" y="3464056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010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(Ex. 2)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0442" y="4715496"/>
            <a:ext cx="393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chain is odd, </a:t>
            </a:r>
            <a:r>
              <a:rPr lang="en-US" dirty="0" smtClean="0"/>
              <a:t>one </a:t>
            </a:r>
            <a:r>
              <a:rPr lang="en-US" dirty="0"/>
              <a:t>player is added </a:t>
            </a:r>
            <a:r>
              <a:rPr lang="en-US" dirty="0" smtClean="0"/>
              <a:t>to smaller team. </a:t>
            </a:r>
            <a:endParaRPr lang="en-US" dirty="0"/>
          </a:p>
        </p:txBody>
      </p:sp>
      <p:sp>
        <p:nvSpPr>
          <p:cNvPr id="29" name="Pie 28"/>
          <p:cNvSpPr/>
          <p:nvPr/>
        </p:nvSpPr>
        <p:spPr>
          <a:xfrm>
            <a:off x="3886200" y="187621"/>
            <a:ext cx="5181600" cy="4763895"/>
          </a:xfrm>
          <a:prstGeom prst="pie">
            <a:avLst>
              <a:gd name="adj1" fmla="val 21388904"/>
              <a:gd name="adj2" fmla="val 17769582"/>
            </a:avLst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" idx="3"/>
            <a:endCxn id="29" idx="2"/>
          </p:cNvCxnSpPr>
          <p:nvPr/>
        </p:nvCxnSpPr>
        <p:spPr>
          <a:xfrm>
            <a:off x="2971800" y="1866901"/>
            <a:ext cx="914400" cy="70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2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53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I have 3 cases: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1"/>
            <a:ext cx="2743200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3. </a:t>
            </a:r>
            <a:r>
              <a:rPr lang="en-US" dirty="0"/>
              <a:t>E</a:t>
            </a:r>
            <a:r>
              <a:rPr lang="en-US" dirty="0" smtClean="0"/>
              <a:t>lementary cycle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010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(Ex. 1)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0417" y="4701181"/>
            <a:ext cx="393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cycle is odd, </a:t>
            </a:r>
            <a:r>
              <a:rPr lang="en-US" dirty="0" smtClean="0"/>
              <a:t>add one to </a:t>
            </a:r>
            <a:r>
              <a:rPr lang="en-US" dirty="0"/>
              <a:t>the final answer.</a:t>
            </a:r>
          </a:p>
        </p:txBody>
      </p:sp>
      <p:sp>
        <p:nvSpPr>
          <p:cNvPr id="22" name="Oval 21"/>
          <p:cNvSpPr/>
          <p:nvPr/>
        </p:nvSpPr>
        <p:spPr>
          <a:xfrm>
            <a:off x="4048773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01573" y="1066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48773" y="4114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01573" y="4114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25173" y="25908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296423" y="12631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49223" y="12631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72823" y="27871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96423" y="43111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49223" y="43111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2" idx="6"/>
            <a:endCxn id="23" idx="2"/>
          </p:cNvCxnSpPr>
          <p:nvPr/>
        </p:nvCxnSpPr>
        <p:spPr>
          <a:xfrm>
            <a:off x="4886973" y="1447800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3" idx="4"/>
            <a:endCxn id="24" idx="6"/>
          </p:cNvCxnSpPr>
          <p:nvPr/>
        </p:nvCxnSpPr>
        <p:spPr>
          <a:xfrm rot="5400000">
            <a:off x="5020323" y="1695450"/>
            <a:ext cx="2667000" cy="29337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1"/>
            <a:endCxn id="26" idx="5"/>
          </p:cNvCxnSpPr>
          <p:nvPr/>
        </p:nvCxnSpPr>
        <p:spPr>
          <a:xfrm flipH="1" flipV="1">
            <a:off x="6440621" y="3241208"/>
            <a:ext cx="1083704" cy="9851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4"/>
            <a:endCxn id="24" idx="0"/>
          </p:cNvCxnSpPr>
          <p:nvPr/>
        </p:nvCxnSpPr>
        <p:spPr>
          <a:xfrm>
            <a:off x="4467873" y="1828800"/>
            <a:ext cx="0" cy="2286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3606763" y="425833"/>
            <a:ext cx="5272906" cy="4916560"/>
          </a:xfrm>
          <a:custGeom>
            <a:avLst/>
            <a:gdLst>
              <a:gd name="connsiteX0" fmla="*/ 361555 w 5272906"/>
              <a:gd name="connsiteY0" fmla="*/ 497445 h 4916560"/>
              <a:gd name="connsiteX1" fmla="*/ 352678 w 5272906"/>
              <a:gd name="connsiteY1" fmla="*/ 4625561 h 4916560"/>
              <a:gd name="connsiteX2" fmla="*/ 2003924 w 5272906"/>
              <a:gd name="connsiteY2" fmla="*/ 4279332 h 4916560"/>
              <a:gd name="connsiteX3" fmla="*/ 1781983 w 5272906"/>
              <a:gd name="connsiteY3" fmla="*/ 1908994 h 4916560"/>
              <a:gd name="connsiteX4" fmla="*/ 5128864 w 5272906"/>
              <a:gd name="connsiteY4" fmla="*/ 1536132 h 4916560"/>
              <a:gd name="connsiteX5" fmla="*/ 4232220 w 5272906"/>
              <a:gd name="connsiteY5" fmla="*/ 186726 h 4916560"/>
              <a:gd name="connsiteX6" fmla="*/ 361555 w 5272906"/>
              <a:gd name="connsiteY6" fmla="*/ 497445 h 49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2906" h="4916560">
                <a:moveTo>
                  <a:pt x="361555" y="497445"/>
                </a:moveTo>
                <a:cubicBezTo>
                  <a:pt x="-285035" y="1237251"/>
                  <a:pt x="78950" y="3995247"/>
                  <a:pt x="352678" y="4625561"/>
                </a:cubicBezTo>
                <a:cubicBezTo>
                  <a:pt x="626406" y="5255876"/>
                  <a:pt x="1765707" y="4732093"/>
                  <a:pt x="2003924" y="4279332"/>
                </a:cubicBezTo>
                <a:cubicBezTo>
                  <a:pt x="2242141" y="3826571"/>
                  <a:pt x="1261160" y="2366194"/>
                  <a:pt x="1781983" y="1908994"/>
                </a:cubicBezTo>
                <a:cubicBezTo>
                  <a:pt x="2302806" y="1451794"/>
                  <a:pt x="4720491" y="1823177"/>
                  <a:pt x="5128864" y="1536132"/>
                </a:cubicBezTo>
                <a:cubicBezTo>
                  <a:pt x="5537237" y="1249087"/>
                  <a:pt x="5026771" y="358361"/>
                  <a:pt x="4232220" y="186726"/>
                </a:cubicBezTo>
                <a:cubicBezTo>
                  <a:pt x="3437669" y="15091"/>
                  <a:pt x="1008145" y="-242361"/>
                  <a:pt x="361555" y="497445"/>
                </a:cubicBezTo>
                <a:close/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3" idx="3"/>
            <a:endCxn id="19" idx="0"/>
          </p:cNvCxnSpPr>
          <p:nvPr/>
        </p:nvCxnSpPr>
        <p:spPr>
          <a:xfrm flipV="1">
            <a:off x="2971800" y="923278"/>
            <a:ext cx="996518" cy="943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53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010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(Ex. 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001000" cy="4983163"/>
          </a:xfrm>
        </p:spPr>
        <p:txBody>
          <a:bodyPr/>
          <a:lstStyle/>
          <a:p>
            <a:r>
              <a:rPr lang="en-US" dirty="0"/>
              <a:t>The solution is based on checking each element in the graph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r>
              <a:rPr lang="en-US" dirty="0" smtClean="0"/>
              <a:t>1. </a:t>
            </a:r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out the number of pacifists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2. Find out if </a:t>
            </a:r>
            <a:r>
              <a:rPr lang="en-US" dirty="0"/>
              <a:t>the </a:t>
            </a:r>
            <a:r>
              <a:rPr lang="en-US" dirty="0" smtClean="0"/>
              <a:t>chains </a:t>
            </a:r>
            <a:r>
              <a:rPr lang="en-US" dirty="0"/>
              <a:t>is </a:t>
            </a:r>
            <a:r>
              <a:rPr lang="en-US" dirty="0" smtClean="0"/>
              <a:t>odd.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3. Find out if the cycles </a:t>
            </a:r>
            <a:r>
              <a:rPr lang="en-US" dirty="0"/>
              <a:t>is </a:t>
            </a:r>
            <a:r>
              <a:rPr lang="en-US" dirty="0" smtClean="0"/>
              <a:t>odd.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4. Check if teams are equal by number of players.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1942" y="6640867"/>
            <a:ext cx="1302058" cy="4342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Limits and Tags.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91000"/>
            <a:ext cx="35909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7" y="2095500"/>
            <a:ext cx="3867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5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Title 30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tatement.</a:t>
            </a:r>
            <a:endParaRPr lang="en-US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97" name="Content Placeholder 309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One day </a:t>
            </a:r>
            <a:r>
              <a:rPr lang="en-US" i="1" u="sng" dirty="0"/>
              <a:t>n</a:t>
            </a:r>
            <a:r>
              <a:rPr lang="en-US" u="sng" dirty="0"/>
              <a:t> students come to the stadium</a:t>
            </a:r>
            <a:r>
              <a:rPr lang="en-US" dirty="0"/>
              <a:t>. They want to play football, and for that they need to split into teams, the teams must have an </a:t>
            </a:r>
            <a:r>
              <a:rPr lang="en-US" u="sng" dirty="0"/>
              <a:t>equal number of people</a:t>
            </a:r>
            <a:r>
              <a:rPr lang="en-US" dirty="0"/>
              <a:t>.</a:t>
            </a:r>
          </a:p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We know that this group of people has archenemies. </a:t>
            </a:r>
            <a:r>
              <a:rPr lang="en-US" u="sng" dirty="0" smtClean="0"/>
              <a:t>Each </a:t>
            </a:r>
            <a:r>
              <a:rPr lang="en-US" u="sng" dirty="0"/>
              <a:t>student has at most two archenemies</a:t>
            </a:r>
            <a:r>
              <a:rPr lang="en-US" dirty="0"/>
              <a:t>. </a:t>
            </a:r>
            <a:r>
              <a:rPr lang="en-US" dirty="0" smtClean="0"/>
              <a:t>Besides</a:t>
            </a:r>
            <a:r>
              <a:rPr lang="en-US" dirty="0"/>
              <a:t>, </a:t>
            </a:r>
            <a:r>
              <a:rPr lang="en-US" u="sng" dirty="0"/>
              <a:t>if student A is an archenemy to student B, then student B is an archenemy to student A.</a:t>
            </a:r>
          </a:p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The students want to split so as </a:t>
            </a:r>
            <a:r>
              <a:rPr lang="en-US" u="sng" dirty="0"/>
              <a:t>no two archenemies were in one team</a:t>
            </a:r>
            <a:r>
              <a:rPr lang="en-US" dirty="0"/>
              <a:t>. If splitting in the required manner is impossible, </a:t>
            </a:r>
            <a:r>
              <a:rPr lang="en-US" u="sng" dirty="0"/>
              <a:t>some students will have to sit on the bench.</a:t>
            </a:r>
          </a:p>
          <a:p>
            <a:pPr>
              <a:lnSpc>
                <a:spcPct val="16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3096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8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I have to do: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634" y="2057400"/>
            <a:ext cx="8229600" cy="2209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300" b="1" u="sng" dirty="0" smtClean="0">
                <a:solidFill>
                  <a:schemeClr val="tx1"/>
                </a:solidFill>
              </a:rPr>
              <a:t>Determine the minimum number of students you will have to send to the bench</a:t>
            </a:r>
            <a:r>
              <a:rPr lang="en-US" sz="2300" dirty="0" smtClean="0"/>
              <a:t> </a:t>
            </a:r>
            <a:r>
              <a:rPr lang="en-US" sz="2300" dirty="0">
                <a:solidFill>
                  <a:schemeClr val="tx1">
                    <a:tint val="75000"/>
                  </a:schemeClr>
                </a:solidFill>
              </a:rPr>
              <a:t>in order to form the two teams in the described manner and begin the game at last.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6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Input/Output: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The first line contains </a:t>
            </a:r>
          </a:p>
          <a:p>
            <a:pPr lvl="1">
              <a:lnSpc>
                <a:spcPct val="170000"/>
              </a:lnSpc>
            </a:pPr>
            <a:r>
              <a:rPr lang="en-US" sz="1200" b="1" dirty="0"/>
              <a:t>two integers </a:t>
            </a:r>
            <a:r>
              <a:rPr lang="en-US" sz="1200" b="1" i="1" dirty="0"/>
              <a:t>n</a:t>
            </a:r>
            <a:r>
              <a:rPr lang="en-US" sz="1200" b="1" dirty="0"/>
              <a:t> and </a:t>
            </a:r>
            <a:r>
              <a:rPr lang="en-US" sz="1200" b="1" i="1" dirty="0"/>
              <a:t>m</a:t>
            </a:r>
            <a:r>
              <a:rPr lang="en-US" sz="1200" dirty="0"/>
              <a:t> (2 ≤ </a:t>
            </a:r>
            <a:r>
              <a:rPr lang="en-US" sz="1200" i="1" dirty="0"/>
              <a:t>n</a:t>
            </a:r>
            <a:r>
              <a:rPr lang="en-US" sz="1200" dirty="0"/>
              <a:t> ≤ 100, 1 ≤ </a:t>
            </a:r>
            <a:r>
              <a:rPr lang="en-US" sz="1200" i="1" dirty="0"/>
              <a:t>m</a:t>
            </a:r>
            <a:r>
              <a:rPr lang="en-US" sz="1200" dirty="0"/>
              <a:t> ≤ 100).</a:t>
            </a:r>
          </a:p>
          <a:p>
            <a:pPr lvl="2">
              <a:lnSpc>
                <a:spcPct val="170000"/>
              </a:lnSpc>
            </a:pPr>
            <a:r>
              <a:rPr lang="en-US" sz="1000" b="1" dirty="0"/>
              <a:t> the number of students</a:t>
            </a:r>
          </a:p>
          <a:p>
            <a:pPr lvl="2">
              <a:lnSpc>
                <a:spcPct val="170000"/>
              </a:lnSpc>
            </a:pPr>
            <a:r>
              <a:rPr lang="en-US" sz="1000" b="1" dirty="0"/>
              <a:t>the number of pairs of archenemies</a:t>
            </a:r>
            <a:r>
              <a:rPr lang="en-US" sz="1000" dirty="0"/>
              <a:t>    </a:t>
            </a:r>
            <a:endParaRPr lang="en-US" sz="1000" dirty="0" smtClean="0"/>
          </a:p>
          <a:p>
            <a:pPr marL="36576" indent="0">
              <a:lnSpc>
                <a:spcPct val="170000"/>
              </a:lnSpc>
              <a:buNone/>
            </a:pP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correspondingly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1600" b="1" u="sng" dirty="0"/>
              <a:t>Next m lines describe enmity between students. 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Each enmity is described as two numbers a i and b i </a:t>
            </a:r>
            <a:r>
              <a:rPr lang="en-US" sz="1600" u="sng" dirty="0"/>
              <a:t>(1 ≤ a i, b i ≤ n, a i ≠ b i)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 - the indexes of the students who are enemies to each other. Each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u="sng" dirty="0"/>
              <a:t>enmity occurs in the list exactly once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It is guaranteed that </a:t>
            </a:r>
            <a:r>
              <a:rPr lang="en-US" sz="1600" b="1" u="sng" dirty="0"/>
              <a:t>each student has no </a:t>
            </a:r>
            <a:r>
              <a:rPr lang="en-US" sz="1600" b="1" u="sng" dirty="0"/>
              <a:t>more than two archenemies.</a:t>
            </a:r>
            <a:endParaRPr lang="en-US" sz="1600" dirty="0"/>
          </a:p>
          <a:p>
            <a:pPr>
              <a:lnSpc>
                <a:spcPct val="170000"/>
              </a:lnSpc>
            </a:pP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You can consider the students indexed in some manner with </a:t>
            </a:r>
            <a:r>
              <a:rPr lang="en-US" sz="1600" b="1" dirty="0"/>
              <a:t>distinct integers from 1 to </a:t>
            </a:r>
            <a:r>
              <a:rPr lang="en-US" sz="1600" b="1" i="1" dirty="0"/>
              <a:t>n</a:t>
            </a:r>
            <a:r>
              <a:rPr lang="en-US" sz="16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1600" u="sng" dirty="0"/>
              <a:t>Print a single integer 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— </a:t>
            </a:r>
            <a:r>
              <a:rPr lang="en-US" sz="1600" b="1" u="sng" dirty="0"/>
              <a:t>the minimum number of students you will have to send to the bench 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in order to start the game.</a:t>
            </a:r>
            <a:endParaRPr lang="en-US" sz="16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1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291733" y="2499804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44533" y="2499804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91733" y="5547804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44533" y="5547804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133" y="4023804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39383" y="269613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92183" y="269613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15783" y="422013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39383" y="574413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92183" y="574413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7" name="Straight Arrow Connector 6"/>
          <p:cNvCxnSpPr>
            <a:stCxn id="12" idx="6"/>
            <a:endCxn id="13" idx="2"/>
          </p:cNvCxnSpPr>
          <p:nvPr/>
        </p:nvCxnSpPr>
        <p:spPr>
          <a:xfrm>
            <a:off x="3129933" y="2880804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3" idx="4"/>
            <a:endCxn id="14" idx="6"/>
          </p:cNvCxnSpPr>
          <p:nvPr/>
        </p:nvCxnSpPr>
        <p:spPr>
          <a:xfrm rot="5400000">
            <a:off x="3263283" y="3128454"/>
            <a:ext cx="2667000" cy="29337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6" idx="5"/>
          </p:cNvCxnSpPr>
          <p:nvPr/>
        </p:nvCxnSpPr>
        <p:spPr>
          <a:xfrm flipH="1" flipV="1">
            <a:off x="4683581" y="4674212"/>
            <a:ext cx="1083704" cy="9851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4"/>
            <a:endCxn id="14" idx="0"/>
          </p:cNvCxnSpPr>
          <p:nvPr/>
        </p:nvCxnSpPr>
        <p:spPr>
          <a:xfrm>
            <a:off x="2710833" y="3261804"/>
            <a:ext cx="0" cy="2286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579570"/>
            <a:ext cx="1657350" cy="2971800"/>
          </a:xfrm>
        </p:spPr>
        <p:txBody>
          <a:bodyPr/>
          <a:lstStyle/>
          <a:p>
            <a:r>
              <a:rPr lang="en-US" dirty="0" smtClean="0"/>
              <a:t>Input:</a:t>
            </a:r>
          </a:p>
          <a:p>
            <a:pPr marL="36576" indent="0">
              <a:buNone/>
            </a:pPr>
            <a:r>
              <a:rPr lang="en-US" dirty="0" smtClean="0"/>
              <a:t>5 </a:t>
            </a:r>
            <a:r>
              <a:rPr lang="en-US" dirty="0"/>
              <a:t>4</a:t>
            </a:r>
            <a:br>
              <a:rPr lang="en-US" dirty="0"/>
            </a:br>
            <a:r>
              <a:rPr lang="en-US" dirty="0"/>
              <a:t>1 2</a:t>
            </a:r>
            <a:br>
              <a:rPr lang="en-US" dirty="0"/>
            </a:br>
            <a:r>
              <a:rPr lang="en-US" dirty="0"/>
              <a:t>2 4</a:t>
            </a:r>
            <a:br>
              <a:rPr lang="en-US" dirty="0"/>
            </a:br>
            <a:r>
              <a:rPr lang="en-US" dirty="0"/>
              <a:t>5 3</a:t>
            </a:r>
            <a:br>
              <a:rPr lang="en-US" dirty="0"/>
            </a:br>
            <a:r>
              <a:rPr lang="en-US" dirty="0"/>
              <a:t>1 4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0" y="0"/>
            <a:ext cx="2819400" cy="838200"/>
          </a:xfrm>
          <a:prstGeom prst="rect">
            <a:avLst/>
          </a:prstGeom>
        </p:spPr>
        <p:txBody>
          <a:bodyPr vert="horz" lIns="45720" r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1:</a:t>
            </a:r>
            <a:endParaRPr lang="en-US" dirty="0"/>
          </a:p>
        </p:txBody>
      </p:sp>
      <p:sp>
        <p:nvSpPr>
          <p:cNvPr id="38" name="Content Placeholder 4"/>
          <p:cNvSpPr>
            <a:spLocks noGrp="1"/>
          </p:cNvSpPr>
          <p:nvPr>
            <p:ph sz="half" idx="2"/>
          </p:nvPr>
        </p:nvSpPr>
        <p:spPr>
          <a:xfrm>
            <a:off x="3657600" y="1676400"/>
            <a:ext cx="3657600" cy="4525963"/>
          </a:xfrm>
        </p:spPr>
        <p:txBody>
          <a:bodyPr/>
          <a:lstStyle/>
          <a:p>
            <a:r>
              <a:rPr lang="en-US" dirty="0" smtClean="0"/>
              <a:t>Output:</a:t>
            </a:r>
          </a:p>
          <a:p>
            <a:pPr marL="36576" indent="0">
              <a:buNone/>
            </a:pP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62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419100" y="1553138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71900" y="1553138"/>
            <a:ext cx="8382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9100" y="4601138"/>
            <a:ext cx="8382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29400" y="4404804"/>
            <a:ext cx="8382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3000" y="2880804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6750" y="174947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19550" y="174947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00650" y="307713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750" y="479747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77050" y="460113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7" name="Straight Arrow Connector 6"/>
          <p:cNvCxnSpPr>
            <a:stCxn id="12" idx="6"/>
            <a:endCxn id="13" idx="2"/>
          </p:cNvCxnSpPr>
          <p:nvPr/>
        </p:nvCxnSpPr>
        <p:spPr>
          <a:xfrm>
            <a:off x="1257300" y="1934138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3" idx="4"/>
            <a:endCxn id="14" idx="6"/>
          </p:cNvCxnSpPr>
          <p:nvPr/>
        </p:nvCxnSpPr>
        <p:spPr>
          <a:xfrm rot="5400000">
            <a:off x="1390650" y="2181788"/>
            <a:ext cx="2667000" cy="29337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6" idx="5"/>
          </p:cNvCxnSpPr>
          <p:nvPr/>
        </p:nvCxnSpPr>
        <p:spPr>
          <a:xfrm flipH="1" flipV="1">
            <a:off x="5668448" y="3531212"/>
            <a:ext cx="1083704" cy="9851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4"/>
            <a:endCxn id="14" idx="0"/>
          </p:cNvCxnSpPr>
          <p:nvPr/>
        </p:nvCxnSpPr>
        <p:spPr>
          <a:xfrm>
            <a:off x="838200" y="2315138"/>
            <a:ext cx="0" cy="2286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6" descr="C:\Users\robyb\AppData\Local\Microsoft\Windows\INetCache\IE\SG5V56EJ\1200px-Stick_Figur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77" y="5684520"/>
            <a:ext cx="906843" cy="1280160"/>
          </a:xfrm>
          <a:prstGeom prst="rect">
            <a:avLst/>
          </a:prstGeom>
          <a:noFill/>
          <a:effectLst>
            <a:glow rad="50800">
              <a:schemeClr val="accent3">
                <a:satMod val="17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0" y="0"/>
            <a:ext cx="2819400" cy="838200"/>
          </a:xfrm>
          <a:prstGeom prst="rect">
            <a:avLst/>
          </a:prstGeom>
        </p:spPr>
        <p:txBody>
          <a:bodyPr vert="horz" lIns="45720" r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2211543" y="2891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564343" y="2891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581359" y="4410722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56945" y="5939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28559" y="4410722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459193" y="3087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11993" y="3087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476209" y="460705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829009" y="460705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804595" y="6135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211543" y="5939161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459193" y="61354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9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r>
              <a:rPr lang="en-US" dirty="0" smtClean="0"/>
              <a:t>Input:</a:t>
            </a:r>
          </a:p>
          <a:p>
            <a:pPr marL="36576" indent="0">
              <a:buNone/>
            </a:pPr>
            <a:r>
              <a:rPr lang="en-US" dirty="0"/>
              <a:t>6 2</a:t>
            </a:r>
            <a:br>
              <a:rPr lang="en-US" dirty="0"/>
            </a:br>
            <a:r>
              <a:rPr lang="en-US" dirty="0"/>
              <a:t>1 4</a:t>
            </a:r>
            <a:br>
              <a:rPr lang="en-US" dirty="0"/>
            </a:br>
            <a:r>
              <a:rPr lang="en-US" dirty="0"/>
              <a:t>3 4</a:t>
            </a:r>
          </a:p>
        </p:txBody>
      </p:sp>
      <p:sp>
        <p:nvSpPr>
          <p:cNvPr id="60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/>
          <a:p>
            <a:r>
              <a:rPr lang="en-US" dirty="0" smtClean="0"/>
              <a:t>Output:</a:t>
            </a:r>
          </a:p>
          <a:p>
            <a:pPr marL="36576" indent="0">
              <a:buNone/>
            </a:pPr>
            <a:r>
              <a:rPr lang="en-US" dirty="0" smtClean="0"/>
              <a:t>0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0" y="0"/>
            <a:ext cx="2819400" cy="838200"/>
          </a:xfrm>
          <a:prstGeom prst="rect">
            <a:avLst/>
          </a:prstGeom>
        </p:spPr>
        <p:txBody>
          <a:bodyPr vert="horz" lIns="45720" r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2: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47" idx="6"/>
            <a:endCxn id="49" idx="1"/>
          </p:cNvCxnSpPr>
          <p:nvPr/>
        </p:nvCxnSpPr>
        <p:spPr>
          <a:xfrm>
            <a:off x="3049743" y="3272161"/>
            <a:ext cx="2654368" cy="12501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1" idx="6"/>
            <a:endCxn id="49" idx="2"/>
          </p:cNvCxnSpPr>
          <p:nvPr/>
        </p:nvCxnSpPr>
        <p:spPr>
          <a:xfrm>
            <a:off x="3066759" y="4791722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40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1716174" y="1347926"/>
            <a:ext cx="8382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05400" y="1236334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85990" y="2867487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061576" y="4395926"/>
            <a:ext cx="8382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733190" y="2867487"/>
            <a:ext cx="838200" cy="76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963824" y="154426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53050" y="143266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80840" y="306382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33640" y="306382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09226" y="459226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716174" y="4395926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963824" y="459226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" name="Straight Arrow Connector 4"/>
          <p:cNvCxnSpPr>
            <a:stCxn id="47" idx="5"/>
            <a:endCxn id="49" idx="1"/>
          </p:cNvCxnSpPr>
          <p:nvPr/>
        </p:nvCxnSpPr>
        <p:spPr>
          <a:xfrm>
            <a:off x="2431622" y="1998334"/>
            <a:ext cx="2777120" cy="980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1" idx="6"/>
            <a:endCxn id="49" idx="2"/>
          </p:cNvCxnSpPr>
          <p:nvPr/>
        </p:nvCxnSpPr>
        <p:spPr>
          <a:xfrm>
            <a:off x="2571390" y="3248487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7668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68" y="5867400"/>
            <a:ext cx="540068" cy="914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robyb\AppData\Local\Microsoft\Windows\INetCache\IE\CK9R1XKV\stick-man-297255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27532" y="5874798"/>
            <a:ext cx="540068" cy="9144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0" y="0"/>
            <a:ext cx="2819400" cy="838200"/>
          </a:xfrm>
          <a:prstGeom prst="rect">
            <a:avLst/>
          </a:prstGeom>
        </p:spPr>
        <p:txBody>
          <a:bodyPr vert="horz" lIns="45720" r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357</TotalTime>
  <Words>302</Words>
  <Application>Microsoft Office PowerPoint</Application>
  <PresentationFormat>On-screen Show (4:3)</PresentationFormat>
  <Paragraphs>116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B. Forming Teams</vt:lpstr>
      <vt:lpstr>Limits and Tags.</vt:lpstr>
      <vt:lpstr>Statement.</vt:lpstr>
      <vt:lpstr>What I have to do:</vt:lpstr>
      <vt:lpstr>Input/Output:</vt:lpstr>
      <vt:lpstr>PowerPoint Presentation</vt:lpstr>
      <vt:lpstr>PowerPoint Presentation</vt:lpstr>
      <vt:lpstr>PowerPoint Presentation</vt:lpstr>
      <vt:lpstr>PowerPoint Presentation</vt:lpstr>
      <vt:lpstr>Example 3:</vt:lpstr>
      <vt:lpstr>Example 3:</vt:lpstr>
      <vt:lpstr>I have 3 cases:</vt:lpstr>
      <vt:lpstr>I have 3 cases:</vt:lpstr>
      <vt:lpstr>I have 3 cases:</vt:lpstr>
      <vt:lpstr>Solution:</vt:lpstr>
      <vt:lpstr>Final.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 Forming Teams</dc:title>
  <dc:creator>robi blue</dc:creator>
  <cp:lastModifiedBy>robi blue</cp:lastModifiedBy>
  <cp:revision>19</cp:revision>
  <dcterms:created xsi:type="dcterms:W3CDTF">2020-07-07T16:21:27Z</dcterms:created>
  <dcterms:modified xsi:type="dcterms:W3CDTF">2020-07-07T22:19:19Z</dcterms:modified>
</cp:coreProperties>
</file>