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375" r:id="rId8"/>
    <p:sldId id="376" r:id="rId9"/>
    <p:sldId id="396" r:id="rId10"/>
    <p:sldId id="392" r:id="rId11"/>
    <p:sldId id="442" r:id="rId12"/>
    <p:sldId id="443" r:id="rId13"/>
    <p:sldId id="432" r:id="rId14"/>
    <p:sldId id="440" r:id="rId15"/>
    <p:sldId id="441" r:id="rId16"/>
    <p:sldId id="444" r:id="rId17"/>
    <p:sldId id="431" r:id="rId18"/>
    <p:sldId id="430"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136282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extLst>
      <p:ext uri="{BB962C8B-B14F-4D97-AF65-F5344CB8AC3E}">
        <p14:creationId xmlns:p14="http://schemas.microsoft.com/office/powerpoint/2010/main" val="379182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extLst>
      <p:ext uri="{BB962C8B-B14F-4D97-AF65-F5344CB8AC3E}">
        <p14:creationId xmlns:p14="http://schemas.microsoft.com/office/powerpoint/2010/main" val="195986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extLst>
      <p:ext uri="{BB962C8B-B14F-4D97-AF65-F5344CB8AC3E}">
        <p14:creationId xmlns:p14="http://schemas.microsoft.com/office/powerpoint/2010/main" val="408621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lang="en-IN" dirty="0"/>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extLst>
      <p:ext uri="{BB962C8B-B14F-4D97-AF65-F5344CB8AC3E}">
        <p14:creationId xmlns:p14="http://schemas.microsoft.com/office/powerpoint/2010/main" val="96789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15590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125376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2227417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17</a:t>
            </a:fld>
            <a:endParaRPr/>
          </a:p>
        </p:txBody>
      </p:sp>
    </p:spTree>
    <p:extLst>
      <p:ext uri="{BB962C8B-B14F-4D97-AF65-F5344CB8AC3E}">
        <p14:creationId xmlns:p14="http://schemas.microsoft.com/office/powerpoint/2010/main" val="178291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Lung cancer/disease detection using ML </a:t>
            </a:r>
          </a:p>
        </p:txBody>
      </p:sp>
      <p:sp>
        <p:nvSpPr>
          <p:cNvPr id="3" name="TextBox 2"/>
          <p:cNvSpPr txBox="1"/>
          <p:nvPr/>
        </p:nvSpPr>
        <p:spPr>
          <a:xfrm>
            <a:off x="4724400" y="3581400"/>
            <a:ext cx="5029200" cy="1015663"/>
          </a:xfrm>
          <a:prstGeom prst="rect">
            <a:avLst/>
          </a:prstGeom>
          <a:noFill/>
        </p:spPr>
        <p:txBody>
          <a:bodyPr wrap="square" rtlCol="0">
            <a:spAutoFit/>
          </a:bodyPr>
          <a:lstStyle/>
          <a:p>
            <a:r>
              <a:rPr lang="en-US" sz="2000" b="1" dirty="0">
                <a:solidFill>
                  <a:schemeClr val="tx2">
                    <a:lumMod val="75000"/>
                  </a:schemeClr>
                </a:solidFill>
              </a:rPr>
              <a:t>P. Tharun sai                20H51A0522</a:t>
            </a:r>
          </a:p>
          <a:p>
            <a:r>
              <a:rPr lang="en-US" sz="2000" b="1" dirty="0">
                <a:solidFill>
                  <a:schemeClr val="tx2">
                    <a:lumMod val="75000"/>
                  </a:schemeClr>
                </a:solidFill>
              </a:rPr>
              <a:t>C. Ganesh                     20H51A0560</a:t>
            </a:r>
          </a:p>
          <a:p>
            <a:r>
              <a:rPr lang="en-US" sz="2000" b="1" dirty="0">
                <a:solidFill>
                  <a:schemeClr val="tx2">
                    <a:lumMod val="75000"/>
                  </a:schemeClr>
                </a:solidFill>
              </a:rPr>
              <a:t>K. Shiva Abhigna         20H51A05H3</a:t>
            </a:r>
          </a:p>
        </p:txBody>
      </p:sp>
      <p:sp>
        <p:nvSpPr>
          <p:cNvPr id="4" name="TextBox 3"/>
          <p:cNvSpPr txBox="1"/>
          <p:nvPr/>
        </p:nvSpPr>
        <p:spPr>
          <a:xfrm>
            <a:off x="228600" y="4876800"/>
            <a:ext cx="57912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the esteemed guidance of</a:t>
            </a:r>
            <a:endParaRPr lang="en-US" sz="2400" b="1" dirty="0">
              <a:solidFill>
                <a:srgbClr val="C00000"/>
              </a:solidFill>
            </a:endParaRPr>
          </a:p>
          <a:p>
            <a:r>
              <a:rPr lang="en-US" sz="1800" b="1" dirty="0"/>
              <a:t>Mr. A. Vivekanand </a:t>
            </a:r>
            <a:r>
              <a:rPr lang="en-US" b="1" dirty="0"/>
              <a:t>(Associate Professor)</a:t>
            </a:r>
          </a:p>
        </p:txBody>
      </p:sp>
      <p:graphicFrame>
        <p:nvGraphicFramePr>
          <p:cNvPr id="5" name="Table 4"/>
          <p:cNvGraphicFramePr>
            <a:graphicFrameLocks noGrp="1"/>
          </p:cNvGraphicFramePr>
          <p:nvPr>
            <p:extLst>
              <p:ext uri="{D42A27DB-BD31-4B8C-83A1-F6EECF244321}">
                <p14:modId xmlns:p14="http://schemas.microsoft.com/office/powerpoint/2010/main" val="2851198909"/>
              </p:ext>
            </p:extLst>
          </p:nvPr>
        </p:nvGraphicFramePr>
        <p:xfrm>
          <a:off x="1524000" y="228600"/>
          <a:ext cx="7315200" cy="951198"/>
        </p:xfrm>
        <a:graphic>
          <a:graphicData uri="http://schemas.openxmlformats.org/drawingml/2006/table">
            <a:tbl>
              <a:tblPr>
                <a:tableStyleId>{2D5ABB26-0587-4C30-8999-92F81FD0307C}</a:tableStyleId>
              </a:tblPr>
              <a:tblGrid>
                <a:gridCol w="73152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Information Technology</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420" y="1004175"/>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6" name="TextBox 5">
            <a:extLst>
              <a:ext uri="{FF2B5EF4-FFF2-40B4-BE49-F238E27FC236}">
                <a16:creationId xmlns:a16="http://schemas.microsoft.com/office/drawing/2014/main" id="{E1B9CA89-693B-8198-C925-5C6C06EECE4C}"/>
              </a:ext>
            </a:extLst>
          </p:cNvPr>
          <p:cNvSpPr txBox="1"/>
          <p:nvPr/>
        </p:nvSpPr>
        <p:spPr>
          <a:xfrm>
            <a:off x="457200" y="1524000"/>
            <a:ext cx="8305380" cy="3366563"/>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Detection of lung cancer in its early stages could reduce the fatality rate. Early detection of cancerous cells is crucial to prevent them from growing and remove them early before they start to grow rapidly. Machine and deep learning methods are used widely in the medical and healthcare field for monitoring, detecting, classifying, and predicting diseases. a CNN-SVM architecture has been proposed which removes and eliminates useless information that negatively impacts accuracy. This is accomplished in the CNN architecture's pooling step, which is used to classify lung cancer in the fully connected layer using a modified SVM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0EBAEB-2DD4-1505-606D-5BE903CCC4DE}"/>
              </a:ext>
            </a:extLst>
          </p:cNvPr>
          <p:cNvSpPr>
            <a:spLocks noGrp="1"/>
          </p:cNvSpPr>
          <p:nvPr>
            <p:ph type="body"/>
          </p:nvPr>
        </p:nvSpPr>
        <p:spPr>
          <a:xfrm>
            <a:off x="457200" y="2517956"/>
            <a:ext cx="8046360" cy="2534640"/>
          </a:xfrm>
        </p:spPr>
        <p:txBody>
          <a:bodyPr/>
          <a:lstStyle/>
          <a:p>
            <a:r>
              <a:rPr lang="en-US" sz="4400" dirty="0">
                <a:latin typeface="Arial Black" pitchFamily="34" charset="0"/>
              </a:rPr>
              <a:t>      PROJECT SCOPE</a:t>
            </a:r>
          </a:p>
          <a:p>
            <a:r>
              <a:rPr lang="en-IN" sz="4400" dirty="0"/>
              <a:t>  </a:t>
            </a:r>
          </a:p>
        </p:txBody>
      </p:sp>
      <p:sp>
        <p:nvSpPr>
          <p:cNvPr id="4" name="CustomShape 1">
            <a:extLst>
              <a:ext uri="{FF2B5EF4-FFF2-40B4-BE49-F238E27FC236}">
                <a16:creationId xmlns:a16="http://schemas.microsoft.com/office/drawing/2014/main" id="{CAED3C52-D2C6-3F2C-C92A-2744A328884E}"/>
              </a:ext>
            </a:extLst>
          </p:cNvPr>
          <p:cNvSpPr/>
          <p:nvPr/>
        </p:nvSpPr>
        <p:spPr>
          <a:xfrm>
            <a:off x="391609" y="3811200"/>
            <a:ext cx="807660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295329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25B25F4E-BCFB-80A1-BF4F-7510EB653A27}"/>
              </a:ext>
            </a:extLst>
          </p:cNvPr>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499DFE82-04FE-B52E-573B-457C8B9D9144}"/>
              </a:ext>
            </a:extLst>
          </p:cNvPr>
          <p:cNvSpPr txBox="1"/>
          <p:nvPr/>
        </p:nvSpPr>
        <p:spPr>
          <a:xfrm>
            <a:off x="457200" y="519825"/>
            <a:ext cx="4572000" cy="584775"/>
          </a:xfrm>
          <a:prstGeom prst="rect">
            <a:avLst/>
          </a:prstGeom>
          <a:noFill/>
        </p:spPr>
        <p:txBody>
          <a:bodyPr wrap="square">
            <a:spAutoFit/>
          </a:bodyPr>
          <a:lstStyle/>
          <a:p>
            <a:pPr>
              <a:lnSpc>
                <a:spcPct val="100000"/>
              </a:lnSpc>
            </a:pPr>
            <a:r>
              <a:rPr lang="en-IN" sz="3200" b="1" dirty="0">
                <a:solidFill>
                  <a:srgbClr val="C00000"/>
                </a:solidFill>
                <a:latin typeface="Calibri"/>
              </a:rPr>
              <a:t>Project scope</a:t>
            </a:r>
            <a:endParaRPr lang="en-IN" sz="3200" dirty="0">
              <a:solidFill>
                <a:srgbClr val="C00000"/>
              </a:solidFill>
            </a:endParaRPr>
          </a:p>
        </p:txBody>
      </p:sp>
      <p:sp>
        <p:nvSpPr>
          <p:cNvPr id="6" name="TextBox 5">
            <a:extLst>
              <a:ext uri="{FF2B5EF4-FFF2-40B4-BE49-F238E27FC236}">
                <a16:creationId xmlns:a16="http://schemas.microsoft.com/office/drawing/2014/main" id="{4930AC99-50B7-5E59-A298-E244296647F8}"/>
              </a:ext>
            </a:extLst>
          </p:cNvPr>
          <p:cNvSpPr txBox="1"/>
          <p:nvPr/>
        </p:nvSpPr>
        <p:spPr>
          <a:xfrm>
            <a:off x="457200" y="1540326"/>
            <a:ext cx="8381160" cy="2120068"/>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analysis and study of lung cancer/diseases has been the most intriguing investigation zone of medical experts from early days to the present day. To address this concern, a diagnosis system like this can only help diminish the odds of getting risk to human lives. The scope for this proposed system mainly works in medical field and it will be very useful to the medical experts.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43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US" sz="4400" dirty="0">
                <a:latin typeface="Arial Black" pitchFamily="34" charset="0"/>
              </a:rPr>
              <a:t>EXISTING METHODS</a:t>
            </a:r>
            <a:endParaRPr sz="4400"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987188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F6EE6E4-4ECD-11A3-71E8-C1267625DA43}"/>
              </a:ext>
            </a:extLst>
          </p:cNvPr>
          <p:cNvGraphicFramePr>
            <a:graphicFrameLocks noGrp="1"/>
          </p:cNvGraphicFramePr>
          <p:nvPr>
            <p:extLst>
              <p:ext uri="{D42A27DB-BD31-4B8C-83A1-F6EECF244321}">
                <p14:modId xmlns:p14="http://schemas.microsoft.com/office/powerpoint/2010/main" val="3840705915"/>
              </p:ext>
            </p:extLst>
          </p:nvPr>
        </p:nvGraphicFramePr>
        <p:xfrm>
          <a:off x="897903" y="685800"/>
          <a:ext cx="6858000" cy="5821172"/>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16186229"/>
                    </a:ext>
                  </a:extLst>
                </a:gridCol>
                <a:gridCol w="1600200">
                  <a:extLst>
                    <a:ext uri="{9D8B030D-6E8A-4147-A177-3AD203B41FA5}">
                      <a16:colId xmlns:a16="http://schemas.microsoft.com/office/drawing/2014/main" val="3792645556"/>
                    </a:ext>
                  </a:extLst>
                </a:gridCol>
                <a:gridCol w="1790700">
                  <a:extLst>
                    <a:ext uri="{9D8B030D-6E8A-4147-A177-3AD203B41FA5}">
                      <a16:colId xmlns:a16="http://schemas.microsoft.com/office/drawing/2014/main" val="2994624483"/>
                    </a:ext>
                  </a:extLst>
                </a:gridCol>
                <a:gridCol w="1714500">
                  <a:extLst>
                    <a:ext uri="{9D8B030D-6E8A-4147-A177-3AD203B41FA5}">
                      <a16:colId xmlns:a16="http://schemas.microsoft.com/office/drawing/2014/main" val="3735017648"/>
                    </a:ext>
                  </a:extLst>
                </a:gridCol>
              </a:tblGrid>
              <a:tr h="381000">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S.no</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Name/Purpose</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Method</a:t>
                      </a:r>
                    </a:p>
                  </a:txBody>
                  <a:tcPr marL="68580" marR="68580" marT="0" marB="0"/>
                </a:tc>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Drawbacks</a:t>
                      </a:r>
                    </a:p>
                  </a:txBody>
                  <a:tcPr marL="68580" marR="68580" marT="0" marB="0"/>
                </a:tc>
                <a:extLst>
                  <a:ext uri="{0D108BD9-81ED-4DB2-BD59-A6C34878D82A}">
                    <a16:rowId xmlns:a16="http://schemas.microsoft.com/office/drawing/2014/main" val="3487080297"/>
                  </a:ext>
                </a:extLst>
              </a:tr>
              <a:tr h="0">
                <a:tc>
                  <a:txBody>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a:lnSpc>
                          <a:spcPct val="107000"/>
                        </a:lnSpc>
                        <a:spcAft>
                          <a:spcPts val="800"/>
                        </a:spcAft>
                      </a:pPr>
                      <a:r>
                        <a:rPr lang="en-US" sz="1200" dirty="0">
                          <a:latin typeface="Times New Roman" panose="02020603050405020304" pitchFamily="18" charset="0"/>
                          <a:cs typeface="Times New Roman" panose="02020603050405020304" pitchFamily="18" charset="0"/>
                        </a:rPr>
                        <a:t>Lung Cancer Detection Using Artificial Neural Network</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buFont typeface="Calibri" panose="020F0502020204030204" pitchFamily="34" charset="0"/>
                        <a:buNone/>
                      </a:pPr>
                      <a:r>
                        <a:rPr lang="en-US" sz="1200" dirty="0">
                          <a:latin typeface="Times New Roman" panose="02020603050405020304" pitchFamily="18" charset="0"/>
                          <a:cs typeface="Times New Roman" panose="02020603050405020304" pitchFamily="18" charset="0"/>
                        </a:rPr>
                        <a:t>data set that contains persons information that have lung cancer and that have not</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preprocessing on the data, and then we trained our ANN model and validated it</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pPr marL="0" lvl="0" indent="0" algn="just">
                        <a:lnSpc>
                          <a:spcPct val="107000"/>
                        </a:lnSpc>
                        <a:spcAft>
                          <a:spcPts val="800"/>
                        </a:spcAft>
                        <a:buFont typeface="Calibri" panose="020F0502020204030204" pitchFamily="34" charset="0"/>
                        <a:buNone/>
                      </a:pPr>
                      <a:r>
                        <a:rPr lang="en-US" sz="1200" b="0" i="0" dirty="0">
                          <a:solidFill>
                            <a:schemeClr val="dk1"/>
                          </a:solidFill>
                          <a:effectLst/>
                          <a:latin typeface="Times New Roman" panose="02020603050405020304" pitchFamily="18" charset="0"/>
                          <a:ea typeface="+mn-ea"/>
                          <a:cs typeface="Times New Roman" panose="02020603050405020304" pitchFamily="18" charset="0"/>
                        </a:rPr>
                        <a:t>training an ANN can be a time-consuming and computationally intensive process. The network needs to see lots and lots of examples to learn effectively, and if it doesn't get enough training, it might not perform well.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1145096"/>
                  </a:ext>
                </a:extLst>
              </a:tr>
              <a:tr h="397510">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a:lnSpc>
                          <a:spcPct val="107000"/>
                        </a:lnSpc>
                        <a:spcAft>
                          <a:spcPts val="800"/>
                        </a:spcAft>
                      </a:pPr>
                      <a:r>
                        <a:rPr lang="en-US" sz="1200" dirty="0">
                          <a:latin typeface="Times New Roman" panose="02020603050405020304" pitchFamily="18" charset="0"/>
                          <a:cs typeface="Times New Roman" panose="02020603050405020304" pitchFamily="18" charset="0"/>
                        </a:rPr>
                        <a:t>Lung disease detection based on IoT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buFont typeface="Calibri" panose="020F0502020204030204" pitchFamily="34" charset="0"/>
                        <a:buNone/>
                      </a:pPr>
                      <a:r>
                        <a:rPr lang="en-US" sz="1200" dirty="0">
                          <a:latin typeface="Times New Roman" panose="02020603050405020304" pitchFamily="18" charset="0"/>
                          <a:cs typeface="Times New Roman" panose="02020603050405020304" pitchFamily="18" charset="0"/>
                        </a:rPr>
                        <a:t>Lung cancer detection using the Internet of Things (IoT) involves the use of connected sensors and devices to continuously monitor lung health parameters, such as oxygen levels and lung function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spcAft>
                          <a:spcPts val="800"/>
                        </a:spcAft>
                        <a:buFont typeface="Calibri" panose="020F0502020204030204" pitchFamily="34" charset="0"/>
                        <a:buNone/>
                      </a:pPr>
                      <a:r>
                        <a:rPr lang="en-US" sz="1200" dirty="0">
                          <a:latin typeface="Times New Roman" panose="02020603050405020304" pitchFamily="18" charset="0"/>
                          <a:cs typeface="Times New Roman" panose="02020603050405020304" pitchFamily="18" charset="0"/>
                        </a:rPr>
                        <a:t>IoT devices require regular calibration and maintenance to ensure data accuracy. Failure to do so can result in incorrect diagnoses.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6480513"/>
                  </a:ext>
                </a:extLst>
              </a:tr>
              <a:tr h="370840">
                <a:tc>
                  <a:txBody>
                    <a:bodyPr/>
                    <a:lstStyle/>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lvl="0" indent="0" algn="just" defTabSz="914400" eaLnBrk="1" fontAlgn="auto" latinLnBrk="0" hangingPunct="1">
                        <a:lnSpc>
                          <a:spcPct val="107000"/>
                        </a:lnSpc>
                        <a:spcBef>
                          <a:spcPts val="0"/>
                        </a:spcBef>
                        <a:spcAft>
                          <a:spcPts val="800"/>
                        </a:spcAft>
                        <a:buClrTx/>
                        <a:buSzTx/>
                        <a:buFontTx/>
                        <a:buNone/>
                        <a:tabLst/>
                        <a:defRPr/>
                      </a:pPr>
                      <a:r>
                        <a:rPr lang="en-IN" sz="1200" b="0" i="0" dirty="0">
                          <a:solidFill>
                            <a:schemeClr val="dk1"/>
                          </a:solidFill>
                          <a:effectLst/>
                          <a:latin typeface="Times New Roman" panose="02020603050405020304" pitchFamily="18" charset="0"/>
                          <a:ea typeface="+mn-ea"/>
                          <a:cs typeface="Times New Roman" panose="02020603050405020304" pitchFamily="18" charset="0"/>
                        </a:rPr>
                        <a:t>Multi-crop Convolutional Neural Networks for lung nodule malignancy suspiciousness classification</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buFont typeface="Calibri" panose="020F0502020204030204" pitchFamily="34" charset="0"/>
                        <a:buNone/>
                      </a:pPr>
                      <a:r>
                        <a:rPr lang="en-US" sz="1200" b="0" i="0" dirty="0">
                          <a:solidFill>
                            <a:schemeClr val="dk1"/>
                          </a:solidFill>
                          <a:effectLst/>
                          <a:latin typeface="Times New Roman" panose="02020603050405020304" pitchFamily="18" charset="0"/>
                          <a:ea typeface="+mn-ea"/>
                          <a:cs typeface="Times New Roman" panose="02020603050405020304" pitchFamily="18" charset="0"/>
                        </a:rPr>
                        <a:t>The dataset used in this work is the LIDC-IDRI dataset. proposed a deep learning computational architecture, called MC-CNN, to classify nodule malignancy suspiciousness using CT images.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nSpc>
                          <a:spcPct val="107000"/>
                        </a:lnSpc>
                        <a:spcAft>
                          <a:spcPts val="800"/>
                        </a:spcAft>
                        <a:buFont typeface="Calibri" panose="020F0502020204030204" pitchFamily="34" charset="0"/>
                        <a:buNone/>
                      </a:pPr>
                      <a:r>
                        <a:rPr lang="en-US" sz="1200" b="0" i="0" dirty="0">
                          <a:solidFill>
                            <a:schemeClr val="dk1"/>
                          </a:solidFill>
                          <a:effectLst/>
                          <a:latin typeface="Times New Roman" panose="02020603050405020304" pitchFamily="18" charset="0"/>
                          <a:ea typeface="+mn-ea"/>
                          <a:cs typeface="Times New Roman" panose="02020603050405020304" pitchFamily="18" charset="0"/>
                        </a:rPr>
                        <a:t>Multi-crop CNNs are primarily beneficial for image classification tasks. They may not be the best choice for other computer vision tasks like object detection, semantic segmentation, or instance segmentation.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8496857"/>
                  </a:ext>
                </a:extLst>
              </a:tr>
            </a:tbl>
          </a:graphicData>
        </a:graphic>
      </p:graphicFrame>
      <p:sp>
        <p:nvSpPr>
          <p:cNvPr id="3" name="TextBox 2">
            <a:extLst>
              <a:ext uri="{FF2B5EF4-FFF2-40B4-BE49-F238E27FC236}">
                <a16:creationId xmlns:a16="http://schemas.microsoft.com/office/drawing/2014/main" id="{8114844F-B1C9-5009-3E3F-C30DF20AFEE8}"/>
              </a:ext>
            </a:extLst>
          </p:cNvPr>
          <p:cNvSpPr txBox="1"/>
          <p:nvPr/>
        </p:nvSpPr>
        <p:spPr>
          <a:xfrm>
            <a:off x="914400" y="228600"/>
            <a:ext cx="4800600" cy="369332"/>
          </a:xfrm>
          <a:prstGeom prst="rect">
            <a:avLst/>
          </a:prstGeom>
          <a:noFill/>
        </p:spPr>
        <p:txBody>
          <a:bodyPr wrap="square" rtlCol="0">
            <a:spAutoFit/>
          </a:bodyPr>
          <a:lstStyle/>
          <a:p>
            <a:r>
              <a:rPr lang="en-IN" b="1" u="sng" dirty="0"/>
              <a:t>Analysis of Existing Methods and Ideas</a:t>
            </a:r>
            <a:r>
              <a:rPr lang="en-IN" dirty="0"/>
              <a:t>:</a:t>
            </a:r>
          </a:p>
        </p:txBody>
      </p:sp>
    </p:spTree>
    <p:extLst>
      <p:ext uri="{BB962C8B-B14F-4D97-AF65-F5344CB8AC3E}">
        <p14:creationId xmlns:p14="http://schemas.microsoft.com/office/powerpoint/2010/main" val="396268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3AF6AB77-DB23-8463-EDF6-5782C994E8F5}"/>
              </a:ext>
            </a:extLst>
          </p:cNvPr>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a:extLst>
              <a:ext uri="{FF2B5EF4-FFF2-40B4-BE49-F238E27FC236}">
                <a16:creationId xmlns:a16="http://schemas.microsoft.com/office/drawing/2014/main" id="{B9D39746-A60B-A688-E9F3-04255AA8E877}"/>
              </a:ext>
            </a:extLst>
          </p:cNvPr>
          <p:cNvSpPr txBox="1"/>
          <p:nvPr/>
        </p:nvSpPr>
        <p:spPr>
          <a:xfrm>
            <a:off x="152400" y="405225"/>
            <a:ext cx="4572000" cy="584775"/>
          </a:xfrm>
          <a:prstGeom prst="rect">
            <a:avLst/>
          </a:prstGeom>
          <a:noFill/>
        </p:spPr>
        <p:txBody>
          <a:bodyPr wrap="square">
            <a:spAutoFit/>
          </a:bodyPr>
          <a:lstStyle/>
          <a:p>
            <a:r>
              <a:rPr lang="en-US" sz="3200" b="1" dirty="0">
                <a:solidFill>
                  <a:srgbClr val="C00000"/>
                </a:solidFill>
                <a:latin typeface="Calibri" pitchFamily="34" charset="0"/>
              </a:rPr>
              <a:t>Implementation</a:t>
            </a:r>
            <a:endParaRPr lang="en-IN" sz="3200" dirty="0"/>
          </a:p>
        </p:txBody>
      </p:sp>
      <p:sp>
        <p:nvSpPr>
          <p:cNvPr id="6" name="TextBox 5">
            <a:extLst>
              <a:ext uri="{FF2B5EF4-FFF2-40B4-BE49-F238E27FC236}">
                <a16:creationId xmlns:a16="http://schemas.microsoft.com/office/drawing/2014/main" id="{77B134D2-3702-78A8-1D81-39CACA196888}"/>
              </a:ext>
            </a:extLst>
          </p:cNvPr>
          <p:cNvSpPr txBox="1"/>
          <p:nvPr/>
        </p:nvSpPr>
        <p:spPr>
          <a:xfrm>
            <a:off x="228600" y="1441534"/>
            <a:ext cx="8610600" cy="4110741"/>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1.Data Collection: Gather a dataset of medical images, such as chest X-rays or CT scans, that includes both cancerous and non-cancerous cases. Ensure the data is well documented and labelled.</a:t>
            </a:r>
          </a:p>
          <a:p>
            <a:pPr algn="just">
              <a:lnSpc>
                <a:spcPct val="150000"/>
              </a:lnSpc>
            </a:pPr>
            <a:r>
              <a:rPr lang="en-US" sz="1600" dirty="0">
                <a:latin typeface="Times New Roman" panose="02020603050405020304" pitchFamily="18" charset="0"/>
                <a:cs typeface="Times New Roman" panose="02020603050405020304" pitchFamily="18" charset="0"/>
              </a:rPr>
              <a:t>2. Preprocessing: Clean and preprocess the images to enhance their quality. This may involve noise reduction, contrast adjustment, and image registration to ensure consistency. </a:t>
            </a:r>
          </a:p>
          <a:p>
            <a:pPr algn="just">
              <a:lnSpc>
                <a:spcPct val="150000"/>
              </a:lnSpc>
            </a:pPr>
            <a:r>
              <a:rPr lang="en-US" sz="1600" dirty="0">
                <a:latin typeface="Times New Roman" panose="02020603050405020304" pitchFamily="18" charset="0"/>
                <a:cs typeface="Times New Roman" panose="02020603050405020304" pitchFamily="18" charset="0"/>
              </a:rPr>
              <a:t>3. Segmentation: Segment the lung region from the surrounding structures in the images. Techniques such as thresholding, region growing, or deep learning-based semantic segmentation can be used.</a:t>
            </a:r>
          </a:p>
          <a:p>
            <a:pPr algn="just">
              <a:lnSpc>
                <a:spcPct val="150000"/>
              </a:lnSpc>
            </a:pPr>
            <a:r>
              <a:rPr lang="en-US" sz="1600" dirty="0">
                <a:latin typeface="Times New Roman" panose="02020603050405020304" pitchFamily="18" charset="0"/>
                <a:cs typeface="Times New Roman" panose="02020603050405020304" pitchFamily="18" charset="0"/>
              </a:rPr>
              <a:t>4. Feature Extraction: Extract relevant features from the segmented lung region. Features may include texture, shape, and intensity characteristics.</a:t>
            </a:r>
          </a:p>
          <a:p>
            <a:pPr algn="just">
              <a:lnSpc>
                <a:spcPct val="150000"/>
              </a:lnSpc>
            </a:pPr>
            <a:r>
              <a:rPr lang="en-US" sz="1600" dirty="0">
                <a:latin typeface="Times New Roman" panose="02020603050405020304" pitchFamily="18" charset="0"/>
                <a:cs typeface="Times New Roman" panose="02020603050405020304" pitchFamily="18" charset="0"/>
              </a:rPr>
              <a:t>5. Region Detection: Identify potential cancerous regions (e.g., nodules).</a:t>
            </a:r>
          </a:p>
          <a:p>
            <a:pPr algn="just">
              <a:lnSpc>
                <a:spcPct val="150000"/>
              </a:lnSpc>
            </a:pPr>
            <a:r>
              <a:rPr lang="en-US" sz="1600" dirty="0">
                <a:latin typeface="Times New Roman" panose="02020603050405020304" pitchFamily="18" charset="0"/>
                <a:cs typeface="Times New Roman" panose="02020603050405020304" pitchFamily="18" charset="0"/>
              </a:rPr>
              <a:t>6. Analysis: </a:t>
            </a:r>
            <a:r>
              <a:rPr lang="en-US" sz="1600" dirty="0" err="1">
                <a:latin typeface="Times New Roman" panose="02020603050405020304" pitchFamily="18" charset="0"/>
                <a:cs typeface="Times New Roman" panose="02020603050405020304" pitchFamily="18" charset="0"/>
              </a:rPr>
              <a:t>Analyse</a:t>
            </a:r>
            <a:r>
              <a:rPr lang="en-US" sz="1600" dirty="0">
                <a:latin typeface="Times New Roman" panose="02020603050405020304" pitchFamily="18" charset="0"/>
                <a:cs typeface="Times New Roman" panose="02020603050405020304" pitchFamily="18" charset="0"/>
              </a:rPr>
              <a:t> features to identify cancerous patterns using machine learning. </a:t>
            </a:r>
          </a:p>
          <a:p>
            <a:pPr algn="just">
              <a:lnSpc>
                <a:spcPct val="150000"/>
              </a:lnSpc>
            </a:pPr>
            <a:r>
              <a:rPr lang="en-US" sz="1600" dirty="0">
                <a:latin typeface="Times New Roman" panose="02020603050405020304" pitchFamily="18" charset="0"/>
                <a:cs typeface="Times New Roman" panose="02020603050405020304" pitchFamily="18" charset="0"/>
              </a:rPr>
              <a:t>7. Validation: Validate results with medical experts and through validation studies.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59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640107CC-3D0F-9D96-0231-F591AF6A7BB2}"/>
              </a:ext>
            </a:extLst>
          </p:cNvPr>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6E88374E-2C37-7BE7-2BAD-840548924285}"/>
              </a:ext>
            </a:extLst>
          </p:cNvPr>
          <p:cNvSpPr txBox="1"/>
          <p:nvPr/>
        </p:nvSpPr>
        <p:spPr>
          <a:xfrm>
            <a:off x="457200" y="557505"/>
            <a:ext cx="4572000" cy="584775"/>
          </a:xfrm>
          <a:prstGeom prst="rect">
            <a:avLst/>
          </a:prstGeom>
          <a:noFill/>
        </p:spPr>
        <p:txBody>
          <a:bodyPr wrap="square">
            <a:spAutoFit/>
          </a:bodyPr>
          <a:lstStyle/>
          <a:p>
            <a:r>
              <a:rPr lang="en-IN" sz="3200" b="1" dirty="0">
                <a:solidFill>
                  <a:srgbClr val="C00000"/>
                </a:solidFill>
                <a:latin typeface="Calibri"/>
              </a:rPr>
              <a:t>Result</a:t>
            </a:r>
            <a:endParaRPr lang="en-IN" sz="3200" dirty="0"/>
          </a:p>
        </p:txBody>
      </p:sp>
      <p:sp>
        <p:nvSpPr>
          <p:cNvPr id="6" name="TextBox 5">
            <a:extLst>
              <a:ext uri="{FF2B5EF4-FFF2-40B4-BE49-F238E27FC236}">
                <a16:creationId xmlns:a16="http://schemas.microsoft.com/office/drawing/2014/main" id="{DF5676F1-7178-4CF6-8272-3F456E2F663C}"/>
              </a:ext>
            </a:extLst>
          </p:cNvPr>
          <p:cNvSpPr txBox="1"/>
          <p:nvPr/>
        </p:nvSpPr>
        <p:spPr>
          <a:xfrm>
            <a:off x="305640" y="1089554"/>
            <a:ext cx="9447960" cy="3320396"/>
          </a:xfrm>
          <a:prstGeom prst="rect">
            <a:avLst/>
          </a:prstGeom>
          <a:noFill/>
        </p:spPr>
        <p:txBody>
          <a:bodyPr wrap="square">
            <a:spAutoFit/>
          </a:bodyPr>
          <a:lstStyle/>
          <a:p>
            <a:pPr marL="2209165" algn="l">
              <a:tabLst>
                <a:tab pos="2251075" algn="l"/>
              </a:tabLst>
            </a:pPr>
            <a:r>
              <a:rPr lang="en-US" sz="2400" b="1" dirty="0">
                <a:effectLst/>
                <a:latin typeface="Times New Roman" panose="02020603050405020304" pitchFamily="18" charset="0"/>
                <a:ea typeface="Times New Roman" panose="02020603050405020304" pitchFamily="18" charset="0"/>
              </a:rPr>
              <a:t> </a:t>
            </a:r>
            <a:endParaRPr lang="en-IN" sz="2400" b="1" dirty="0">
              <a:effectLst/>
              <a:latin typeface="Times New Roman" panose="02020603050405020304" pitchFamily="18" charset="0"/>
              <a:ea typeface="Times New Roman" panose="02020603050405020304" pitchFamily="18" charset="0"/>
            </a:endParaRPr>
          </a:p>
          <a:p>
            <a:pPr marR="878205" algn="just">
              <a:lnSpc>
                <a:spcPct val="150000"/>
              </a:lnSpc>
            </a:pPr>
            <a:r>
              <a:rPr lang="en-US" sz="1800" dirty="0">
                <a:effectLst/>
                <a:latin typeface="Times New Roman" panose="02020603050405020304" pitchFamily="18" charset="0"/>
                <a:ea typeface="Times New Roman" panose="02020603050405020304" pitchFamily="18" charset="0"/>
              </a:rPr>
              <a:t>The experiments are conducted on the proposed computer-aided diagnosis systems with the help of lung images obtained from the reputed hospital. This experimentation data consists of lung images. Those lung images are passed to the proposed CAD system. The diagnosis rules are then generated from those images and these rules are passed to the Support Vector Machine (SVM) for the learning process. After learning, a lung image is passed to the proposed CAD system. Then the proposed system will process through its processing steps and finally it will detect whether the supplied lung image is with cancer or not.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930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67631" y="3513830"/>
            <a:ext cx="84582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CONCLUSION</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28884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dirty="0">
              <a:solidFill>
                <a:srgbClr val="C00000"/>
              </a:solidFill>
            </a:endParaRPr>
          </a:p>
        </p:txBody>
      </p:sp>
      <p:sp>
        <p:nvSpPr>
          <p:cNvPr id="2" name="TextBox 1">
            <a:extLst>
              <a:ext uri="{FF2B5EF4-FFF2-40B4-BE49-F238E27FC236}">
                <a16:creationId xmlns:a16="http://schemas.microsoft.com/office/drawing/2014/main" id="{B8DCAE60-ED70-115F-01F3-7A5D32D0664E}"/>
              </a:ext>
            </a:extLst>
          </p:cNvPr>
          <p:cNvSpPr txBox="1"/>
          <p:nvPr/>
        </p:nvSpPr>
        <p:spPr>
          <a:xfrm>
            <a:off x="533400" y="1447800"/>
            <a:ext cx="8001000" cy="3908762"/>
          </a:xfrm>
          <a:prstGeom prst="rect">
            <a:avLst/>
          </a:prstGeom>
          <a:noFill/>
        </p:spPr>
        <p:txBody>
          <a:bodyPr wrap="square" rtlCol="0">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In conclusion, this project introduces a hybrid CNN-SVM method to classify lung CT images into adenocarcinoma, large cell carcinoma, normal or squamous cell carcinoma. The aim was to achieve a higher level of accuracy, which is the goal of any computer-aided detection system. The method was applied to the Chest CT-Scan images dataset, a standard and publicly available cluster of CT images. The level of accuracy can be further improved by increasing the number of images utilized for the procedure. Additionally, X-ray, X-beam, and PET images can be interpreted by utilizing this method.</a:t>
            </a:r>
            <a:endParaRPr lang="en-IN" sz="16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6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88623" y="42672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2486936" y="3497759"/>
            <a:ext cx="4384534" cy="769441"/>
          </a:xfrm>
          <a:prstGeom prst="rect">
            <a:avLst/>
          </a:prstGeom>
        </p:spPr>
        <p:txBody>
          <a:bodyPr wrap="none">
            <a:spAutoFit/>
          </a:bodyPr>
          <a:lstStyle/>
          <a:p>
            <a:r>
              <a:rPr lang="en-IN" sz="4400" b="1" dirty="0">
                <a:latin typeface="Arial Black" panose="020B0A04020102020204" pitchFamily="34" charset="0"/>
              </a:rPr>
              <a:t>REFERENCES</a:t>
            </a:r>
            <a:endParaRPr lang="en-US" sz="4400" dirty="0">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Project Scope </a:t>
            </a:r>
          </a:p>
          <a:p>
            <a:pPr>
              <a:lnSpc>
                <a:spcPct val="150000"/>
              </a:lnSpc>
              <a:buFont typeface="Arial" pitchFamily="34" charset="0"/>
              <a:buChar char="•"/>
            </a:pPr>
            <a:r>
              <a:rPr lang="en-IN" sz="2000" b="1" dirty="0">
                <a:solidFill>
                  <a:srgbClr val="000000"/>
                </a:solidFill>
                <a:latin typeface="Bookman Old Style" pitchFamily="18" charset="0"/>
              </a:rPr>
              <a:t> Existing methods</a:t>
            </a:r>
          </a:p>
          <a:p>
            <a:pPr>
              <a:lnSpc>
                <a:spcPct val="150000"/>
              </a:lnSpc>
              <a:buFont typeface="Arial" pitchFamily="34" charset="0"/>
              <a:buChar char="•"/>
            </a:pPr>
            <a:r>
              <a:rPr lang="en-IN" sz="2000" b="1" dirty="0">
                <a:solidFill>
                  <a:srgbClr val="000000"/>
                </a:solidFill>
                <a:latin typeface="Bookman Old Style" pitchFamily="18" charset="0"/>
              </a:rPr>
              <a:t> Implementation </a:t>
            </a:r>
          </a:p>
          <a:p>
            <a:pPr>
              <a:lnSpc>
                <a:spcPct val="150000"/>
              </a:lnSpc>
              <a:buFont typeface="Arial" pitchFamily="34" charset="0"/>
              <a:buChar char="•"/>
            </a:pPr>
            <a:r>
              <a:rPr lang="en-IN" sz="2000" b="1" dirty="0">
                <a:solidFill>
                  <a:srgbClr val="000000"/>
                </a:solidFill>
                <a:latin typeface="Bookman Old Style" pitchFamily="18" charset="0"/>
              </a:rPr>
              <a:t> Result</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2" name="TextBox 1">
            <a:extLst>
              <a:ext uri="{FF2B5EF4-FFF2-40B4-BE49-F238E27FC236}">
                <a16:creationId xmlns:a16="http://schemas.microsoft.com/office/drawing/2014/main" id="{BAEFD625-EC75-11F7-089B-40F83A8AFF9E}"/>
              </a:ext>
            </a:extLst>
          </p:cNvPr>
          <p:cNvSpPr txBox="1"/>
          <p:nvPr/>
        </p:nvSpPr>
        <p:spPr>
          <a:xfrm>
            <a:off x="381000" y="1205845"/>
            <a:ext cx="8001000" cy="5539978"/>
          </a:xfrm>
          <a:prstGeom prst="rect">
            <a:avLst/>
          </a:prstGeom>
          <a:noFill/>
        </p:spPr>
        <p:txBody>
          <a:bodyPr wrap="square" rtlCol="0">
            <a:spAutoFit/>
          </a:bodyPr>
          <a:lstStyle/>
          <a:p>
            <a:pPr marL="342900" indent="-342900" algn="just">
              <a:lnSpc>
                <a:spcPct val="150000"/>
              </a:lnSpc>
              <a:buAutoNum type="arabicPeriod"/>
            </a:pPr>
            <a:r>
              <a:rPr lang="en-IN" sz="1600" dirty="0">
                <a:latin typeface="Times New Roman" panose="02020603050405020304" pitchFamily="18" charset="0"/>
                <a:cs typeface="Times New Roman" panose="02020603050405020304" pitchFamily="18" charset="0"/>
              </a:rPr>
              <a:t>T. Kadir and F. Gleeson, "Lung cancer prediction using machine learning and advanced imaging techniques," Translational lung cancer research, vol. 7, no. 3, p. 304, 2018.</a:t>
            </a:r>
          </a:p>
          <a:p>
            <a:pPr marL="342900" indent="-342900" algn="just">
              <a:lnSpc>
                <a:spcPct val="150000"/>
              </a:lnSpc>
              <a:buAutoNum type="arabicPeriod"/>
            </a:pPr>
            <a:r>
              <a:rPr lang="en-IN" sz="1600" dirty="0">
                <a:latin typeface="Times New Roman" panose="02020603050405020304" pitchFamily="18" charset="0"/>
                <a:cs typeface="Times New Roman" panose="02020603050405020304" pitchFamily="18" charset="0"/>
              </a:rPr>
              <a:t>N. Bernal, J. Muniz Castro, K. Burton, and R. </a:t>
            </a:r>
            <a:r>
              <a:rPr lang="en-IN" sz="1600" dirty="0" err="1">
                <a:latin typeface="Times New Roman" panose="02020603050405020304" pitchFamily="18" charset="0"/>
                <a:cs typeface="Times New Roman" panose="02020603050405020304" pitchFamily="18" charset="0"/>
              </a:rPr>
              <a:t>Thurer</a:t>
            </a:r>
            <a:r>
              <a:rPr lang="en-IN" sz="1600" dirty="0">
                <a:latin typeface="Times New Roman" panose="02020603050405020304" pitchFamily="18" charset="0"/>
                <a:cs typeface="Times New Roman" panose="02020603050405020304" pitchFamily="18" charset="0"/>
              </a:rPr>
              <a:t>, "Accurate measurement of intraoperative blood loss during wound excision leads to more appropriate transfusion and reduced blood utilization, Journal of </a:t>
            </a:r>
            <a:r>
              <a:rPr lang="en-IN" sz="1600" dirty="0" err="1">
                <a:latin typeface="Times New Roman" panose="02020603050405020304" pitchFamily="18" charset="0"/>
                <a:cs typeface="Times New Roman" panose="02020603050405020304" pitchFamily="18" charset="0"/>
              </a:rPr>
              <a:t>Anesthesia</a:t>
            </a:r>
            <a:r>
              <a:rPr lang="en-IN" sz="1600" dirty="0">
                <a:latin typeface="Times New Roman" panose="02020603050405020304" pitchFamily="18" charset="0"/>
                <a:cs typeface="Times New Roman" panose="02020603050405020304" pitchFamily="18" charset="0"/>
              </a:rPr>
              <a:t> &amp; Clinical </a:t>
            </a:r>
            <a:r>
              <a:rPr lang="en-IN" sz="1600" dirty="0" err="1">
                <a:latin typeface="Times New Roman" panose="02020603050405020304" pitchFamily="18" charset="0"/>
                <a:cs typeface="Times New Roman" panose="02020603050405020304" pitchFamily="18" charset="0"/>
              </a:rPr>
              <a:t>Research,"vol</a:t>
            </a:r>
            <a:r>
              <a:rPr lang="en-IN" sz="1600" dirty="0">
                <a:latin typeface="Times New Roman" panose="02020603050405020304" pitchFamily="18" charset="0"/>
                <a:cs typeface="Times New Roman" panose="02020603050405020304" pitchFamily="18" charset="0"/>
              </a:rPr>
              <a:t>. 8, no. 11, pp. 1-6, 2017. </a:t>
            </a:r>
          </a:p>
          <a:p>
            <a:pPr marL="342900" indent="-342900" algn="just">
              <a:lnSpc>
                <a:spcPct val="150000"/>
              </a:lnSpc>
              <a:buAutoNum type="arabicPeriod"/>
            </a:pPr>
            <a:r>
              <a:rPr lang="en-IN" sz="1600" dirty="0">
                <a:latin typeface="Times New Roman" panose="02020603050405020304" pitchFamily="18" charset="0"/>
                <a:cs typeface="Times New Roman" panose="02020603050405020304" pitchFamily="18" charset="0"/>
              </a:rPr>
              <a:t> M. Hany, "Chest CT-Scan images Dataset CT-Scan images with different types of chest cancer," 2020. Available at: https://www.kaggle.com/ </a:t>
            </a:r>
          </a:p>
          <a:p>
            <a:pPr marL="342900" indent="-342900" algn="just">
              <a:lnSpc>
                <a:spcPct val="150000"/>
              </a:lnSpc>
              <a:buAutoNum type="arabicPeriod"/>
            </a:pPr>
            <a:r>
              <a:rPr lang="en-IN" sz="1600" dirty="0">
                <a:latin typeface="Times New Roman" panose="02020603050405020304" pitchFamily="18" charset="0"/>
                <a:cs typeface="Times New Roman" panose="02020603050405020304" pitchFamily="18" charset="0"/>
              </a:rPr>
              <a:t>E. C. </a:t>
            </a:r>
            <a:r>
              <a:rPr lang="en-IN" sz="1600" dirty="0" err="1">
                <a:latin typeface="Times New Roman" panose="02020603050405020304" pitchFamily="18" charset="0"/>
                <a:cs typeface="Times New Roman" panose="02020603050405020304" pitchFamily="18" charset="0"/>
              </a:rPr>
              <a:t>Putro</a:t>
            </a:r>
            <a:r>
              <a:rPr lang="en-IN" sz="1600" dirty="0">
                <a:latin typeface="Times New Roman" panose="02020603050405020304" pitchFamily="18" charset="0"/>
                <a:cs typeface="Times New Roman" panose="02020603050405020304" pitchFamily="18" charset="0"/>
              </a:rPr>
              <a:t>, R. M. </a:t>
            </a:r>
            <a:r>
              <a:rPr lang="en-IN" sz="1600" dirty="0" err="1">
                <a:latin typeface="Times New Roman" panose="02020603050405020304" pitchFamily="18" charset="0"/>
                <a:cs typeface="Times New Roman" panose="02020603050405020304" pitchFamily="18" charset="0"/>
              </a:rPr>
              <a:t>Awangga</a:t>
            </a:r>
            <a:r>
              <a:rPr lang="en-IN" sz="1600" dirty="0">
                <a:latin typeface="Times New Roman" panose="02020603050405020304" pitchFamily="18" charset="0"/>
                <a:cs typeface="Times New Roman" panose="02020603050405020304" pitchFamily="18" charset="0"/>
              </a:rPr>
              <a:t>, and R. </a:t>
            </a:r>
            <a:r>
              <a:rPr lang="en-IN" sz="1600" dirty="0" err="1">
                <a:latin typeface="Times New Roman" panose="02020603050405020304" pitchFamily="18" charset="0"/>
                <a:cs typeface="Times New Roman" panose="02020603050405020304" pitchFamily="18" charset="0"/>
              </a:rPr>
              <a:t>Andarsyah</a:t>
            </a:r>
            <a:r>
              <a:rPr lang="en-IN" sz="1600" dirty="0">
                <a:latin typeface="Times New Roman" panose="02020603050405020304" pitchFamily="18" charset="0"/>
                <a:cs typeface="Times New Roman" panose="02020603050405020304" pitchFamily="18" charset="0"/>
              </a:rPr>
              <a:t>, Tutorial Object Detection People With Faster region-Based Convolutional Neural Network (Faster R-CNN). </a:t>
            </a:r>
            <a:r>
              <a:rPr lang="en-IN" sz="1600" dirty="0" err="1">
                <a:latin typeface="Times New Roman" panose="02020603050405020304" pitchFamily="18" charset="0"/>
                <a:cs typeface="Times New Roman" panose="02020603050405020304" pitchFamily="18" charset="0"/>
              </a:rPr>
              <a:t>Kreatif</a:t>
            </a:r>
            <a:r>
              <a:rPr lang="en-IN" sz="1600" dirty="0">
                <a:latin typeface="Times New Roman" panose="02020603050405020304" pitchFamily="18" charset="0"/>
                <a:cs typeface="Times New Roman" panose="02020603050405020304" pitchFamily="18" charset="0"/>
              </a:rPr>
              <a:t>, 2020.Available at: Google Books</a:t>
            </a:r>
          </a:p>
          <a:p>
            <a:pPr marL="342900" indent="-342900" algn="just">
              <a:lnSpc>
                <a:spcPct val="150000"/>
              </a:lnSpc>
              <a:buAutoNum type="arabicPeriod"/>
            </a:pPr>
            <a:r>
              <a:rPr lang="en-IN" sz="1600" dirty="0">
                <a:latin typeface="Times New Roman" panose="02020603050405020304" pitchFamily="18" charset="0"/>
                <a:cs typeface="Times New Roman" panose="02020603050405020304" pitchFamily="18" charset="0"/>
              </a:rPr>
              <a:t>H. Dao, "Image Classification Using Convolutional Neural Networks," 2020.Available at: Google Scholar. 6. A. C. Society, "About Lung Cancer," 1 October 2019. [Online]. Available at: https://www.cancer.org/.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491B7BA7-F594-92E5-69F7-5F3F25DBB859}"/>
              </a:ext>
            </a:extLst>
          </p:cNvPr>
          <p:cNvSpPr txBox="1"/>
          <p:nvPr/>
        </p:nvSpPr>
        <p:spPr>
          <a:xfrm>
            <a:off x="609600" y="1447800"/>
            <a:ext cx="8228760" cy="3372077"/>
          </a:xfrm>
          <a:prstGeom prst="rect">
            <a:avLst/>
          </a:prstGeom>
          <a:noFill/>
        </p:spPr>
        <p:txBody>
          <a:bodyPr wrap="square" rtlCol="0">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Lung cancer is one of the leading causes of death worldwide. Early detection of this disease increases the chances of survival. Computer-Aided Detection (CAD) has been used to process CT images of the lung to determine whether an image has traces of cancer. This paper presents an image classification method based on the hybrid Convolutional Neural Network (CNN) algorithm and Support Vector Machine (SVM). This algorithm is capable of automatically classifying and analyzing each lung image to check if there is any presence of cancer cells or not. CNN is easier to train and has fewer parameters compared to a fully connected </a:t>
            </a:r>
            <a:r>
              <a:rPr lang="en-US" sz="1600" dirty="0" err="1">
                <a:effectLst/>
                <a:latin typeface="Times New Roman" panose="02020603050405020304" pitchFamily="18" charset="0"/>
                <a:ea typeface="Times New Roman" panose="02020603050405020304" pitchFamily="18" charset="0"/>
              </a:rPr>
              <a:t>network.we</a:t>
            </a:r>
            <a:r>
              <a:rPr lang="en-US" sz="1600" dirty="0">
                <a:effectLst/>
                <a:latin typeface="Times New Roman" panose="02020603050405020304" pitchFamily="18" charset="0"/>
                <a:ea typeface="Times New Roman" panose="02020603050405020304" pitchFamily="18" charset="0"/>
              </a:rPr>
              <a:t> came out with CNN-SVM because it gives good performance compared with other results. This method helps for better merit and its ability to classify lung cancer in CT images accurately.</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8533560" cy="411074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Lung cancer detection refers to the process of identifying the presence of lung cancer or the likelihood of its occurrence in an individual's lungs. This detection can be achieved through various medical techniques and diagnostic tools and even with machine and deep learning techniques. Lung cancers usually are grouped into two main types called small cell and non-small cell (non-small cell includes adenocarcinoma and squamous cell carcinoma). These types of lung cancer grow differently and are treated differently. Non-small cell lung cancer is more common than small cell lung cancer.</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It is difficult to detect because it arises and shows symptoms in final stage. However, mortality rate and probability can be reduced by early detection and treatment of the disease. Best imaging technique CT imaging are reliable for lung cancer diagnosis because it can disclose every suspected and unsuspected lung cancer nodules.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93795" y="358236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3722C5C3-2AAF-6070-6256-68670772D660}"/>
              </a:ext>
            </a:extLst>
          </p:cNvPr>
          <p:cNvSpPr txBox="1"/>
          <p:nvPr/>
        </p:nvSpPr>
        <p:spPr>
          <a:xfrm>
            <a:off x="457200" y="1447800"/>
            <a:ext cx="8077200" cy="4988545"/>
          </a:xfrm>
          <a:prstGeom prst="rect">
            <a:avLst/>
          </a:prstGeom>
          <a:noFill/>
        </p:spPr>
        <p:txBody>
          <a:bodyPr wrap="square" rtlCol="0">
            <a:spAutoFit/>
          </a:bodyPr>
          <a:lstStyle/>
          <a:p>
            <a:pPr algn="just">
              <a:spcBef>
                <a:spcPts val="5"/>
              </a:spcBef>
            </a:pPr>
            <a:r>
              <a:rPr lang="en-US" sz="1600" dirty="0">
                <a:solidFill>
                  <a:srgbClr val="242424"/>
                </a:solidFill>
                <a:effectLst/>
                <a:latin typeface="Times New Roman" panose="02020603050405020304" pitchFamily="18" charset="0"/>
                <a:ea typeface="Times New Roman" panose="02020603050405020304" pitchFamily="18" charset="0"/>
              </a:rPr>
              <a:t>In</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dirty="0">
                <a:solidFill>
                  <a:srgbClr val="242424"/>
                </a:solidFill>
                <a:effectLst/>
                <a:latin typeface="Times New Roman" panose="02020603050405020304" pitchFamily="18" charset="0"/>
                <a:ea typeface="Times New Roman" panose="02020603050405020304" pitchFamily="18" charset="0"/>
              </a:rPr>
              <a:t>this</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dirty="0">
                <a:solidFill>
                  <a:srgbClr val="242424"/>
                </a:solidFill>
                <a:effectLst/>
                <a:latin typeface="Times New Roman" panose="02020603050405020304" pitchFamily="18" charset="0"/>
                <a:ea typeface="Times New Roman" panose="02020603050405020304" pitchFamily="18" charset="0"/>
              </a:rPr>
              <a:t>project we</a:t>
            </a:r>
            <a:r>
              <a:rPr lang="en-US" sz="1600" spc="-10" dirty="0">
                <a:solidFill>
                  <a:srgbClr val="242424"/>
                </a:solidFill>
                <a:effectLst/>
                <a:latin typeface="Times New Roman" panose="02020603050405020304" pitchFamily="18" charset="0"/>
                <a:ea typeface="Times New Roman" panose="02020603050405020304" pitchFamily="18" charset="0"/>
              </a:rPr>
              <a:t> </a:t>
            </a:r>
            <a:r>
              <a:rPr lang="en-US" sz="1600" dirty="0">
                <a:solidFill>
                  <a:srgbClr val="242424"/>
                </a:solidFill>
                <a:effectLst/>
                <a:latin typeface="Times New Roman" panose="02020603050405020304" pitchFamily="18" charset="0"/>
                <a:ea typeface="Times New Roman" panose="02020603050405020304" pitchFamily="18" charset="0"/>
              </a:rPr>
              <a:t>are</a:t>
            </a:r>
            <a:r>
              <a:rPr lang="en-US" sz="1600" spc="-15" dirty="0">
                <a:solidFill>
                  <a:srgbClr val="242424"/>
                </a:solidFill>
                <a:effectLst/>
                <a:latin typeface="Times New Roman" panose="02020603050405020304" pitchFamily="18" charset="0"/>
                <a:ea typeface="Times New Roman" panose="02020603050405020304" pitchFamily="18" charset="0"/>
              </a:rPr>
              <a:t> </a:t>
            </a:r>
            <a:r>
              <a:rPr lang="en-US" sz="1600" dirty="0">
                <a:solidFill>
                  <a:srgbClr val="242424"/>
                </a:solidFill>
                <a:effectLst/>
                <a:latin typeface="Times New Roman" panose="02020603050405020304" pitchFamily="18" charset="0"/>
                <a:ea typeface="Times New Roman" panose="02020603050405020304" pitchFamily="18" charset="0"/>
              </a:rPr>
              <a:t>mainly addressing</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dirty="0">
                <a:solidFill>
                  <a:srgbClr val="242424"/>
                </a:solidFill>
                <a:effectLst/>
                <a:latin typeface="Times New Roman" panose="02020603050405020304" pitchFamily="18" charset="0"/>
                <a:ea typeface="Times New Roman" panose="02020603050405020304" pitchFamily="18" charset="0"/>
              </a:rPr>
              <a:t>3</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dirty="0">
                <a:solidFill>
                  <a:srgbClr val="242424"/>
                </a:solidFill>
                <a:effectLst/>
                <a:latin typeface="Times New Roman" panose="02020603050405020304" pitchFamily="18" charset="0"/>
                <a:ea typeface="Times New Roman" panose="02020603050405020304" pitchFamily="18" charset="0"/>
              </a:rPr>
              <a:t>objectives that</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dirty="0">
                <a:solidFill>
                  <a:srgbClr val="242424"/>
                </a:solidFill>
                <a:effectLst/>
                <a:latin typeface="Times New Roman" panose="02020603050405020304" pitchFamily="18" charset="0"/>
                <a:ea typeface="Times New Roman" panose="02020603050405020304" pitchFamily="18" charset="0"/>
              </a:rPr>
              <a:t>are</a:t>
            </a:r>
            <a:r>
              <a:rPr lang="en-US" sz="1600" spc="-10" dirty="0">
                <a:solidFill>
                  <a:srgbClr val="242424"/>
                </a:solidFill>
                <a:effectLst/>
                <a:latin typeface="Times New Roman" panose="02020603050405020304" pitchFamily="18" charset="0"/>
                <a:ea typeface="Times New Roman" panose="02020603050405020304" pitchFamily="18" charset="0"/>
              </a:rPr>
              <a:t> </a:t>
            </a:r>
            <a:r>
              <a:rPr lang="en-US" sz="1600" spc="-50" dirty="0">
                <a:solidFill>
                  <a:srgbClr val="242424"/>
                </a:solidFill>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spcBef>
                <a:spcPts val="515"/>
              </a:spcBef>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143000" marR="881380" lvl="2" indent="-228600" algn="just">
              <a:lnSpc>
                <a:spcPct val="150000"/>
              </a:lnSpc>
              <a:spcBef>
                <a:spcPts val="1200"/>
              </a:spcBef>
              <a:spcAft>
                <a:spcPts val="0"/>
              </a:spcAft>
              <a:buFont typeface="+mj-lt"/>
              <a:buAutoNum type="arabicPeriod"/>
              <a:tabLst>
                <a:tab pos="1068070" algn="l"/>
              </a:tabLst>
            </a:pPr>
            <a:r>
              <a:rPr lang="en-US" sz="1600" dirty="0">
                <a:effectLst/>
                <a:latin typeface="Times New Roman" panose="02020603050405020304" pitchFamily="18" charset="0"/>
                <a:ea typeface="Times New Roman" panose="02020603050405020304" pitchFamily="18" charset="0"/>
              </a:rPr>
              <a:t>The primary objective of using machine learning (ML) for lung cancer detection is to enhance the accuracy and efficiency of identifying potential cases of lung cancer from medical data.</a:t>
            </a:r>
            <a:endParaRPr lang="en-IN" sz="1600" dirty="0">
              <a:effectLst/>
              <a:latin typeface="Times New Roman" panose="02020603050405020304" pitchFamily="18" charset="0"/>
              <a:ea typeface="Times New Roman" panose="02020603050405020304" pitchFamily="18" charset="0"/>
            </a:endParaRPr>
          </a:p>
          <a:p>
            <a:pPr marL="1143000" marR="881380" lvl="2" indent="-228600" algn="just">
              <a:lnSpc>
                <a:spcPct val="150000"/>
              </a:lnSpc>
              <a:spcBef>
                <a:spcPts val="1200"/>
              </a:spcBef>
              <a:spcAft>
                <a:spcPts val="0"/>
              </a:spcAft>
              <a:buFont typeface="+mj-lt"/>
              <a:buAutoNum type="arabicPeriod"/>
              <a:tabLst>
                <a:tab pos="1068070" algn="l"/>
              </a:tabLst>
            </a:pPr>
            <a:r>
              <a:rPr lang="en-US" sz="1600" dirty="0">
                <a:effectLst/>
                <a:latin typeface="Times New Roman" panose="02020603050405020304" pitchFamily="18" charset="0"/>
                <a:ea typeface="Times New Roman" panose="02020603050405020304" pitchFamily="18" charset="0"/>
              </a:rPr>
              <a:t>The objective of this project is to develop a hybrid Convolutional Neural Network (CNN) algorithm and Support Vector Machine (SVM) model.</a:t>
            </a:r>
            <a:endParaRPr lang="en-IN" sz="1600" dirty="0">
              <a:effectLst/>
              <a:latin typeface="Times New Roman" panose="02020603050405020304" pitchFamily="18" charset="0"/>
              <a:ea typeface="Times New Roman" panose="02020603050405020304" pitchFamily="18" charset="0"/>
            </a:endParaRPr>
          </a:p>
          <a:p>
            <a:pPr marL="1143000" marR="880110" lvl="2" indent="-228600" algn="just">
              <a:lnSpc>
                <a:spcPct val="150000"/>
              </a:lnSpc>
              <a:spcBef>
                <a:spcPts val="1205"/>
              </a:spcBef>
              <a:spcAft>
                <a:spcPts val="0"/>
              </a:spcAft>
              <a:buFont typeface="+mj-lt"/>
              <a:buAutoNum type="arabicPeriod"/>
              <a:tabLst>
                <a:tab pos="1068070" algn="l"/>
              </a:tabLst>
            </a:pPr>
            <a:r>
              <a:rPr lang="en-US" sz="1600" dirty="0">
                <a:effectLst/>
                <a:latin typeface="Times New Roman" panose="02020603050405020304" pitchFamily="18" charset="0"/>
                <a:ea typeface="Times New Roman" panose="02020603050405020304" pitchFamily="18" charset="0"/>
              </a:rPr>
              <a:t>CNN is known to have the best performance when using large amounts of data lacking in medical imaging due to several factors such as ethics and lack of well-labelled data.</a:t>
            </a:r>
            <a:endParaRPr lang="en-IN" sz="1600" dirty="0">
              <a:effectLst/>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10425</TotalTime>
  <Words>1531</Words>
  <Application>Microsoft Office PowerPoint</Application>
  <PresentationFormat>On-screen Show (4:3)</PresentationFormat>
  <Paragraphs>95</Paragraphs>
  <Slides>21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prem sai</cp:lastModifiedBy>
  <cp:revision>722</cp:revision>
  <dcterms:modified xsi:type="dcterms:W3CDTF">2023-11-01T10:01:54Z</dcterms:modified>
</cp:coreProperties>
</file>