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73"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445104"/>
          <c:y val="0.14909582"/>
          <c:w val="0.65849733"/>
          <c:h val="0.41489798"/>
        </c:manualLayout>
      </c:layout>
      <c:barChart>
        <c:barDir val="col"/>
        <c:grouping val="stacked"/>
        <c:varyColors val="0"/>
        <c:ser>
          <c:idx val="5"/>
          <c:order val="0"/>
          <c:tx>
            <c:v>(blank) - (blank)</c:v>
          </c:tx>
          <c:spPr>
            <a:gradFill>
              <a:gsLst>
                <a:gs pos="0">
                  <a:srgbClr val="8B5F07"/>
                </a:gs>
                <a:gs pos="100000">
                  <a:srgbClr val="9E743C"/>
                </a:gs>
              </a:gsLst>
              <a:lin ang="5400000" scaled="1"/>
            </a:gradFill>
            <a:ln>
              <a:noFill/>
            </a:ln>
          </c:spPr>
          <c:invertIfNegative val="0"/>
          <c:dLbls>
            <c:showLegendKey val="0"/>
            <c:showVal val="0"/>
            <c:showCatName val="0"/>
            <c:showSerName val="0"/>
            <c:showPercent val="0"/>
            <c:showBubbleSize val="0"/>
            <c:showLeaderLines val="1"/>
          </c:dLbls>
          <c:val>
            <c:numRef>
              <c:f/>
            </c:numRef>
          </c:val>
        </c:ser>
        <c:overlap val="100"/>
        <c:gapWidth val="150"/>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615484"/>
          <c:y val="0.055555556"/>
          <c:w val="0.5323283"/>
          <c:h val="0.74429464"/>
        </c:manualLayout>
      </c:layout>
      <c:barChart>
        <c:barDir val="col"/>
        <c:grouping val="clustered"/>
        <c:varyColors val="0"/>
        <c:ser>
          <c:idx val="0"/>
          <c:order val="0"/>
          <c:tx>
            <c:v>Fully Meets</c:v>
          </c:tx>
          <c:spPr>
            <a:solidFill>
              <a:srgbClr val="A62E61"/>
            </a:solidFill>
            <a:ln>
              <a:noFill/>
            </a:ln>
          </c:spPr>
          <c:invertIfNegative val="0"/>
          <c:dLbls>
            <c:showLegendKey val="0"/>
            <c:showVal val="0"/>
            <c:showCatName val="0"/>
            <c:showSerName val="0"/>
            <c:showPercent val="0"/>
            <c:showBubbleSize val="0"/>
            <c:showLeaderLines val="1"/>
          </c:dLbls>
          <c:trendline>
            <c:spPr>
              <a:ln w="12700">
                <a:solidFill>
                  <a:srgbClr val="A62E61"/>
                </a:solidFill>
                <a:prstDash val="sysDash"/>
              </a:ln>
            </c:spPr>
            <c:trendlineType val="movingAvg"/>
            <c:period val="2"/>
            <c:dispRSqr val="0"/>
            <c:dispEq val="0"/>
          </c:trendline>
          <c:cat>
            <c:strLit>
              <c:ptCount val="10"/>
              <c:pt idx="0">
                <c:v>Albert</c:v>
              </c:pt>
              <c:pt idx="1">
                <c:v>Brendon</c:v>
              </c:pt>
              <c:pt idx="2">
                <c:v>Cristal</c:v>
              </c:pt>
              <c:pt idx="3">
                <c:v>Jaiden</c:v>
              </c:pt>
              <c:pt idx="4">
                <c:v>Jaslene</c:v>
              </c:pt>
              <c:pt idx="5">
                <c:v>Jerimiah</c:v>
              </c:pt>
              <c:pt idx="6">
                <c:v>Leland</c:v>
              </c:pt>
              <c:pt idx="7">
                <c:v>Sarai</c:v>
              </c:pt>
              <c:pt idx="8">
                <c:v>Sonny</c:v>
              </c:pt>
              <c:pt idx="9">
                <c:v>Thomas</c:v>
              </c:pt>
            </c:strLit>
          </c:cat>
          <c:val>
            <c:numRef>
              <c:f/>
              <c:numCache>
                <c:formatCode>General</c:formatCode>
                <c:ptCount val="10"/>
                <c:pt idx="0">
                  <c:v>3484.0</c:v>
                </c:pt>
                <c:pt idx="1">
                  <c:v>3486.0</c:v>
                </c:pt>
                <c:pt idx="2">
                  <c:v>0.0</c:v>
                </c:pt>
                <c:pt idx="3">
                  <c:v>3485.0</c:v>
                </c:pt>
                <c:pt idx="4">
                  <c:v>3483.0</c:v>
                </c:pt>
                <c:pt idx="5">
                  <c:v>3480.0</c:v>
                </c:pt>
                <c:pt idx="6">
                  <c:v>3481.0</c:v>
                </c:pt>
                <c:pt idx="7">
                  <c:v>3479.0</c:v>
                </c:pt>
                <c:pt idx="8">
                  <c:v>0.0</c:v>
                </c:pt>
                <c:pt idx="9">
                  <c:v>3478.0</c:v>
                </c:pt>
              </c:numCache>
            </c:numRef>
          </c:val>
        </c:ser>
        <c:ser>
          <c:idx val="1"/>
          <c:order val="1"/>
          <c:tx>
            <c:v>Needs Improvement</c:v>
          </c:tx>
          <c:spPr>
            <a:solidFill>
              <a:srgbClr val="CE899F"/>
            </a:solidFill>
            <a:ln>
              <a:noFill/>
            </a:ln>
          </c:spPr>
          <c:invertIfNegative val="0"/>
          <c:dLbls>
            <c:showLegendKey val="0"/>
            <c:showVal val="0"/>
            <c:showCatName val="0"/>
            <c:showSerName val="0"/>
            <c:showPercent val="0"/>
            <c:showBubbleSize val="0"/>
            <c:showLeaderLines val="1"/>
          </c:dLbls>
          <c:trendline>
            <c:spPr>
              <a:ln w="12700">
                <a:solidFill>
                  <a:srgbClr val="CE899F"/>
                </a:solidFill>
                <a:prstDash val="sysDash"/>
              </a:ln>
            </c:spPr>
            <c:trendlineType val="exp"/>
            <c:dispRSqr val="0"/>
            <c:dispEq val="0"/>
          </c:trendline>
          <c:cat>
            <c:strLit>
              <c:ptCount val="10"/>
              <c:pt idx="0">
                <c:v>Albert</c:v>
              </c:pt>
              <c:pt idx="1">
                <c:v>Brendon</c:v>
              </c:pt>
              <c:pt idx="2">
                <c:v>Cristal</c:v>
              </c:pt>
              <c:pt idx="3">
                <c:v>Jaiden</c:v>
              </c:pt>
              <c:pt idx="4">
                <c:v>Jaslene</c:v>
              </c:pt>
              <c:pt idx="5">
                <c:v>Jerimiah</c:v>
              </c:pt>
              <c:pt idx="6">
                <c:v>Leland</c:v>
              </c:pt>
              <c:pt idx="7">
                <c:v>Sarai</c:v>
              </c:pt>
              <c:pt idx="8">
                <c:v>Sonny</c:v>
              </c:pt>
              <c:pt idx="9">
                <c:v>Thomas</c:v>
              </c:pt>
            </c:strLit>
          </c:cat>
          <c:val>
            <c:numRef>
              <c:f/>
              <c:numCache>
                <c:formatCode>General</c:formatCode>
                <c:ptCount val="9"/>
                <c:pt idx="0">
                  <c:v>0.0</c:v>
                </c:pt>
                <c:pt idx="1">
                  <c:v>0.0</c:v>
                </c:pt>
                <c:pt idx="2">
                  <c:v>3482.0</c:v>
                </c:pt>
                <c:pt idx="3">
                  <c:v>0.0</c:v>
                </c:pt>
                <c:pt idx="4">
                  <c:v>0.0</c:v>
                </c:pt>
                <c:pt idx="5">
                  <c:v>0.0</c:v>
                </c:pt>
                <c:pt idx="6">
                  <c:v>0.0</c:v>
                </c:pt>
                <c:pt idx="7">
                  <c:v>0.0</c:v>
                </c:pt>
                <c:pt idx="8">
                  <c:v>3477.0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F496CB">
                  <a:alpha val="70000"/>
                </a:srgbClr>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F496CB">
                  <a:alpha val="70000"/>
                </a:srgbClr>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F496CB">
                <a:alpha val="36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F496CB">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F496CB">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EB3BA0">
                <a:alpha val="5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EB3BA0">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B2126D">
                <a:alpha val="80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B2126D">
                <a:alpha val="66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EB3BA0">
                <a:alpha val="70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rgbClr val="EB3BA0"/>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rgbClr val="EB3BA0"/>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EB3BA0"/>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rgbClr val="EB3BA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0864533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04591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51763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F496CB">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F496CB">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F496CB">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F496CB">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F496CB">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EB3BA0">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EB3BA0">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B2126D">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B2126D">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EB3BA0">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Click to 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EB3BA0"/>
                </a:solidFill>
                <a:latin typeface="Trebuchet MS" pitchFamily="0" charset="0"/>
                <a:ea typeface="华文新魏" pitchFamily="0" charset="0"/>
                <a:cs typeface="Trebuchet MS" pitchFamily="0" charset="0"/>
              </a:rPr>
              <a:t>&lt;#&gt;</a:t>
            </a:fld>
            <a:endParaRPr lang="zh-CN" altLang="en-US" sz="900">
              <a:solidFill>
                <a:srgbClr val="EB3BA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647957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F496CB">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F496CB">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F496CB">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F496CB">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F496CB">
                <a:alpha val="72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EB3BA0">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EB3BA0">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B2126D">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B2126D">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EB3BA0">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EB3BA0"/>
                </a:solidFill>
                <a:latin typeface="Trebuchet MS" pitchFamily="0" charset="0"/>
                <a:ea typeface="华文新魏" pitchFamily="0" charset="0"/>
                <a:cs typeface="Trebuchet MS" pitchFamily="0" charset="0"/>
              </a:rPr>
              <a:t>&lt;#&gt;</a:t>
            </a:fld>
            <a:endParaRPr lang="zh-CN" altLang="en-US" sz="900">
              <a:solidFill>
                <a:srgbClr val="EB3BA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539408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612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73582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79935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23060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88630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015253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24006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282488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F496CB">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F496CB">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F496CB">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F496CB">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F496CB">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EB3BA0">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EB3BA0">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B2126D">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B2126D">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EB3BA0">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9/9/2024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EB3BA0"/>
                </a:solidFill>
                <a:latin typeface="Trebuchet MS" pitchFamily="0" charset="0"/>
                <a:ea typeface="华文新魏" pitchFamily="0" charset="0"/>
                <a:cs typeface="Trebuchet MS" pitchFamily="0" charset="0"/>
              </a:rPr>
              <a:t>&lt;#&gt;</a:t>
            </a:fld>
            <a:endParaRPr lang="zh-CN" altLang="en-US" sz="900">
              <a:solidFill>
                <a:srgbClr val="EB3BA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510087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600" kern="1200">
          <a:solidFill>
            <a:srgbClr val="EB3BA0"/>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rgbClr val="EB3BA0"/>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rgbClr val="EB3BA0"/>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rgbClr val="EB3BA0"/>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rgbClr val="EB3BA0"/>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rgbClr val="EB3BA0"/>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rgbClr val="EB3BA0"/>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rgbClr val="EB3BA0"/>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rgbClr val="EB3BA0"/>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rgbClr val="EB3BA0"/>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Employee Performance Analysis Using Excel</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35" name="矩形"/>
          <p:cNvSpPr>
            <a:spLocks/>
          </p:cNvSpPr>
          <p:nvPr/>
        </p:nvSpPr>
        <p:spPr>
          <a:xfrm rot="0">
            <a:off x="636103" y="3452191"/>
            <a:ext cx="1058848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PRESENTED BY: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P.Sakthi Ganesh</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REGISTER NO.:  3122</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08165</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DEPARTMENT:    COMMERCE</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COLLEGE:         SIR THEAGARAYA COLLEGE  </a:t>
            </a:r>
            <a:endParaRPr lang="zh-CN" altLang="en-US" sz="24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367321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2" name="矩形"/>
          <p:cNvSpPr>
            <a:spLocks/>
          </p:cNvSpPr>
          <p:nvPr/>
        </p:nvSpPr>
        <p:spPr>
          <a:xfrm rot="0">
            <a:off x="583095" y="598509"/>
            <a:ext cx="6944139"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RESULTS</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graphicFrame>
        <p:nvGraphicFramePr>
          <p:cNvPr id="113" name="图表"/>
          <p:cNvGraphicFramePr/>
          <p:nvPr/>
        </p:nvGraphicFramePr>
        <p:xfrm>
          <a:off x="6471920" y="1785327"/>
          <a:ext cx="5171439" cy="4706912"/>
        </p:xfrm>
        <a:graphic>
          <a:graphicData uri="http://schemas.openxmlformats.org/drawingml/2006/chart">
            <c:chart xmlns:c="http://schemas.openxmlformats.org/drawingml/2006/chart" r:id="rId1"/>
          </a:graphicData>
        </a:graphic>
      </p:graphicFrame>
      <p:graphicFrame>
        <p:nvGraphicFramePr>
          <p:cNvPr id="114" name="图表"/>
          <p:cNvGraphicFramePr/>
          <p:nvPr/>
        </p:nvGraphicFramePr>
        <p:xfrm>
          <a:off x="1259983" y="1877093"/>
          <a:ext cx="8435810" cy="461514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782014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矩形"/>
          <p:cNvSpPr>
            <a:spLocks/>
          </p:cNvSpPr>
          <p:nvPr/>
        </p:nvSpPr>
        <p:spPr>
          <a:xfrm rot="0">
            <a:off x="596348" y="437321"/>
            <a:ext cx="5658678"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CONCLUSION</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16" name="矩形"/>
          <p:cNvSpPr>
            <a:spLocks/>
          </p:cNvSpPr>
          <p:nvPr/>
        </p:nvSpPr>
        <p:spPr>
          <a:xfrm rot="0">
            <a:off x="596349" y="1711698"/>
            <a:ext cx="9745386"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The analysis will provide insights into the reasons behind performance disparities and offer recommendations for targeted interventions to improve overall performance.</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The analysis will provide insights into the reasons behind performance disparities and offer recommendations for targeted interventions to improve overall performance.</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The project will highlight any gaps in diversity and inclusion, offering recommendations for improving hiring practices and creating a more inclusive work environment.</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Insights into supervisor effectiveness will inform management practices and help in designing training programs to enhance supervisory skills and support employee development.</a:t>
            </a:r>
            <a:endParaRPr lang="zh-CN" altLang="en-US" sz="20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5256044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PROJECT TITLE</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F496CC"/>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F496CC"/>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3350" tIns="133350" rIns="133350" bIns="133350" anchor="ctr" anchorCtr="0">
            <a:prstTxWarp prst="textNoShape"/>
          </a:bodyPr>
          <a:lstStyle/>
          <a:p>
            <a:pPr marL="0" indent="0" algn="ctr" defTabSz="1555750">
              <a:lnSpc>
                <a:spcPct val="90000"/>
              </a:lnSpc>
              <a:spcBef>
                <a:spcPts val="0"/>
              </a:spcBef>
              <a:spcAft>
                <a:spcPct val="35000"/>
              </a:spcAft>
              <a:buNone/>
            </a:pPr>
            <a:r>
              <a:rPr lang="en-US" altLang="zh-CN" sz="3500" b="0" i="0" u="none" strike="noStrike" kern="1200" cap="none" spc="0" baseline="0">
                <a:solidFill>
                  <a:schemeClr val="tx1"/>
                </a:solidFill>
                <a:latin typeface="Trebuchet MS" pitchFamily="0" charset="0"/>
                <a:ea typeface="华文新魏" pitchFamily="0" charset="0"/>
                <a:cs typeface="Trebuchet MS" pitchFamily="0" charset="0"/>
              </a:rPr>
              <a:t>Employee Performance Analysis Using Excel</a:t>
            </a:r>
            <a:endParaRPr lang="zh-CN" altLang="en-US" sz="35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249559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9626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AGENDA</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57" name="文本框"/>
          <p:cNvSpPr>
            <a:spLocks noGrp="1"/>
          </p:cNvSpPr>
          <p:nvPr>
            <p:ph type="body" idx="1"/>
          </p:nvPr>
        </p:nvSpPr>
        <p:spPr>
          <a:xfrm rot="0">
            <a:off x="2014546" y="2168561"/>
            <a:ext cx="5551186" cy="37154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1.Problem Statement</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2. Project Overview</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3.End Users</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4.Our Solution and Proposition</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5. Dataset Description</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6. Modelling Approach</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7. Results and Discussion</a:t>
            </a:r>
            <a:endParaRPr lang="en-US" altLang="zh-CN" sz="2000" b="1" i="0" u="none" strike="noStrike" kern="1200" cap="none" spc="0" baseline="0">
              <a:solidFill>
                <a:schemeClr val="tx1"/>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rebuchet MS" pitchFamily="0" charset="0"/>
                <a:ea typeface="华文新魏" pitchFamily="0" charset="0"/>
                <a:cs typeface="Lucida Sans"/>
              </a:rPr>
              <a:t>8.Conclusion</a:t>
            </a:r>
            <a:endParaRPr lang="zh-CN" altLang="en-US" sz="2000" b="1" i="0" u="none" strike="noStrike" kern="1200" cap="none" spc="0" baseline="0">
              <a:solidFill>
                <a:schemeClr val="tx1"/>
              </a:solidFill>
              <a:latin typeface="Trebuchet MS" pitchFamily="0" charset="0"/>
              <a:ea typeface="华文新魏" pitchFamily="0" charset="0"/>
              <a:cs typeface="Lucida Sans"/>
            </a:endParaRPr>
          </a:p>
        </p:txBody>
      </p:sp>
      <p:sp>
        <p:nvSpPr>
          <p:cNvPr id="58" name="直线"/>
          <p:cNvSpPr>
            <a:spLocks/>
          </p:cNvSpPr>
          <p:nvPr/>
        </p:nvSpPr>
        <p:spPr>
          <a:xfrm flipV="1" rot="0">
            <a:off x="1789043" y="1963151"/>
            <a:ext cx="4717774" cy="2"/>
          </a:xfrm>
          <a:prstGeom prst="line"/>
          <a:noFill/>
          <a:ln w="25400" cmpd="sng" cap="rnd">
            <a:solidFill>
              <a:srgbClr val="F496CB"/>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F496CB"/>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F496CB"/>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F496CB"/>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8267311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PROBLEM</a:t>
            </a:r>
            <a:r>
              <a:rPr lang="en-US" altLang="zh-CN" sz="5400" b="1" i="0" u="none" strike="noStrike" kern="1200" cap="none" spc="0" baseline="0">
                <a:solidFill>
                  <a:schemeClr val="tx1"/>
                </a:solidFill>
                <a:latin typeface="Trebuchet MS" pitchFamily="0" charset="0"/>
                <a:ea typeface="方正姚体" pitchFamily="0" charset="0"/>
                <a:cs typeface="Lucida Sans"/>
              </a:rPr>
              <a:t> </a:t>
            </a:r>
            <a:r>
              <a:rPr lang="en-US" altLang="zh-CN" sz="5400" b="0" i="0" u="none" strike="noStrike" kern="1200" cap="none" spc="0" baseline="0">
                <a:solidFill>
                  <a:schemeClr val="tx1"/>
                </a:solidFill>
                <a:latin typeface="Trebuchet MS" pitchFamily="0" charset="0"/>
                <a:ea typeface="方正姚体" pitchFamily="0" charset="0"/>
                <a:cs typeface="Lucida Sans"/>
              </a:rPr>
              <a:t>STATEMENT</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63" name="文本框"/>
          <p:cNvSpPr>
            <a:spLocks noGrp="1"/>
          </p:cNvSpPr>
          <p:nvPr>
            <p:ph type="body" idx="1"/>
          </p:nvPr>
        </p:nvSpPr>
        <p:spPr>
          <a:xfrm rot="0">
            <a:off x="549105" y="1823760"/>
            <a:ext cx="9382959" cy="444595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ts val="1000"/>
              </a:spcBef>
              <a:spcAft>
                <a:spcPts val="0"/>
              </a:spcAft>
              <a:buClr>
                <a:srgbClr val="EB3BA0"/>
              </a:buClr>
              <a:buSzPct val="80000"/>
              <a:buFont typeface="Wingdings" pitchFamily="2" charset="2"/>
              <a:buChar char="Ø"/>
            </a:pPr>
            <a:r>
              <a:rPr lang="en-US" altLang="zh-CN" sz="1900" b="0" i="0" u="none" strike="noStrike" kern="1200" cap="none" spc="0" baseline="0">
                <a:solidFill>
                  <a:schemeClr val="tx1"/>
                </a:solidFill>
                <a:latin typeface="Arial" pitchFamily="34" charset="0"/>
                <a:ea typeface="华文新魏" pitchFamily="0" charset="0"/>
                <a:cs typeface="Arial" pitchFamily="34" charset="0"/>
              </a:rPr>
              <a:t>There are varying performance ratings across employees, with some receiving ratings of "Needs Improvement" and others rated as "Fully Meets." Identifying the reasons behind these disparities is essential for improving overall team performance.</a:t>
            </a:r>
            <a:endParaRPr lang="en-US" altLang="zh-CN" sz="19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rgbClr val="EB3BA0"/>
              </a:buClr>
              <a:buSzPct val="80000"/>
              <a:buFont typeface="Wingdings" pitchFamily="2" charset="2"/>
              <a:buChar char="Ø"/>
            </a:pPr>
            <a:r>
              <a:rPr lang="en-US" altLang="zh-CN" sz="1900" b="0" i="0" u="none" strike="noStrike" kern="1200" cap="none" spc="0" baseline="0">
                <a:solidFill>
                  <a:schemeClr val="tx1"/>
                </a:solidFill>
                <a:latin typeface="Arial" pitchFamily="34" charset="0"/>
                <a:ea typeface="华文新魏" pitchFamily="0" charset="0"/>
                <a:cs typeface="Arial" pitchFamily="34" charset="0"/>
              </a:rPr>
              <a:t>Analysis is needed to evaluate if different business units or departments are performing efficiently and to identify any patterns related to performance ratings.</a:t>
            </a:r>
            <a:endParaRPr lang="en-US" altLang="zh-CN" sz="19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rgbClr val="EB3BA0"/>
              </a:buClr>
              <a:buSzPct val="80000"/>
              <a:buFont typeface="Wingdings" pitchFamily="2" charset="2"/>
              <a:buChar char="Ø"/>
            </a:pPr>
            <a:r>
              <a:rPr lang="en-US" altLang="zh-CN" sz="1900" b="0" i="0" u="none" strike="noStrike" kern="1200" cap="none" spc="0" baseline="0">
                <a:solidFill>
                  <a:schemeClr val="tx1"/>
                </a:solidFill>
                <a:latin typeface="Arial" pitchFamily="34" charset="0"/>
                <a:ea typeface="华文新魏" pitchFamily="0" charset="0"/>
                <a:cs typeface="Arial" pitchFamily="34" charset="0"/>
              </a:rPr>
              <a:t>The employee data reflects different gender, race, and marital status distributions. Analyzing these factors is important to ensure that diversity and inclusion goals are being met and that there are no biases in employment practices.</a:t>
            </a:r>
            <a:endParaRPr lang="en-US" altLang="zh-CN" sz="19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rgbClr val="EB3BA0"/>
              </a:buClr>
              <a:buSzPct val="80000"/>
              <a:buFont typeface="Wingdings" pitchFamily="2" charset="2"/>
              <a:buChar char="Ø"/>
            </a:pPr>
            <a:r>
              <a:rPr lang="en-US" altLang="zh-CN" sz="1900" b="0" i="0" u="none" strike="noStrike" kern="1200" cap="none" spc="0" baseline="0">
                <a:solidFill>
                  <a:schemeClr val="tx1"/>
                </a:solidFill>
                <a:latin typeface="Arial" pitchFamily="34" charset="0"/>
                <a:ea typeface="华文新魏" pitchFamily="0" charset="0"/>
                <a:cs typeface="Arial" pitchFamily="34" charset="0"/>
              </a:rPr>
              <a:t>Different business units and locations are represented in the data. Analyzing performance and employment trends across these units can identify areas of strength and those needing improvement.</a:t>
            </a:r>
            <a:endParaRPr lang="en-US" altLang="zh-CN" sz="19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rgbClr val="EB3BA0"/>
              </a:buClr>
              <a:buSzPct val="80000"/>
              <a:buFont typeface="Wingdings" pitchFamily="2" charset="2"/>
              <a:buChar char="Ø"/>
            </a:pPr>
            <a:r>
              <a:rPr lang="en-US" altLang="zh-CN" sz="1900" b="0" i="0" u="none" strike="noStrike" kern="1200" cap="none" spc="0" baseline="0">
                <a:solidFill>
                  <a:schemeClr val="tx1"/>
                </a:solidFill>
                <a:latin typeface="Arial" pitchFamily="34" charset="0"/>
                <a:ea typeface="华文新魏" pitchFamily="0" charset="0"/>
                <a:cs typeface="Arial" pitchFamily="34" charset="0"/>
              </a:rPr>
              <a:t>Ensuring that the data reflects compliance with employment regulations, especially in terms of classifications, pay zones, and employee types.</a:t>
            </a:r>
            <a:endParaRPr lang="zh-CN" altLang="en-US" sz="19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5211690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351182" y="272240"/>
            <a:ext cx="7142922"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PROJECT OVERVIEW</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79" name="矩形"/>
          <p:cNvSpPr>
            <a:spLocks/>
          </p:cNvSpPr>
          <p:nvPr/>
        </p:nvSpPr>
        <p:spPr>
          <a:xfrm rot="0">
            <a:off x="397565" y="1084085"/>
            <a:ext cx="723568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Performance Improvement and Pay Zone Optimization]</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80" name="圆角矩形"/>
          <p:cNvSpPr>
            <a:spLocks/>
          </p:cNvSpPr>
          <p:nvPr/>
        </p:nvSpPr>
        <p:spPr>
          <a:xfrm rot="0">
            <a:off x="4388651" y="1587692"/>
            <a:ext cx="1731855" cy="1125706"/>
          </a:xfrm>
          <a:prstGeom prst="roundRect">
            <a:avLst>
              <a:gd name="adj" fmla="val 16666"/>
            </a:avLst>
          </a:prstGeom>
          <a:solidFill>
            <a:srgbClr val="BD356F"/>
          </a:solidFill>
          <a:ln w="19050" cmpd="sng" cap="rnd">
            <a:solidFill>
              <a:srgbClr val="FFFFFF"/>
            </a:solidFill>
            <a:prstDash val="solid"/>
            <a:round/>
          </a:ln>
        </p:spPr>
      </p:sp>
      <p:sp>
        <p:nvSpPr>
          <p:cNvPr id="81" name="矩形"/>
          <p:cNvSpPr>
            <a:spLocks/>
          </p:cNvSpPr>
          <p:nvPr/>
        </p:nvSpPr>
        <p:spPr>
          <a:xfrm rot="0">
            <a:off x="4443603" y="1642644"/>
            <a:ext cx="1621951" cy="1015802"/>
          </a:xfrm>
          <a:prstGeom prst="rect"/>
          <a:noFill/>
          <a:ln w="12700" cmpd="sng" cap="flat">
            <a:noFill/>
            <a:prstDash val="solid"/>
            <a:miter/>
          </a:ln>
        </p:spPr>
        <p:txBody>
          <a:bodyPr vert="horz" wrap="square" lIns="30480" tIns="30480" rIns="30480" bIns="30480" anchor="ctr" anchorCtr="0">
            <a:prstTxWarp prst="textNoShape"/>
          </a:bodyPr>
          <a:lstStyle/>
          <a:p>
            <a:pPr marL="0" indent="0" algn="ctr" defTabSz="355600">
              <a:lnSpc>
                <a:spcPct val="90000"/>
              </a:lnSpc>
              <a:spcBef>
                <a:spcPts val="0"/>
              </a:spcBef>
              <a:spcAft>
                <a:spcPct val="35000"/>
              </a:spcAft>
              <a:buNone/>
            </a:pPr>
            <a:r>
              <a:rPr lang="en-US" altLang="zh-CN" sz="800" b="0" i="0" u="none" strike="noStrike" kern="1200" cap="none" spc="0" baseline="0">
                <a:solidFill>
                  <a:srgbClr val="FFFFFF"/>
                </a:solidFill>
                <a:latin typeface="Trebuchet MS" pitchFamily="0" charset="0"/>
                <a:ea typeface="华文新魏" pitchFamily="0" charset="0"/>
                <a:cs typeface="Trebuchet MS" pitchFamily="0" charset="0"/>
              </a:rPr>
              <a:t>Begin with cleaning and preparing the data to ensure consistency and accuracy. Address missing values, incorrect entries, and ensure that all data fields are correctly formatted.</a:t>
            </a:r>
            <a:endParaRPr lang="zh-CN" altLang="en-US" sz="8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82" name="曲线"/>
          <p:cNvSpPr>
            <a:spLocks/>
          </p:cNvSpPr>
          <p:nvPr/>
        </p:nvSpPr>
        <p:spPr>
          <a:xfrm rot="0">
            <a:off x="3006560" y="2150546"/>
            <a:ext cx="4496037" cy="4496038"/>
          </a:xfrm>
          <a:custGeom>
            <a:gdLst>
              <a:gd name="T1" fmla="*/ 0 w 21600"/>
              <a:gd name="T2" fmla="*/ 0 h 21600"/>
              <a:gd name="T3" fmla="*/ 21600 w 21600"/>
              <a:gd name="T4" fmla="*/ 21600 h 21600"/>
            </a:gdLst>
            <a:rect l="T1" t="T2" r="T3" b="T4"/>
            <a:pathLst/>
          </a:custGeom>
          <a:noFill/>
          <a:ln w="12700" cmpd="sng" cap="rnd">
            <a:solidFill>
              <a:srgbClr val="BD356F"/>
            </a:solidFill>
            <a:prstDash val="solid"/>
            <a:round/>
          </a:ln>
        </p:spPr>
      </p:sp>
      <p:sp>
        <p:nvSpPr>
          <p:cNvPr id="83" name="圆角矩形"/>
          <p:cNvSpPr>
            <a:spLocks/>
          </p:cNvSpPr>
          <p:nvPr/>
        </p:nvSpPr>
        <p:spPr>
          <a:xfrm rot="0">
            <a:off x="6526644" y="3141036"/>
            <a:ext cx="1731856" cy="1125706"/>
          </a:xfrm>
          <a:prstGeom prst="roundRect">
            <a:avLst>
              <a:gd name="adj" fmla="val 16666"/>
            </a:avLst>
          </a:prstGeom>
          <a:solidFill>
            <a:srgbClr val="5530CC"/>
          </a:solidFill>
          <a:ln w="19050" cmpd="sng" cap="rnd">
            <a:solidFill>
              <a:srgbClr val="FFFFFF"/>
            </a:solidFill>
            <a:prstDash val="solid"/>
            <a:round/>
          </a:ln>
        </p:spPr>
      </p:sp>
      <p:sp>
        <p:nvSpPr>
          <p:cNvPr id="84" name="矩形"/>
          <p:cNvSpPr>
            <a:spLocks/>
          </p:cNvSpPr>
          <p:nvPr/>
        </p:nvSpPr>
        <p:spPr>
          <a:xfrm rot="0">
            <a:off x="6581596" y="3195988"/>
            <a:ext cx="1621951" cy="1015801"/>
          </a:xfrm>
          <a:prstGeom prst="rect"/>
          <a:noFill/>
          <a:ln w="12700" cmpd="sng" cap="flat">
            <a:noFill/>
            <a:prstDash val="solid"/>
            <a:miter/>
          </a:ln>
        </p:spPr>
        <p:txBody>
          <a:bodyPr vert="horz" wrap="square" lIns="30480" tIns="30480" rIns="30480" bIns="30480" anchor="ctr" anchorCtr="0">
            <a:prstTxWarp prst="textNoShape"/>
          </a:bodyPr>
          <a:lstStyle/>
          <a:p>
            <a:pPr marL="0" indent="0" algn="ctr" defTabSz="355600">
              <a:lnSpc>
                <a:spcPct val="90000"/>
              </a:lnSpc>
              <a:spcBef>
                <a:spcPts val="0"/>
              </a:spcBef>
              <a:spcAft>
                <a:spcPct val="35000"/>
              </a:spcAft>
              <a:buNone/>
            </a:pPr>
            <a:r>
              <a:rPr lang="en-US" altLang="zh-CN" sz="800" b="0" i="0" u="none" strike="noStrike" kern="1200" cap="none" spc="0" baseline="0">
                <a:solidFill>
                  <a:srgbClr val="FFFFFF"/>
                </a:solidFill>
                <a:latin typeface="Trebuchet MS" pitchFamily="0" charset="0"/>
                <a:ea typeface="华文新魏" pitchFamily="0" charset="0"/>
                <a:cs typeface="Trebuchet MS" pitchFamily="0" charset="0"/>
              </a:rPr>
              <a:t>Analyze employee performance ratings and scores across various factors such as job function, employment type, and location. Identify patterns and correlations that explain performance discrepancies.</a:t>
            </a:r>
            <a:endParaRPr lang="zh-CN" altLang="en-US" sz="8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85" name="曲线"/>
          <p:cNvSpPr>
            <a:spLocks/>
          </p:cNvSpPr>
          <p:nvPr/>
        </p:nvSpPr>
        <p:spPr>
          <a:xfrm rot="0">
            <a:off x="3006560" y="2150546"/>
            <a:ext cx="4496037" cy="4496038"/>
          </a:xfrm>
          <a:custGeom>
            <a:gdLst>
              <a:gd name="T1" fmla="*/ 0 w 21600"/>
              <a:gd name="T2" fmla="*/ 0 h 21600"/>
              <a:gd name="T3" fmla="*/ 21600 w 21600"/>
              <a:gd name="T4" fmla="*/ 21600 h 21600"/>
            </a:gdLst>
            <a:rect l="T1" t="T2" r="T3" b="T4"/>
            <a:pathLst/>
          </a:custGeom>
          <a:noFill/>
          <a:ln w="12700" cmpd="sng" cap="rnd">
            <a:solidFill>
              <a:srgbClr val="5530CC"/>
            </a:solidFill>
            <a:prstDash val="solid"/>
            <a:round/>
          </a:ln>
        </p:spPr>
      </p:sp>
      <p:sp>
        <p:nvSpPr>
          <p:cNvPr id="86" name="圆角矩形"/>
          <p:cNvSpPr>
            <a:spLocks/>
          </p:cNvSpPr>
          <p:nvPr/>
        </p:nvSpPr>
        <p:spPr>
          <a:xfrm rot="0">
            <a:off x="5710004" y="5654398"/>
            <a:ext cx="1731856" cy="1125706"/>
          </a:xfrm>
          <a:prstGeom prst="roundRect">
            <a:avLst>
              <a:gd name="adj" fmla="val 16666"/>
            </a:avLst>
          </a:prstGeom>
          <a:solidFill>
            <a:srgbClr val="2DD7C7"/>
          </a:solidFill>
          <a:ln w="19050" cmpd="sng" cap="rnd">
            <a:solidFill>
              <a:srgbClr val="FFFFFF"/>
            </a:solidFill>
            <a:prstDash val="solid"/>
            <a:round/>
          </a:ln>
        </p:spPr>
      </p:sp>
      <p:sp>
        <p:nvSpPr>
          <p:cNvPr id="87" name="矩形"/>
          <p:cNvSpPr>
            <a:spLocks/>
          </p:cNvSpPr>
          <p:nvPr/>
        </p:nvSpPr>
        <p:spPr>
          <a:xfrm rot="0">
            <a:off x="5764955" y="5709350"/>
            <a:ext cx="1621951" cy="1015802"/>
          </a:xfrm>
          <a:prstGeom prst="rect"/>
          <a:noFill/>
          <a:ln w="12700" cmpd="sng" cap="flat">
            <a:noFill/>
            <a:prstDash val="solid"/>
            <a:miter/>
          </a:ln>
        </p:spPr>
        <p:txBody>
          <a:bodyPr vert="horz" wrap="square" lIns="30480" tIns="30480" rIns="30480" bIns="30480" anchor="ctr" anchorCtr="0">
            <a:prstTxWarp prst="textNoShape"/>
          </a:bodyPr>
          <a:lstStyle/>
          <a:p>
            <a:pPr marL="0" indent="0" algn="ctr" defTabSz="355600">
              <a:lnSpc>
                <a:spcPct val="90000"/>
              </a:lnSpc>
              <a:spcBef>
                <a:spcPts val="0"/>
              </a:spcBef>
              <a:spcAft>
                <a:spcPct val="35000"/>
              </a:spcAft>
              <a:buNone/>
            </a:pPr>
            <a:r>
              <a:rPr lang="en-US" altLang="zh-CN" sz="800" b="0" i="0" u="none" strike="noStrike" kern="1200" cap="none" spc="0" baseline="0">
                <a:solidFill>
                  <a:srgbClr val="FFFFFF"/>
                </a:solidFill>
                <a:latin typeface="Trebuchet MS" pitchFamily="0" charset="0"/>
                <a:ea typeface="华文新魏" pitchFamily="0" charset="0"/>
                <a:cs typeface="Trebuchet MS" pitchFamily="0" charset="0"/>
              </a:rPr>
              <a:t>Investigate the reasons behind different termination types and statuses. Examine if certain employment types or statuses are associated with higher turnover rates or performance issues.</a:t>
            </a:r>
            <a:endParaRPr lang="zh-CN" altLang="en-US" sz="8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88" name="曲线"/>
          <p:cNvSpPr>
            <a:spLocks/>
          </p:cNvSpPr>
          <p:nvPr/>
        </p:nvSpPr>
        <p:spPr>
          <a:xfrm rot="0">
            <a:off x="3006560" y="2150546"/>
            <a:ext cx="4496037" cy="4496038"/>
          </a:xfrm>
          <a:custGeom>
            <a:gdLst>
              <a:gd name="T1" fmla="*/ 0 w 21600"/>
              <a:gd name="T2" fmla="*/ 0 h 21600"/>
              <a:gd name="T3" fmla="*/ 21600 w 21600"/>
              <a:gd name="T4" fmla="*/ 21600 h 21600"/>
            </a:gdLst>
            <a:rect l="T1" t="T2" r="T3" b="T4"/>
            <a:pathLst/>
          </a:custGeom>
          <a:noFill/>
          <a:ln w="12700" cmpd="sng" cap="rnd">
            <a:solidFill>
              <a:srgbClr val="2DD7C7"/>
            </a:solidFill>
            <a:prstDash val="solid"/>
            <a:round/>
          </a:ln>
        </p:spPr>
      </p:sp>
      <p:sp>
        <p:nvSpPr>
          <p:cNvPr id="89" name="圆角矩形"/>
          <p:cNvSpPr>
            <a:spLocks/>
          </p:cNvSpPr>
          <p:nvPr/>
        </p:nvSpPr>
        <p:spPr>
          <a:xfrm rot="0">
            <a:off x="3067298" y="5654398"/>
            <a:ext cx="1731856" cy="1125706"/>
          </a:xfrm>
          <a:prstGeom prst="roundRect">
            <a:avLst>
              <a:gd name="adj" fmla="val 16666"/>
            </a:avLst>
          </a:prstGeom>
          <a:solidFill>
            <a:srgbClr val="83DE30"/>
          </a:solidFill>
          <a:ln w="19050" cmpd="sng" cap="rnd">
            <a:solidFill>
              <a:srgbClr val="FFFFFF"/>
            </a:solidFill>
            <a:prstDash val="solid"/>
            <a:round/>
          </a:ln>
        </p:spPr>
      </p:sp>
      <p:sp>
        <p:nvSpPr>
          <p:cNvPr id="90" name="矩形"/>
          <p:cNvSpPr>
            <a:spLocks/>
          </p:cNvSpPr>
          <p:nvPr/>
        </p:nvSpPr>
        <p:spPr>
          <a:xfrm rot="0">
            <a:off x="3122250" y="5709350"/>
            <a:ext cx="1621951" cy="1015802"/>
          </a:xfrm>
          <a:prstGeom prst="rect"/>
          <a:noFill/>
          <a:ln w="12700" cmpd="sng" cap="flat">
            <a:noFill/>
            <a:prstDash val="solid"/>
            <a:miter/>
          </a:ln>
        </p:spPr>
        <p:txBody>
          <a:bodyPr vert="horz" wrap="square" lIns="30480" tIns="30480" rIns="30480" bIns="30480" anchor="ctr" anchorCtr="0">
            <a:prstTxWarp prst="textNoShape"/>
          </a:bodyPr>
          <a:lstStyle/>
          <a:p>
            <a:pPr marL="0" indent="0" algn="ctr" defTabSz="355600">
              <a:lnSpc>
                <a:spcPct val="90000"/>
              </a:lnSpc>
              <a:spcBef>
                <a:spcPts val="0"/>
              </a:spcBef>
              <a:spcAft>
                <a:spcPct val="35000"/>
              </a:spcAft>
              <a:buNone/>
            </a:pPr>
            <a:r>
              <a:rPr lang="en-US" altLang="zh-CN" sz="800" b="0" i="0" u="none" strike="noStrike" kern="1200" cap="none" spc="0" baseline="0">
                <a:solidFill>
                  <a:srgbClr val="FFFFFF"/>
                </a:solidFill>
                <a:latin typeface="Trebuchet MS" pitchFamily="0" charset="0"/>
                <a:ea typeface="华文新魏" pitchFamily="0" charset="0"/>
                <a:cs typeface="Trebuchet MS" pitchFamily="0" charset="0"/>
              </a:rPr>
              <a:t>Assess the distribution of gender, race, and marital status within the employee population. Compare these distributions to industry standards and organizational goals to identify any areas requiring attention.</a:t>
            </a:r>
            <a:endParaRPr lang="zh-CN" altLang="en-US" sz="8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91" name="曲线"/>
          <p:cNvSpPr>
            <a:spLocks/>
          </p:cNvSpPr>
          <p:nvPr/>
        </p:nvSpPr>
        <p:spPr>
          <a:xfrm rot="0">
            <a:off x="3006560" y="2150546"/>
            <a:ext cx="4496037" cy="4496038"/>
          </a:xfrm>
          <a:custGeom>
            <a:gdLst>
              <a:gd name="T1" fmla="*/ 0 w 21600"/>
              <a:gd name="T2" fmla="*/ 0 h 21600"/>
              <a:gd name="T3" fmla="*/ 21600 w 21600"/>
              <a:gd name="T4" fmla="*/ 21600 h 21600"/>
            </a:gdLst>
            <a:rect l="T1" t="T2" r="T3" b="T4"/>
            <a:pathLst/>
          </a:custGeom>
          <a:noFill/>
          <a:ln w="12700" cmpd="sng" cap="rnd">
            <a:solidFill>
              <a:srgbClr val="83DE30"/>
            </a:solidFill>
            <a:prstDash val="solid"/>
            <a:round/>
          </a:ln>
        </p:spPr>
      </p:sp>
      <p:sp>
        <p:nvSpPr>
          <p:cNvPr id="92" name="圆角矩形"/>
          <p:cNvSpPr>
            <a:spLocks/>
          </p:cNvSpPr>
          <p:nvPr/>
        </p:nvSpPr>
        <p:spPr>
          <a:xfrm rot="0">
            <a:off x="2250657" y="3141036"/>
            <a:ext cx="1731856" cy="1125706"/>
          </a:xfrm>
          <a:prstGeom prst="roundRect">
            <a:avLst>
              <a:gd name="adj" fmla="val 16666"/>
            </a:avLst>
          </a:prstGeom>
          <a:solidFill>
            <a:srgbClr val="E65432"/>
          </a:solidFill>
          <a:ln w="19050" cmpd="sng" cap="rnd">
            <a:solidFill>
              <a:srgbClr val="FFFFFF"/>
            </a:solidFill>
            <a:prstDash val="solid"/>
            <a:round/>
          </a:ln>
        </p:spPr>
      </p:sp>
      <p:sp>
        <p:nvSpPr>
          <p:cNvPr id="93" name="矩形"/>
          <p:cNvSpPr>
            <a:spLocks/>
          </p:cNvSpPr>
          <p:nvPr/>
        </p:nvSpPr>
        <p:spPr>
          <a:xfrm rot="0">
            <a:off x="2305609" y="3195988"/>
            <a:ext cx="1621952" cy="1015801"/>
          </a:xfrm>
          <a:prstGeom prst="rect"/>
          <a:noFill/>
          <a:ln w="12700" cmpd="sng" cap="flat">
            <a:noFill/>
            <a:prstDash val="solid"/>
            <a:miter/>
          </a:ln>
        </p:spPr>
        <p:txBody>
          <a:bodyPr vert="horz" wrap="square" lIns="30480" tIns="30480" rIns="30480" bIns="30480" anchor="ctr" anchorCtr="0">
            <a:prstTxWarp prst="textNoShape"/>
          </a:bodyPr>
          <a:lstStyle/>
          <a:p>
            <a:pPr marL="0" indent="0" algn="ctr" defTabSz="355600">
              <a:lnSpc>
                <a:spcPct val="90000"/>
              </a:lnSpc>
              <a:spcBef>
                <a:spcPts val="0"/>
              </a:spcBef>
              <a:spcAft>
                <a:spcPct val="35000"/>
              </a:spcAft>
              <a:buNone/>
            </a:pPr>
            <a:r>
              <a:rPr lang="en-US" altLang="zh-CN" sz="800" b="0" i="0" u="none" strike="noStrike" kern="1200" cap="none" spc="0" baseline="0">
                <a:solidFill>
                  <a:srgbClr val="FFFFFF"/>
                </a:solidFill>
                <a:latin typeface="Trebuchet MS" pitchFamily="0" charset="0"/>
                <a:ea typeface="华文新魏" pitchFamily="0" charset="0"/>
                <a:cs typeface="Trebuchet MS" pitchFamily="0" charset="0"/>
              </a:rPr>
              <a:t>Evaluate the impact of different supervisors on employee performance ratings. Determine if certain supervisors consistently have higher or lower performance scores and investigate possible causes.</a:t>
            </a:r>
            <a:endParaRPr lang="zh-CN" altLang="en-US" sz="8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94" name="曲线"/>
          <p:cNvSpPr>
            <a:spLocks/>
          </p:cNvSpPr>
          <p:nvPr/>
        </p:nvSpPr>
        <p:spPr>
          <a:xfrm rot="0">
            <a:off x="3006560" y="2150546"/>
            <a:ext cx="4496037" cy="4496038"/>
          </a:xfrm>
          <a:custGeom>
            <a:gdLst>
              <a:gd name="T1" fmla="*/ 0 w 21600"/>
              <a:gd name="T2" fmla="*/ 0 h 21600"/>
              <a:gd name="T3" fmla="*/ 21600 w 21600"/>
              <a:gd name="T4" fmla="*/ 21600 h 21600"/>
            </a:gdLst>
            <a:rect l="T1" t="T2" r="T3" b="T4"/>
            <a:pathLst/>
          </a:custGeom>
          <a:noFill/>
          <a:ln w="12700" cmpd="sng" cap="rnd">
            <a:solidFill>
              <a:srgbClr val="E65432"/>
            </a:solidFill>
            <a:prstDash val="solid"/>
            <a:round/>
          </a:ln>
        </p:spPr>
      </p:sp>
    </p:spTree>
    <p:extLst>
      <p:ext uri="{BB962C8B-B14F-4D97-AF65-F5344CB8AC3E}">
        <p14:creationId xmlns:p14="http://schemas.microsoft.com/office/powerpoint/2010/main" val="10509895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矩形"/>
          <p:cNvSpPr>
            <a:spLocks/>
          </p:cNvSpPr>
          <p:nvPr/>
        </p:nvSpPr>
        <p:spPr>
          <a:xfrm rot="0">
            <a:off x="225287" y="463825"/>
            <a:ext cx="886570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WHO ARE THE END USERS?</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96" name="圆角矩形"/>
          <p:cNvSpPr>
            <a:spLocks/>
          </p:cNvSpPr>
          <p:nvPr/>
        </p:nvSpPr>
        <p:spPr>
          <a:xfrm rot="0">
            <a:off x="400173" y="1571223"/>
            <a:ext cx="1643590" cy="4031086"/>
          </a:xfrm>
          <a:prstGeom prst="roundRect">
            <a:avLst>
              <a:gd name="adj" fmla="val 10000"/>
            </a:avLst>
          </a:prstGeom>
          <a:gradFill rotWithShape="0">
            <a:gsLst>
              <a:gs pos="0">
                <a:srgbClr val="C04D79">
                  <a:alpha val="100000"/>
                </a:srgbClr>
              </a:gs>
              <a:gs pos="78000">
                <a:srgbClr val="B8336C">
                  <a:lumMod val="94000"/>
                  <a:alpha val="100000"/>
                </a:srgbClr>
              </a:gs>
            </a:gsLst>
            <a:lin ang="5400000" scaled="1"/>
          </a:gradFill>
          <a:ln w="12700" cmpd="sng" cap="flat">
            <a:noFill/>
            <a:prstDash val="solid"/>
            <a:round/>
          </a:ln>
          <a:effectLst>
            <a:outerShdw sx="100000" sy="100000" algn="b" rotWithShape="0" blurRad="38100" dist="25400" dir="5400000">
              <a:srgbClr val="000000">
                <a:alpha val="34509"/>
              </a:srgbClr>
            </a:outerShdw>
          </a:effectLst>
        </p:spPr>
      </p:sp>
      <p:sp>
        <p:nvSpPr>
          <p:cNvPr id="97" name="矩形"/>
          <p:cNvSpPr>
            <a:spLocks/>
          </p:cNvSpPr>
          <p:nvPr/>
        </p:nvSpPr>
        <p:spPr>
          <a:xfrm rot="0">
            <a:off x="448312" y="1619362"/>
            <a:ext cx="1547312" cy="3934809"/>
          </a:xfrm>
          <a:prstGeom prst="rect"/>
          <a:noFill/>
          <a:ln w="12700" cmpd="sng" cap="flat">
            <a:noFill/>
            <a:prstDash val="solid"/>
            <a:miter/>
          </a:ln>
        </p:spPr>
        <p:txBody>
          <a:bodyPr vert="horz" wrap="square" lIns="41910" tIns="41910" rIns="41910" bIns="41910" anchor="ctr" anchorCtr="0">
            <a:prstTxWarp prst="textNoShape"/>
          </a:bodyPr>
          <a:lstStyle/>
          <a:p>
            <a:pPr marL="0" indent="0" algn="ctr" defTabSz="488950">
              <a:lnSpc>
                <a:spcPct val="90000"/>
              </a:lnSpc>
              <a:spcBef>
                <a:spcPts val="0"/>
              </a:spcBef>
              <a:spcAft>
                <a:spcPct val="35000"/>
              </a:spcAft>
              <a:buNone/>
            </a:pPr>
            <a:r>
              <a:rPr lang="en-US" altLang="zh-CN" sz="1100" b="0" i="0" u="none" strike="noStrike" kern="1200" cap="none" spc="0" baseline="0">
                <a:solidFill>
                  <a:srgbClr val="FFFFFF"/>
                </a:solidFill>
                <a:latin typeface="Trebuchet MS" pitchFamily="0" charset="0"/>
                <a:ea typeface="华文新魏" pitchFamily="0" charset="0"/>
                <a:cs typeface="Trebuchet MS" pitchFamily="0" charset="0"/>
              </a:rPr>
              <a:t>Human Resources (HR) Department  </a:t>
            </a:r>
            <a:endParaRPr lang="zh-CN" altLang="en-US" sz="11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98" name="圆角矩形"/>
          <p:cNvSpPr>
            <a:spLocks/>
          </p:cNvSpPr>
          <p:nvPr/>
        </p:nvSpPr>
        <p:spPr>
          <a:xfrm rot="0">
            <a:off x="2319887" y="1571223"/>
            <a:ext cx="1643590" cy="4031086"/>
          </a:xfrm>
          <a:prstGeom prst="roundRect">
            <a:avLst>
              <a:gd name="adj" fmla="val 10000"/>
            </a:avLst>
          </a:prstGeom>
          <a:gradFill rotWithShape="0">
            <a:gsLst>
              <a:gs pos="0">
                <a:srgbClr val="C04D79">
                  <a:alpha val="100000"/>
                </a:srgbClr>
              </a:gs>
              <a:gs pos="78000">
                <a:srgbClr val="B8336C">
                  <a:lumMod val="94000"/>
                  <a:alpha val="100000"/>
                </a:srgbClr>
              </a:gs>
            </a:gsLst>
            <a:lin ang="5400000" scaled="1"/>
          </a:gradFill>
          <a:ln w="12700" cmpd="sng" cap="flat">
            <a:noFill/>
            <a:prstDash val="solid"/>
            <a:round/>
          </a:ln>
          <a:effectLst>
            <a:outerShdw sx="100000" sy="100000" algn="b" rotWithShape="0" blurRad="38100" dist="25400" dir="5400000">
              <a:srgbClr val="000000">
                <a:alpha val="34509"/>
              </a:srgbClr>
            </a:outerShdw>
          </a:effectLst>
        </p:spPr>
      </p:sp>
      <p:sp>
        <p:nvSpPr>
          <p:cNvPr id="99" name="矩形"/>
          <p:cNvSpPr>
            <a:spLocks/>
          </p:cNvSpPr>
          <p:nvPr/>
        </p:nvSpPr>
        <p:spPr>
          <a:xfrm rot="0">
            <a:off x="2368026" y="1619362"/>
            <a:ext cx="1547312" cy="3934809"/>
          </a:xfrm>
          <a:prstGeom prst="rect"/>
          <a:noFill/>
          <a:ln w="12700" cmpd="sng" cap="flat">
            <a:noFill/>
            <a:prstDash val="solid"/>
            <a:miter/>
          </a:ln>
        </p:spPr>
        <p:txBody>
          <a:bodyPr vert="horz" wrap="square" lIns="41910" tIns="41910" rIns="41910" bIns="41910" anchor="ctr" anchorCtr="0">
            <a:prstTxWarp prst="textNoShape"/>
          </a:bodyPr>
          <a:lstStyle/>
          <a:p>
            <a:pPr marL="0" indent="0" algn="ctr" defTabSz="488950">
              <a:lnSpc>
                <a:spcPct val="90000"/>
              </a:lnSpc>
              <a:spcBef>
                <a:spcPts val="0"/>
              </a:spcBef>
              <a:spcAft>
                <a:spcPct val="35000"/>
              </a:spcAft>
              <a:buNone/>
            </a:pPr>
            <a:r>
              <a:rPr lang="en-US" altLang="zh-CN" sz="1100" b="0" i="0" u="none" strike="noStrike" kern="1200" cap="none" spc="0" baseline="0">
                <a:solidFill>
                  <a:srgbClr val="FFFFFF"/>
                </a:solidFill>
                <a:latin typeface="Trebuchet MS" pitchFamily="0" charset="0"/>
                <a:ea typeface="华文新魏" pitchFamily="0" charset="0"/>
                <a:cs typeface="Trebuchet MS" pitchFamily="0" charset="0"/>
              </a:rPr>
              <a:t>Department Managers (Sales &amp; Production)</a:t>
            </a:r>
            <a:endParaRPr lang="zh-CN" altLang="en-US" sz="11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100" name="圆角矩形"/>
          <p:cNvSpPr>
            <a:spLocks/>
          </p:cNvSpPr>
          <p:nvPr/>
        </p:nvSpPr>
        <p:spPr>
          <a:xfrm rot="0">
            <a:off x="4239601" y="1571223"/>
            <a:ext cx="1643589" cy="4031086"/>
          </a:xfrm>
          <a:prstGeom prst="roundRect">
            <a:avLst>
              <a:gd name="adj" fmla="val 10000"/>
            </a:avLst>
          </a:prstGeom>
          <a:gradFill rotWithShape="0">
            <a:gsLst>
              <a:gs pos="0">
                <a:srgbClr val="C04D79">
                  <a:alpha val="100000"/>
                </a:srgbClr>
              </a:gs>
              <a:gs pos="78000">
                <a:srgbClr val="B8336C">
                  <a:lumMod val="94000"/>
                  <a:alpha val="100000"/>
                </a:srgbClr>
              </a:gs>
            </a:gsLst>
            <a:lin ang="5400000" scaled="1"/>
          </a:gradFill>
          <a:ln w="12700" cmpd="sng" cap="flat">
            <a:noFill/>
            <a:prstDash val="solid"/>
            <a:round/>
          </a:ln>
          <a:effectLst>
            <a:outerShdw sx="100000" sy="100000" algn="b" rotWithShape="0" blurRad="38100" dist="25400" dir="5400000">
              <a:srgbClr val="000000">
                <a:alpha val="34509"/>
              </a:srgbClr>
            </a:outerShdw>
          </a:effectLst>
        </p:spPr>
      </p:sp>
      <p:sp>
        <p:nvSpPr>
          <p:cNvPr id="101" name="矩形"/>
          <p:cNvSpPr>
            <a:spLocks/>
          </p:cNvSpPr>
          <p:nvPr/>
        </p:nvSpPr>
        <p:spPr>
          <a:xfrm rot="0">
            <a:off x="4287740" y="1619362"/>
            <a:ext cx="1547312" cy="3934809"/>
          </a:xfrm>
          <a:prstGeom prst="rect"/>
          <a:noFill/>
          <a:ln w="12700" cmpd="sng" cap="flat">
            <a:noFill/>
            <a:prstDash val="solid"/>
            <a:miter/>
          </a:ln>
        </p:spPr>
        <p:txBody>
          <a:bodyPr vert="horz" wrap="square" lIns="41910" tIns="41910" rIns="41910" bIns="41910" anchor="ctr" anchorCtr="0">
            <a:prstTxWarp prst="textNoShape"/>
          </a:bodyPr>
          <a:lstStyle/>
          <a:p>
            <a:pPr marL="0" indent="0" algn="ctr" defTabSz="488950">
              <a:lnSpc>
                <a:spcPct val="90000"/>
              </a:lnSpc>
              <a:spcBef>
                <a:spcPts val="0"/>
              </a:spcBef>
              <a:spcAft>
                <a:spcPct val="35000"/>
              </a:spcAft>
              <a:buNone/>
            </a:pPr>
            <a:r>
              <a:rPr lang="en-US" altLang="zh-CN" sz="1100" b="0" i="0" u="none" strike="noStrike" kern="1200" cap="none" spc="0" baseline="0">
                <a:solidFill>
                  <a:srgbClr val="FFFFFF"/>
                </a:solidFill>
                <a:latin typeface="Trebuchet MS" pitchFamily="0" charset="0"/>
                <a:ea typeface="华文新魏" pitchFamily="0" charset="0"/>
                <a:cs typeface="Trebuchet MS" pitchFamily="0" charset="0"/>
              </a:rPr>
              <a:t>Senior Leadership/Executives</a:t>
            </a:r>
            <a:endParaRPr lang="zh-CN" altLang="en-US" sz="11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102" name="圆角矩形"/>
          <p:cNvSpPr>
            <a:spLocks/>
          </p:cNvSpPr>
          <p:nvPr/>
        </p:nvSpPr>
        <p:spPr>
          <a:xfrm rot="0">
            <a:off x="6159315" y="1571223"/>
            <a:ext cx="1643589" cy="4031086"/>
          </a:xfrm>
          <a:prstGeom prst="roundRect">
            <a:avLst>
              <a:gd name="adj" fmla="val 10000"/>
            </a:avLst>
          </a:prstGeom>
          <a:gradFill rotWithShape="0">
            <a:gsLst>
              <a:gs pos="0">
                <a:srgbClr val="C04D79">
                  <a:alpha val="100000"/>
                </a:srgbClr>
              </a:gs>
              <a:gs pos="78000">
                <a:srgbClr val="B8336C">
                  <a:lumMod val="94000"/>
                  <a:alpha val="100000"/>
                </a:srgbClr>
              </a:gs>
            </a:gsLst>
            <a:lin ang="5400000" scaled="1"/>
          </a:gradFill>
          <a:ln w="12700" cmpd="sng" cap="flat">
            <a:noFill/>
            <a:prstDash val="solid"/>
            <a:round/>
          </a:ln>
          <a:effectLst>
            <a:outerShdw sx="100000" sy="100000" algn="b" rotWithShape="0" blurRad="38100" dist="25400" dir="5400000">
              <a:srgbClr val="000000">
                <a:alpha val="34509"/>
              </a:srgbClr>
            </a:outerShdw>
          </a:effectLst>
        </p:spPr>
      </p:sp>
      <p:sp>
        <p:nvSpPr>
          <p:cNvPr id="103" name="矩形"/>
          <p:cNvSpPr>
            <a:spLocks/>
          </p:cNvSpPr>
          <p:nvPr/>
        </p:nvSpPr>
        <p:spPr>
          <a:xfrm rot="0">
            <a:off x="6207453" y="1619362"/>
            <a:ext cx="1547312" cy="3934809"/>
          </a:xfrm>
          <a:prstGeom prst="rect"/>
          <a:noFill/>
          <a:ln w="12700" cmpd="sng" cap="flat">
            <a:noFill/>
            <a:prstDash val="solid"/>
            <a:miter/>
          </a:ln>
        </p:spPr>
        <p:txBody>
          <a:bodyPr vert="horz" wrap="square" lIns="41910" tIns="41910" rIns="41910" bIns="41910" anchor="ctr" anchorCtr="0">
            <a:prstTxWarp prst="textNoShape"/>
          </a:bodyPr>
          <a:lstStyle/>
          <a:p>
            <a:pPr marL="0" indent="0" algn="ctr" defTabSz="488950">
              <a:lnSpc>
                <a:spcPct val="90000"/>
              </a:lnSpc>
              <a:spcBef>
                <a:spcPts val="0"/>
              </a:spcBef>
              <a:spcAft>
                <a:spcPct val="35000"/>
              </a:spcAft>
              <a:buNone/>
            </a:pPr>
            <a:r>
              <a:rPr lang="en-US" altLang="zh-CN" sz="1100" b="0" i="0" u="none" strike="noStrike" kern="1200" cap="none" spc="0" baseline="0">
                <a:solidFill>
                  <a:srgbClr val="FFFFFF"/>
                </a:solidFill>
                <a:latin typeface="Trebuchet MS" pitchFamily="0" charset="0"/>
                <a:ea typeface="华文新魏" pitchFamily="0" charset="0"/>
                <a:cs typeface="Trebuchet MS" pitchFamily="0" charset="0"/>
              </a:rPr>
              <a:t>Employees</a:t>
            </a:r>
            <a:endParaRPr lang="zh-CN" altLang="en-US" sz="11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104" name="圆角矩形"/>
          <p:cNvSpPr>
            <a:spLocks/>
          </p:cNvSpPr>
          <p:nvPr/>
        </p:nvSpPr>
        <p:spPr>
          <a:xfrm rot="0">
            <a:off x="8079029" y="1571223"/>
            <a:ext cx="1643589" cy="4031086"/>
          </a:xfrm>
          <a:prstGeom prst="roundRect">
            <a:avLst>
              <a:gd name="adj" fmla="val 10000"/>
            </a:avLst>
          </a:prstGeom>
          <a:gradFill rotWithShape="0">
            <a:gsLst>
              <a:gs pos="0">
                <a:srgbClr val="C04D79">
                  <a:alpha val="100000"/>
                </a:srgbClr>
              </a:gs>
              <a:gs pos="78000">
                <a:srgbClr val="B8336C">
                  <a:lumMod val="94000"/>
                  <a:alpha val="100000"/>
                </a:srgbClr>
              </a:gs>
            </a:gsLst>
            <a:lin ang="5400000" scaled="1"/>
          </a:gradFill>
          <a:ln w="12700" cmpd="sng" cap="flat">
            <a:noFill/>
            <a:prstDash val="solid"/>
            <a:round/>
          </a:ln>
          <a:effectLst>
            <a:outerShdw sx="100000" sy="100000" algn="b" rotWithShape="0" blurRad="38100" dist="25400" dir="5400000">
              <a:srgbClr val="000000">
                <a:alpha val="34509"/>
              </a:srgbClr>
            </a:outerShdw>
          </a:effectLst>
        </p:spPr>
      </p:sp>
      <p:sp>
        <p:nvSpPr>
          <p:cNvPr id="105" name="矩形"/>
          <p:cNvSpPr>
            <a:spLocks/>
          </p:cNvSpPr>
          <p:nvPr/>
        </p:nvSpPr>
        <p:spPr>
          <a:xfrm rot="0">
            <a:off x="8127168" y="1619362"/>
            <a:ext cx="1547312" cy="3934809"/>
          </a:xfrm>
          <a:prstGeom prst="rect"/>
          <a:noFill/>
          <a:ln w="12700" cmpd="sng" cap="flat">
            <a:noFill/>
            <a:prstDash val="solid"/>
            <a:miter/>
          </a:ln>
        </p:spPr>
        <p:txBody>
          <a:bodyPr vert="horz" wrap="square" lIns="41910" tIns="41910" rIns="41910" bIns="41910" anchor="ctr" anchorCtr="0">
            <a:prstTxWarp prst="textNoShape"/>
          </a:bodyPr>
          <a:lstStyle/>
          <a:p>
            <a:pPr marL="0" indent="0" algn="ctr" defTabSz="488950">
              <a:lnSpc>
                <a:spcPct val="90000"/>
              </a:lnSpc>
              <a:spcBef>
                <a:spcPts val="0"/>
              </a:spcBef>
              <a:spcAft>
                <a:spcPct val="35000"/>
              </a:spcAft>
              <a:buNone/>
            </a:pPr>
            <a:r>
              <a:rPr lang="en-US" altLang="zh-CN" sz="1100" b="0" i="0" u="none" strike="noStrike" kern="1200" cap="none" spc="0" baseline="0">
                <a:solidFill>
                  <a:srgbClr val="FFFFFF"/>
                </a:solidFill>
                <a:latin typeface="Trebuchet MS" pitchFamily="0" charset="0"/>
                <a:ea typeface="华文新魏" pitchFamily="0" charset="0"/>
                <a:cs typeface="Trebuchet MS" pitchFamily="0" charset="0"/>
              </a:rPr>
              <a:t>Finance/Compensation Teams</a:t>
            </a:r>
            <a:endParaRPr lang="zh-CN" altLang="en-US" sz="1100" b="0" i="0" u="none" strike="noStrike" kern="1200" cap="none" spc="0" baseline="0">
              <a:solidFill>
                <a:srgbClr val="FFFFFF"/>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907512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矩形"/>
          <p:cNvSpPr>
            <a:spLocks/>
          </p:cNvSpPr>
          <p:nvPr/>
        </p:nvSpPr>
        <p:spPr>
          <a:xfrm rot="0">
            <a:off x="225287" y="291548"/>
            <a:ext cx="9037983" cy="1729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OUR SOLUTION AND ITS VALUE PROPOSITION</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07" name="矩形"/>
          <p:cNvSpPr>
            <a:spLocks/>
          </p:cNvSpPr>
          <p:nvPr/>
        </p:nvSpPr>
        <p:spPr>
          <a:xfrm rot="0">
            <a:off x="556590" y="2491409"/>
            <a:ext cx="9765970" cy="30156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Filtering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Remove missing values.</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Conditional</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Formatting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Blanks, Background Color Shading, Data Bars, Values.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Data Filtering and Sorting -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Identify specific employee performance groups, such as those with exceeds, needs improvement and fully meets.</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Pivot</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table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Summary of employee performance under their employee Id.</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Graphs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Final Report with Trend line.</a:t>
            </a:r>
            <a:endParaRPr lang="zh-CN" altLang="en-US" sz="20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271272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矩形"/>
          <p:cNvSpPr>
            <a:spLocks/>
          </p:cNvSpPr>
          <p:nvPr/>
        </p:nvSpPr>
        <p:spPr>
          <a:xfrm rot="0">
            <a:off x="490330" y="397565"/>
            <a:ext cx="8004314"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DATASET DESCRIPTION</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09" name="矩形"/>
          <p:cNvSpPr>
            <a:spLocks/>
          </p:cNvSpPr>
          <p:nvPr/>
        </p:nvSpPr>
        <p:spPr>
          <a:xfrm rot="0">
            <a:off x="795130" y="1603513"/>
            <a:ext cx="7699514"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EMPLOYEE ID</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Unique identifier for each employee in the    organization.</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FIRST NAME</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The first name of the employee.</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PAY ZONE</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The pay zone or salary band to which the employee's compensation falls.</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DEPARTMENT TYPE</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The broader category or type of department the employee's work is associated with.</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CURRENT EMPLOYEE RATING</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The current rating or evaluation of the employee's overall performance.</a:t>
            </a:r>
            <a:endParaRPr lang="zh-CN" altLang="en-US" sz="20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97754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矩形"/>
          <p:cNvSpPr>
            <a:spLocks/>
          </p:cNvSpPr>
          <p:nvPr/>
        </p:nvSpPr>
        <p:spPr>
          <a:xfrm rot="0">
            <a:off x="543338" y="320213"/>
            <a:ext cx="6520070"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华文新魏" pitchFamily="0" charset="0"/>
                <a:cs typeface="Trebuchet MS" pitchFamily="0" charset="0"/>
              </a:rPr>
              <a:t>MODELLING</a:t>
            </a:r>
            <a:endParaRPr lang="zh-CN" altLang="en-US" sz="5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11" name="矩形"/>
          <p:cNvSpPr>
            <a:spLocks/>
          </p:cNvSpPr>
          <p:nvPr/>
        </p:nvSpPr>
        <p:spPr>
          <a:xfrm rot="0">
            <a:off x="755374" y="1868557"/>
            <a:ext cx="8958469" cy="34778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DATA SET</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Kaggle, Employee dataset.</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FEATURE SELECTION</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Slicer, Conditional Formatting, Designing.</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DATA CLEANING</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Missing values, Irrelevant data, Correct Errors, Remove Unnecessary Columns and Rows.</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PIVOT TABLE: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Employee ID, First Name, Performance Score.</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rebuchet MS" pitchFamily="0" charset="0"/>
                <a:ea typeface="华文新魏" pitchFamily="0" charset="0"/>
                <a:cs typeface="Trebuchet MS" pitchFamily="0" charset="0"/>
              </a:rPr>
              <a:t>CHART: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Report of Employee Performance based on their Employee Id is represent in Values and Performance Score presented as Column Chart.</a:t>
            </a:r>
            <a:endParaRPr lang="zh-CN" altLang="en-US" sz="20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2052552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572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49</cp:revision>
  <dcterms:created xsi:type="dcterms:W3CDTF">2024-08-21T00:32:52Z</dcterms:created>
  <dcterms:modified xsi:type="dcterms:W3CDTF">2024-09-09T06:44:05Z</dcterms:modified>
</cp:coreProperties>
</file>