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Balsamiq Sans Bold" panose="02000603000000000000" pitchFamily="2" charset="0"/>
      <p:regular r:id="rId15"/>
    </p:embeddedFont>
    <p:embeddedFont>
      <p:font typeface="Canva Sans" panose="020B0503030501040103" pitchFamily="34" charset="0"/>
      <p:regular r:id="rId16"/>
    </p:embeddedFont>
    <p:embeddedFont>
      <p:font typeface="Canva Sans Bold" panose="020B0803030501040103" pitchFamily="34" charset="0"/>
      <p:regular r:id="rId17"/>
    </p:embeddedFont>
    <p:embeddedFont>
      <p:font typeface="Canva Sans Medium" panose="020B0603030501040103" pitchFamily="34" charset="0"/>
      <p:regular r:id="rId18"/>
    </p:embeddedFont>
    <p:embeddedFont>
      <p:font typeface="Cooper Hewitt Bold" pitchFamily="2" charset="0"/>
      <p:regular r:id="rId19"/>
    </p:embeddedFont>
    <p:embeddedFont>
      <p:font typeface="Funtastic" pitchFamily="2" charset="0"/>
      <p:regular r:id="rId20"/>
    </p:embeddedFont>
    <p:embeddedFont>
      <p:font typeface="Lovelo" panose="02000000000000000000" pitchFamily="2"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font" Target="fonts/font7.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5.png" /><Relationship Id="rId5" Type="http://schemas.openxmlformats.org/officeDocument/2006/relationships/image" Target="../media/image4.sv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7.xml" /><Relationship Id="rId5" Type="http://schemas.openxmlformats.org/officeDocument/2006/relationships/image" Target="../media/image24.png" /><Relationship Id="rId4" Type="http://schemas.openxmlformats.org/officeDocument/2006/relationships/image" Target="../media/image23.png" /></Relationships>
</file>

<file path=ppt/slides/_rels/slide1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8" Type="http://schemas.openxmlformats.org/officeDocument/2006/relationships/image" Target="../media/image10.png" /><Relationship Id="rId3" Type="http://schemas.openxmlformats.org/officeDocument/2006/relationships/image" Target="../media/image4.svg" /><Relationship Id="rId7" Type="http://schemas.openxmlformats.org/officeDocument/2006/relationships/image" Target="../media/image9.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8.png" /><Relationship Id="rId5" Type="http://schemas.openxmlformats.org/officeDocument/2006/relationships/image" Target="../media/image7.svg" /><Relationship Id="rId4" Type="http://schemas.openxmlformats.org/officeDocument/2006/relationships/image" Target="../media/image6.png" /><Relationship Id="rId9" Type="http://schemas.openxmlformats.org/officeDocument/2006/relationships/image" Target="../media/image11.svg" /></Relationships>
</file>

<file path=ppt/slides/_rels/slide3.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12.png" /><Relationship Id="rId5" Type="http://schemas.openxmlformats.org/officeDocument/2006/relationships/image" Target="../media/image9.png" /><Relationship Id="rId4" Type="http://schemas.openxmlformats.org/officeDocument/2006/relationships/image" Target="../media/image8.png" /></Relationships>
</file>

<file path=ppt/slides/_rels/slide4.xml.rels><?xml version="1.0" encoding="UTF-8" standalone="yes"?>
<Relationships xmlns="http://schemas.openxmlformats.org/package/2006/relationships"><Relationship Id="rId8" Type="http://schemas.openxmlformats.org/officeDocument/2006/relationships/image" Target="../media/image13.png" /><Relationship Id="rId3" Type="http://schemas.openxmlformats.org/officeDocument/2006/relationships/image" Target="../media/image4.svg" /><Relationship Id="rId7" Type="http://schemas.openxmlformats.org/officeDocument/2006/relationships/image" Target="../media/image11.sv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10.png" /><Relationship Id="rId5" Type="http://schemas.openxmlformats.org/officeDocument/2006/relationships/image" Target="../media/image7.svg" /><Relationship Id="rId10" Type="http://schemas.openxmlformats.org/officeDocument/2006/relationships/image" Target="../media/image15.png" /><Relationship Id="rId4" Type="http://schemas.openxmlformats.org/officeDocument/2006/relationships/image" Target="../media/image6.png" /><Relationship Id="rId9" Type="http://schemas.openxmlformats.org/officeDocument/2006/relationships/image" Target="../media/image14.png" /></Relationships>
</file>

<file path=ppt/slides/_rels/slide5.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18.png" /><Relationship Id="rId5" Type="http://schemas.openxmlformats.org/officeDocument/2006/relationships/image" Target="../media/image17.png" /><Relationship Id="rId4" Type="http://schemas.openxmlformats.org/officeDocument/2006/relationships/image" Target="../media/image16.png" /></Relationships>
</file>

<file path=ppt/slides/_rels/slide6.xml.rels><?xml version="1.0" encoding="UTF-8" standalone="yes"?>
<Relationships xmlns="http://schemas.openxmlformats.org/package/2006/relationships"><Relationship Id="rId8" Type="http://schemas.openxmlformats.org/officeDocument/2006/relationships/image" Target="../media/image19.png" /><Relationship Id="rId3" Type="http://schemas.openxmlformats.org/officeDocument/2006/relationships/image" Target="../media/image4.svg" /><Relationship Id="rId7" Type="http://schemas.openxmlformats.org/officeDocument/2006/relationships/image" Target="../media/image11.sv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10.png" /><Relationship Id="rId5" Type="http://schemas.openxmlformats.org/officeDocument/2006/relationships/image" Target="../media/image7.svg" /><Relationship Id="rId4" Type="http://schemas.openxmlformats.org/officeDocument/2006/relationships/image" Target="../media/image6.png" /></Relationships>
</file>

<file path=ppt/slides/_rels/slide7.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21.png" /><Relationship Id="rId5" Type="http://schemas.openxmlformats.org/officeDocument/2006/relationships/image" Target="../media/image20.png" /><Relationship Id="rId4" Type="http://schemas.openxmlformats.org/officeDocument/2006/relationships/image" Target="../media/image19.png" /></Relationships>
</file>

<file path=ppt/slides/_rels/slide8.xml.rels><?xml version="1.0" encoding="UTF-8" standalone="yes"?>
<Relationships xmlns="http://schemas.openxmlformats.org/package/2006/relationships"><Relationship Id="rId3" Type="http://schemas.openxmlformats.org/officeDocument/2006/relationships/image" Target="../media/image4.svg" /><Relationship Id="rId7" Type="http://schemas.openxmlformats.org/officeDocument/2006/relationships/image" Target="../media/image11.sv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10.png" /><Relationship Id="rId5" Type="http://schemas.openxmlformats.org/officeDocument/2006/relationships/image" Target="../media/image7.svg"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7.xml" /><Relationship Id="rId4" Type="http://schemas.openxmlformats.org/officeDocument/2006/relationships/image" Target="../media/image22.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2247900" y="3536979"/>
            <a:ext cx="8801100" cy="4400550"/>
          </a:xfrm>
          <a:custGeom>
            <a:avLst/>
            <a:gdLst/>
            <a:ahLst/>
            <a:cxnLst/>
            <a:rect l="l" t="t" r="r" b="b"/>
            <a:pathLst>
              <a:path w="8801100" h="4400550">
                <a:moveTo>
                  <a:pt x="0" y="0"/>
                </a:moveTo>
                <a:lnTo>
                  <a:pt x="8801100" y="0"/>
                </a:lnTo>
                <a:lnTo>
                  <a:pt x="8801100" y="4400550"/>
                </a:lnTo>
                <a:lnTo>
                  <a:pt x="0" y="44005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954166" y="2393178"/>
            <a:ext cx="7315200" cy="1808849"/>
          </a:xfrm>
          <a:custGeom>
            <a:avLst/>
            <a:gdLst/>
            <a:ahLst/>
            <a:cxnLst/>
            <a:rect l="l" t="t" r="r" b="b"/>
            <a:pathLst>
              <a:path w="7315200" h="1808849">
                <a:moveTo>
                  <a:pt x="0" y="0"/>
                </a:moveTo>
                <a:lnTo>
                  <a:pt x="7315200" y="0"/>
                </a:lnTo>
                <a:lnTo>
                  <a:pt x="7315200" y="1808849"/>
                </a:lnTo>
                <a:lnTo>
                  <a:pt x="0" y="18088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4524835" y="4834982"/>
            <a:ext cx="7315200" cy="1808849"/>
          </a:xfrm>
          <a:custGeom>
            <a:avLst/>
            <a:gdLst/>
            <a:ahLst/>
            <a:cxnLst/>
            <a:rect l="l" t="t" r="r" b="b"/>
            <a:pathLst>
              <a:path w="7315200" h="1808849">
                <a:moveTo>
                  <a:pt x="0" y="0"/>
                </a:moveTo>
                <a:lnTo>
                  <a:pt x="7315200" y="0"/>
                </a:lnTo>
                <a:lnTo>
                  <a:pt x="7315200" y="1808850"/>
                </a:lnTo>
                <a:lnTo>
                  <a:pt x="0" y="18088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3954166" y="7272482"/>
            <a:ext cx="7315200" cy="1808849"/>
          </a:xfrm>
          <a:custGeom>
            <a:avLst/>
            <a:gdLst/>
            <a:ahLst/>
            <a:cxnLst/>
            <a:rect l="l" t="t" r="r" b="b"/>
            <a:pathLst>
              <a:path w="7315200" h="1808849">
                <a:moveTo>
                  <a:pt x="0" y="0"/>
                </a:moveTo>
                <a:lnTo>
                  <a:pt x="7315200" y="0"/>
                </a:lnTo>
                <a:lnTo>
                  <a:pt x="7315200" y="1808849"/>
                </a:lnTo>
                <a:lnTo>
                  <a:pt x="0" y="18088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3736069" y="4116117"/>
            <a:ext cx="3523231" cy="3232564"/>
          </a:xfrm>
          <a:custGeom>
            <a:avLst/>
            <a:gdLst/>
            <a:ahLst/>
            <a:cxnLst/>
            <a:rect l="l" t="t" r="r" b="b"/>
            <a:pathLst>
              <a:path w="3523231" h="3232564">
                <a:moveTo>
                  <a:pt x="0" y="0"/>
                </a:moveTo>
                <a:lnTo>
                  <a:pt x="3523231" y="0"/>
                </a:lnTo>
                <a:lnTo>
                  <a:pt x="3523231" y="3232565"/>
                </a:lnTo>
                <a:lnTo>
                  <a:pt x="0" y="3232565"/>
                </a:lnTo>
                <a:lnTo>
                  <a:pt x="0" y="0"/>
                </a:lnTo>
                <a:close/>
              </a:path>
            </a:pathLst>
          </a:custGeom>
          <a:blipFill>
            <a:blip r:embed="rId6"/>
            <a:stretch>
              <a:fillRect/>
            </a:stretch>
          </a:blipFill>
        </p:spPr>
      </p:sp>
      <p:sp>
        <p:nvSpPr>
          <p:cNvPr id="7" name="TextBox 7"/>
          <p:cNvSpPr txBox="1"/>
          <p:nvPr/>
        </p:nvSpPr>
        <p:spPr>
          <a:xfrm>
            <a:off x="6691735" y="304088"/>
            <a:ext cx="11696432" cy="1458348"/>
          </a:xfrm>
          <a:prstGeom prst="rect">
            <a:avLst/>
          </a:prstGeom>
        </p:spPr>
        <p:txBody>
          <a:bodyPr wrap="square" lIns="0" tIns="0" rIns="0" bIns="0" rtlCol="0" anchor="t">
            <a:spAutoFit/>
          </a:bodyPr>
          <a:lstStyle/>
          <a:p>
            <a:pPr algn="ctr">
              <a:lnSpc>
                <a:spcPts val="11991"/>
              </a:lnSpc>
            </a:pPr>
            <a:r>
              <a:rPr lang="en-US" sz="8565" b="1">
                <a:solidFill>
                  <a:srgbClr val="0097B2"/>
                </a:solidFill>
                <a:latin typeface="Cooper Hewitt Bold"/>
                <a:ea typeface="Cooper Hewitt Bold"/>
                <a:cs typeface="Cooper Hewitt Bold"/>
                <a:sym typeface="Cooper Hewitt Bold"/>
              </a:rPr>
              <a:t>TABLE OF CONTENT</a:t>
            </a:r>
          </a:p>
        </p:txBody>
      </p:sp>
      <p:sp>
        <p:nvSpPr>
          <p:cNvPr id="8" name="TextBox 8"/>
          <p:cNvSpPr txBox="1"/>
          <p:nvPr/>
        </p:nvSpPr>
        <p:spPr>
          <a:xfrm>
            <a:off x="6619560" y="5378648"/>
            <a:ext cx="4773052" cy="707501"/>
          </a:xfrm>
          <a:prstGeom prst="rect">
            <a:avLst/>
          </a:prstGeom>
        </p:spPr>
        <p:txBody>
          <a:bodyPr wrap="square" lIns="0" tIns="0" rIns="0" bIns="0" rtlCol="0" anchor="t">
            <a:spAutoFit/>
          </a:bodyPr>
          <a:lstStyle/>
          <a:p>
            <a:pPr algn="ctr">
              <a:lnSpc>
                <a:spcPts val="5921"/>
              </a:lnSpc>
            </a:pPr>
            <a:r>
              <a:rPr lang="en-US" sz="4230" b="1">
                <a:solidFill>
                  <a:srgbClr val="FFFFFF"/>
                </a:solidFill>
                <a:latin typeface="Canva Sans Bold"/>
                <a:ea typeface="Canva Sans Bold"/>
                <a:cs typeface="Canva Sans Bold"/>
                <a:sym typeface="Canva Sans Bold"/>
              </a:rPr>
              <a:t>LEARNINGS</a:t>
            </a:r>
          </a:p>
        </p:txBody>
      </p:sp>
      <p:sp>
        <p:nvSpPr>
          <p:cNvPr id="9" name="TextBox 9"/>
          <p:cNvSpPr txBox="1"/>
          <p:nvPr/>
        </p:nvSpPr>
        <p:spPr>
          <a:xfrm>
            <a:off x="5866026" y="2943851"/>
            <a:ext cx="5286149" cy="707501"/>
          </a:xfrm>
          <a:prstGeom prst="rect">
            <a:avLst/>
          </a:prstGeom>
        </p:spPr>
        <p:txBody>
          <a:bodyPr wrap="square" lIns="0" tIns="0" rIns="0" bIns="0" rtlCol="0" anchor="t">
            <a:spAutoFit/>
          </a:bodyPr>
          <a:lstStyle/>
          <a:p>
            <a:pPr algn="ctr">
              <a:lnSpc>
                <a:spcPts val="5921"/>
              </a:lnSpc>
            </a:pPr>
            <a:r>
              <a:rPr lang="en-US" sz="4230" b="1">
                <a:solidFill>
                  <a:srgbClr val="FFFFFF"/>
                </a:solidFill>
                <a:latin typeface="Canva Sans Bold"/>
                <a:ea typeface="Canva Sans Bold"/>
                <a:cs typeface="Canva Sans Bold"/>
                <a:sym typeface="Canva Sans Bold"/>
              </a:rPr>
              <a:t>WORKS DONE</a:t>
            </a:r>
          </a:p>
        </p:txBody>
      </p:sp>
      <p:sp>
        <p:nvSpPr>
          <p:cNvPr id="10" name="TextBox 10"/>
          <p:cNvSpPr txBox="1"/>
          <p:nvPr/>
        </p:nvSpPr>
        <p:spPr>
          <a:xfrm>
            <a:off x="5984931" y="7823187"/>
            <a:ext cx="5354035" cy="707438"/>
          </a:xfrm>
          <a:prstGeom prst="rect">
            <a:avLst/>
          </a:prstGeom>
        </p:spPr>
        <p:txBody>
          <a:bodyPr wrap="square" lIns="0" tIns="0" rIns="0" bIns="0" rtlCol="0" anchor="t">
            <a:spAutoFit/>
          </a:bodyPr>
          <a:lstStyle/>
          <a:p>
            <a:pPr algn="ctr">
              <a:lnSpc>
                <a:spcPts val="5920"/>
              </a:lnSpc>
            </a:pPr>
            <a:r>
              <a:rPr lang="en-US" sz="4228" b="1">
                <a:solidFill>
                  <a:srgbClr val="FFFFFF"/>
                </a:solidFill>
                <a:latin typeface="Canva Sans Bold"/>
                <a:ea typeface="Canva Sans Bold"/>
                <a:cs typeface="Canva Sans Bold"/>
                <a:sym typeface="Canva Sans Bold"/>
              </a:rPr>
              <a:t>FUTURE GOALS</a:t>
            </a:r>
          </a:p>
        </p:txBody>
      </p:sp>
      <p:sp>
        <p:nvSpPr>
          <p:cNvPr id="11" name="TextBox 11"/>
          <p:cNvSpPr txBox="1"/>
          <p:nvPr/>
        </p:nvSpPr>
        <p:spPr>
          <a:xfrm>
            <a:off x="4754949" y="2362356"/>
            <a:ext cx="615685"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1</a:t>
            </a:r>
          </a:p>
        </p:txBody>
      </p:sp>
      <p:sp>
        <p:nvSpPr>
          <p:cNvPr id="12" name="TextBox 12"/>
          <p:cNvSpPr txBox="1"/>
          <p:nvPr/>
        </p:nvSpPr>
        <p:spPr>
          <a:xfrm>
            <a:off x="5333924" y="4863402"/>
            <a:ext cx="651007"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2</a:t>
            </a:r>
          </a:p>
        </p:txBody>
      </p:sp>
      <p:sp>
        <p:nvSpPr>
          <p:cNvPr id="13" name="TextBox 13"/>
          <p:cNvSpPr txBox="1"/>
          <p:nvPr/>
        </p:nvSpPr>
        <p:spPr>
          <a:xfrm>
            <a:off x="4717577" y="7307909"/>
            <a:ext cx="690430"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3</a:t>
            </a:r>
          </a:p>
        </p:txBody>
      </p:sp>
      <p:sp>
        <p:nvSpPr>
          <p:cNvPr id="14" name="TextBox 14"/>
          <p:cNvSpPr txBox="1"/>
          <p:nvPr/>
        </p:nvSpPr>
        <p:spPr>
          <a:xfrm>
            <a:off x="12858751" y="8179166"/>
            <a:ext cx="5149168" cy="1301895"/>
          </a:xfrm>
          <a:prstGeom prst="rect">
            <a:avLst/>
          </a:prstGeom>
        </p:spPr>
        <p:txBody>
          <a:bodyPr wrap="square" lIns="0" tIns="0" rIns="0" bIns="0" rtlCol="0" anchor="t">
            <a:spAutoFit/>
          </a:bodyPr>
          <a:lstStyle/>
          <a:p>
            <a:pPr marL="802471" lvl="1" indent="-401236" algn="l">
              <a:lnSpc>
                <a:spcPts val="5203"/>
              </a:lnSpc>
              <a:buFont typeface="Arial"/>
              <a:buChar char="•"/>
            </a:pPr>
            <a:r>
              <a:rPr lang="en-US" sz="3716">
                <a:solidFill>
                  <a:srgbClr val="000000"/>
                </a:solidFill>
                <a:latin typeface="Lovelo"/>
                <a:ea typeface="Lovelo"/>
                <a:cs typeface="Lovelo"/>
                <a:sym typeface="Lovelo"/>
              </a:rPr>
              <a:t>GANESH S</a:t>
            </a:r>
          </a:p>
          <a:p>
            <a:pPr marL="802471" lvl="1" indent="-401236" algn="l">
              <a:lnSpc>
                <a:spcPts val="5203"/>
              </a:lnSpc>
              <a:buFont typeface="Arial"/>
              <a:buChar char="•"/>
            </a:pPr>
            <a:r>
              <a:rPr lang="en-US" sz="3716">
                <a:solidFill>
                  <a:srgbClr val="000000"/>
                </a:solidFill>
                <a:latin typeface="Lovelo"/>
                <a:ea typeface="Lovelo"/>
                <a:cs typeface="Lovelo"/>
                <a:sym typeface="Lovelo"/>
              </a:rPr>
              <a:t>DUSHYANT 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17385" y="0"/>
            <a:ext cx="7315200" cy="1808849"/>
          </a:xfrm>
          <a:custGeom>
            <a:avLst/>
            <a:gdLst/>
            <a:ahLst/>
            <a:cxnLst/>
            <a:rect l="l" t="t" r="r" b="b"/>
            <a:pathLst>
              <a:path w="7315200" h="1808849">
                <a:moveTo>
                  <a:pt x="0" y="0"/>
                </a:moveTo>
                <a:lnTo>
                  <a:pt x="7315200" y="0"/>
                </a:lnTo>
                <a:lnTo>
                  <a:pt x="7315200" y="1808849"/>
                </a:lnTo>
                <a:lnTo>
                  <a:pt x="0" y="18088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74735" y="493076"/>
            <a:ext cx="5286219" cy="707501"/>
          </a:xfrm>
          <a:prstGeom prst="rect">
            <a:avLst/>
          </a:prstGeom>
        </p:spPr>
        <p:txBody>
          <a:bodyPr wrap="square" lIns="0" tIns="0" rIns="0" bIns="0" rtlCol="0" anchor="t">
            <a:spAutoFit/>
          </a:bodyPr>
          <a:lstStyle/>
          <a:p>
            <a:pPr algn="ctr">
              <a:lnSpc>
                <a:spcPts val="5921"/>
              </a:lnSpc>
            </a:pPr>
            <a:r>
              <a:rPr lang="en-US" sz="4230" b="1">
                <a:solidFill>
                  <a:srgbClr val="FFFFFF"/>
                </a:solidFill>
                <a:latin typeface="Canva Sans Bold"/>
                <a:ea typeface="Canva Sans Bold"/>
                <a:cs typeface="Canva Sans Bold"/>
                <a:sym typeface="Canva Sans Bold"/>
              </a:rPr>
              <a:t>WORKS DONE</a:t>
            </a:r>
          </a:p>
        </p:txBody>
      </p:sp>
      <p:sp>
        <p:nvSpPr>
          <p:cNvPr id="4" name="TextBox 4"/>
          <p:cNvSpPr txBox="1"/>
          <p:nvPr/>
        </p:nvSpPr>
        <p:spPr>
          <a:xfrm>
            <a:off x="0" y="2166848"/>
            <a:ext cx="13085415" cy="727440"/>
          </a:xfrm>
          <a:prstGeom prst="rect">
            <a:avLst/>
          </a:prstGeom>
        </p:spPr>
        <p:txBody>
          <a:bodyPr lIns="0" tIns="0" rIns="0" bIns="0" rtlCol="0" anchor="t">
            <a:spAutoFit/>
          </a:bodyPr>
          <a:lstStyle/>
          <a:p>
            <a:pPr algn="ctr">
              <a:lnSpc>
                <a:spcPts val="5987"/>
              </a:lnSpc>
            </a:pPr>
            <a:r>
              <a:rPr lang="en-US" sz="4276" b="1">
                <a:solidFill>
                  <a:srgbClr val="004AAD"/>
                </a:solidFill>
                <a:latin typeface="Canva Sans Bold"/>
                <a:ea typeface="Canva Sans Bold"/>
                <a:cs typeface="Canva Sans Bold"/>
                <a:sym typeface="Canva Sans Bold"/>
              </a:rPr>
              <a:t>5) Automated Overpayment Adjustment System</a:t>
            </a:r>
          </a:p>
        </p:txBody>
      </p:sp>
      <p:grpSp>
        <p:nvGrpSpPr>
          <p:cNvPr id="5" name="Group 5"/>
          <p:cNvGrpSpPr/>
          <p:nvPr/>
        </p:nvGrpSpPr>
        <p:grpSpPr>
          <a:xfrm>
            <a:off x="6290942" y="202668"/>
            <a:ext cx="2057518" cy="635508"/>
            <a:chOff x="0" y="0"/>
            <a:chExt cx="541898" cy="167377"/>
          </a:xfrm>
        </p:grpSpPr>
        <p:sp>
          <p:nvSpPr>
            <p:cNvPr id="6" name="Freeform 6"/>
            <p:cNvSpPr/>
            <p:nvPr/>
          </p:nvSpPr>
          <p:spPr>
            <a:xfrm>
              <a:off x="0" y="0"/>
              <a:ext cx="541898" cy="167377"/>
            </a:xfrm>
            <a:custGeom>
              <a:avLst/>
              <a:gdLst/>
              <a:ahLst/>
              <a:cxnLst/>
              <a:rect l="l" t="t" r="r" b="b"/>
              <a:pathLst>
                <a:path w="541898" h="167377">
                  <a:moveTo>
                    <a:pt x="63967" y="0"/>
                  </a:moveTo>
                  <a:lnTo>
                    <a:pt x="477931" y="0"/>
                  </a:lnTo>
                  <a:cubicBezTo>
                    <a:pt x="494896" y="0"/>
                    <a:pt x="511166" y="6739"/>
                    <a:pt x="523162" y="18735"/>
                  </a:cubicBezTo>
                  <a:cubicBezTo>
                    <a:pt x="535158" y="30731"/>
                    <a:pt x="541898" y="47002"/>
                    <a:pt x="541898" y="63967"/>
                  </a:cubicBezTo>
                  <a:lnTo>
                    <a:pt x="541898" y="103410"/>
                  </a:lnTo>
                  <a:cubicBezTo>
                    <a:pt x="541898" y="120375"/>
                    <a:pt x="535158" y="136645"/>
                    <a:pt x="523162" y="148641"/>
                  </a:cubicBezTo>
                  <a:cubicBezTo>
                    <a:pt x="511166" y="160637"/>
                    <a:pt x="494896" y="167377"/>
                    <a:pt x="477931" y="167377"/>
                  </a:cubicBezTo>
                  <a:lnTo>
                    <a:pt x="63967" y="167377"/>
                  </a:lnTo>
                  <a:cubicBezTo>
                    <a:pt x="47002" y="167377"/>
                    <a:pt x="30731" y="160637"/>
                    <a:pt x="18735" y="148641"/>
                  </a:cubicBezTo>
                  <a:cubicBezTo>
                    <a:pt x="6739" y="136645"/>
                    <a:pt x="0" y="120375"/>
                    <a:pt x="0" y="103410"/>
                  </a:cubicBezTo>
                  <a:lnTo>
                    <a:pt x="0" y="63967"/>
                  </a:lnTo>
                  <a:cubicBezTo>
                    <a:pt x="0" y="47002"/>
                    <a:pt x="6739" y="30731"/>
                    <a:pt x="18735" y="18735"/>
                  </a:cubicBezTo>
                  <a:cubicBezTo>
                    <a:pt x="30731" y="6739"/>
                    <a:pt x="47002" y="0"/>
                    <a:pt x="63967" y="0"/>
                  </a:cubicBezTo>
                  <a:close/>
                </a:path>
              </a:pathLst>
            </a:custGeom>
            <a:solidFill>
              <a:srgbClr val="004AAD">
                <a:alpha val="31765"/>
              </a:srgbClr>
            </a:solidFill>
            <a:ln w="38100" cap="sq">
              <a:solidFill>
                <a:srgbClr val="000000">
                  <a:alpha val="31765"/>
                </a:srgbClr>
              </a:solidFill>
              <a:prstDash val="solid"/>
              <a:miter/>
            </a:ln>
          </p:spPr>
        </p:sp>
        <p:sp>
          <p:nvSpPr>
            <p:cNvPr id="7" name="TextBox 7"/>
            <p:cNvSpPr txBox="1"/>
            <p:nvPr/>
          </p:nvSpPr>
          <p:spPr>
            <a:xfrm>
              <a:off x="0" y="-57150"/>
              <a:ext cx="541898" cy="224527"/>
            </a:xfrm>
            <a:prstGeom prst="rect">
              <a:avLst/>
            </a:prstGeom>
          </p:spPr>
          <p:txBody>
            <a:bodyPr lIns="50800" tIns="50800" rIns="50800" bIns="50800" rtlCol="0" anchor="ctr"/>
            <a:lstStyle/>
            <a:p>
              <a:pPr algn="ctr">
                <a:lnSpc>
                  <a:spcPts val="3600"/>
                </a:lnSpc>
              </a:pPr>
              <a:endParaRPr/>
            </a:p>
          </p:txBody>
        </p:sp>
      </p:grpSp>
      <p:sp>
        <p:nvSpPr>
          <p:cNvPr id="8" name="TextBox 8"/>
          <p:cNvSpPr txBox="1"/>
          <p:nvPr/>
        </p:nvSpPr>
        <p:spPr>
          <a:xfrm>
            <a:off x="6643168" y="267875"/>
            <a:ext cx="1590502" cy="516232"/>
          </a:xfrm>
          <a:prstGeom prst="rect">
            <a:avLst/>
          </a:prstGeom>
        </p:spPr>
        <p:txBody>
          <a:bodyPr wrap="square" lIns="0" tIns="0" rIns="0" bIns="0" rtlCol="0" anchor="t">
            <a:spAutoFit/>
          </a:bodyPr>
          <a:lstStyle/>
          <a:p>
            <a:pPr algn="l">
              <a:lnSpc>
                <a:spcPts val="4341"/>
              </a:lnSpc>
              <a:spcBef>
                <a:spcPct val="0"/>
              </a:spcBef>
            </a:pPr>
            <a:r>
              <a:rPr lang="en-US" sz="3101">
                <a:solidFill>
                  <a:srgbClr val="000000"/>
                </a:solidFill>
                <a:latin typeface="Canva Sans"/>
                <a:ea typeface="Canva Sans"/>
                <a:cs typeface="Canva Sans"/>
                <a:sym typeface="Canva Sans"/>
              </a:rPr>
              <a:t>Client</a:t>
            </a:r>
          </a:p>
        </p:txBody>
      </p:sp>
      <p:grpSp>
        <p:nvGrpSpPr>
          <p:cNvPr id="9" name="Group 9"/>
          <p:cNvGrpSpPr/>
          <p:nvPr/>
        </p:nvGrpSpPr>
        <p:grpSpPr>
          <a:xfrm>
            <a:off x="8841586" y="202668"/>
            <a:ext cx="2057518" cy="635508"/>
            <a:chOff x="0" y="0"/>
            <a:chExt cx="541898" cy="167377"/>
          </a:xfrm>
        </p:grpSpPr>
        <p:sp>
          <p:nvSpPr>
            <p:cNvPr id="10" name="Freeform 10"/>
            <p:cNvSpPr/>
            <p:nvPr/>
          </p:nvSpPr>
          <p:spPr>
            <a:xfrm>
              <a:off x="0" y="0"/>
              <a:ext cx="541898" cy="167377"/>
            </a:xfrm>
            <a:custGeom>
              <a:avLst/>
              <a:gdLst/>
              <a:ahLst/>
              <a:cxnLst/>
              <a:rect l="l" t="t" r="r" b="b"/>
              <a:pathLst>
                <a:path w="541898" h="167377">
                  <a:moveTo>
                    <a:pt x="63967" y="0"/>
                  </a:moveTo>
                  <a:lnTo>
                    <a:pt x="477931" y="0"/>
                  </a:lnTo>
                  <a:cubicBezTo>
                    <a:pt x="494896" y="0"/>
                    <a:pt x="511166" y="6739"/>
                    <a:pt x="523162" y="18735"/>
                  </a:cubicBezTo>
                  <a:cubicBezTo>
                    <a:pt x="535158" y="30731"/>
                    <a:pt x="541898" y="47002"/>
                    <a:pt x="541898" y="63967"/>
                  </a:cubicBezTo>
                  <a:lnTo>
                    <a:pt x="541898" y="103410"/>
                  </a:lnTo>
                  <a:cubicBezTo>
                    <a:pt x="541898" y="120375"/>
                    <a:pt x="535158" y="136645"/>
                    <a:pt x="523162" y="148641"/>
                  </a:cubicBezTo>
                  <a:cubicBezTo>
                    <a:pt x="511166" y="160637"/>
                    <a:pt x="494896" y="167377"/>
                    <a:pt x="477931" y="167377"/>
                  </a:cubicBezTo>
                  <a:lnTo>
                    <a:pt x="63967" y="167377"/>
                  </a:lnTo>
                  <a:cubicBezTo>
                    <a:pt x="47002" y="167377"/>
                    <a:pt x="30731" y="160637"/>
                    <a:pt x="18735" y="148641"/>
                  </a:cubicBezTo>
                  <a:cubicBezTo>
                    <a:pt x="6739" y="136645"/>
                    <a:pt x="0" y="120375"/>
                    <a:pt x="0" y="103410"/>
                  </a:cubicBezTo>
                  <a:lnTo>
                    <a:pt x="0" y="63967"/>
                  </a:lnTo>
                  <a:cubicBezTo>
                    <a:pt x="0" y="47002"/>
                    <a:pt x="6739" y="30731"/>
                    <a:pt x="18735" y="18735"/>
                  </a:cubicBezTo>
                  <a:cubicBezTo>
                    <a:pt x="30731" y="6739"/>
                    <a:pt x="47002" y="0"/>
                    <a:pt x="63967" y="0"/>
                  </a:cubicBezTo>
                  <a:close/>
                </a:path>
              </a:pathLst>
            </a:custGeom>
            <a:solidFill>
              <a:srgbClr val="004AAD">
                <a:alpha val="31765"/>
              </a:srgbClr>
            </a:solidFill>
            <a:ln w="38100" cap="sq">
              <a:solidFill>
                <a:srgbClr val="000000">
                  <a:alpha val="31765"/>
                </a:srgbClr>
              </a:solidFill>
              <a:prstDash val="solid"/>
              <a:miter/>
            </a:ln>
          </p:spPr>
        </p:sp>
        <p:sp>
          <p:nvSpPr>
            <p:cNvPr id="11" name="TextBox 11"/>
            <p:cNvSpPr txBox="1"/>
            <p:nvPr/>
          </p:nvSpPr>
          <p:spPr>
            <a:xfrm>
              <a:off x="0" y="-57150"/>
              <a:ext cx="541898" cy="224527"/>
            </a:xfrm>
            <a:prstGeom prst="rect">
              <a:avLst/>
            </a:prstGeom>
          </p:spPr>
          <p:txBody>
            <a:bodyPr lIns="50800" tIns="50800" rIns="50800" bIns="50800" rtlCol="0" anchor="ctr"/>
            <a:lstStyle/>
            <a:p>
              <a:pPr algn="ctr">
                <a:lnSpc>
                  <a:spcPts val="3600"/>
                </a:lnSpc>
              </a:pPr>
              <a:endParaRPr/>
            </a:p>
          </p:txBody>
        </p:sp>
      </p:grpSp>
      <p:sp>
        <p:nvSpPr>
          <p:cNvPr id="12" name="TextBox 12"/>
          <p:cNvSpPr txBox="1"/>
          <p:nvPr/>
        </p:nvSpPr>
        <p:spPr>
          <a:xfrm>
            <a:off x="9108776" y="228045"/>
            <a:ext cx="1523137" cy="530063"/>
          </a:xfrm>
          <a:prstGeom prst="rect">
            <a:avLst/>
          </a:prstGeom>
        </p:spPr>
        <p:txBody>
          <a:bodyPr lIns="0" tIns="0" rIns="0" bIns="0" rtlCol="0" anchor="t">
            <a:spAutoFit/>
          </a:bodyPr>
          <a:lstStyle/>
          <a:p>
            <a:pPr algn="l">
              <a:lnSpc>
                <a:spcPts val="4383"/>
              </a:lnSpc>
              <a:spcBef>
                <a:spcPct val="0"/>
              </a:spcBef>
            </a:pPr>
            <a:r>
              <a:rPr lang="en-US" sz="3131">
                <a:solidFill>
                  <a:srgbClr val="000000"/>
                </a:solidFill>
                <a:latin typeface="Canva Sans"/>
                <a:ea typeface="Canva Sans"/>
                <a:cs typeface="Canva Sans"/>
                <a:sym typeface="Canva Sans"/>
              </a:rPr>
              <a:t>FastAPI</a:t>
            </a:r>
          </a:p>
        </p:txBody>
      </p:sp>
      <p:grpSp>
        <p:nvGrpSpPr>
          <p:cNvPr id="13" name="Group 13"/>
          <p:cNvGrpSpPr/>
          <p:nvPr/>
        </p:nvGrpSpPr>
        <p:grpSpPr>
          <a:xfrm>
            <a:off x="11394404" y="202668"/>
            <a:ext cx="2801631" cy="635508"/>
            <a:chOff x="0" y="0"/>
            <a:chExt cx="737878" cy="167377"/>
          </a:xfrm>
        </p:grpSpPr>
        <p:sp>
          <p:nvSpPr>
            <p:cNvPr id="14" name="Freeform 14"/>
            <p:cNvSpPr/>
            <p:nvPr/>
          </p:nvSpPr>
          <p:spPr>
            <a:xfrm>
              <a:off x="0" y="0"/>
              <a:ext cx="737878" cy="167377"/>
            </a:xfrm>
            <a:custGeom>
              <a:avLst/>
              <a:gdLst/>
              <a:ahLst/>
              <a:cxnLst/>
              <a:rect l="l" t="t" r="r" b="b"/>
              <a:pathLst>
                <a:path w="737878" h="167377">
                  <a:moveTo>
                    <a:pt x="46977" y="0"/>
                  </a:moveTo>
                  <a:lnTo>
                    <a:pt x="690901" y="0"/>
                  </a:lnTo>
                  <a:cubicBezTo>
                    <a:pt x="716846" y="0"/>
                    <a:pt x="737878" y="21032"/>
                    <a:pt x="737878" y="46977"/>
                  </a:cubicBezTo>
                  <a:lnTo>
                    <a:pt x="737878" y="120399"/>
                  </a:lnTo>
                  <a:cubicBezTo>
                    <a:pt x="737878" y="146344"/>
                    <a:pt x="716846" y="167377"/>
                    <a:pt x="690901" y="167377"/>
                  </a:cubicBezTo>
                  <a:lnTo>
                    <a:pt x="46977" y="167377"/>
                  </a:lnTo>
                  <a:cubicBezTo>
                    <a:pt x="21032" y="167377"/>
                    <a:pt x="0" y="146344"/>
                    <a:pt x="0" y="120399"/>
                  </a:cubicBezTo>
                  <a:lnTo>
                    <a:pt x="0" y="46977"/>
                  </a:lnTo>
                  <a:cubicBezTo>
                    <a:pt x="0" y="21032"/>
                    <a:pt x="21032" y="0"/>
                    <a:pt x="46977" y="0"/>
                  </a:cubicBezTo>
                  <a:close/>
                </a:path>
              </a:pathLst>
            </a:custGeom>
            <a:solidFill>
              <a:srgbClr val="004AAD">
                <a:alpha val="31765"/>
              </a:srgbClr>
            </a:solidFill>
            <a:ln w="38100" cap="sq">
              <a:solidFill>
                <a:srgbClr val="000000">
                  <a:alpha val="31765"/>
                </a:srgbClr>
              </a:solidFill>
              <a:prstDash val="solid"/>
              <a:miter/>
            </a:ln>
          </p:spPr>
        </p:sp>
        <p:sp>
          <p:nvSpPr>
            <p:cNvPr id="15" name="TextBox 15"/>
            <p:cNvSpPr txBox="1"/>
            <p:nvPr/>
          </p:nvSpPr>
          <p:spPr>
            <a:xfrm>
              <a:off x="0" y="-57150"/>
              <a:ext cx="737878" cy="224527"/>
            </a:xfrm>
            <a:prstGeom prst="rect">
              <a:avLst/>
            </a:prstGeom>
          </p:spPr>
          <p:txBody>
            <a:bodyPr lIns="50800" tIns="50800" rIns="50800" bIns="50800" rtlCol="0" anchor="ctr"/>
            <a:lstStyle/>
            <a:p>
              <a:pPr algn="ctr">
                <a:lnSpc>
                  <a:spcPts val="3600"/>
                </a:lnSpc>
              </a:pPr>
              <a:endParaRPr/>
            </a:p>
          </p:txBody>
        </p:sp>
      </p:grpSp>
      <p:sp>
        <p:nvSpPr>
          <p:cNvPr id="16" name="TextBox 16"/>
          <p:cNvSpPr txBox="1"/>
          <p:nvPr/>
        </p:nvSpPr>
        <p:spPr>
          <a:xfrm>
            <a:off x="11636384" y="258350"/>
            <a:ext cx="2276594" cy="497087"/>
          </a:xfrm>
          <a:prstGeom prst="rect">
            <a:avLst/>
          </a:prstGeom>
        </p:spPr>
        <p:txBody>
          <a:bodyPr lIns="0" tIns="0" rIns="0" bIns="0" rtlCol="0" anchor="t">
            <a:spAutoFit/>
          </a:bodyPr>
          <a:lstStyle/>
          <a:p>
            <a:pPr algn="l">
              <a:lnSpc>
                <a:spcPts val="4101"/>
              </a:lnSpc>
              <a:spcBef>
                <a:spcPct val="0"/>
              </a:spcBef>
            </a:pPr>
            <a:r>
              <a:rPr lang="en-US" sz="2929">
                <a:solidFill>
                  <a:srgbClr val="000000"/>
                </a:solidFill>
                <a:latin typeface="Canva Sans"/>
                <a:ea typeface="Canva Sans"/>
                <a:cs typeface="Canva Sans"/>
                <a:sym typeface="Canva Sans"/>
              </a:rPr>
              <a:t>Rules Engine</a:t>
            </a:r>
          </a:p>
        </p:txBody>
      </p:sp>
      <p:grpSp>
        <p:nvGrpSpPr>
          <p:cNvPr id="17" name="Group 17"/>
          <p:cNvGrpSpPr/>
          <p:nvPr/>
        </p:nvGrpSpPr>
        <p:grpSpPr>
          <a:xfrm>
            <a:off x="14673403" y="73791"/>
            <a:ext cx="2801631" cy="1207902"/>
            <a:chOff x="0" y="0"/>
            <a:chExt cx="737878" cy="318131"/>
          </a:xfrm>
        </p:grpSpPr>
        <p:sp>
          <p:nvSpPr>
            <p:cNvPr id="18" name="Freeform 18"/>
            <p:cNvSpPr/>
            <p:nvPr/>
          </p:nvSpPr>
          <p:spPr>
            <a:xfrm>
              <a:off x="0" y="0"/>
              <a:ext cx="737878" cy="318131"/>
            </a:xfrm>
            <a:custGeom>
              <a:avLst/>
              <a:gdLst/>
              <a:ahLst/>
              <a:cxnLst/>
              <a:rect l="l" t="t" r="r" b="b"/>
              <a:pathLst>
                <a:path w="737878" h="318131">
                  <a:moveTo>
                    <a:pt x="46977" y="0"/>
                  </a:moveTo>
                  <a:lnTo>
                    <a:pt x="690901" y="0"/>
                  </a:lnTo>
                  <a:cubicBezTo>
                    <a:pt x="716846" y="0"/>
                    <a:pt x="737878" y="21032"/>
                    <a:pt x="737878" y="46977"/>
                  </a:cubicBezTo>
                  <a:lnTo>
                    <a:pt x="737878" y="271154"/>
                  </a:lnTo>
                  <a:cubicBezTo>
                    <a:pt x="737878" y="297098"/>
                    <a:pt x="716846" y="318131"/>
                    <a:pt x="690901" y="318131"/>
                  </a:cubicBezTo>
                  <a:lnTo>
                    <a:pt x="46977" y="318131"/>
                  </a:lnTo>
                  <a:cubicBezTo>
                    <a:pt x="21032" y="318131"/>
                    <a:pt x="0" y="297098"/>
                    <a:pt x="0" y="271154"/>
                  </a:cubicBezTo>
                  <a:lnTo>
                    <a:pt x="0" y="46977"/>
                  </a:lnTo>
                  <a:cubicBezTo>
                    <a:pt x="0" y="21032"/>
                    <a:pt x="21032" y="0"/>
                    <a:pt x="46977" y="0"/>
                  </a:cubicBezTo>
                  <a:close/>
                </a:path>
              </a:pathLst>
            </a:custGeom>
            <a:solidFill>
              <a:srgbClr val="004AAD">
                <a:alpha val="31765"/>
              </a:srgbClr>
            </a:solidFill>
            <a:ln w="38100" cap="sq">
              <a:solidFill>
                <a:srgbClr val="000000">
                  <a:alpha val="31765"/>
                </a:srgbClr>
              </a:solidFill>
              <a:prstDash val="solid"/>
              <a:miter/>
            </a:ln>
          </p:spPr>
        </p:sp>
        <p:sp>
          <p:nvSpPr>
            <p:cNvPr id="19" name="TextBox 19"/>
            <p:cNvSpPr txBox="1"/>
            <p:nvPr/>
          </p:nvSpPr>
          <p:spPr>
            <a:xfrm>
              <a:off x="0" y="-57150"/>
              <a:ext cx="737878" cy="375281"/>
            </a:xfrm>
            <a:prstGeom prst="rect">
              <a:avLst/>
            </a:prstGeom>
          </p:spPr>
          <p:txBody>
            <a:bodyPr lIns="50800" tIns="50800" rIns="50800" bIns="50800" rtlCol="0" anchor="ctr"/>
            <a:lstStyle/>
            <a:p>
              <a:pPr algn="ctr">
                <a:lnSpc>
                  <a:spcPts val="3600"/>
                </a:lnSpc>
              </a:pPr>
              <a:endParaRPr/>
            </a:p>
          </p:txBody>
        </p:sp>
      </p:grpSp>
      <p:sp>
        <p:nvSpPr>
          <p:cNvPr id="20" name="TextBox 20"/>
          <p:cNvSpPr txBox="1"/>
          <p:nvPr/>
        </p:nvSpPr>
        <p:spPr>
          <a:xfrm>
            <a:off x="14919343" y="155043"/>
            <a:ext cx="2304704" cy="968535"/>
          </a:xfrm>
          <a:prstGeom prst="rect">
            <a:avLst/>
          </a:prstGeom>
        </p:spPr>
        <p:txBody>
          <a:bodyPr wrap="square" lIns="0" tIns="0" rIns="0" bIns="0" rtlCol="0" anchor="t">
            <a:spAutoFit/>
          </a:bodyPr>
          <a:lstStyle/>
          <a:p>
            <a:pPr algn="ctr">
              <a:lnSpc>
                <a:spcPts val="3944"/>
              </a:lnSpc>
            </a:pPr>
            <a:r>
              <a:rPr lang="en-US" sz="2817">
                <a:solidFill>
                  <a:srgbClr val="000000"/>
                </a:solidFill>
                <a:latin typeface="Canva Sans"/>
                <a:ea typeface="Canva Sans"/>
                <a:cs typeface="Canva Sans"/>
                <a:sym typeface="Canva Sans"/>
              </a:rPr>
              <a:t>Database</a:t>
            </a:r>
          </a:p>
          <a:p>
            <a:pPr algn="ctr">
              <a:lnSpc>
                <a:spcPts val="3944"/>
              </a:lnSpc>
              <a:spcBef>
                <a:spcPct val="0"/>
              </a:spcBef>
            </a:pPr>
            <a:r>
              <a:rPr lang="en-US" sz="2817">
                <a:solidFill>
                  <a:srgbClr val="000000"/>
                </a:solidFill>
                <a:latin typeface="Canva Sans"/>
                <a:ea typeface="Canva Sans"/>
                <a:cs typeface="Canva Sans"/>
                <a:sym typeface="Canva Sans"/>
              </a:rPr>
              <a:t>(PostgreSQL)</a:t>
            </a:r>
          </a:p>
        </p:txBody>
      </p:sp>
      <p:grpSp>
        <p:nvGrpSpPr>
          <p:cNvPr id="21" name="Group 21"/>
          <p:cNvGrpSpPr/>
          <p:nvPr/>
        </p:nvGrpSpPr>
        <p:grpSpPr>
          <a:xfrm>
            <a:off x="6290942" y="1311265"/>
            <a:ext cx="2057518" cy="635508"/>
            <a:chOff x="0" y="0"/>
            <a:chExt cx="541898" cy="167377"/>
          </a:xfrm>
        </p:grpSpPr>
        <p:sp>
          <p:nvSpPr>
            <p:cNvPr id="22" name="Freeform 22"/>
            <p:cNvSpPr/>
            <p:nvPr/>
          </p:nvSpPr>
          <p:spPr>
            <a:xfrm>
              <a:off x="0" y="0"/>
              <a:ext cx="541898" cy="167377"/>
            </a:xfrm>
            <a:custGeom>
              <a:avLst/>
              <a:gdLst/>
              <a:ahLst/>
              <a:cxnLst/>
              <a:rect l="l" t="t" r="r" b="b"/>
              <a:pathLst>
                <a:path w="541898" h="167377">
                  <a:moveTo>
                    <a:pt x="63967" y="0"/>
                  </a:moveTo>
                  <a:lnTo>
                    <a:pt x="477931" y="0"/>
                  </a:lnTo>
                  <a:cubicBezTo>
                    <a:pt x="494896" y="0"/>
                    <a:pt x="511166" y="6739"/>
                    <a:pt x="523162" y="18735"/>
                  </a:cubicBezTo>
                  <a:cubicBezTo>
                    <a:pt x="535158" y="30731"/>
                    <a:pt x="541898" y="47002"/>
                    <a:pt x="541898" y="63967"/>
                  </a:cubicBezTo>
                  <a:lnTo>
                    <a:pt x="541898" y="103410"/>
                  </a:lnTo>
                  <a:cubicBezTo>
                    <a:pt x="541898" y="120375"/>
                    <a:pt x="535158" y="136645"/>
                    <a:pt x="523162" y="148641"/>
                  </a:cubicBezTo>
                  <a:cubicBezTo>
                    <a:pt x="511166" y="160637"/>
                    <a:pt x="494896" y="167377"/>
                    <a:pt x="477931" y="167377"/>
                  </a:cubicBezTo>
                  <a:lnTo>
                    <a:pt x="63967" y="167377"/>
                  </a:lnTo>
                  <a:cubicBezTo>
                    <a:pt x="47002" y="167377"/>
                    <a:pt x="30731" y="160637"/>
                    <a:pt x="18735" y="148641"/>
                  </a:cubicBezTo>
                  <a:cubicBezTo>
                    <a:pt x="6739" y="136645"/>
                    <a:pt x="0" y="120375"/>
                    <a:pt x="0" y="103410"/>
                  </a:cubicBezTo>
                  <a:lnTo>
                    <a:pt x="0" y="63967"/>
                  </a:lnTo>
                  <a:cubicBezTo>
                    <a:pt x="0" y="47002"/>
                    <a:pt x="6739" y="30731"/>
                    <a:pt x="18735" y="18735"/>
                  </a:cubicBezTo>
                  <a:cubicBezTo>
                    <a:pt x="30731" y="6739"/>
                    <a:pt x="47002" y="0"/>
                    <a:pt x="63967" y="0"/>
                  </a:cubicBezTo>
                  <a:close/>
                </a:path>
              </a:pathLst>
            </a:custGeom>
            <a:solidFill>
              <a:srgbClr val="004AAD">
                <a:alpha val="31765"/>
              </a:srgbClr>
            </a:solidFill>
            <a:ln w="38100" cap="sq">
              <a:solidFill>
                <a:srgbClr val="000000">
                  <a:alpha val="31765"/>
                </a:srgbClr>
              </a:solidFill>
              <a:prstDash val="solid"/>
              <a:miter/>
            </a:ln>
          </p:spPr>
        </p:sp>
        <p:sp>
          <p:nvSpPr>
            <p:cNvPr id="23" name="TextBox 23"/>
            <p:cNvSpPr txBox="1"/>
            <p:nvPr/>
          </p:nvSpPr>
          <p:spPr>
            <a:xfrm>
              <a:off x="0" y="-57150"/>
              <a:ext cx="541898" cy="224527"/>
            </a:xfrm>
            <a:prstGeom prst="rect">
              <a:avLst/>
            </a:prstGeom>
          </p:spPr>
          <p:txBody>
            <a:bodyPr lIns="50800" tIns="50800" rIns="50800" bIns="50800" rtlCol="0" anchor="ctr"/>
            <a:lstStyle/>
            <a:p>
              <a:pPr algn="ctr">
                <a:lnSpc>
                  <a:spcPts val="3600"/>
                </a:lnSpc>
              </a:pPr>
              <a:endParaRPr/>
            </a:p>
          </p:txBody>
        </p:sp>
      </p:grpSp>
      <p:sp>
        <p:nvSpPr>
          <p:cNvPr id="24" name="TextBox 24"/>
          <p:cNvSpPr txBox="1"/>
          <p:nvPr/>
        </p:nvSpPr>
        <p:spPr>
          <a:xfrm>
            <a:off x="6474331" y="1349567"/>
            <a:ext cx="1460897" cy="512050"/>
          </a:xfrm>
          <a:prstGeom prst="rect">
            <a:avLst/>
          </a:prstGeom>
        </p:spPr>
        <p:txBody>
          <a:bodyPr lIns="0" tIns="0" rIns="0" bIns="0" rtlCol="0" anchor="t">
            <a:spAutoFit/>
          </a:bodyPr>
          <a:lstStyle/>
          <a:p>
            <a:pPr algn="l">
              <a:lnSpc>
                <a:spcPts val="4326"/>
              </a:lnSpc>
              <a:spcBef>
                <a:spcPct val="0"/>
              </a:spcBef>
            </a:pPr>
            <a:r>
              <a:rPr lang="en-US" sz="3090">
                <a:solidFill>
                  <a:srgbClr val="000000"/>
                </a:solidFill>
                <a:latin typeface="Canva Sans"/>
                <a:ea typeface="Canva Sans"/>
                <a:cs typeface="Canva Sans"/>
                <a:sym typeface="Canva Sans"/>
              </a:rPr>
              <a:t>Logging</a:t>
            </a:r>
          </a:p>
        </p:txBody>
      </p:sp>
      <p:grpSp>
        <p:nvGrpSpPr>
          <p:cNvPr id="25" name="Group 25"/>
          <p:cNvGrpSpPr/>
          <p:nvPr/>
        </p:nvGrpSpPr>
        <p:grpSpPr>
          <a:xfrm>
            <a:off x="9811422" y="1367994"/>
            <a:ext cx="3165965" cy="579779"/>
            <a:chOff x="0" y="0"/>
            <a:chExt cx="833834" cy="152699"/>
          </a:xfrm>
        </p:grpSpPr>
        <p:sp>
          <p:nvSpPr>
            <p:cNvPr id="26" name="Freeform 26"/>
            <p:cNvSpPr/>
            <p:nvPr/>
          </p:nvSpPr>
          <p:spPr>
            <a:xfrm>
              <a:off x="0" y="0"/>
              <a:ext cx="833834" cy="152699"/>
            </a:xfrm>
            <a:custGeom>
              <a:avLst/>
              <a:gdLst/>
              <a:ahLst/>
              <a:cxnLst/>
              <a:rect l="l" t="t" r="r" b="b"/>
              <a:pathLst>
                <a:path w="833834" h="152699">
                  <a:moveTo>
                    <a:pt x="41571" y="0"/>
                  </a:moveTo>
                  <a:lnTo>
                    <a:pt x="792263" y="0"/>
                  </a:lnTo>
                  <a:cubicBezTo>
                    <a:pt x="803289" y="0"/>
                    <a:pt x="813862" y="4380"/>
                    <a:pt x="821658" y="12176"/>
                  </a:cubicBezTo>
                  <a:cubicBezTo>
                    <a:pt x="829455" y="19972"/>
                    <a:pt x="833834" y="30546"/>
                    <a:pt x="833834" y="41571"/>
                  </a:cubicBezTo>
                  <a:lnTo>
                    <a:pt x="833834" y="111128"/>
                  </a:lnTo>
                  <a:cubicBezTo>
                    <a:pt x="833834" y="122153"/>
                    <a:pt x="829455" y="132727"/>
                    <a:pt x="821658" y="140523"/>
                  </a:cubicBezTo>
                  <a:cubicBezTo>
                    <a:pt x="813862" y="148319"/>
                    <a:pt x="803289" y="152699"/>
                    <a:pt x="792263" y="152699"/>
                  </a:cubicBezTo>
                  <a:lnTo>
                    <a:pt x="41571" y="152699"/>
                  </a:lnTo>
                  <a:cubicBezTo>
                    <a:pt x="30546" y="152699"/>
                    <a:pt x="19972" y="148319"/>
                    <a:pt x="12176" y="140523"/>
                  </a:cubicBezTo>
                  <a:cubicBezTo>
                    <a:pt x="4380" y="132727"/>
                    <a:pt x="0" y="122153"/>
                    <a:pt x="0" y="111128"/>
                  </a:cubicBezTo>
                  <a:lnTo>
                    <a:pt x="0" y="41571"/>
                  </a:lnTo>
                  <a:cubicBezTo>
                    <a:pt x="0" y="30546"/>
                    <a:pt x="4380" y="19972"/>
                    <a:pt x="12176" y="12176"/>
                  </a:cubicBezTo>
                  <a:cubicBezTo>
                    <a:pt x="19972" y="4380"/>
                    <a:pt x="30546" y="0"/>
                    <a:pt x="41571" y="0"/>
                  </a:cubicBezTo>
                  <a:close/>
                </a:path>
              </a:pathLst>
            </a:custGeom>
            <a:solidFill>
              <a:srgbClr val="004AAD">
                <a:alpha val="31765"/>
              </a:srgbClr>
            </a:solidFill>
            <a:ln w="38100" cap="sq">
              <a:solidFill>
                <a:srgbClr val="000000">
                  <a:alpha val="31765"/>
                </a:srgbClr>
              </a:solidFill>
              <a:prstDash val="solid"/>
              <a:miter/>
            </a:ln>
          </p:spPr>
        </p:sp>
        <p:sp>
          <p:nvSpPr>
            <p:cNvPr id="27" name="TextBox 27"/>
            <p:cNvSpPr txBox="1"/>
            <p:nvPr/>
          </p:nvSpPr>
          <p:spPr>
            <a:xfrm>
              <a:off x="0" y="-57150"/>
              <a:ext cx="833834" cy="209849"/>
            </a:xfrm>
            <a:prstGeom prst="rect">
              <a:avLst/>
            </a:prstGeom>
          </p:spPr>
          <p:txBody>
            <a:bodyPr lIns="50800" tIns="50800" rIns="50800" bIns="50800" rtlCol="0" anchor="ctr"/>
            <a:lstStyle/>
            <a:p>
              <a:pPr algn="ctr">
                <a:lnSpc>
                  <a:spcPts val="3600"/>
                </a:lnSpc>
              </a:pPr>
              <a:endParaRPr/>
            </a:p>
          </p:txBody>
        </p:sp>
      </p:grpSp>
      <p:sp>
        <p:nvSpPr>
          <p:cNvPr id="28" name="TextBox 28"/>
          <p:cNvSpPr txBox="1"/>
          <p:nvPr/>
        </p:nvSpPr>
        <p:spPr>
          <a:xfrm>
            <a:off x="10141591" y="1348899"/>
            <a:ext cx="2835796" cy="516039"/>
          </a:xfrm>
          <a:prstGeom prst="rect">
            <a:avLst/>
          </a:prstGeom>
        </p:spPr>
        <p:txBody>
          <a:bodyPr wrap="square" lIns="0" tIns="0" rIns="0" bIns="0" rtlCol="0" anchor="t">
            <a:spAutoFit/>
          </a:bodyPr>
          <a:lstStyle/>
          <a:p>
            <a:pPr algn="l">
              <a:lnSpc>
                <a:spcPts val="4333"/>
              </a:lnSpc>
              <a:spcBef>
                <a:spcPct val="0"/>
              </a:spcBef>
            </a:pPr>
            <a:r>
              <a:rPr lang="en-US" sz="3095">
                <a:solidFill>
                  <a:srgbClr val="000000"/>
                </a:solidFill>
                <a:latin typeface="Canva Sans"/>
                <a:ea typeface="Canva Sans"/>
                <a:cs typeface="Canva Sans"/>
                <a:sym typeface="Canva Sans"/>
              </a:rPr>
              <a:t>Notifications</a:t>
            </a:r>
          </a:p>
        </p:txBody>
      </p:sp>
      <p:sp>
        <p:nvSpPr>
          <p:cNvPr id="29" name="AutoShape 29"/>
          <p:cNvSpPr/>
          <p:nvPr/>
        </p:nvSpPr>
        <p:spPr>
          <a:xfrm>
            <a:off x="8348460" y="520422"/>
            <a:ext cx="378336" cy="72543"/>
          </a:xfrm>
          <a:prstGeom prst="line">
            <a:avLst/>
          </a:prstGeom>
          <a:ln w="38100" cap="flat">
            <a:solidFill>
              <a:srgbClr val="000000"/>
            </a:solidFill>
            <a:prstDash val="solid"/>
            <a:headEnd type="none" w="sm" len="sm"/>
            <a:tailEnd type="arrow" w="med" len="sm"/>
          </a:ln>
        </p:spPr>
      </p:sp>
      <p:sp>
        <p:nvSpPr>
          <p:cNvPr id="30" name="AutoShape 30"/>
          <p:cNvSpPr/>
          <p:nvPr/>
        </p:nvSpPr>
        <p:spPr>
          <a:xfrm>
            <a:off x="10899104" y="520422"/>
            <a:ext cx="346227" cy="72543"/>
          </a:xfrm>
          <a:prstGeom prst="line">
            <a:avLst/>
          </a:prstGeom>
          <a:ln w="38100" cap="flat">
            <a:solidFill>
              <a:srgbClr val="000000"/>
            </a:solidFill>
            <a:prstDash val="solid"/>
            <a:headEnd type="none" w="sm" len="sm"/>
            <a:tailEnd type="arrow" w="med" len="sm"/>
          </a:ln>
        </p:spPr>
      </p:sp>
      <p:sp>
        <p:nvSpPr>
          <p:cNvPr id="31" name="AutoShape 31"/>
          <p:cNvSpPr/>
          <p:nvPr/>
        </p:nvSpPr>
        <p:spPr>
          <a:xfrm flipV="1">
            <a:off x="14167415" y="677742"/>
            <a:ext cx="505988" cy="77695"/>
          </a:xfrm>
          <a:prstGeom prst="line">
            <a:avLst/>
          </a:prstGeom>
          <a:ln w="38100" cap="flat">
            <a:solidFill>
              <a:srgbClr val="000000"/>
            </a:solidFill>
            <a:prstDash val="solid"/>
            <a:headEnd type="none" w="sm" len="sm"/>
            <a:tailEnd type="arrow" w="med" len="sm"/>
          </a:ln>
        </p:spPr>
      </p:sp>
      <p:sp>
        <p:nvSpPr>
          <p:cNvPr id="32" name="AutoShape 32"/>
          <p:cNvSpPr/>
          <p:nvPr/>
        </p:nvSpPr>
        <p:spPr>
          <a:xfrm flipV="1">
            <a:off x="7319701" y="904425"/>
            <a:ext cx="147828" cy="406840"/>
          </a:xfrm>
          <a:prstGeom prst="line">
            <a:avLst/>
          </a:prstGeom>
          <a:ln w="38100" cap="flat">
            <a:solidFill>
              <a:srgbClr val="000000"/>
            </a:solidFill>
            <a:prstDash val="solid"/>
            <a:headEnd type="none" w="sm" len="sm"/>
            <a:tailEnd type="arrow" w="med" len="sm"/>
          </a:ln>
        </p:spPr>
      </p:sp>
      <p:sp>
        <p:nvSpPr>
          <p:cNvPr id="33" name="AutoShape 33"/>
          <p:cNvSpPr/>
          <p:nvPr/>
        </p:nvSpPr>
        <p:spPr>
          <a:xfrm>
            <a:off x="11163908" y="758108"/>
            <a:ext cx="230496" cy="609886"/>
          </a:xfrm>
          <a:prstGeom prst="line">
            <a:avLst/>
          </a:prstGeom>
          <a:ln w="38100" cap="flat">
            <a:solidFill>
              <a:srgbClr val="000000"/>
            </a:solidFill>
            <a:prstDash val="solid"/>
            <a:headEnd type="none" w="sm" len="sm"/>
            <a:tailEnd type="arrow" w="med" len="sm"/>
          </a:ln>
        </p:spPr>
      </p:sp>
      <p:sp>
        <p:nvSpPr>
          <p:cNvPr id="34" name="TextBox 34"/>
          <p:cNvSpPr txBox="1"/>
          <p:nvPr/>
        </p:nvSpPr>
        <p:spPr>
          <a:xfrm>
            <a:off x="1334474" y="2604998"/>
            <a:ext cx="3441" cy="148667"/>
          </a:xfrm>
          <a:prstGeom prst="rect">
            <a:avLst/>
          </a:prstGeom>
        </p:spPr>
        <p:txBody>
          <a:bodyPr lIns="0" tIns="0" rIns="0" bIns="0" rtlCol="0" anchor="t">
            <a:spAutoFit/>
          </a:bodyPr>
          <a:lstStyle/>
          <a:p>
            <a:pPr algn="l">
              <a:lnSpc>
                <a:spcPts val="1200"/>
              </a:lnSpc>
              <a:spcBef>
                <a:spcPct val="0"/>
              </a:spcBef>
            </a:pPr>
            <a:endParaRPr/>
          </a:p>
        </p:txBody>
      </p:sp>
      <p:sp>
        <p:nvSpPr>
          <p:cNvPr id="35" name="TextBox 35"/>
          <p:cNvSpPr txBox="1"/>
          <p:nvPr/>
        </p:nvSpPr>
        <p:spPr>
          <a:xfrm>
            <a:off x="867759" y="3113363"/>
            <a:ext cx="14051584" cy="7370818"/>
          </a:xfrm>
          <a:prstGeom prst="rect">
            <a:avLst/>
          </a:prstGeom>
        </p:spPr>
        <p:txBody>
          <a:bodyPr lIns="0" tIns="0" rIns="0" bIns="0" rtlCol="0" anchor="t">
            <a:spAutoFit/>
          </a:bodyPr>
          <a:lstStyle/>
          <a:p>
            <a:pPr algn="l">
              <a:lnSpc>
                <a:spcPts val="3234"/>
              </a:lnSpc>
              <a:spcBef>
                <a:spcPct val="0"/>
              </a:spcBef>
            </a:pPr>
            <a:r>
              <a:rPr lang="en-US" sz="2310" b="1">
                <a:solidFill>
                  <a:srgbClr val="004AAD"/>
                </a:solidFill>
                <a:latin typeface="Canva Sans Bold"/>
                <a:ea typeface="Canva Sans Bold"/>
                <a:cs typeface="Canva Sans Bold"/>
                <a:sym typeface="Canva Sans Bold"/>
              </a:rPr>
              <a:t>Problem Statement</a:t>
            </a:r>
          </a:p>
          <a:p>
            <a:pPr algn="l">
              <a:lnSpc>
                <a:spcPts val="3234"/>
              </a:lnSpc>
              <a:spcBef>
                <a:spcPct val="0"/>
              </a:spcBef>
            </a:pPr>
            <a:r>
              <a:rPr lang="en-US" sz="2310" u="sng">
                <a:solidFill>
                  <a:srgbClr val="004AAD"/>
                </a:solidFill>
                <a:latin typeface="Canva Sans"/>
                <a:ea typeface="Canva Sans"/>
                <a:cs typeface="Canva Sans"/>
                <a:sym typeface="Canva Sans"/>
              </a:rPr>
              <a:t>Manual Process:</a:t>
            </a:r>
            <a:r>
              <a:rPr lang="en-US" sz="2310">
                <a:solidFill>
                  <a:srgbClr val="004AAD"/>
                </a:solidFill>
                <a:latin typeface="Canva Sans"/>
                <a:ea typeface="Canva Sans"/>
                <a:cs typeface="Canva Sans"/>
                <a:sym typeface="Canva Sans"/>
              </a:rPr>
              <a:t> Agents currently handle overpayments (e.g., refunds, loyalty points) manually.</a:t>
            </a:r>
          </a:p>
          <a:p>
            <a:pPr algn="l">
              <a:lnSpc>
                <a:spcPts val="3234"/>
              </a:lnSpc>
              <a:spcBef>
                <a:spcPct val="0"/>
              </a:spcBef>
            </a:pPr>
            <a:r>
              <a:rPr lang="en-US" sz="2310" u="sng">
                <a:solidFill>
                  <a:srgbClr val="004AAD"/>
                </a:solidFill>
                <a:latin typeface="Canva Sans"/>
                <a:ea typeface="Canva Sans"/>
                <a:cs typeface="Canva Sans"/>
                <a:sym typeface="Canva Sans"/>
              </a:rPr>
              <a:t>Challenges:</a:t>
            </a:r>
          </a:p>
          <a:p>
            <a:pPr algn="l">
              <a:lnSpc>
                <a:spcPts val="3234"/>
              </a:lnSpc>
              <a:spcBef>
                <a:spcPct val="0"/>
              </a:spcBef>
            </a:pPr>
            <a:r>
              <a:rPr lang="en-US" sz="2310">
                <a:solidFill>
                  <a:srgbClr val="004AAD"/>
                </a:solidFill>
                <a:latin typeface="Canva Sans"/>
                <a:ea typeface="Canva Sans"/>
                <a:cs typeface="Canva Sans"/>
                <a:sym typeface="Canva Sans"/>
              </a:rPr>
              <a:t>Time-consuming</a:t>
            </a:r>
          </a:p>
          <a:p>
            <a:pPr algn="l">
              <a:lnSpc>
                <a:spcPts val="3234"/>
              </a:lnSpc>
              <a:spcBef>
                <a:spcPct val="0"/>
              </a:spcBef>
            </a:pPr>
            <a:r>
              <a:rPr lang="en-US" sz="2310">
                <a:solidFill>
                  <a:srgbClr val="004AAD"/>
                </a:solidFill>
                <a:latin typeface="Canva Sans"/>
                <a:ea typeface="Canva Sans"/>
                <a:cs typeface="Canva Sans"/>
                <a:sym typeface="Canva Sans"/>
              </a:rPr>
              <a:t>Prone to errors</a:t>
            </a:r>
          </a:p>
          <a:p>
            <a:pPr algn="l">
              <a:lnSpc>
                <a:spcPts val="3234"/>
              </a:lnSpc>
              <a:spcBef>
                <a:spcPct val="0"/>
              </a:spcBef>
            </a:pPr>
            <a:r>
              <a:rPr lang="en-US" sz="2310">
                <a:solidFill>
                  <a:srgbClr val="004AAD"/>
                </a:solidFill>
                <a:latin typeface="Canva Sans"/>
                <a:ea typeface="Canva Sans"/>
                <a:cs typeface="Canva Sans"/>
                <a:sym typeface="Canva Sans"/>
              </a:rPr>
              <a:t>Inconsistent rule application</a:t>
            </a:r>
          </a:p>
          <a:p>
            <a:pPr algn="l">
              <a:lnSpc>
                <a:spcPts val="3234"/>
              </a:lnSpc>
              <a:spcBef>
                <a:spcPct val="0"/>
              </a:spcBef>
            </a:pPr>
            <a:endParaRPr lang="en-US" sz="2310">
              <a:solidFill>
                <a:srgbClr val="004AAD"/>
              </a:solidFill>
              <a:latin typeface="Canva Sans"/>
              <a:ea typeface="Canva Sans"/>
              <a:cs typeface="Canva Sans"/>
              <a:sym typeface="Canva Sans"/>
            </a:endParaRPr>
          </a:p>
          <a:p>
            <a:pPr algn="l">
              <a:lnSpc>
                <a:spcPts val="3234"/>
              </a:lnSpc>
              <a:spcBef>
                <a:spcPct val="0"/>
              </a:spcBef>
            </a:pPr>
            <a:r>
              <a:rPr lang="en-US" sz="2310" b="1">
                <a:solidFill>
                  <a:srgbClr val="004AAD"/>
                </a:solidFill>
                <a:latin typeface="Canva Sans Bold"/>
                <a:ea typeface="Canva Sans Bold"/>
                <a:cs typeface="Canva Sans Bold"/>
                <a:sym typeface="Canva Sans Bold"/>
              </a:rPr>
              <a:t>Our Solution</a:t>
            </a:r>
          </a:p>
          <a:p>
            <a:pPr algn="l">
              <a:lnSpc>
                <a:spcPts val="3234"/>
              </a:lnSpc>
              <a:spcBef>
                <a:spcPct val="0"/>
              </a:spcBef>
            </a:pPr>
            <a:r>
              <a:rPr lang="en-US" sz="2310" u="sng">
                <a:solidFill>
                  <a:srgbClr val="004AAD"/>
                </a:solidFill>
                <a:latin typeface="Canva Sans"/>
                <a:ea typeface="Canva Sans"/>
                <a:cs typeface="Canva Sans"/>
                <a:sym typeface="Canva Sans"/>
              </a:rPr>
              <a:t>Automated Backend System that:</a:t>
            </a:r>
          </a:p>
          <a:p>
            <a:pPr algn="l">
              <a:lnSpc>
                <a:spcPts val="3234"/>
              </a:lnSpc>
              <a:spcBef>
                <a:spcPct val="0"/>
              </a:spcBef>
            </a:pPr>
            <a:r>
              <a:rPr lang="en-US" sz="2310">
                <a:solidFill>
                  <a:srgbClr val="004AAD"/>
                </a:solidFill>
                <a:latin typeface="Canva Sans"/>
                <a:ea typeface="Canva Sans"/>
                <a:cs typeface="Canva Sans"/>
                <a:sym typeface="Canva Sans"/>
              </a:rPr>
              <a:t>Detects overpayments (paid_amount &gt; actual_fee)</a:t>
            </a:r>
          </a:p>
          <a:p>
            <a:pPr algn="l">
              <a:lnSpc>
                <a:spcPts val="3234"/>
              </a:lnSpc>
              <a:spcBef>
                <a:spcPct val="0"/>
              </a:spcBef>
            </a:pPr>
            <a:r>
              <a:rPr lang="en-US" sz="2310">
                <a:solidFill>
                  <a:srgbClr val="004AAD"/>
                </a:solidFill>
                <a:latin typeface="Canva Sans"/>
                <a:ea typeface="Canva Sans"/>
                <a:cs typeface="Canva Sans"/>
                <a:sym typeface="Canva Sans"/>
              </a:rPr>
              <a:t>Applies configurable rules (e.g., convert to points, pay school fees)</a:t>
            </a:r>
          </a:p>
          <a:p>
            <a:pPr algn="l">
              <a:lnSpc>
                <a:spcPts val="3234"/>
              </a:lnSpc>
              <a:spcBef>
                <a:spcPct val="0"/>
              </a:spcBef>
            </a:pPr>
            <a:r>
              <a:rPr lang="en-US" sz="2310">
                <a:solidFill>
                  <a:srgbClr val="004AAD"/>
                </a:solidFill>
                <a:latin typeface="Canva Sans"/>
                <a:ea typeface="Canva Sans"/>
                <a:cs typeface="Canva Sans"/>
                <a:sym typeface="Canva Sans"/>
              </a:rPr>
              <a:t>Logs adjustments in PostgreSQL</a:t>
            </a:r>
          </a:p>
          <a:p>
            <a:pPr algn="l">
              <a:lnSpc>
                <a:spcPts val="3234"/>
              </a:lnSpc>
              <a:spcBef>
                <a:spcPct val="0"/>
              </a:spcBef>
            </a:pPr>
            <a:endParaRPr lang="en-US" sz="2310">
              <a:solidFill>
                <a:srgbClr val="004AAD"/>
              </a:solidFill>
              <a:latin typeface="Canva Sans"/>
              <a:ea typeface="Canva Sans"/>
              <a:cs typeface="Canva Sans"/>
              <a:sym typeface="Canva Sans"/>
            </a:endParaRPr>
          </a:p>
          <a:p>
            <a:pPr algn="l">
              <a:lnSpc>
                <a:spcPts val="3374"/>
              </a:lnSpc>
              <a:spcBef>
                <a:spcPct val="0"/>
              </a:spcBef>
            </a:pPr>
            <a:r>
              <a:rPr lang="en-US" sz="2410" b="1">
                <a:solidFill>
                  <a:srgbClr val="004AAD"/>
                </a:solidFill>
                <a:latin typeface="Canva Sans Medium"/>
                <a:ea typeface="Canva Sans Medium"/>
                <a:cs typeface="Canva Sans Medium"/>
                <a:sym typeface="Canva Sans Medium"/>
              </a:rPr>
              <a:t>How It Helps</a:t>
            </a:r>
          </a:p>
          <a:p>
            <a:pPr marL="498800" lvl="1" indent="-249400" algn="l">
              <a:lnSpc>
                <a:spcPts val="3234"/>
              </a:lnSpc>
              <a:spcBef>
                <a:spcPct val="0"/>
              </a:spcBef>
              <a:buFont typeface="Arial"/>
              <a:buChar char="•"/>
            </a:pPr>
            <a:r>
              <a:rPr lang="en-US" sz="2310">
                <a:solidFill>
                  <a:srgbClr val="004AAD"/>
                </a:solidFill>
                <a:latin typeface="Canva Sans"/>
                <a:ea typeface="Canva Sans"/>
                <a:cs typeface="Canva Sans"/>
                <a:sym typeface="Canva Sans"/>
              </a:rPr>
              <a:t>Reduces Agent Workload</a:t>
            </a:r>
          </a:p>
          <a:p>
            <a:pPr marL="498800" lvl="1" indent="-249400" algn="l">
              <a:lnSpc>
                <a:spcPts val="3234"/>
              </a:lnSpc>
              <a:spcBef>
                <a:spcPct val="0"/>
              </a:spcBef>
              <a:buFont typeface="Arial"/>
              <a:buChar char="•"/>
            </a:pPr>
            <a:r>
              <a:rPr lang="en-US" sz="2310">
                <a:solidFill>
                  <a:srgbClr val="004AAD"/>
                </a:solidFill>
                <a:latin typeface="Canva Sans"/>
                <a:ea typeface="Canva Sans"/>
                <a:cs typeface="Canva Sans"/>
                <a:sym typeface="Canva Sans"/>
              </a:rPr>
              <a:t>Improves Accuracy</a:t>
            </a:r>
          </a:p>
          <a:p>
            <a:pPr marL="498800" lvl="1" indent="-249400" algn="l">
              <a:lnSpc>
                <a:spcPts val="3234"/>
              </a:lnSpc>
              <a:spcBef>
                <a:spcPct val="0"/>
              </a:spcBef>
              <a:buFont typeface="Arial"/>
              <a:buChar char="•"/>
            </a:pPr>
            <a:r>
              <a:rPr lang="en-US" sz="2310">
                <a:solidFill>
                  <a:srgbClr val="004AAD"/>
                </a:solidFill>
                <a:latin typeface="Canva Sans"/>
                <a:ea typeface="Canva Sans"/>
                <a:cs typeface="Canva Sans"/>
                <a:sym typeface="Canva Sans"/>
              </a:rPr>
              <a:t>Cost Savings</a:t>
            </a:r>
          </a:p>
          <a:p>
            <a:pPr algn="l">
              <a:lnSpc>
                <a:spcPts val="3234"/>
              </a:lnSpc>
              <a:spcBef>
                <a:spcPct val="0"/>
              </a:spcBef>
            </a:pPr>
            <a:endParaRPr lang="en-US" sz="2310">
              <a:solidFill>
                <a:srgbClr val="004AAD"/>
              </a:solidFill>
              <a:latin typeface="Canva Sans"/>
              <a:ea typeface="Canva Sans"/>
              <a:cs typeface="Canva Sans"/>
              <a:sym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17385" y="0"/>
            <a:ext cx="7315200" cy="1808849"/>
          </a:xfrm>
          <a:custGeom>
            <a:avLst/>
            <a:gdLst/>
            <a:ahLst/>
            <a:cxnLst/>
            <a:rect l="l" t="t" r="r" b="b"/>
            <a:pathLst>
              <a:path w="7315200" h="1808849">
                <a:moveTo>
                  <a:pt x="0" y="0"/>
                </a:moveTo>
                <a:lnTo>
                  <a:pt x="7315200" y="0"/>
                </a:lnTo>
                <a:lnTo>
                  <a:pt x="7315200" y="1808849"/>
                </a:lnTo>
                <a:lnTo>
                  <a:pt x="0" y="18088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146763" y="435585"/>
            <a:ext cx="9242638" cy="1293969"/>
          </a:xfrm>
          <a:custGeom>
            <a:avLst/>
            <a:gdLst/>
            <a:ahLst/>
            <a:cxnLst/>
            <a:rect l="l" t="t" r="r" b="b"/>
            <a:pathLst>
              <a:path w="9242638" h="1293969">
                <a:moveTo>
                  <a:pt x="0" y="0"/>
                </a:moveTo>
                <a:lnTo>
                  <a:pt x="9242637" y="0"/>
                </a:lnTo>
                <a:lnTo>
                  <a:pt x="9242637" y="1293969"/>
                </a:lnTo>
                <a:lnTo>
                  <a:pt x="0" y="1293969"/>
                </a:lnTo>
                <a:lnTo>
                  <a:pt x="0" y="0"/>
                </a:lnTo>
                <a:close/>
              </a:path>
            </a:pathLst>
          </a:custGeom>
          <a:blipFill>
            <a:blip r:embed="rId4"/>
            <a:stretch>
              <a:fillRect/>
            </a:stretch>
          </a:blipFill>
        </p:spPr>
      </p:sp>
      <p:sp>
        <p:nvSpPr>
          <p:cNvPr id="4" name="TextBox 4"/>
          <p:cNvSpPr txBox="1"/>
          <p:nvPr/>
        </p:nvSpPr>
        <p:spPr>
          <a:xfrm>
            <a:off x="541822" y="3013952"/>
            <a:ext cx="17577908" cy="9581387"/>
          </a:xfrm>
          <a:prstGeom prst="rect">
            <a:avLst/>
          </a:prstGeom>
        </p:spPr>
        <p:txBody>
          <a:bodyPr lIns="0" tIns="0" rIns="0" bIns="0" rtlCol="0" anchor="t">
            <a:spAutoFit/>
          </a:bodyPr>
          <a:lstStyle/>
          <a:p>
            <a:pPr algn="l">
              <a:lnSpc>
                <a:spcPts val="4242"/>
              </a:lnSpc>
              <a:spcBef>
                <a:spcPct val="0"/>
              </a:spcBef>
            </a:pPr>
            <a:r>
              <a:rPr lang="en-US" sz="3030" b="1">
                <a:solidFill>
                  <a:srgbClr val="004AAD"/>
                </a:solidFill>
                <a:latin typeface="Canva Sans Bold"/>
                <a:ea typeface="Canva Sans Bold"/>
                <a:cs typeface="Canva Sans Bold"/>
                <a:sym typeface="Canva Sans Bold"/>
              </a:rPr>
              <a:t>1. Detection Layer (FastAPI)</a:t>
            </a:r>
          </a:p>
          <a:p>
            <a:pPr algn="l">
              <a:lnSpc>
                <a:spcPts val="4242"/>
              </a:lnSpc>
              <a:spcBef>
                <a:spcPct val="0"/>
              </a:spcBef>
            </a:pPr>
            <a:r>
              <a:rPr lang="en-US" sz="3030">
                <a:solidFill>
                  <a:srgbClr val="004AAD"/>
                </a:solidFill>
                <a:latin typeface="Canva Sans"/>
                <a:ea typeface="Canva Sans"/>
                <a:cs typeface="Canva Sans"/>
                <a:sym typeface="Canva Sans"/>
              </a:rPr>
              <a:t>Technology: Python + FastAPI</a:t>
            </a:r>
          </a:p>
          <a:p>
            <a:pPr algn="l">
              <a:lnSpc>
                <a:spcPts val="4242"/>
              </a:lnSpc>
              <a:spcBef>
                <a:spcPct val="0"/>
              </a:spcBef>
            </a:pPr>
            <a:r>
              <a:rPr lang="en-US" sz="3030">
                <a:solidFill>
                  <a:srgbClr val="004AAD"/>
                </a:solidFill>
                <a:latin typeface="Canva Sans"/>
                <a:ea typeface="Canva Sans"/>
                <a:cs typeface="Canva Sans"/>
                <a:sym typeface="Canva Sans"/>
              </a:rPr>
              <a:t>How it works:</a:t>
            </a:r>
          </a:p>
          <a:p>
            <a:pPr algn="l">
              <a:lnSpc>
                <a:spcPts val="4242"/>
              </a:lnSpc>
              <a:spcBef>
                <a:spcPct val="0"/>
              </a:spcBef>
            </a:pPr>
            <a:r>
              <a:rPr lang="en-US" sz="3030">
                <a:solidFill>
                  <a:srgbClr val="004AAD"/>
                </a:solidFill>
                <a:latin typeface="Canva Sans"/>
                <a:ea typeface="Canva Sans"/>
                <a:cs typeface="Canva Sans"/>
                <a:sym typeface="Canva Sans"/>
              </a:rPr>
              <a:t>Receives transaction data via REST API</a:t>
            </a:r>
          </a:p>
          <a:p>
            <a:pPr algn="l">
              <a:lnSpc>
                <a:spcPts val="4242"/>
              </a:lnSpc>
              <a:spcBef>
                <a:spcPct val="0"/>
              </a:spcBef>
            </a:pPr>
            <a:r>
              <a:rPr lang="en-US" sz="3030">
                <a:solidFill>
                  <a:srgbClr val="004AAD"/>
                </a:solidFill>
                <a:latin typeface="Canva Sans"/>
                <a:ea typeface="Canva Sans"/>
                <a:cs typeface="Canva Sans"/>
                <a:sym typeface="Canva Sans"/>
              </a:rPr>
              <a:t>Instantly compares paid_amount vs actual_fee</a:t>
            </a:r>
          </a:p>
          <a:p>
            <a:pPr algn="l">
              <a:lnSpc>
                <a:spcPts val="4242"/>
              </a:lnSpc>
              <a:spcBef>
                <a:spcPct val="0"/>
              </a:spcBef>
            </a:pPr>
            <a:r>
              <a:rPr lang="en-US" sz="3030">
                <a:solidFill>
                  <a:srgbClr val="004AAD"/>
                </a:solidFill>
                <a:latin typeface="Canva Sans"/>
                <a:ea typeface="Canva Sans"/>
                <a:cs typeface="Canva Sans"/>
                <a:sym typeface="Canva Sans"/>
              </a:rPr>
              <a:t>Triggers adjustment workflow if paid_amount &gt; actual_fee</a:t>
            </a:r>
          </a:p>
          <a:p>
            <a:pPr algn="l">
              <a:lnSpc>
                <a:spcPts val="4242"/>
              </a:lnSpc>
              <a:spcBef>
                <a:spcPct val="0"/>
              </a:spcBef>
            </a:pPr>
            <a:r>
              <a:rPr lang="en-US" sz="3030" b="1">
                <a:solidFill>
                  <a:srgbClr val="004AAD"/>
                </a:solidFill>
                <a:latin typeface="Canva Sans Medium"/>
                <a:ea typeface="Canva Sans Medium"/>
                <a:cs typeface="Canva Sans Medium"/>
                <a:sym typeface="Canva Sans Medium"/>
              </a:rPr>
              <a:t>2. Rules Engine (Python)</a:t>
            </a:r>
          </a:p>
          <a:p>
            <a:pPr algn="l">
              <a:lnSpc>
                <a:spcPts val="4242"/>
              </a:lnSpc>
              <a:spcBef>
                <a:spcPct val="0"/>
              </a:spcBef>
            </a:pPr>
            <a:r>
              <a:rPr lang="en-US" sz="3030" b="1">
                <a:solidFill>
                  <a:srgbClr val="004AAD"/>
                </a:solidFill>
                <a:latin typeface="Canva Sans Medium"/>
                <a:ea typeface="Canva Sans Medium"/>
                <a:cs typeface="Canva Sans Medium"/>
                <a:sym typeface="Canva Sans Medium"/>
              </a:rPr>
              <a:t>3. Action Execution</a:t>
            </a:r>
          </a:p>
          <a:p>
            <a:pPr marL="654183" lvl="1" indent="-327092" algn="l">
              <a:lnSpc>
                <a:spcPts val="4242"/>
              </a:lnSpc>
              <a:spcBef>
                <a:spcPct val="0"/>
              </a:spcBef>
              <a:buFont typeface="Arial"/>
              <a:buChar char="•"/>
            </a:pPr>
            <a:r>
              <a:rPr lang="en-US" sz="3030">
                <a:solidFill>
                  <a:srgbClr val="004AAD"/>
                </a:solidFill>
                <a:latin typeface="Canva Sans"/>
                <a:ea typeface="Canva Sans"/>
                <a:cs typeface="Canva Sans"/>
                <a:sym typeface="Canva Sans"/>
              </a:rPr>
              <a:t>Database: PostgreSQL via SQLAlchemy ORM</a:t>
            </a:r>
          </a:p>
          <a:p>
            <a:pPr algn="l">
              <a:lnSpc>
                <a:spcPts val="4242"/>
              </a:lnSpc>
              <a:spcBef>
                <a:spcPct val="0"/>
              </a:spcBef>
            </a:pPr>
            <a:r>
              <a:rPr lang="en-US" sz="3030" b="1">
                <a:solidFill>
                  <a:srgbClr val="004AAD"/>
                </a:solidFill>
                <a:latin typeface="Canva Sans Medium"/>
                <a:ea typeface="Canva Sans Medium"/>
                <a:cs typeface="Canva Sans Medium"/>
                <a:sym typeface="Canva Sans Medium"/>
              </a:rPr>
              <a:t>4. Audit System</a:t>
            </a:r>
          </a:p>
          <a:p>
            <a:pPr marL="654183" lvl="1" indent="-327092" algn="l">
              <a:lnSpc>
                <a:spcPts val="4242"/>
              </a:lnSpc>
              <a:spcBef>
                <a:spcPct val="0"/>
              </a:spcBef>
              <a:buFont typeface="Arial"/>
              <a:buChar char="•"/>
            </a:pPr>
            <a:r>
              <a:rPr lang="en-US" sz="3030">
                <a:solidFill>
                  <a:srgbClr val="004AAD"/>
                </a:solidFill>
                <a:latin typeface="Canva Sans"/>
                <a:ea typeface="Canva Sans"/>
                <a:cs typeface="Canva Sans"/>
                <a:sym typeface="Canva Sans"/>
              </a:rPr>
              <a:t>Technology: SQLAlchemy models</a:t>
            </a:r>
          </a:p>
          <a:p>
            <a:pPr marL="654183" lvl="1" indent="-327092" algn="l">
              <a:lnSpc>
                <a:spcPts val="4242"/>
              </a:lnSpc>
              <a:spcBef>
                <a:spcPct val="0"/>
              </a:spcBef>
              <a:buFont typeface="Arial"/>
              <a:buChar char="•"/>
            </a:pPr>
            <a:r>
              <a:rPr lang="en-US" sz="3030">
                <a:solidFill>
                  <a:srgbClr val="004AAD"/>
                </a:solidFill>
                <a:latin typeface="Canva Sans"/>
                <a:ea typeface="Canva Sans"/>
                <a:cs typeface="Canva Sans"/>
                <a:sym typeface="Canva Sans"/>
              </a:rPr>
              <a:t>Tracks:</a:t>
            </a:r>
          </a:p>
          <a:p>
            <a:pPr algn="l">
              <a:lnSpc>
                <a:spcPts val="4242"/>
              </a:lnSpc>
              <a:spcBef>
                <a:spcPct val="0"/>
              </a:spcBef>
            </a:pPr>
            <a:r>
              <a:rPr lang="en-US" sz="3030">
                <a:solidFill>
                  <a:srgbClr val="004AAD"/>
                </a:solidFill>
                <a:latin typeface="Canva Sans"/>
                <a:ea typeface="Canva Sans"/>
                <a:cs typeface="Canva Sans"/>
                <a:sym typeface="Canva Sans"/>
              </a:rPr>
              <a:t>       Original transaction, Applied rule, Adjustment result, Timestamp, Status (success/failed)</a:t>
            </a:r>
          </a:p>
          <a:p>
            <a:pPr algn="l">
              <a:lnSpc>
                <a:spcPts val="4242"/>
              </a:lnSpc>
              <a:spcBef>
                <a:spcPct val="0"/>
              </a:spcBef>
            </a:pPr>
            <a:endParaRPr lang="en-US" sz="3030">
              <a:solidFill>
                <a:srgbClr val="004AAD"/>
              </a:solidFill>
              <a:latin typeface="Canva Sans"/>
              <a:ea typeface="Canva Sans"/>
              <a:cs typeface="Canva Sans"/>
              <a:sym typeface="Canva Sans"/>
            </a:endParaRPr>
          </a:p>
          <a:p>
            <a:pPr algn="l">
              <a:lnSpc>
                <a:spcPts val="4242"/>
              </a:lnSpc>
              <a:spcBef>
                <a:spcPct val="0"/>
              </a:spcBef>
            </a:pPr>
            <a:endParaRPr lang="en-US" sz="3030">
              <a:solidFill>
                <a:srgbClr val="004AAD"/>
              </a:solidFill>
              <a:latin typeface="Canva Sans"/>
              <a:ea typeface="Canva Sans"/>
              <a:cs typeface="Canva Sans"/>
              <a:sym typeface="Canva Sans"/>
            </a:endParaRPr>
          </a:p>
          <a:p>
            <a:pPr algn="l">
              <a:lnSpc>
                <a:spcPts val="4242"/>
              </a:lnSpc>
              <a:spcBef>
                <a:spcPct val="0"/>
              </a:spcBef>
            </a:pPr>
            <a:endParaRPr lang="en-US" sz="3030">
              <a:solidFill>
                <a:srgbClr val="004AAD"/>
              </a:solidFill>
              <a:latin typeface="Canva Sans"/>
              <a:ea typeface="Canva Sans"/>
              <a:cs typeface="Canva Sans"/>
              <a:sym typeface="Canva Sans"/>
            </a:endParaRPr>
          </a:p>
          <a:p>
            <a:pPr algn="l">
              <a:lnSpc>
                <a:spcPts val="4242"/>
              </a:lnSpc>
              <a:spcBef>
                <a:spcPct val="0"/>
              </a:spcBef>
            </a:pPr>
            <a:endParaRPr lang="en-US" sz="3030">
              <a:solidFill>
                <a:srgbClr val="004AAD"/>
              </a:solidFill>
              <a:latin typeface="Canva Sans"/>
              <a:ea typeface="Canva Sans"/>
              <a:cs typeface="Canva Sans"/>
              <a:sym typeface="Canva Sans"/>
            </a:endParaRPr>
          </a:p>
          <a:p>
            <a:pPr algn="l">
              <a:lnSpc>
                <a:spcPts val="4242"/>
              </a:lnSpc>
              <a:spcBef>
                <a:spcPct val="0"/>
              </a:spcBef>
            </a:pPr>
            <a:endParaRPr lang="en-US" sz="3030">
              <a:solidFill>
                <a:srgbClr val="004AAD"/>
              </a:solidFill>
              <a:latin typeface="Canva Sans"/>
              <a:ea typeface="Canva Sans"/>
              <a:cs typeface="Canva Sans"/>
              <a:sym typeface="Canva Sans"/>
            </a:endParaRPr>
          </a:p>
        </p:txBody>
      </p:sp>
      <p:sp>
        <p:nvSpPr>
          <p:cNvPr id="5" name="Freeform 5"/>
          <p:cNvSpPr/>
          <p:nvPr/>
        </p:nvSpPr>
        <p:spPr>
          <a:xfrm>
            <a:off x="9848647" y="6723544"/>
            <a:ext cx="7841839" cy="2586285"/>
          </a:xfrm>
          <a:custGeom>
            <a:avLst/>
            <a:gdLst/>
            <a:ahLst/>
            <a:cxnLst/>
            <a:rect l="l" t="t" r="r" b="b"/>
            <a:pathLst>
              <a:path w="7841839" h="2586285">
                <a:moveTo>
                  <a:pt x="0" y="0"/>
                </a:moveTo>
                <a:lnTo>
                  <a:pt x="7841839" y="0"/>
                </a:lnTo>
                <a:lnTo>
                  <a:pt x="7841839" y="2586286"/>
                </a:lnTo>
                <a:lnTo>
                  <a:pt x="0" y="2586286"/>
                </a:lnTo>
                <a:lnTo>
                  <a:pt x="0" y="0"/>
                </a:lnTo>
                <a:close/>
              </a:path>
            </a:pathLst>
          </a:custGeom>
          <a:blipFill>
            <a:blip r:embed="rId5"/>
            <a:stretch>
              <a:fillRect/>
            </a:stretch>
          </a:blipFill>
        </p:spPr>
      </p:sp>
      <p:sp>
        <p:nvSpPr>
          <p:cNvPr id="6" name="TextBox 6"/>
          <p:cNvSpPr txBox="1"/>
          <p:nvPr/>
        </p:nvSpPr>
        <p:spPr>
          <a:xfrm>
            <a:off x="711855" y="443450"/>
            <a:ext cx="4577631" cy="707501"/>
          </a:xfrm>
          <a:prstGeom prst="rect">
            <a:avLst/>
          </a:prstGeom>
        </p:spPr>
        <p:txBody>
          <a:bodyPr wrap="square" lIns="0" tIns="0" rIns="0" bIns="0" rtlCol="0" anchor="t">
            <a:spAutoFit/>
          </a:bodyPr>
          <a:lstStyle/>
          <a:p>
            <a:pPr algn="ctr">
              <a:lnSpc>
                <a:spcPts val="5921"/>
              </a:lnSpc>
            </a:pPr>
            <a:r>
              <a:rPr lang="en-US" sz="4230" b="1">
                <a:solidFill>
                  <a:srgbClr val="FFFFFF"/>
                </a:solidFill>
                <a:latin typeface="Canva Sans Bold"/>
                <a:ea typeface="Canva Sans Bold"/>
                <a:cs typeface="Canva Sans Bold"/>
                <a:sym typeface="Canva Sans Bold"/>
              </a:rPr>
              <a:t>WORKS DONE</a:t>
            </a:r>
          </a:p>
        </p:txBody>
      </p:sp>
      <p:sp>
        <p:nvSpPr>
          <p:cNvPr id="7" name="TextBox 7"/>
          <p:cNvSpPr txBox="1"/>
          <p:nvPr/>
        </p:nvSpPr>
        <p:spPr>
          <a:xfrm>
            <a:off x="0" y="2038156"/>
            <a:ext cx="13085415" cy="727440"/>
          </a:xfrm>
          <a:prstGeom prst="rect">
            <a:avLst/>
          </a:prstGeom>
        </p:spPr>
        <p:txBody>
          <a:bodyPr lIns="0" tIns="0" rIns="0" bIns="0" rtlCol="0" anchor="t">
            <a:spAutoFit/>
          </a:bodyPr>
          <a:lstStyle/>
          <a:p>
            <a:pPr algn="ctr">
              <a:lnSpc>
                <a:spcPts val="5987"/>
              </a:lnSpc>
            </a:pPr>
            <a:r>
              <a:rPr lang="en-US" sz="4276" b="1">
                <a:solidFill>
                  <a:srgbClr val="004AAD"/>
                </a:solidFill>
                <a:latin typeface="Canva Sans Bold"/>
                <a:ea typeface="Canva Sans Bold"/>
                <a:cs typeface="Canva Sans Bold"/>
                <a:sym typeface="Canva Sans Bold"/>
              </a:rPr>
              <a:t>5) Automated Overpayment Adjustment System</a:t>
            </a:r>
          </a:p>
        </p:txBody>
      </p:sp>
      <p:sp>
        <p:nvSpPr>
          <p:cNvPr id="8" name="TextBox 8"/>
          <p:cNvSpPr txBox="1"/>
          <p:nvPr/>
        </p:nvSpPr>
        <p:spPr>
          <a:xfrm>
            <a:off x="5966925" y="797201"/>
            <a:ext cx="2010728" cy="513587"/>
          </a:xfrm>
          <a:prstGeom prst="rect">
            <a:avLst/>
          </a:prstGeom>
        </p:spPr>
        <p:txBody>
          <a:bodyPr lIns="0" tIns="0" rIns="0" bIns="0" rtlCol="0" anchor="t">
            <a:spAutoFit/>
          </a:bodyPr>
          <a:lstStyle/>
          <a:p>
            <a:pPr algn="ctr">
              <a:lnSpc>
                <a:spcPts val="4242"/>
              </a:lnSpc>
              <a:spcBef>
                <a:spcPct val="0"/>
              </a:spcBef>
            </a:pPr>
            <a:r>
              <a:rPr lang="en-US" sz="3030" b="1">
                <a:solidFill>
                  <a:srgbClr val="5E17EB"/>
                </a:solidFill>
                <a:latin typeface="Canva Sans Bold"/>
                <a:ea typeface="Canva Sans Bold"/>
                <a:cs typeface="Canva Sans Bold"/>
                <a:sym typeface="Canva Sans Bold"/>
              </a:rPr>
              <a:t>Logic flow</a:t>
            </a:r>
          </a:p>
        </p:txBody>
      </p:sp>
      <p:sp>
        <p:nvSpPr>
          <p:cNvPr id="9" name="TextBox 9"/>
          <p:cNvSpPr txBox="1"/>
          <p:nvPr/>
        </p:nvSpPr>
        <p:spPr>
          <a:xfrm>
            <a:off x="11846702" y="5886168"/>
            <a:ext cx="3890802" cy="504433"/>
          </a:xfrm>
          <a:prstGeom prst="rect">
            <a:avLst/>
          </a:prstGeom>
        </p:spPr>
        <p:txBody>
          <a:bodyPr wrap="square" lIns="0" tIns="0" rIns="0" bIns="0" rtlCol="0" anchor="t">
            <a:spAutoFit/>
          </a:bodyPr>
          <a:lstStyle/>
          <a:p>
            <a:pPr algn="ctr">
              <a:lnSpc>
                <a:spcPts val="4249"/>
              </a:lnSpc>
              <a:spcBef>
                <a:spcPct val="0"/>
              </a:spcBef>
            </a:pPr>
            <a:r>
              <a:rPr lang="en-US" sz="3035" b="1">
                <a:solidFill>
                  <a:srgbClr val="5E17EB"/>
                </a:solidFill>
                <a:latin typeface="Canva Sans Bold"/>
                <a:ea typeface="Canva Sans Bold"/>
                <a:cs typeface="Canva Sans Bold"/>
                <a:sym typeface="Canva Sans Bold"/>
              </a:rPr>
              <a:t>API response output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17385" y="0"/>
            <a:ext cx="7315200" cy="1808849"/>
          </a:xfrm>
          <a:custGeom>
            <a:avLst/>
            <a:gdLst/>
            <a:ahLst/>
            <a:cxnLst/>
            <a:rect l="l" t="t" r="r" b="b"/>
            <a:pathLst>
              <a:path w="7315200" h="1808849">
                <a:moveTo>
                  <a:pt x="0" y="0"/>
                </a:moveTo>
                <a:lnTo>
                  <a:pt x="7315200" y="0"/>
                </a:lnTo>
                <a:lnTo>
                  <a:pt x="7315200" y="1808849"/>
                </a:lnTo>
                <a:lnTo>
                  <a:pt x="0" y="18088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589224"/>
            <a:ext cx="3985080" cy="707501"/>
          </a:xfrm>
          <a:prstGeom prst="rect">
            <a:avLst/>
          </a:prstGeom>
        </p:spPr>
        <p:txBody>
          <a:bodyPr wrap="square" lIns="0" tIns="0" rIns="0" bIns="0" rtlCol="0" anchor="t">
            <a:spAutoFit/>
          </a:bodyPr>
          <a:lstStyle/>
          <a:p>
            <a:pPr algn="ctr">
              <a:lnSpc>
                <a:spcPts val="5921"/>
              </a:lnSpc>
            </a:pPr>
            <a:r>
              <a:rPr lang="en-US" sz="4230" b="1">
                <a:solidFill>
                  <a:srgbClr val="FFFFFF"/>
                </a:solidFill>
                <a:latin typeface="Canva Sans Bold"/>
                <a:ea typeface="Canva Sans Bold"/>
                <a:cs typeface="Canva Sans Bold"/>
                <a:sym typeface="Canva Sans Bold"/>
              </a:rPr>
              <a:t>LEARNINGS</a:t>
            </a:r>
          </a:p>
        </p:txBody>
      </p:sp>
      <p:sp>
        <p:nvSpPr>
          <p:cNvPr id="4" name="TextBox 4"/>
          <p:cNvSpPr txBox="1"/>
          <p:nvPr/>
        </p:nvSpPr>
        <p:spPr>
          <a:xfrm>
            <a:off x="415235" y="3235198"/>
            <a:ext cx="5996448" cy="678820"/>
          </a:xfrm>
          <a:prstGeom prst="rect">
            <a:avLst/>
          </a:prstGeom>
        </p:spPr>
        <p:txBody>
          <a:bodyPr lIns="0" tIns="0" rIns="0" bIns="0" rtlCol="0" anchor="t">
            <a:spAutoFit/>
          </a:bodyPr>
          <a:lstStyle/>
          <a:p>
            <a:pPr marL="0" lvl="0" indent="0" algn="ctr">
              <a:lnSpc>
                <a:spcPts val="4731"/>
              </a:lnSpc>
              <a:spcBef>
                <a:spcPct val="0"/>
              </a:spcBef>
            </a:pPr>
            <a:r>
              <a:rPr lang="en-US" sz="3942">
                <a:solidFill>
                  <a:srgbClr val="004AAD"/>
                </a:solidFill>
                <a:latin typeface="Funtastic"/>
                <a:ea typeface="Funtastic"/>
                <a:cs typeface="Funtastic"/>
                <a:sym typeface="Funtastic"/>
              </a:rPr>
              <a:t>CAMEL - SPRINGBOOT</a:t>
            </a:r>
          </a:p>
        </p:txBody>
      </p:sp>
      <p:sp>
        <p:nvSpPr>
          <p:cNvPr id="5" name="TextBox 5"/>
          <p:cNvSpPr txBox="1"/>
          <p:nvPr/>
        </p:nvSpPr>
        <p:spPr>
          <a:xfrm>
            <a:off x="1028700" y="4173352"/>
            <a:ext cx="6716576" cy="4755941"/>
          </a:xfrm>
          <a:prstGeom prst="rect">
            <a:avLst/>
          </a:prstGeom>
        </p:spPr>
        <p:txBody>
          <a:bodyPr lIns="0" tIns="0" rIns="0" bIns="0" rtlCol="0" anchor="t">
            <a:spAutoFit/>
          </a:bodyPr>
          <a:lstStyle/>
          <a:p>
            <a:pPr algn="just">
              <a:lnSpc>
                <a:spcPts val="4229"/>
              </a:lnSpc>
            </a:pPr>
            <a:r>
              <a:rPr lang="en-US" sz="2168" b="1">
                <a:solidFill>
                  <a:srgbClr val="442F23"/>
                </a:solidFill>
                <a:latin typeface="Balsamiq Sans Bold"/>
                <a:ea typeface="Balsamiq Sans Bold"/>
                <a:cs typeface="Balsamiq Sans Bold"/>
                <a:sym typeface="Balsamiq Sans Bold"/>
              </a:rPr>
              <a:t>We had the opportunity to gain hands-on experience with Apache Camel integrated with Spring Boot, which deepened our understanding of enterprise integration patterns and real-world middleware solutions. Working in this allowed us to explore how Camel routes are designed for seamless message transformation, routing, and communication between microservices. We learned how to build scalable, maintainable APIs by leveraging Camel components,</a:t>
            </a:r>
          </a:p>
        </p:txBody>
      </p:sp>
      <p:sp>
        <p:nvSpPr>
          <p:cNvPr id="6" name="TextBox 6"/>
          <p:cNvSpPr txBox="1"/>
          <p:nvPr/>
        </p:nvSpPr>
        <p:spPr>
          <a:xfrm>
            <a:off x="7487348" y="942975"/>
            <a:ext cx="5996448" cy="678820"/>
          </a:xfrm>
          <a:prstGeom prst="rect">
            <a:avLst/>
          </a:prstGeom>
        </p:spPr>
        <p:txBody>
          <a:bodyPr lIns="0" tIns="0" rIns="0" bIns="0" rtlCol="0" anchor="t">
            <a:spAutoFit/>
          </a:bodyPr>
          <a:lstStyle/>
          <a:p>
            <a:pPr marL="0" lvl="0" indent="0" algn="ctr">
              <a:lnSpc>
                <a:spcPts val="4731"/>
              </a:lnSpc>
              <a:spcBef>
                <a:spcPct val="0"/>
              </a:spcBef>
            </a:pPr>
            <a:r>
              <a:rPr lang="en-US" sz="3942">
                <a:solidFill>
                  <a:srgbClr val="004AAD"/>
                </a:solidFill>
                <a:latin typeface="Funtastic"/>
                <a:ea typeface="Funtastic"/>
                <a:cs typeface="Funtastic"/>
                <a:sym typeface="Funtastic"/>
              </a:rPr>
              <a:t>OTHERS...</a:t>
            </a:r>
          </a:p>
        </p:txBody>
      </p:sp>
      <p:sp>
        <p:nvSpPr>
          <p:cNvPr id="7" name="TextBox 7"/>
          <p:cNvSpPr txBox="1"/>
          <p:nvPr/>
        </p:nvSpPr>
        <p:spPr>
          <a:xfrm>
            <a:off x="9376106" y="1759852"/>
            <a:ext cx="7883194" cy="3430011"/>
          </a:xfrm>
          <a:prstGeom prst="rect">
            <a:avLst/>
          </a:prstGeom>
        </p:spPr>
        <p:txBody>
          <a:bodyPr lIns="0" tIns="0" rIns="0" bIns="0" rtlCol="0" anchor="t">
            <a:spAutoFit/>
          </a:bodyPr>
          <a:lstStyle/>
          <a:p>
            <a:pPr algn="just">
              <a:lnSpc>
                <a:spcPts val="4619"/>
              </a:lnSpc>
            </a:pPr>
            <a:r>
              <a:rPr lang="en-US" sz="2168" b="1">
                <a:solidFill>
                  <a:srgbClr val="442F23"/>
                </a:solidFill>
                <a:latin typeface="Balsamiq Sans Bold"/>
                <a:ea typeface="Balsamiq Sans Bold"/>
                <a:cs typeface="Balsamiq Sans Bold"/>
                <a:sym typeface="Balsamiq Sans Bold"/>
              </a:rPr>
              <a:t>1. OAuth Integration</a:t>
            </a:r>
          </a:p>
          <a:p>
            <a:pPr marL="468256" lvl="1" indent="-234128" algn="just">
              <a:lnSpc>
                <a:spcPts val="4619"/>
              </a:lnSpc>
              <a:buFont typeface="Arial"/>
              <a:buChar char="•"/>
            </a:pPr>
            <a:r>
              <a:rPr lang="en-US" sz="2168" b="1">
                <a:solidFill>
                  <a:srgbClr val="442F23"/>
                </a:solidFill>
                <a:latin typeface="Balsamiq Sans Bold"/>
                <a:ea typeface="Balsamiq Sans Bold"/>
                <a:cs typeface="Balsamiq Sans Bold"/>
                <a:sym typeface="Balsamiq Sans Bold"/>
              </a:rPr>
              <a:t>Implemented OAuth 2.0 for Zoom and Outlook securely.</a:t>
            </a:r>
          </a:p>
          <a:p>
            <a:pPr marL="468256" lvl="1" indent="-234128" algn="just">
              <a:lnSpc>
                <a:spcPts val="4619"/>
              </a:lnSpc>
              <a:buFont typeface="Arial"/>
              <a:buChar char="•"/>
            </a:pPr>
            <a:r>
              <a:rPr lang="en-US" sz="2168" b="1">
                <a:solidFill>
                  <a:srgbClr val="442F23"/>
                </a:solidFill>
                <a:latin typeface="Balsamiq Sans Bold"/>
                <a:ea typeface="Balsamiq Sans Bold"/>
                <a:cs typeface="Balsamiq Sans Bold"/>
                <a:sym typeface="Balsamiq Sans Bold"/>
              </a:rPr>
              <a:t>Understood token flow: access tokens, refresh tokens, expiration handling.</a:t>
            </a:r>
          </a:p>
          <a:p>
            <a:pPr marL="468256" lvl="1" indent="-234128" algn="just">
              <a:lnSpc>
                <a:spcPts val="4619"/>
              </a:lnSpc>
              <a:buFont typeface="Arial"/>
              <a:buChar char="•"/>
            </a:pPr>
            <a:r>
              <a:rPr lang="en-US" sz="2168" b="1">
                <a:solidFill>
                  <a:srgbClr val="442F23"/>
                </a:solidFill>
                <a:latin typeface="Balsamiq Sans Bold"/>
                <a:ea typeface="Balsamiq Sans Bold"/>
                <a:cs typeface="Balsamiq Sans Bold"/>
                <a:sym typeface="Balsamiq Sans Bold"/>
              </a:rPr>
              <a:t>Managed session state and redirection callbacks</a:t>
            </a:r>
          </a:p>
          <a:p>
            <a:pPr algn="just">
              <a:lnSpc>
                <a:spcPts val="4619"/>
              </a:lnSpc>
            </a:pPr>
            <a:endParaRPr lang="en-US" sz="2168" b="1">
              <a:solidFill>
                <a:srgbClr val="442F23"/>
              </a:solidFill>
              <a:latin typeface="Balsamiq Sans Bold"/>
              <a:ea typeface="Balsamiq Sans Bold"/>
              <a:cs typeface="Balsamiq Sans Bold"/>
              <a:sym typeface="Balsamiq Sans Bold"/>
            </a:endParaRPr>
          </a:p>
        </p:txBody>
      </p:sp>
      <p:sp>
        <p:nvSpPr>
          <p:cNvPr id="8" name="TextBox 8"/>
          <p:cNvSpPr txBox="1"/>
          <p:nvPr/>
        </p:nvSpPr>
        <p:spPr>
          <a:xfrm>
            <a:off x="9376106" y="5408938"/>
            <a:ext cx="7883194" cy="3740214"/>
          </a:xfrm>
          <a:prstGeom prst="rect">
            <a:avLst/>
          </a:prstGeom>
        </p:spPr>
        <p:txBody>
          <a:bodyPr lIns="0" tIns="0" rIns="0" bIns="0" rtlCol="0" anchor="t">
            <a:spAutoFit/>
          </a:bodyPr>
          <a:lstStyle/>
          <a:p>
            <a:pPr algn="just">
              <a:lnSpc>
                <a:spcPts val="3752"/>
              </a:lnSpc>
            </a:pPr>
            <a:r>
              <a:rPr lang="en-US" sz="2168" b="1">
                <a:solidFill>
                  <a:srgbClr val="442F23"/>
                </a:solidFill>
                <a:latin typeface="Balsamiq Sans Bold"/>
                <a:ea typeface="Balsamiq Sans Bold"/>
                <a:cs typeface="Balsamiq Sans Bold"/>
                <a:sym typeface="Balsamiq Sans Bold"/>
              </a:rPr>
              <a:t>2. AI/ML Integration</a:t>
            </a:r>
          </a:p>
          <a:p>
            <a:pPr marL="468256" lvl="1" indent="-234128" algn="just">
              <a:lnSpc>
                <a:spcPts val="3752"/>
              </a:lnSpc>
              <a:buFont typeface="Arial"/>
              <a:buChar char="•"/>
            </a:pPr>
            <a:r>
              <a:rPr lang="en-US" sz="2168" b="1">
                <a:solidFill>
                  <a:srgbClr val="442F23"/>
                </a:solidFill>
                <a:latin typeface="Balsamiq Sans Bold"/>
                <a:ea typeface="Balsamiq Sans Bold"/>
                <a:cs typeface="Balsamiq Sans Bold"/>
                <a:sym typeface="Balsamiq Sans Bold"/>
              </a:rPr>
              <a:t>Explored Genai tools for various tasks ( summarization, drl generation etc... )</a:t>
            </a:r>
          </a:p>
          <a:p>
            <a:pPr marL="468256" lvl="1" indent="-234128" algn="just">
              <a:lnSpc>
                <a:spcPts val="3643"/>
              </a:lnSpc>
              <a:buFont typeface="Arial"/>
              <a:buChar char="•"/>
            </a:pPr>
            <a:r>
              <a:rPr lang="en-US" sz="2168" b="1">
                <a:solidFill>
                  <a:srgbClr val="442F23"/>
                </a:solidFill>
                <a:latin typeface="Balsamiq Sans Bold"/>
                <a:ea typeface="Balsamiq Sans Bold"/>
                <a:cs typeface="Balsamiq Sans Bold"/>
                <a:sym typeface="Balsamiq Sans Bold"/>
              </a:rPr>
              <a:t>Optimized llm context management by sending data in chunks.</a:t>
            </a:r>
          </a:p>
          <a:p>
            <a:pPr marL="468256" lvl="1" indent="-234128" algn="just">
              <a:lnSpc>
                <a:spcPts val="3752"/>
              </a:lnSpc>
              <a:buFont typeface="Arial"/>
              <a:buChar char="•"/>
            </a:pPr>
            <a:r>
              <a:rPr lang="en-US" sz="2168" b="1">
                <a:solidFill>
                  <a:srgbClr val="442F23"/>
                </a:solidFill>
                <a:latin typeface="Balsamiq Sans Bold"/>
                <a:ea typeface="Balsamiq Sans Bold"/>
                <a:cs typeface="Balsamiq Sans Bold"/>
                <a:sym typeface="Balsamiq Sans Bold"/>
              </a:rPr>
              <a:t>Learned prompt engineering to extract action items, decisions, and summaries effectively.</a:t>
            </a:r>
          </a:p>
          <a:p>
            <a:pPr algn="just">
              <a:lnSpc>
                <a:spcPts val="3752"/>
              </a:lnSpc>
            </a:pPr>
            <a:endParaRPr lang="en-US" sz="2168" b="1">
              <a:solidFill>
                <a:srgbClr val="442F23"/>
              </a:solidFill>
              <a:latin typeface="Balsamiq Sans Bold"/>
              <a:ea typeface="Balsamiq Sans Bold"/>
              <a:cs typeface="Balsamiq Sans Bold"/>
              <a:sym typeface="Balsamiq Sans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17385" y="0"/>
            <a:ext cx="7315200" cy="1808849"/>
          </a:xfrm>
          <a:custGeom>
            <a:avLst/>
            <a:gdLst/>
            <a:ahLst/>
            <a:cxnLst/>
            <a:rect l="l" t="t" r="r" b="b"/>
            <a:pathLst>
              <a:path w="7315200" h="1808849">
                <a:moveTo>
                  <a:pt x="0" y="0"/>
                </a:moveTo>
                <a:lnTo>
                  <a:pt x="7315200" y="0"/>
                </a:lnTo>
                <a:lnTo>
                  <a:pt x="7315200" y="1808849"/>
                </a:lnTo>
                <a:lnTo>
                  <a:pt x="0" y="18088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22612" y="550673"/>
            <a:ext cx="5150693" cy="707501"/>
          </a:xfrm>
          <a:prstGeom prst="rect">
            <a:avLst/>
          </a:prstGeom>
        </p:spPr>
        <p:txBody>
          <a:bodyPr wrap="square" lIns="0" tIns="0" rIns="0" bIns="0" rtlCol="0" anchor="t">
            <a:spAutoFit/>
          </a:bodyPr>
          <a:lstStyle/>
          <a:p>
            <a:pPr algn="ctr">
              <a:lnSpc>
                <a:spcPts val="5921"/>
              </a:lnSpc>
            </a:pPr>
            <a:r>
              <a:rPr lang="en-US" sz="4230" b="1">
                <a:solidFill>
                  <a:srgbClr val="FFFFFF"/>
                </a:solidFill>
                <a:latin typeface="Canva Sans Bold"/>
                <a:ea typeface="Canva Sans Bold"/>
                <a:cs typeface="Canva Sans Bold"/>
                <a:sym typeface="Canva Sans Bold"/>
              </a:rPr>
              <a:t>FUTURE GOAL</a:t>
            </a:r>
          </a:p>
        </p:txBody>
      </p:sp>
      <p:sp>
        <p:nvSpPr>
          <p:cNvPr id="4" name="TextBox 4"/>
          <p:cNvSpPr txBox="1"/>
          <p:nvPr/>
        </p:nvSpPr>
        <p:spPr>
          <a:xfrm>
            <a:off x="0" y="4503019"/>
            <a:ext cx="7487313" cy="2326433"/>
          </a:xfrm>
          <a:prstGeom prst="rect">
            <a:avLst/>
          </a:prstGeom>
        </p:spPr>
        <p:txBody>
          <a:bodyPr lIns="0" tIns="0" rIns="0" bIns="0" rtlCol="0" anchor="t">
            <a:spAutoFit/>
          </a:bodyPr>
          <a:lstStyle/>
          <a:p>
            <a:pPr algn="ctr">
              <a:lnSpc>
                <a:spcPts val="5907"/>
              </a:lnSpc>
            </a:pPr>
            <a:r>
              <a:rPr lang="en-US" sz="4922">
                <a:solidFill>
                  <a:srgbClr val="004AAD"/>
                </a:solidFill>
                <a:latin typeface="Funtastic"/>
                <a:ea typeface="Funtastic"/>
                <a:cs typeface="Funtastic"/>
                <a:sym typeface="Funtastic"/>
              </a:rPr>
              <a:t>CAMEL - SPRINGBOOT -</a:t>
            </a:r>
          </a:p>
          <a:p>
            <a:pPr marL="0" lvl="0" indent="0" algn="ctr">
              <a:lnSpc>
                <a:spcPts val="5907"/>
              </a:lnSpc>
              <a:spcBef>
                <a:spcPct val="0"/>
              </a:spcBef>
            </a:pPr>
            <a:r>
              <a:rPr lang="en-US" sz="4922">
                <a:solidFill>
                  <a:srgbClr val="004AAD"/>
                </a:solidFill>
                <a:latin typeface="Funtastic"/>
                <a:ea typeface="Funtastic"/>
                <a:cs typeface="Funtastic"/>
                <a:sym typeface="Funtastic"/>
              </a:rPr>
              <a:t>KMODULE - SESSION MAPPING</a:t>
            </a:r>
          </a:p>
        </p:txBody>
      </p:sp>
      <p:sp>
        <p:nvSpPr>
          <p:cNvPr id="5" name="TextBox 5"/>
          <p:cNvSpPr txBox="1"/>
          <p:nvPr/>
        </p:nvSpPr>
        <p:spPr>
          <a:xfrm>
            <a:off x="7487313" y="1646924"/>
            <a:ext cx="9569212" cy="7162912"/>
          </a:xfrm>
          <a:prstGeom prst="rect">
            <a:avLst/>
          </a:prstGeom>
        </p:spPr>
        <p:txBody>
          <a:bodyPr lIns="0" tIns="0" rIns="0" bIns="0" rtlCol="0" anchor="t">
            <a:spAutoFit/>
          </a:bodyPr>
          <a:lstStyle/>
          <a:p>
            <a:pPr marL="448856" lvl="1" indent="-224428" algn="just">
              <a:lnSpc>
                <a:spcPts val="4137"/>
              </a:lnSpc>
              <a:buFont typeface="Arial"/>
              <a:buChar char="•"/>
            </a:pPr>
            <a:r>
              <a:rPr lang="en-US" sz="2078" b="1">
                <a:solidFill>
                  <a:srgbClr val="442F23"/>
                </a:solidFill>
                <a:latin typeface="Balsamiq Sans Bold"/>
                <a:ea typeface="Balsamiq Sans Bold"/>
                <a:cs typeface="Balsamiq Sans Bold"/>
                <a:sym typeface="Balsamiq Sans Bold"/>
              </a:rPr>
              <a:t>Deepen expertise in Apache Camel + Spring Boot for enterprise-level integrations.</a:t>
            </a:r>
          </a:p>
          <a:p>
            <a:pPr marL="448856" lvl="1" indent="-224428" algn="just">
              <a:lnSpc>
                <a:spcPts val="4137"/>
              </a:lnSpc>
              <a:buFont typeface="Arial"/>
              <a:buChar char="•"/>
            </a:pPr>
            <a:r>
              <a:rPr lang="en-US" sz="2078" b="1">
                <a:solidFill>
                  <a:srgbClr val="442F23"/>
                </a:solidFill>
                <a:latin typeface="Balsamiq Sans Bold"/>
                <a:ea typeface="Balsamiq Sans Bold"/>
                <a:cs typeface="Balsamiq Sans Bold"/>
                <a:sym typeface="Balsamiq Sans Bold"/>
              </a:rPr>
              <a:t>Focus on building KModule-driven, rule-based systems using Drools.</a:t>
            </a:r>
          </a:p>
          <a:p>
            <a:pPr marL="448856" lvl="1" indent="-224428" algn="just">
              <a:lnSpc>
                <a:spcPts val="4137"/>
              </a:lnSpc>
              <a:buFont typeface="Arial"/>
              <a:buChar char="•"/>
            </a:pPr>
            <a:r>
              <a:rPr lang="en-US" sz="2078" b="1">
                <a:solidFill>
                  <a:srgbClr val="442F23"/>
                </a:solidFill>
                <a:latin typeface="Balsamiq Sans Bold"/>
                <a:ea typeface="Balsamiq Sans Bold"/>
                <a:cs typeface="Balsamiq Sans Bold"/>
                <a:sym typeface="Balsamiq Sans Bold"/>
              </a:rPr>
              <a:t>Implement dynamic session mapping, linking each request to a specific KSession based on context.</a:t>
            </a:r>
          </a:p>
          <a:p>
            <a:pPr marL="448856" lvl="1" indent="-224428" algn="just">
              <a:lnSpc>
                <a:spcPts val="4137"/>
              </a:lnSpc>
              <a:buFont typeface="Arial"/>
              <a:buChar char="•"/>
            </a:pPr>
            <a:r>
              <a:rPr lang="en-US" sz="2078" b="1">
                <a:solidFill>
                  <a:srgbClr val="442F23"/>
                </a:solidFill>
                <a:latin typeface="Balsamiq Sans Bold"/>
                <a:ea typeface="Balsamiq Sans Bold"/>
                <a:cs typeface="Balsamiq Sans Bold"/>
                <a:sym typeface="Balsamiq Sans Bold"/>
              </a:rPr>
              <a:t>Enable scalable and intelligent decision-making pipelines through rule-based routing.</a:t>
            </a:r>
          </a:p>
          <a:p>
            <a:pPr marL="448856" lvl="1" indent="-224428" algn="just">
              <a:lnSpc>
                <a:spcPts val="4137"/>
              </a:lnSpc>
              <a:buFont typeface="Arial"/>
              <a:buChar char="•"/>
            </a:pPr>
            <a:r>
              <a:rPr lang="en-US" sz="2078" b="1">
                <a:solidFill>
                  <a:srgbClr val="442F23"/>
                </a:solidFill>
                <a:latin typeface="Balsamiq Sans Bold"/>
                <a:ea typeface="Balsamiq Sans Bold"/>
                <a:cs typeface="Balsamiq Sans Bold"/>
                <a:sym typeface="Balsamiq Sans Bold"/>
              </a:rPr>
              <a:t>Explore multi-KSession orchestration to manage multiple rule sets dynamically.</a:t>
            </a:r>
          </a:p>
          <a:p>
            <a:pPr marL="448856" lvl="1" indent="-224428" algn="just">
              <a:lnSpc>
                <a:spcPts val="4137"/>
              </a:lnSpc>
              <a:buFont typeface="Arial"/>
              <a:buChar char="•"/>
            </a:pPr>
            <a:r>
              <a:rPr lang="en-US" sz="2078" b="1">
                <a:solidFill>
                  <a:srgbClr val="442F23"/>
                </a:solidFill>
                <a:latin typeface="Balsamiq Sans Bold"/>
                <a:ea typeface="Balsamiq Sans Bold"/>
                <a:cs typeface="Balsamiq Sans Bold"/>
                <a:sym typeface="Balsamiq Sans Bold"/>
              </a:rPr>
              <a:t>Develop advanced rule chaining for complex business logic scenarios.</a:t>
            </a:r>
          </a:p>
          <a:p>
            <a:pPr marL="448856" lvl="1" indent="-224428" algn="just">
              <a:lnSpc>
                <a:spcPts val="4137"/>
              </a:lnSpc>
              <a:buFont typeface="Arial"/>
              <a:buChar char="•"/>
            </a:pPr>
            <a:r>
              <a:rPr lang="en-US" sz="2078" b="1">
                <a:solidFill>
                  <a:srgbClr val="442F23"/>
                </a:solidFill>
                <a:latin typeface="Balsamiq Sans Bold"/>
                <a:ea typeface="Balsamiq Sans Bold"/>
                <a:cs typeface="Balsamiq Sans Bold"/>
                <a:sym typeface="Balsamiq Sans Bold"/>
              </a:rPr>
              <a:t>Ensure seamless integration of Drools with REST endpoints in Camel routes.</a:t>
            </a:r>
          </a:p>
          <a:p>
            <a:pPr marL="448856" lvl="1" indent="-224428" algn="just">
              <a:lnSpc>
                <a:spcPts val="4137"/>
              </a:lnSpc>
              <a:buFont typeface="Arial"/>
              <a:buChar char="•"/>
            </a:pPr>
            <a:r>
              <a:rPr lang="en-US" sz="2078" b="1">
                <a:solidFill>
                  <a:srgbClr val="442F23"/>
                </a:solidFill>
                <a:latin typeface="Balsamiq Sans Bold"/>
                <a:ea typeface="Balsamiq Sans Bold"/>
                <a:cs typeface="Balsamiq Sans Bold"/>
                <a:sym typeface="Balsamiq Sans Bold"/>
              </a:rPr>
              <a:t>Maintain modularity, reusability, and adaptability of services across evolving business needs.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17385" y="0"/>
            <a:ext cx="7315200" cy="1808849"/>
          </a:xfrm>
          <a:custGeom>
            <a:avLst/>
            <a:gdLst/>
            <a:ahLst/>
            <a:cxnLst/>
            <a:rect l="l" t="t" r="r" b="b"/>
            <a:pathLst>
              <a:path w="7315200" h="1808849">
                <a:moveTo>
                  <a:pt x="0" y="0"/>
                </a:moveTo>
                <a:lnTo>
                  <a:pt x="7315200" y="0"/>
                </a:lnTo>
                <a:lnTo>
                  <a:pt x="7315200" y="1808849"/>
                </a:lnTo>
                <a:lnTo>
                  <a:pt x="0" y="18088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797815" y="3562437"/>
            <a:ext cx="8632864" cy="6160276"/>
          </a:xfrm>
          <a:custGeom>
            <a:avLst/>
            <a:gdLst/>
            <a:ahLst/>
            <a:cxnLst/>
            <a:rect l="l" t="t" r="r" b="b"/>
            <a:pathLst>
              <a:path w="8632864" h="6160276">
                <a:moveTo>
                  <a:pt x="0" y="0"/>
                </a:moveTo>
                <a:lnTo>
                  <a:pt x="8632865" y="0"/>
                </a:lnTo>
                <a:lnTo>
                  <a:pt x="8632865" y="6160276"/>
                </a:lnTo>
                <a:lnTo>
                  <a:pt x="0" y="6160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1008220" y="4046613"/>
            <a:ext cx="2035409" cy="2871273"/>
          </a:xfrm>
          <a:custGeom>
            <a:avLst/>
            <a:gdLst/>
            <a:ahLst/>
            <a:cxnLst/>
            <a:rect l="l" t="t" r="r" b="b"/>
            <a:pathLst>
              <a:path w="2035409" h="2871273">
                <a:moveTo>
                  <a:pt x="0" y="0"/>
                </a:moveTo>
                <a:lnTo>
                  <a:pt x="2035409" y="0"/>
                </a:lnTo>
                <a:lnTo>
                  <a:pt x="2035409" y="2871273"/>
                </a:lnTo>
                <a:lnTo>
                  <a:pt x="0" y="2871273"/>
                </a:lnTo>
                <a:lnTo>
                  <a:pt x="0" y="0"/>
                </a:lnTo>
                <a:close/>
              </a:path>
            </a:pathLst>
          </a:custGeom>
          <a:blipFill>
            <a:blip r:embed="rId6"/>
            <a:stretch>
              <a:fillRect l="-2946" r="-2946"/>
            </a:stretch>
          </a:blipFill>
        </p:spPr>
      </p:sp>
      <p:sp>
        <p:nvSpPr>
          <p:cNvPr id="5" name="Freeform 5"/>
          <p:cNvSpPr/>
          <p:nvPr/>
        </p:nvSpPr>
        <p:spPr>
          <a:xfrm>
            <a:off x="7454705" y="4594787"/>
            <a:ext cx="3607011" cy="2562221"/>
          </a:xfrm>
          <a:custGeom>
            <a:avLst/>
            <a:gdLst/>
            <a:ahLst/>
            <a:cxnLst/>
            <a:rect l="l" t="t" r="r" b="b"/>
            <a:pathLst>
              <a:path w="3607011" h="2562221">
                <a:moveTo>
                  <a:pt x="0" y="0"/>
                </a:moveTo>
                <a:lnTo>
                  <a:pt x="3607011" y="0"/>
                </a:lnTo>
                <a:lnTo>
                  <a:pt x="3607011" y="2562222"/>
                </a:lnTo>
                <a:lnTo>
                  <a:pt x="0" y="2562222"/>
                </a:lnTo>
                <a:lnTo>
                  <a:pt x="0" y="0"/>
                </a:lnTo>
                <a:close/>
              </a:path>
            </a:pathLst>
          </a:custGeom>
          <a:blipFill>
            <a:blip r:embed="rId7"/>
            <a:stretch>
              <a:fillRect/>
            </a:stretch>
          </a:blipFill>
        </p:spPr>
      </p:sp>
      <p:sp>
        <p:nvSpPr>
          <p:cNvPr id="6" name="Freeform 6"/>
          <p:cNvSpPr/>
          <p:nvPr/>
        </p:nvSpPr>
        <p:spPr>
          <a:xfrm>
            <a:off x="9909372" y="520422"/>
            <a:ext cx="3538603" cy="2708640"/>
          </a:xfrm>
          <a:custGeom>
            <a:avLst/>
            <a:gdLst/>
            <a:ahLst/>
            <a:cxnLst/>
            <a:rect l="l" t="t" r="r" b="b"/>
            <a:pathLst>
              <a:path w="3538603" h="2708640">
                <a:moveTo>
                  <a:pt x="0" y="0"/>
                </a:moveTo>
                <a:lnTo>
                  <a:pt x="3538603" y="0"/>
                </a:lnTo>
                <a:lnTo>
                  <a:pt x="3538603" y="2708640"/>
                </a:lnTo>
                <a:lnTo>
                  <a:pt x="0" y="270864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TextBox 7"/>
          <p:cNvSpPr txBox="1"/>
          <p:nvPr/>
        </p:nvSpPr>
        <p:spPr>
          <a:xfrm>
            <a:off x="594528" y="511984"/>
            <a:ext cx="5203287" cy="707501"/>
          </a:xfrm>
          <a:prstGeom prst="rect">
            <a:avLst/>
          </a:prstGeom>
        </p:spPr>
        <p:txBody>
          <a:bodyPr wrap="square" lIns="0" tIns="0" rIns="0" bIns="0" rtlCol="0" anchor="t">
            <a:spAutoFit/>
          </a:bodyPr>
          <a:lstStyle/>
          <a:p>
            <a:pPr algn="ctr">
              <a:lnSpc>
                <a:spcPts val="5921"/>
              </a:lnSpc>
            </a:pPr>
            <a:r>
              <a:rPr lang="en-US" sz="4230" b="1">
                <a:solidFill>
                  <a:srgbClr val="FFFFFF"/>
                </a:solidFill>
                <a:latin typeface="Canva Sans Bold"/>
                <a:ea typeface="Canva Sans Bold"/>
                <a:cs typeface="Canva Sans Bold"/>
                <a:sym typeface="Canva Sans Bold"/>
              </a:rPr>
              <a:t>WORKS DONE</a:t>
            </a:r>
          </a:p>
        </p:txBody>
      </p:sp>
      <p:sp>
        <p:nvSpPr>
          <p:cNvPr id="8" name="TextBox 8"/>
          <p:cNvSpPr txBox="1"/>
          <p:nvPr/>
        </p:nvSpPr>
        <p:spPr>
          <a:xfrm>
            <a:off x="396070" y="2383825"/>
            <a:ext cx="6699864" cy="718595"/>
          </a:xfrm>
          <a:prstGeom prst="rect">
            <a:avLst/>
          </a:prstGeom>
        </p:spPr>
        <p:txBody>
          <a:bodyPr wrap="square" lIns="0" tIns="0" rIns="0" bIns="0" rtlCol="0" anchor="t">
            <a:spAutoFit/>
          </a:bodyPr>
          <a:lstStyle/>
          <a:p>
            <a:pPr algn="ctr">
              <a:lnSpc>
                <a:spcPts val="5987"/>
              </a:lnSpc>
            </a:pPr>
            <a:r>
              <a:rPr lang="en-US" sz="4276" b="1">
                <a:solidFill>
                  <a:srgbClr val="004AAD"/>
                </a:solidFill>
                <a:latin typeface="Canva Sans Bold"/>
                <a:ea typeface="Canva Sans Bold"/>
                <a:cs typeface="Canva Sans Bold"/>
                <a:sym typeface="Canva Sans Bold"/>
              </a:rPr>
              <a:t>1) Global-Web navigator</a:t>
            </a:r>
          </a:p>
        </p:txBody>
      </p:sp>
      <p:sp>
        <p:nvSpPr>
          <p:cNvPr id="9" name="TextBox 9"/>
          <p:cNvSpPr txBox="1"/>
          <p:nvPr/>
        </p:nvSpPr>
        <p:spPr>
          <a:xfrm>
            <a:off x="396070" y="3431343"/>
            <a:ext cx="6252399" cy="2660189"/>
          </a:xfrm>
          <a:prstGeom prst="rect">
            <a:avLst/>
          </a:prstGeom>
        </p:spPr>
        <p:txBody>
          <a:bodyPr lIns="0" tIns="0" rIns="0" bIns="0" rtlCol="0" anchor="t">
            <a:spAutoFit/>
          </a:bodyPr>
          <a:lstStyle/>
          <a:p>
            <a:pPr marL="542520" lvl="1" indent="-271260" algn="just">
              <a:lnSpc>
                <a:spcPts val="3517"/>
              </a:lnSpc>
              <a:buFont typeface="Arial"/>
              <a:buChar char="•"/>
            </a:pPr>
            <a:r>
              <a:rPr lang="en-US" sz="2512">
                <a:solidFill>
                  <a:srgbClr val="004AAD"/>
                </a:solidFill>
                <a:latin typeface="Canva Sans"/>
                <a:ea typeface="Canva Sans"/>
                <a:cs typeface="Canva Sans"/>
                <a:sym typeface="Canva Sans"/>
              </a:rPr>
              <a:t>A Chrome extension designed to navigate any website’s internal structure intelligently — providing deep page discovery, smart bookmarking, and enhanced search shortcuts.</a:t>
            </a:r>
          </a:p>
        </p:txBody>
      </p:sp>
      <p:sp>
        <p:nvSpPr>
          <p:cNvPr id="10" name="TextBox 10"/>
          <p:cNvSpPr txBox="1"/>
          <p:nvPr/>
        </p:nvSpPr>
        <p:spPr>
          <a:xfrm>
            <a:off x="804461" y="6405857"/>
            <a:ext cx="6347891" cy="2943845"/>
          </a:xfrm>
          <a:prstGeom prst="rect">
            <a:avLst/>
          </a:prstGeom>
        </p:spPr>
        <p:txBody>
          <a:bodyPr lIns="0" tIns="0" rIns="0" bIns="0" rtlCol="0" anchor="t">
            <a:spAutoFit/>
          </a:bodyPr>
          <a:lstStyle/>
          <a:p>
            <a:pPr algn="just">
              <a:lnSpc>
                <a:spcPts val="2925"/>
              </a:lnSpc>
            </a:pPr>
            <a:r>
              <a:rPr lang="en-US" sz="1817" b="1" spc="39">
                <a:solidFill>
                  <a:srgbClr val="004AAD"/>
                </a:solidFill>
                <a:latin typeface="Canva Sans Bold"/>
                <a:ea typeface="Canva Sans Bold"/>
                <a:cs typeface="Canva Sans Bold"/>
                <a:sym typeface="Canva Sans Bold"/>
              </a:rPr>
              <a:t>   Core System Components</a:t>
            </a:r>
          </a:p>
          <a:p>
            <a:pPr marL="392370" lvl="1" indent="-196185" algn="just">
              <a:lnSpc>
                <a:spcPts val="2925"/>
              </a:lnSpc>
              <a:buFont typeface="Arial"/>
              <a:buChar char="•"/>
            </a:pPr>
            <a:r>
              <a:rPr lang="en-US" sz="1817" spc="39">
                <a:solidFill>
                  <a:srgbClr val="004AAD"/>
                </a:solidFill>
                <a:latin typeface="Canva Sans"/>
                <a:ea typeface="Canva Sans"/>
                <a:cs typeface="Canva Sans"/>
                <a:sym typeface="Canva Sans"/>
              </a:rPr>
              <a:t>Chrome Extension UI </a:t>
            </a:r>
          </a:p>
          <a:p>
            <a:pPr marL="392370" lvl="1" indent="-196185" algn="just">
              <a:lnSpc>
                <a:spcPts val="2925"/>
              </a:lnSpc>
              <a:buFont typeface="Arial"/>
              <a:buChar char="•"/>
            </a:pPr>
            <a:r>
              <a:rPr lang="en-US" sz="1817" spc="39">
                <a:solidFill>
                  <a:srgbClr val="004AAD"/>
                </a:solidFill>
                <a:latin typeface="Canva Sans"/>
                <a:ea typeface="Canva Sans"/>
                <a:cs typeface="Canva Sans"/>
                <a:sym typeface="Canva Sans"/>
              </a:rPr>
              <a:t>Multithreaded Web Crawler </a:t>
            </a:r>
          </a:p>
          <a:p>
            <a:pPr marL="392370" lvl="1" indent="-196185" algn="just">
              <a:lnSpc>
                <a:spcPts val="2925"/>
              </a:lnSpc>
              <a:buFont typeface="Arial"/>
              <a:buChar char="•"/>
            </a:pPr>
            <a:r>
              <a:rPr lang="en-US" sz="1817" spc="39">
                <a:solidFill>
                  <a:srgbClr val="004AAD"/>
                </a:solidFill>
                <a:latin typeface="Canva Sans"/>
                <a:ea typeface="Canva Sans"/>
                <a:cs typeface="Canva Sans"/>
                <a:sym typeface="Canva Sans"/>
              </a:rPr>
              <a:t>Auto-link discovery</a:t>
            </a:r>
          </a:p>
          <a:p>
            <a:pPr marL="392370" lvl="1" indent="-196185" algn="just">
              <a:lnSpc>
                <a:spcPts val="2925"/>
              </a:lnSpc>
              <a:buFont typeface="Arial"/>
              <a:buChar char="•"/>
            </a:pPr>
            <a:r>
              <a:rPr lang="en-US" sz="1817" spc="39">
                <a:solidFill>
                  <a:srgbClr val="004AAD"/>
                </a:solidFill>
                <a:latin typeface="Canva Sans"/>
                <a:ea typeface="Canva Sans"/>
                <a:cs typeface="Canva Sans"/>
                <a:sym typeface="Canva Sans"/>
              </a:rPr>
              <a:t>Depth-first site mapping</a:t>
            </a:r>
          </a:p>
          <a:p>
            <a:pPr marL="392370" lvl="1" indent="-196185" algn="just">
              <a:lnSpc>
                <a:spcPts val="2925"/>
              </a:lnSpc>
              <a:buFont typeface="Arial"/>
              <a:buChar char="•"/>
            </a:pPr>
            <a:r>
              <a:rPr lang="en-US" sz="1817" spc="39">
                <a:solidFill>
                  <a:srgbClr val="004AAD"/>
                </a:solidFill>
                <a:latin typeface="Canva Sans"/>
                <a:ea typeface="Canva Sans"/>
                <a:cs typeface="Canva Sans"/>
                <a:sym typeface="Canva Sans"/>
              </a:rPr>
              <a:t>Element context extraction</a:t>
            </a:r>
          </a:p>
          <a:p>
            <a:pPr marL="392370" lvl="1" indent="-196185" algn="just">
              <a:lnSpc>
                <a:spcPts val="2925"/>
              </a:lnSpc>
              <a:buFont typeface="Arial"/>
              <a:buChar char="•"/>
            </a:pPr>
            <a:r>
              <a:rPr lang="en-US" sz="1817" spc="39">
                <a:solidFill>
                  <a:srgbClr val="004AAD"/>
                </a:solidFill>
                <a:latin typeface="Canva Sans"/>
                <a:ea typeface="Canva Sans"/>
                <a:cs typeface="Canva Sans"/>
                <a:sym typeface="Canva Sans"/>
              </a:rPr>
              <a:t>SQLite-backed Cache DB for fast recall</a:t>
            </a:r>
          </a:p>
          <a:p>
            <a:pPr marL="392370" lvl="1" indent="-196185" algn="just">
              <a:lnSpc>
                <a:spcPts val="2925"/>
              </a:lnSpc>
              <a:buFont typeface="Arial"/>
              <a:buChar char="•"/>
            </a:pPr>
            <a:r>
              <a:rPr lang="en-US" sz="1817" spc="39">
                <a:solidFill>
                  <a:srgbClr val="004AAD"/>
                </a:solidFill>
                <a:latin typeface="Canva Sans"/>
                <a:ea typeface="Canva Sans"/>
                <a:cs typeface="Canva Sans"/>
                <a:sym typeface="Canva Sans"/>
              </a:rPr>
              <a:t>Semantic Search API with keyword scoring</a:t>
            </a:r>
          </a:p>
        </p:txBody>
      </p:sp>
      <p:sp>
        <p:nvSpPr>
          <p:cNvPr id="11" name="TextBox 11"/>
          <p:cNvSpPr txBox="1"/>
          <p:nvPr/>
        </p:nvSpPr>
        <p:spPr>
          <a:xfrm>
            <a:off x="7611449" y="580892"/>
            <a:ext cx="2139818" cy="580390"/>
          </a:xfrm>
          <a:prstGeom prst="rect">
            <a:avLst/>
          </a:prstGeom>
        </p:spPr>
        <p:txBody>
          <a:bodyPr lIns="0" tIns="0" rIns="0" bIns="0" rtlCol="0" anchor="t">
            <a:spAutoFit/>
          </a:bodyPr>
          <a:lstStyle/>
          <a:p>
            <a:pPr algn="ctr">
              <a:lnSpc>
                <a:spcPts val="4759"/>
              </a:lnSpc>
            </a:pPr>
            <a:r>
              <a:rPr lang="en-US" sz="3399">
                <a:solidFill>
                  <a:srgbClr val="004AAD"/>
                </a:solidFill>
                <a:latin typeface="Canva Sans"/>
                <a:ea typeface="Canva Sans"/>
                <a:cs typeface="Canva Sans"/>
                <a:sym typeface="Canva Sans"/>
              </a:rPr>
              <a:t>Chrome ui</a:t>
            </a:r>
          </a:p>
        </p:txBody>
      </p:sp>
      <p:sp>
        <p:nvSpPr>
          <p:cNvPr id="12" name="TextBox 12"/>
          <p:cNvSpPr txBox="1"/>
          <p:nvPr/>
        </p:nvSpPr>
        <p:spPr>
          <a:xfrm>
            <a:off x="13609900" y="575540"/>
            <a:ext cx="2931186" cy="580390"/>
          </a:xfrm>
          <a:prstGeom prst="rect">
            <a:avLst/>
          </a:prstGeom>
        </p:spPr>
        <p:txBody>
          <a:bodyPr lIns="0" tIns="0" rIns="0" bIns="0" rtlCol="0" anchor="t">
            <a:spAutoFit/>
          </a:bodyPr>
          <a:lstStyle/>
          <a:p>
            <a:pPr algn="ctr">
              <a:lnSpc>
                <a:spcPts val="4759"/>
              </a:lnSpc>
            </a:pPr>
            <a:r>
              <a:rPr lang="en-US" sz="3399">
                <a:solidFill>
                  <a:srgbClr val="004AAD"/>
                </a:solidFill>
                <a:latin typeface="Canva Sans"/>
                <a:ea typeface="Canva Sans"/>
                <a:cs typeface="Canva Sans"/>
                <a:sym typeface="Canva Sans"/>
              </a:rPr>
              <a:t>Flask Backend</a:t>
            </a:r>
          </a:p>
        </p:txBody>
      </p:sp>
      <p:sp>
        <p:nvSpPr>
          <p:cNvPr id="13" name="TextBox 13"/>
          <p:cNvSpPr txBox="1"/>
          <p:nvPr/>
        </p:nvSpPr>
        <p:spPr>
          <a:xfrm>
            <a:off x="6609328" y="2121956"/>
            <a:ext cx="3538602" cy="574196"/>
          </a:xfrm>
          <a:prstGeom prst="rect">
            <a:avLst/>
          </a:prstGeom>
        </p:spPr>
        <p:txBody>
          <a:bodyPr wrap="square" lIns="0" tIns="0" rIns="0" bIns="0" rtlCol="0" anchor="t">
            <a:spAutoFit/>
          </a:bodyPr>
          <a:lstStyle/>
          <a:p>
            <a:pPr algn="ctr">
              <a:lnSpc>
                <a:spcPts val="4759"/>
              </a:lnSpc>
            </a:pPr>
            <a:r>
              <a:rPr lang="en-US" sz="3399">
                <a:solidFill>
                  <a:srgbClr val="004AAD"/>
                </a:solidFill>
                <a:latin typeface="Canva Sans"/>
                <a:ea typeface="Canva Sans"/>
                <a:cs typeface="Canva Sans"/>
                <a:sym typeface="Canva Sans"/>
              </a:rPr>
              <a:t>Optimizing</a:t>
            </a:r>
          </a:p>
        </p:txBody>
      </p:sp>
      <p:sp>
        <p:nvSpPr>
          <p:cNvPr id="14" name="TextBox 14"/>
          <p:cNvSpPr txBox="1"/>
          <p:nvPr/>
        </p:nvSpPr>
        <p:spPr>
          <a:xfrm>
            <a:off x="13609900" y="2083024"/>
            <a:ext cx="3786055" cy="445763"/>
          </a:xfrm>
          <a:prstGeom prst="rect">
            <a:avLst/>
          </a:prstGeom>
        </p:spPr>
        <p:txBody>
          <a:bodyPr lIns="0" tIns="0" rIns="0" bIns="0" rtlCol="0" anchor="t">
            <a:spAutoFit/>
          </a:bodyPr>
          <a:lstStyle/>
          <a:p>
            <a:pPr algn="ctr">
              <a:lnSpc>
                <a:spcPts val="3600"/>
              </a:lnSpc>
            </a:pPr>
            <a:r>
              <a:rPr lang="en-US" sz="2572">
                <a:solidFill>
                  <a:srgbClr val="004AAD"/>
                </a:solidFill>
                <a:latin typeface="Canva Sans"/>
                <a:ea typeface="Canva Sans"/>
                <a:cs typeface="Canva Sans"/>
                <a:sym typeface="Canva Sans"/>
              </a:rPr>
              <a:t>Testing and deployment</a:t>
            </a:r>
          </a:p>
        </p:txBody>
      </p:sp>
      <p:sp>
        <p:nvSpPr>
          <p:cNvPr id="15" name="TextBox 15"/>
          <p:cNvSpPr txBox="1"/>
          <p:nvPr/>
        </p:nvSpPr>
        <p:spPr>
          <a:xfrm>
            <a:off x="13609900" y="5352374"/>
            <a:ext cx="4289587" cy="2943845"/>
          </a:xfrm>
          <a:prstGeom prst="rect">
            <a:avLst/>
          </a:prstGeom>
        </p:spPr>
        <p:txBody>
          <a:bodyPr lIns="0" tIns="0" rIns="0" bIns="0" rtlCol="0" anchor="t">
            <a:spAutoFit/>
          </a:bodyPr>
          <a:lstStyle/>
          <a:p>
            <a:pPr marL="392370" lvl="1" indent="-196185" algn="just">
              <a:lnSpc>
                <a:spcPts val="2925"/>
              </a:lnSpc>
              <a:buFont typeface="Arial"/>
              <a:buChar char="•"/>
            </a:pPr>
            <a:r>
              <a:rPr lang="en-US" sz="1817" b="1" spc="39">
                <a:solidFill>
                  <a:srgbClr val="004AAD"/>
                </a:solidFill>
                <a:latin typeface="Canva Sans Bold"/>
                <a:ea typeface="Canva Sans Bold"/>
                <a:cs typeface="Canva Sans Bold"/>
                <a:sym typeface="Canva Sans Bold"/>
              </a:rPr>
              <a:t>Backend:</a:t>
            </a:r>
            <a:r>
              <a:rPr lang="en-US" sz="1817" spc="39">
                <a:solidFill>
                  <a:srgbClr val="004AAD"/>
                </a:solidFill>
                <a:latin typeface="Canva Sans"/>
                <a:ea typeface="Canva Sans"/>
                <a:cs typeface="Canva Sans"/>
                <a:sym typeface="Canva Sans"/>
              </a:rPr>
              <a:t> Flask + Python (Threading, BeautifulSoup)</a:t>
            </a:r>
          </a:p>
          <a:p>
            <a:pPr marL="392370" lvl="1" indent="-196185" algn="just">
              <a:lnSpc>
                <a:spcPts val="2925"/>
              </a:lnSpc>
              <a:buFont typeface="Arial"/>
              <a:buChar char="•"/>
            </a:pPr>
            <a:r>
              <a:rPr lang="en-US" sz="1817" b="1" spc="39">
                <a:solidFill>
                  <a:srgbClr val="004AAD"/>
                </a:solidFill>
                <a:latin typeface="Canva Sans Bold"/>
                <a:ea typeface="Canva Sans Bold"/>
                <a:cs typeface="Canva Sans Bold"/>
                <a:sym typeface="Canva Sans Bold"/>
              </a:rPr>
              <a:t>Database:</a:t>
            </a:r>
            <a:r>
              <a:rPr lang="en-US" sz="1817" spc="39">
                <a:solidFill>
                  <a:srgbClr val="004AAD"/>
                </a:solidFill>
                <a:latin typeface="Canva Sans"/>
                <a:ea typeface="Canva Sans"/>
                <a:cs typeface="Canva Sans"/>
                <a:sym typeface="Canva Sans"/>
              </a:rPr>
              <a:t> SQLite with auto-table creation</a:t>
            </a:r>
          </a:p>
          <a:p>
            <a:pPr marL="392370" lvl="1" indent="-196185" algn="just">
              <a:lnSpc>
                <a:spcPts val="2925"/>
              </a:lnSpc>
              <a:buFont typeface="Arial"/>
              <a:buChar char="•"/>
            </a:pPr>
            <a:r>
              <a:rPr lang="en-US" sz="1817" b="1" spc="39">
                <a:solidFill>
                  <a:srgbClr val="004AAD"/>
                </a:solidFill>
                <a:latin typeface="Canva Sans Bold"/>
                <a:ea typeface="Canva Sans Bold"/>
                <a:cs typeface="Canva Sans Bold"/>
                <a:sym typeface="Canva Sans Bold"/>
              </a:rPr>
              <a:t>Frontend:</a:t>
            </a:r>
            <a:r>
              <a:rPr lang="en-US" sz="1817" spc="39">
                <a:solidFill>
                  <a:srgbClr val="004AAD"/>
                </a:solidFill>
                <a:latin typeface="Canva Sans"/>
                <a:ea typeface="Canva Sans"/>
                <a:cs typeface="Canva Sans"/>
                <a:sym typeface="Canva Sans"/>
              </a:rPr>
              <a:t> Chrome Extension (with popup + API calls) built with js.</a:t>
            </a:r>
          </a:p>
          <a:p>
            <a:pPr algn="just">
              <a:lnSpc>
                <a:spcPts val="2925"/>
              </a:lnSpc>
            </a:pPr>
            <a:endParaRPr lang="en-US" sz="1817" spc="39">
              <a:solidFill>
                <a:srgbClr val="004AAD"/>
              </a:solidFill>
              <a:latin typeface="Canva Sans"/>
              <a:ea typeface="Canva Sans"/>
              <a:cs typeface="Canva Sans"/>
              <a:sym typeface="Canva Sans"/>
            </a:endParaRPr>
          </a:p>
        </p:txBody>
      </p:sp>
      <p:sp>
        <p:nvSpPr>
          <p:cNvPr id="16" name="TextBox 16"/>
          <p:cNvSpPr txBox="1"/>
          <p:nvPr/>
        </p:nvSpPr>
        <p:spPr>
          <a:xfrm>
            <a:off x="13947244" y="4535986"/>
            <a:ext cx="2649900" cy="586379"/>
          </a:xfrm>
          <a:prstGeom prst="rect">
            <a:avLst/>
          </a:prstGeom>
        </p:spPr>
        <p:txBody>
          <a:bodyPr wrap="square" lIns="0" tIns="0" rIns="0" bIns="0" rtlCol="0" anchor="t">
            <a:spAutoFit/>
          </a:bodyPr>
          <a:lstStyle/>
          <a:p>
            <a:pPr algn="ctr">
              <a:lnSpc>
                <a:spcPts val="4867"/>
              </a:lnSpc>
            </a:pPr>
            <a:r>
              <a:rPr lang="en-US" sz="3476" b="1">
                <a:solidFill>
                  <a:srgbClr val="004AAD"/>
                </a:solidFill>
                <a:latin typeface="Canva Sans Bold"/>
                <a:ea typeface="Canva Sans Bold"/>
                <a:cs typeface="Canva Sans Bold"/>
                <a:sym typeface="Canva Sans Bold"/>
              </a:rPr>
              <a:t>Tech-stack: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17385" y="0"/>
            <a:ext cx="7315200" cy="1808849"/>
          </a:xfrm>
          <a:custGeom>
            <a:avLst/>
            <a:gdLst/>
            <a:ahLst/>
            <a:cxnLst/>
            <a:rect l="l" t="t" r="r" b="b"/>
            <a:pathLst>
              <a:path w="7315200" h="1808849">
                <a:moveTo>
                  <a:pt x="0" y="0"/>
                </a:moveTo>
                <a:lnTo>
                  <a:pt x="7315200" y="0"/>
                </a:lnTo>
                <a:lnTo>
                  <a:pt x="7315200" y="1808849"/>
                </a:lnTo>
                <a:lnTo>
                  <a:pt x="0" y="18088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993058" y="2066278"/>
            <a:ext cx="3719692" cy="5247225"/>
          </a:xfrm>
          <a:custGeom>
            <a:avLst/>
            <a:gdLst/>
            <a:ahLst/>
            <a:cxnLst/>
            <a:rect l="l" t="t" r="r" b="b"/>
            <a:pathLst>
              <a:path w="3719692" h="5247225">
                <a:moveTo>
                  <a:pt x="0" y="0"/>
                </a:moveTo>
                <a:lnTo>
                  <a:pt x="3719692" y="0"/>
                </a:lnTo>
                <a:lnTo>
                  <a:pt x="3719692" y="5247226"/>
                </a:lnTo>
                <a:lnTo>
                  <a:pt x="0" y="5247226"/>
                </a:lnTo>
                <a:lnTo>
                  <a:pt x="0" y="0"/>
                </a:lnTo>
                <a:close/>
              </a:path>
            </a:pathLst>
          </a:custGeom>
          <a:blipFill>
            <a:blip r:embed="rId4"/>
            <a:stretch>
              <a:fillRect l="-2946" r="-2946"/>
            </a:stretch>
          </a:blipFill>
        </p:spPr>
      </p:sp>
      <p:sp>
        <p:nvSpPr>
          <p:cNvPr id="4" name="Freeform 4"/>
          <p:cNvSpPr/>
          <p:nvPr/>
        </p:nvSpPr>
        <p:spPr>
          <a:xfrm>
            <a:off x="489051" y="2664300"/>
            <a:ext cx="5741142" cy="4078191"/>
          </a:xfrm>
          <a:custGeom>
            <a:avLst/>
            <a:gdLst/>
            <a:ahLst/>
            <a:cxnLst/>
            <a:rect l="l" t="t" r="r" b="b"/>
            <a:pathLst>
              <a:path w="5741142" h="4078191">
                <a:moveTo>
                  <a:pt x="0" y="0"/>
                </a:moveTo>
                <a:lnTo>
                  <a:pt x="5741142" y="0"/>
                </a:lnTo>
                <a:lnTo>
                  <a:pt x="5741142" y="4078191"/>
                </a:lnTo>
                <a:lnTo>
                  <a:pt x="0" y="4078191"/>
                </a:lnTo>
                <a:lnTo>
                  <a:pt x="0" y="0"/>
                </a:lnTo>
                <a:close/>
              </a:path>
            </a:pathLst>
          </a:custGeom>
          <a:blipFill>
            <a:blip r:embed="rId5"/>
            <a:stretch>
              <a:fillRect/>
            </a:stretch>
          </a:blipFill>
        </p:spPr>
      </p:sp>
      <p:sp>
        <p:nvSpPr>
          <p:cNvPr id="5" name="Freeform 5"/>
          <p:cNvSpPr/>
          <p:nvPr/>
        </p:nvSpPr>
        <p:spPr>
          <a:xfrm>
            <a:off x="11252242" y="1551420"/>
            <a:ext cx="8078327" cy="5762083"/>
          </a:xfrm>
          <a:custGeom>
            <a:avLst/>
            <a:gdLst/>
            <a:ahLst/>
            <a:cxnLst/>
            <a:rect l="l" t="t" r="r" b="b"/>
            <a:pathLst>
              <a:path w="8078327" h="5762083">
                <a:moveTo>
                  <a:pt x="0" y="0"/>
                </a:moveTo>
                <a:lnTo>
                  <a:pt x="8078327" y="0"/>
                </a:lnTo>
                <a:lnTo>
                  <a:pt x="8078327" y="5762084"/>
                </a:lnTo>
                <a:lnTo>
                  <a:pt x="0" y="5762084"/>
                </a:lnTo>
                <a:lnTo>
                  <a:pt x="0" y="0"/>
                </a:lnTo>
                <a:close/>
              </a:path>
            </a:pathLst>
          </a:custGeom>
          <a:blipFill>
            <a:blip r:embed="rId6"/>
            <a:stretch>
              <a:fillRect/>
            </a:stretch>
          </a:blipFill>
        </p:spPr>
      </p:sp>
      <p:sp>
        <p:nvSpPr>
          <p:cNvPr id="6" name="TextBox 6"/>
          <p:cNvSpPr txBox="1"/>
          <p:nvPr/>
        </p:nvSpPr>
        <p:spPr>
          <a:xfrm>
            <a:off x="354342" y="550673"/>
            <a:ext cx="5741142" cy="707501"/>
          </a:xfrm>
          <a:prstGeom prst="rect">
            <a:avLst/>
          </a:prstGeom>
        </p:spPr>
        <p:txBody>
          <a:bodyPr wrap="square" lIns="0" tIns="0" rIns="0" bIns="0" rtlCol="0" anchor="t">
            <a:spAutoFit/>
          </a:bodyPr>
          <a:lstStyle/>
          <a:p>
            <a:pPr algn="ctr">
              <a:lnSpc>
                <a:spcPts val="5921"/>
              </a:lnSpc>
            </a:pPr>
            <a:r>
              <a:rPr lang="en-US" sz="4230" b="1">
                <a:solidFill>
                  <a:srgbClr val="FFFFFF"/>
                </a:solidFill>
                <a:latin typeface="Canva Sans Bold"/>
                <a:ea typeface="Canva Sans Bold"/>
                <a:cs typeface="Canva Sans Bold"/>
                <a:sym typeface="Canva Sans Bold"/>
              </a:rPr>
              <a:t>WORKS DONE</a:t>
            </a:r>
          </a:p>
        </p:txBody>
      </p:sp>
      <p:sp>
        <p:nvSpPr>
          <p:cNvPr id="7" name="TextBox 7"/>
          <p:cNvSpPr txBox="1"/>
          <p:nvPr/>
        </p:nvSpPr>
        <p:spPr>
          <a:xfrm>
            <a:off x="1840932" y="7281123"/>
            <a:ext cx="3489986" cy="887095"/>
          </a:xfrm>
          <a:prstGeom prst="rect">
            <a:avLst/>
          </a:prstGeom>
        </p:spPr>
        <p:txBody>
          <a:bodyPr lIns="0" tIns="0" rIns="0" bIns="0" rtlCol="0" anchor="t">
            <a:spAutoFit/>
          </a:bodyPr>
          <a:lstStyle/>
          <a:p>
            <a:pPr algn="ctr">
              <a:lnSpc>
                <a:spcPts val="7279"/>
              </a:lnSpc>
            </a:pPr>
            <a:r>
              <a:rPr lang="en-US" sz="5199" b="1">
                <a:solidFill>
                  <a:srgbClr val="004AAD"/>
                </a:solidFill>
                <a:latin typeface="Canva Sans Bold"/>
                <a:ea typeface="Canva Sans Bold"/>
                <a:cs typeface="Canva Sans Bold"/>
                <a:sym typeface="Canva Sans Bold"/>
              </a:rPr>
              <a:t>Search Bar</a:t>
            </a:r>
          </a:p>
        </p:txBody>
      </p:sp>
      <p:sp>
        <p:nvSpPr>
          <p:cNvPr id="8" name="TextBox 8"/>
          <p:cNvSpPr txBox="1"/>
          <p:nvPr/>
        </p:nvSpPr>
        <p:spPr>
          <a:xfrm>
            <a:off x="6836541" y="7448123"/>
            <a:ext cx="4415702" cy="720096"/>
          </a:xfrm>
          <a:prstGeom prst="rect">
            <a:avLst/>
          </a:prstGeom>
        </p:spPr>
        <p:txBody>
          <a:bodyPr lIns="0" tIns="0" rIns="0" bIns="0" rtlCol="0" anchor="t">
            <a:spAutoFit/>
          </a:bodyPr>
          <a:lstStyle/>
          <a:p>
            <a:pPr algn="ctr">
              <a:lnSpc>
                <a:spcPts val="5919"/>
              </a:lnSpc>
            </a:pPr>
            <a:r>
              <a:rPr lang="en-US" sz="4228" b="1">
                <a:solidFill>
                  <a:srgbClr val="004AAD"/>
                </a:solidFill>
                <a:latin typeface="Canva Sans Bold"/>
                <a:ea typeface="Canva Sans Bold"/>
                <a:cs typeface="Canva Sans Bold"/>
                <a:sym typeface="Canva Sans Bold"/>
              </a:rPr>
              <a:t>Extension popup</a:t>
            </a:r>
          </a:p>
        </p:txBody>
      </p:sp>
      <p:sp>
        <p:nvSpPr>
          <p:cNvPr id="9" name="TextBox 9"/>
          <p:cNvSpPr txBox="1"/>
          <p:nvPr/>
        </p:nvSpPr>
        <p:spPr>
          <a:xfrm>
            <a:off x="11956427" y="7696096"/>
            <a:ext cx="5790884" cy="1471393"/>
          </a:xfrm>
          <a:prstGeom prst="rect">
            <a:avLst/>
          </a:prstGeom>
        </p:spPr>
        <p:txBody>
          <a:bodyPr lIns="0" tIns="0" rIns="0" bIns="0" rtlCol="0" anchor="t">
            <a:spAutoFit/>
          </a:bodyPr>
          <a:lstStyle/>
          <a:p>
            <a:pPr algn="ctr">
              <a:lnSpc>
                <a:spcPts val="5919"/>
              </a:lnSpc>
            </a:pPr>
            <a:r>
              <a:rPr lang="en-US" sz="4228" b="1">
                <a:solidFill>
                  <a:srgbClr val="004AAD"/>
                </a:solidFill>
                <a:latin typeface="Canva Sans Bold"/>
                <a:ea typeface="Canva Sans Bold"/>
                <a:cs typeface="Canva Sans Bold"/>
                <a:sym typeface="Canva Sans Bold"/>
              </a:rPr>
              <a:t>Backend api-endpoints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17385" y="0"/>
            <a:ext cx="7315200" cy="1808849"/>
          </a:xfrm>
          <a:custGeom>
            <a:avLst/>
            <a:gdLst/>
            <a:ahLst/>
            <a:cxnLst/>
            <a:rect l="l" t="t" r="r" b="b"/>
            <a:pathLst>
              <a:path w="7315200" h="1808849">
                <a:moveTo>
                  <a:pt x="0" y="0"/>
                </a:moveTo>
                <a:lnTo>
                  <a:pt x="7315200" y="0"/>
                </a:lnTo>
                <a:lnTo>
                  <a:pt x="7315200" y="1808849"/>
                </a:lnTo>
                <a:lnTo>
                  <a:pt x="0" y="18088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411763" y="3563782"/>
            <a:ext cx="8632864" cy="6160276"/>
          </a:xfrm>
          <a:custGeom>
            <a:avLst/>
            <a:gdLst/>
            <a:ahLst/>
            <a:cxnLst/>
            <a:rect l="l" t="t" r="r" b="b"/>
            <a:pathLst>
              <a:path w="8632864" h="6160276">
                <a:moveTo>
                  <a:pt x="0" y="0"/>
                </a:moveTo>
                <a:lnTo>
                  <a:pt x="8632865" y="0"/>
                </a:lnTo>
                <a:lnTo>
                  <a:pt x="8632865" y="6160276"/>
                </a:lnTo>
                <a:lnTo>
                  <a:pt x="0" y="6160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9909372" y="520422"/>
            <a:ext cx="3538603" cy="2708640"/>
          </a:xfrm>
          <a:custGeom>
            <a:avLst/>
            <a:gdLst/>
            <a:ahLst/>
            <a:cxnLst/>
            <a:rect l="l" t="t" r="r" b="b"/>
            <a:pathLst>
              <a:path w="3538603" h="2708640">
                <a:moveTo>
                  <a:pt x="0" y="0"/>
                </a:moveTo>
                <a:lnTo>
                  <a:pt x="3538603" y="0"/>
                </a:lnTo>
                <a:lnTo>
                  <a:pt x="3538603" y="2708640"/>
                </a:lnTo>
                <a:lnTo>
                  <a:pt x="0" y="270864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3767883" y="5937504"/>
            <a:ext cx="4069865" cy="3786554"/>
          </a:xfrm>
          <a:custGeom>
            <a:avLst/>
            <a:gdLst/>
            <a:ahLst/>
            <a:cxnLst/>
            <a:rect l="l" t="t" r="r" b="b"/>
            <a:pathLst>
              <a:path w="4069865" h="3786554">
                <a:moveTo>
                  <a:pt x="0" y="0"/>
                </a:moveTo>
                <a:lnTo>
                  <a:pt x="4069864" y="0"/>
                </a:lnTo>
                <a:lnTo>
                  <a:pt x="4069864" y="3786554"/>
                </a:lnTo>
                <a:lnTo>
                  <a:pt x="0" y="3786554"/>
                </a:lnTo>
                <a:lnTo>
                  <a:pt x="0" y="0"/>
                </a:lnTo>
                <a:close/>
              </a:path>
            </a:pathLst>
          </a:custGeom>
          <a:blipFill>
            <a:blip r:embed="rId8"/>
            <a:stretch>
              <a:fillRect/>
            </a:stretch>
          </a:blipFill>
        </p:spPr>
      </p:sp>
      <p:sp>
        <p:nvSpPr>
          <p:cNvPr id="6" name="Freeform 6"/>
          <p:cNvSpPr/>
          <p:nvPr/>
        </p:nvSpPr>
        <p:spPr>
          <a:xfrm>
            <a:off x="7118865" y="4160441"/>
            <a:ext cx="2790507" cy="1777063"/>
          </a:xfrm>
          <a:custGeom>
            <a:avLst/>
            <a:gdLst/>
            <a:ahLst/>
            <a:cxnLst/>
            <a:rect l="l" t="t" r="r" b="b"/>
            <a:pathLst>
              <a:path w="2790507" h="1777063">
                <a:moveTo>
                  <a:pt x="0" y="0"/>
                </a:moveTo>
                <a:lnTo>
                  <a:pt x="2790507" y="0"/>
                </a:lnTo>
                <a:lnTo>
                  <a:pt x="2790507" y="1777063"/>
                </a:lnTo>
                <a:lnTo>
                  <a:pt x="0" y="1777063"/>
                </a:lnTo>
                <a:lnTo>
                  <a:pt x="0" y="0"/>
                </a:lnTo>
                <a:close/>
              </a:path>
            </a:pathLst>
          </a:custGeom>
          <a:blipFill>
            <a:blip r:embed="rId9"/>
            <a:stretch>
              <a:fillRect/>
            </a:stretch>
          </a:blipFill>
          <a:ln w="38100" cap="sq">
            <a:solidFill>
              <a:srgbClr val="FFFFFF"/>
            </a:solidFill>
            <a:prstDash val="solid"/>
            <a:miter/>
          </a:ln>
        </p:spPr>
      </p:sp>
      <p:sp>
        <p:nvSpPr>
          <p:cNvPr id="7" name="Freeform 7"/>
          <p:cNvSpPr/>
          <p:nvPr/>
        </p:nvSpPr>
        <p:spPr>
          <a:xfrm>
            <a:off x="9144000" y="4594787"/>
            <a:ext cx="3471344" cy="2468769"/>
          </a:xfrm>
          <a:custGeom>
            <a:avLst/>
            <a:gdLst/>
            <a:ahLst/>
            <a:cxnLst/>
            <a:rect l="l" t="t" r="r" b="b"/>
            <a:pathLst>
              <a:path w="3471344" h="2468769">
                <a:moveTo>
                  <a:pt x="0" y="0"/>
                </a:moveTo>
                <a:lnTo>
                  <a:pt x="3471344" y="0"/>
                </a:lnTo>
                <a:lnTo>
                  <a:pt x="3471344" y="2468769"/>
                </a:lnTo>
                <a:lnTo>
                  <a:pt x="0" y="2468769"/>
                </a:lnTo>
                <a:lnTo>
                  <a:pt x="0" y="0"/>
                </a:lnTo>
                <a:close/>
              </a:path>
            </a:pathLst>
          </a:custGeom>
          <a:blipFill>
            <a:blip r:embed="rId10"/>
            <a:stretch>
              <a:fillRect/>
            </a:stretch>
          </a:blipFill>
          <a:ln w="38100" cap="sq">
            <a:solidFill>
              <a:srgbClr val="FFFFFF"/>
            </a:solidFill>
            <a:prstDash val="solid"/>
            <a:miter/>
          </a:ln>
        </p:spPr>
      </p:sp>
      <p:sp>
        <p:nvSpPr>
          <p:cNvPr id="8" name="TextBox 8"/>
          <p:cNvSpPr txBox="1"/>
          <p:nvPr/>
        </p:nvSpPr>
        <p:spPr>
          <a:xfrm>
            <a:off x="911257" y="560441"/>
            <a:ext cx="4739556" cy="707501"/>
          </a:xfrm>
          <a:prstGeom prst="rect">
            <a:avLst/>
          </a:prstGeom>
        </p:spPr>
        <p:txBody>
          <a:bodyPr wrap="square" lIns="0" tIns="0" rIns="0" bIns="0" rtlCol="0" anchor="t">
            <a:spAutoFit/>
          </a:bodyPr>
          <a:lstStyle/>
          <a:p>
            <a:pPr algn="ctr">
              <a:lnSpc>
                <a:spcPts val="5921"/>
              </a:lnSpc>
            </a:pPr>
            <a:r>
              <a:rPr lang="en-US" sz="4230" b="1">
                <a:solidFill>
                  <a:srgbClr val="FFFFFF"/>
                </a:solidFill>
                <a:latin typeface="Canva Sans Bold"/>
                <a:ea typeface="Canva Sans Bold"/>
                <a:cs typeface="Canva Sans Bold"/>
                <a:sym typeface="Canva Sans Bold"/>
              </a:rPr>
              <a:t>WORKS DONE</a:t>
            </a:r>
          </a:p>
        </p:txBody>
      </p:sp>
      <p:sp>
        <p:nvSpPr>
          <p:cNvPr id="9" name="TextBox 9"/>
          <p:cNvSpPr txBox="1"/>
          <p:nvPr/>
        </p:nvSpPr>
        <p:spPr>
          <a:xfrm>
            <a:off x="-25375" y="2326206"/>
            <a:ext cx="6157184" cy="718595"/>
          </a:xfrm>
          <a:prstGeom prst="rect">
            <a:avLst/>
          </a:prstGeom>
        </p:spPr>
        <p:txBody>
          <a:bodyPr wrap="square" lIns="0" tIns="0" rIns="0" bIns="0" rtlCol="0" anchor="t">
            <a:spAutoFit/>
          </a:bodyPr>
          <a:lstStyle/>
          <a:p>
            <a:pPr algn="ctr">
              <a:lnSpc>
                <a:spcPts val="5987"/>
              </a:lnSpc>
            </a:pPr>
            <a:r>
              <a:rPr lang="en-US" sz="4276" b="1">
                <a:solidFill>
                  <a:srgbClr val="004AAD"/>
                </a:solidFill>
                <a:latin typeface="Canva Sans Bold"/>
                <a:ea typeface="Canva Sans Bold"/>
                <a:cs typeface="Canva Sans Bold"/>
                <a:sym typeface="Canva Sans Bold"/>
              </a:rPr>
              <a:t>2) Camel-springboot</a:t>
            </a:r>
          </a:p>
        </p:txBody>
      </p:sp>
      <p:sp>
        <p:nvSpPr>
          <p:cNvPr id="10" name="TextBox 10"/>
          <p:cNvSpPr txBox="1"/>
          <p:nvPr/>
        </p:nvSpPr>
        <p:spPr>
          <a:xfrm>
            <a:off x="396070" y="3306531"/>
            <a:ext cx="5401745" cy="2528887"/>
          </a:xfrm>
          <a:prstGeom prst="rect">
            <a:avLst/>
          </a:prstGeom>
        </p:spPr>
        <p:txBody>
          <a:bodyPr lIns="0" tIns="0" rIns="0" bIns="0" rtlCol="0" anchor="t">
            <a:spAutoFit/>
          </a:bodyPr>
          <a:lstStyle/>
          <a:p>
            <a:pPr marL="418774" lvl="1" indent="-209387" algn="just">
              <a:lnSpc>
                <a:spcPts val="2715"/>
              </a:lnSpc>
              <a:buFont typeface="Arial"/>
              <a:buChar char="•"/>
            </a:pPr>
            <a:r>
              <a:rPr lang="en-US" sz="1939">
                <a:solidFill>
                  <a:srgbClr val="004AAD"/>
                </a:solidFill>
                <a:latin typeface="Canva Sans"/>
                <a:ea typeface="Canva Sans"/>
                <a:cs typeface="Canva Sans"/>
                <a:sym typeface="Canva Sans"/>
              </a:rPr>
              <a:t>A distributed system demonstrating integration of Apache Camel with Drools across two microservices:</a:t>
            </a:r>
          </a:p>
          <a:p>
            <a:pPr marL="418774" lvl="1" indent="-209387" algn="just">
              <a:lnSpc>
                <a:spcPts val="3025"/>
              </a:lnSpc>
              <a:buFont typeface="Arial"/>
              <a:buChar char="•"/>
            </a:pPr>
            <a:r>
              <a:rPr lang="en-US" sz="1939" b="1">
                <a:solidFill>
                  <a:srgbClr val="004AAD"/>
                </a:solidFill>
                <a:latin typeface="Canva Sans Bold"/>
                <a:ea typeface="Canva Sans Bold"/>
                <a:cs typeface="Canva Sans Bold"/>
                <a:sym typeface="Canva Sans Bold"/>
              </a:rPr>
              <a:t>Order Processing Service</a:t>
            </a:r>
            <a:r>
              <a:rPr lang="en-US" sz="1939">
                <a:solidFill>
                  <a:srgbClr val="004AAD"/>
                </a:solidFill>
                <a:latin typeface="Canva Sans"/>
                <a:ea typeface="Canva Sans"/>
                <a:cs typeface="Canva Sans"/>
                <a:sym typeface="Canva Sans"/>
              </a:rPr>
              <a:t> - Handles order validation and approval</a:t>
            </a:r>
          </a:p>
          <a:p>
            <a:pPr marL="418774" lvl="1" indent="-209387" algn="just">
              <a:lnSpc>
                <a:spcPts val="3064"/>
              </a:lnSpc>
              <a:buFont typeface="Arial"/>
              <a:buChar char="•"/>
            </a:pPr>
            <a:r>
              <a:rPr lang="en-US" sz="1939" b="1">
                <a:solidFill>
                  <a:srgbClr val="004AAD"/>
                </a:solidFill>
                <a:latin typeface="Canva Sans Bold"/>
                <a:ea typeface="Canva Sans Bold"/>
                <a:cs typeface="Canva Sans Bold"/>
                <a:sym typeface="Canva Sans Bold"/>
              </a:rPr>
              <a:t>Fulfillment Service</a:t>
            </a:r>
            <a:r>
              <a:rPr lang="en-US" sz="1939">
                <a:solidFill>
                  <a:srgbClr val="004AAD"/>
                </a:solidFill>
                <a:latin typeface="Canva Sans"/>
                <a:ea typeface="Canva Sans"/>
                <a:cs typeface="Canva Sans"/>
                <a:sym typeface="Canva Sans"/>
              </a:rPr>
              <a:t> - Manages shipping and logistics</a:t>
            </a:r>
          </a:p>
        </p:txBody>
      </p:sp>
      <p:sp>
        <p:nvSpPr>
          <p:cNvPr id="11" name="TextBox 11"/>
          <p:cNvSpPr txBox="1"/>
          <p:nvPr/>
        </p:nvSpPr>
        <p:spPr>
          <a:xfrm>
            <a:off x="396070" y="6139784"/>
            <a:ext cx="5405782" cy="3315320"/>
          </a:xfrm>
          <a:prstGeom prst="rect">
            <a:avLst/>
          </a:prstGeom>
        </p:spPr>
        <p:txBody>
          <a:bodyPr lIns="0" tIns="0" rIns="0" bIns="0" rtlCol="0" anchor="t">
            <a:spAutoFit/>
          </a:bodyPr>
          <a:lstStyle/>
          <a:p>
            <a:pPr algn="just">
              <a:lnSpc>
                <a:spcPts val="2925"/>
              </a:lnSpc>
            </a:pPr>
            <a:r>
              <a:rPr lang="en-US" sz="1817" b="1" spc="39">
                <a:solidFill>
                  <a:srgbClr val="004AAD"/>
                </a:solidFill>
                <a:latin typeface="Canva Sans Bold"/>
                <a:ea typeface="Canva Sans Bold"/>
                <a:cs typeface="Canva Sans Bold"/>
                <a:sym typeface="Canva Sans Bold"/>
              </a:rPr>
              <a:t>   Core System Components</a:t>
            </a:r>
          </a:p>
          <a:p>
            <a:pPr marL="392370" lvl="1" indent="-196185" algn="just">
              <a:lnSpc>
                <a:spcPts val="2925"/>
              </a:lnSpc>
              <a:buFont typeface="Arial"/>
              <a:buChar char="•"/>
            </a:pPr>
            <a:r>
              <a:rPr lang="en-US" sz="1817" spc="39">
                <a:solidFill>
                  <a:srgbClr val="004AAD"/>
                </a:solidFill>
                <a:latin typeface="Canva Sans"/>
                <a:ea typeface="Canva Sans"/>
                <a:cs typeface="Canva Sans"/>
                <a:sym typeface="Canva Sans"/>
              </a:rPr>
              <a:t>CamelContext – The runtime integration engine</a:t>
            </a:r>
          </a:p>
          <a:p>
            <a:pPr marL="392370" lvl="1" indent="-196185" algn="just">
              <a:lnSpc>
                <a:spcPts val="2925"/>
              </a:lnSpc>
              <a:buFont typeface="Arial"/>
              <a:buChar char="•"/>
            </a:pPr>
            <a:r>
              <a:rPr lang="en-US" sz="1817" spc="39">
                <a:solidFill>
                  <a:srgbClr val="004AAD"/>
                </a:solidFill>
                <a:latin typeface="Canva Sans"/>
                <a:ea typeface="Canva Sans"/>
                <a:cs typeface="Canva Sans"/>
                <a:sym typeface="Canva Sans"/>
              </a:rPr>
              <a:t>RouteBuilder – Java DSL to define routes</a:t>
            </a:r>
          </a:p>
          <a:p>
            <a:pPr marL="392370" lvl="1" indent="-196185" algn="just">
              <a:lnSpc>
                <a:spcPts val="2925"/>
              </a:lnSpc>
              <a:buFont typeface="Arial"/>
              <a:buChar char="•"/>
            </a:pPr>
            <a:r>
              <a:rPr lang="en-US" sz="1817" spc="39">
                <a:solidFill>
                  <a:srgbClr val="004AAD"/>
                </a:solidFill>
                <a:latin typeface="Canva Sans"/>
                <a:ea typeface="Canva Sans"/>
                <a:cs typeface="Canva Sans"/>
                <a:sym typeface="Canva Sans"/>
              </a:rPr>
              <a:t>Spring Boot Starter Camel – Seamless Spring Boot integration</a:t>
            </a:r>
          </a:p>
          <a:p>
            <a:pPr marL="392370" lvl="1" indent="-196185" algn="just">
              <a:lnSpc>
                <a:spcPts val="2925"/>
              </a:lnSpc>
              <a:buFont typeface="Arial"/>
              <a:buChar char="•"/>
            </a:pPr>
            <a:r>
              <a:rPr lang="en-US" sz="1817" spc="39">
                <a:solidFill>
                  <a:srgbClr val="004AAD"/>
                </a:solidFill>
                <a:latin typeface="Canva Sans"/>
                <a:ea typeface="Canva Sans"/>
                <a:cs typeface="Canva Sans"/>
                <a:sym typeface="Canva Sans"/>
              </a:rPr>
              <a:t>Camel DSL – from() → to() chains</a:t>
            </a:r>
          </a:p>
          <a:p>
            <a:pPr marL="392370" lvl="1" indent="-196185" algn="just">
              <a:lnSpc>
                <a:spcPts val="2925"/>
              </a:lnSpc>
              <a:buFont typeface="Arial"/>
              <a:buChar char="•"/>
            </a:pPr>
            <a:r>
              <a:rPr lang="en-US" sz="1817" spc="39">
                <a:solidFill>
                  <a:srgbClr val="004AAD"/>
                </a:solidFill>
                <a:latin typeface="Canva Sans"/>
                <a:ea typeface="Canva Sans"/>
                <a:cs typeface="Canva Sans"/>
                <a:sym typeface="Canva Sans"/>
              </a:rPr>
              <a:t>Custom Beans – Java processors &amp; validators</a:t>
            </a:r>
          </a:p>
        </p:txBody>
      </p:sp>
      <p:sp>
        <p:nvSpPr>
          <p:cNvPr id="12" name="TextBox 12"/>
          <p:cNvSpPr txBox="1"/>
          <p:nvPr/>
        </p:nvSpPr>
        <p:spPr>
          <a:xfrm>
            <a:off x="6863802" y="463272"/>
            <a:ext cx="3045570" cy="901841"/>
          </a:xfrm>
          <a:prstGeom prst="rect">
            <a:avLst/>
          </a:prstGeom>
        </p:spPr>
        <p:txBody>
          <a:bodyPr lIns="0" tIns="0" rIns="0" bIns="0" rtlCol="0" anchor="t">
            <a:spAutoFit/>
          </a:bodyPr>
          <a:lstStyle/>
          <a:p>
            <a:pPr algn="ctr">
              <a:lnSpc>
                <a:spcPts val="3609"/>
              </a:lnSpc>
            </a:pPr>
            <a:r>
              <a:rPr lang="en-US" sz="2578">
                <a:solidFill>
                  <a:srgbClr val="004AAD"/>
                </a:solidFill>
                <a:latin typeface="Canva Sans"/>
                <a:ea typeface="Canva Sans"/>
                <a:cs typeface="Canva Sans"/>
                <a:sym typeface="Canva Sans"/>
              </a:rPr>
              <a:t>Standalone microservice</a:t>
            </a:r>
          </a:p>
        </p:txBody>
      </p:sp>
      <p:sp>
        <p:nvSpPr>
          <p:cNvPr id="13" name="TextBox 13"/>
          <p:cNvSpPr txBox="1"/>
          <p:nvPr/>
        </p:nvSpPr>
        <p:spPr>
          <a:xfrm>
            <a:off x="13609900" y="547998"/>
            <a:ext cx="2651084" cy="523205"/>
          </a:xfrm>
          <a:prstGeom prst="rect">
            <a:avLst/>
          </a:prstGeom>
        </p:spPr>
        <p:txBody>
          <a:bodyPr lIns="0" tIns="0" rIns="0" bIns="0" rtlCol="0" anchor="t">
            <a:spAutoFit/>
          </a:bodyPr>
          <a:lstStyle/>
          <a:p>
            <a:pPr algn="ctr">
              <a:lnSpc>
                <a:spcPts val="4318"/>
              </a:lnSpc>
            </a:pPr>
            <a:r>
              <a:rPr lang="en-US" sz="3084">
                <a:solidFill>
                  <a:srgbClr val="004AAD"/>
                </a:solidFill>
                <a:latin typeface="Canva Sans"/>
                <a:ea typeface="Canva Sans"/>
                <a:cs typeface="Canva Sans"/>
                <a:sym typeface="Canva Sans"/>
              </a:rPr>
              <a:t>Camel routing</a:t>
            </a:r>
          </a:p>
        </p:txBody>
      </p:sp>
      <p:sp>
        <p:nvSpPr>
          <p:cNvPr id="14" name="TextBox 14"/>
          <p:cNvSpPr txBox="1"/>
          <p:nvPr/>
        </p:nvSpPr>
        <p:spPr>
          <a:xfrm>
            <a:off x="6863802" y="2008405"/>
            <a:ext cx="3476552" cy="784816"/>
          </a:xfrm>
          <a:prstGeom prst="rect">
            <a:avLst/>
          </a:prstGeom>
        </p:spPr>
        <p:txBody>
          <a:bodyPr lIns="0" tIns="0" rIns="0" bIns="0" rtlCol="0" anchor="t">
            <a:spAutoFit/>
          </a:bodyPr>
          <a:lstStyle/>
          <a:p>
            <a:pPr algn="ctr">
              <a:lnSpc>
                <a:spcPts val="3191"/>
              </a:lnSpc>
            </a:pPr>
            <a:r>
              <a:rPr lang="en-US" sz="2279">
                <a:solidFill>
                  <a:srgbClr val="004AAD"/>
                </a:solidFill>
                <a:latin typeface="Canva Sans"/>
                <a:ea typeface="Canva Sans"/>
                <a:cs typeface="Canva Sans"/>
                <a:sym typeface="Canva Sans"/>
              </a:rPr>
              <a:t>Integration of 2 microservices</a:t>
            </a:r>
          </a:p>
        </p:txBody>
      </p:sp>
      <p:sp>
        <p:nvSpPr>
          <p:cNvPr id="15" name="TextBox 15"/>
          <p:cNvSpPr txBox="1"/>
          <p:nvPr/>
        </p:nvSpPr>
        <p:spPr>
          <a:xfrm>
            <a:off x="13609900" y="2083024"/>
            <a:ext cx="3786055" cy="445763"/>
          </a:xfrm>
          <a:prstGeom prst="rect">
            <a:avLst/>
          </a:prstGeom>
        </p:spPr>
        <p:txBody>
          <a:bodyPr lIns="0" tIns="0" rIns="0" bIns="0" rtlCol="0" anchor="t">
            <a:spAutoFit/>
          </a:bodyPr>
          <a:lstStyle/>
          <a:p>
            <a:pPr algn="ctr">
              <a:lnSpc>
                <a:spcPts val="3600"/>
              </a:lnSpc>
            </a:pPr>
            <a:r>
              <a:rPr lang="en-US" sz="2572">
                <a:solidFill>
                  <a:srgbClr val="004AAD"/>
                </a:solidFill>
                <a:latin typeface="Canva Sans"/>
                <a:ea typeface="Canva Sans"/>
                <a:cs typeface="Canva Sans"/>
                <a:sym typeface="Canva Sans"/>
              </a:rPr>
              <a:t>Testing and deployment</a:t>
            </a:r>
          </a:p>
        </p:txBody>
      </p:sp>
      <p:sp>
        <p:nvSpPr>
          <p:cNvPr id="16" name="TextBox 16"/>
          <p:cNvSpPr txBox="1"/>
          <p:nvPr/>
        </p:nvSpPr>
        <p:spPr>
          <a:xfrm>
            <a:off x="13548161" y="4701199"/>
            <a:ext cx="4289587" cy="1086470"/>
          </a:xfrm>
          <a:prstGeom prst="rect">
            <a:avLst/>
          </a:prstGeom>
        </p:spPr>
        <p:txBody>
          <a:bodyPr lIns="0" tIns="0" rIns="0" bIns="0" rtlCol="0" anchor="t">
            <a:spAutoFit/>
          </a:bodyPr>
          <a:lstStyle/>
          <a:p>
            <a:pPr marL="392370" lvl="1" indent="-196185" algn="just">
              <a:lnSpc>
                <a:spcPts val="2925"/>
              </a:lnSpc>
              <a:buFont typeface="Arial"/>
              <a:buChar char="•"/>
            </a:pPr>
            <a:r>
              <a:rPr lang="en-US" sz="1817" b="1" spc="39">
                <a:solidFill>
                  <a:srgbClr val="004AAD"/>
                </a:solidFill>
                <a:latin typeface="Canva Sans Bold"/>
                <a:ea typeface="Canva Sans Bold"/>
                <a:cs typeface="Canva Sans Bold"/>
                <a:sym typeface="Canva Sans Bold"/>
              </a:rPr>
              <a:t>Backend: </a:t>
            </a:r>
            <a:r>
              <a:rPr lang="en-US" sz="1817" spc="39">
                <a:solidFill>
                  <a:srgbClr val="004AAD"/>
                </a:solidFill>
                <a:latin typeface="Canva Sans"/>
                <a:ea typeface="Canva Sans"/>
                <a:cs typeface="Canva Sans"/>
                <a:sym typeface="Canva Sans"/>
              </a:rPr>
              <a:t>Springboot + apache camel routing  +  REST APIs</a:t>
            </a:r>
          </a:p>
          <a:p>
            <a:pPr algn="just">
              <a:lnSpc>
                <a:spcPts val="2925"/>
              </a:lnSpc>
            </a:pPr>
            <a:endParaRPr lang="en-US" sz="1817" spc="39">
              <a:solidFill>
                <a:srgbClr val="004AAD"/>
              </a:solidFill>
              <a:latin typeface="Canva Sans"/>
              <a:ea typeface="Canva Sans"/>
              <a:cs typeface="Canva Sans"/>
              <a:sym typeface="Canva Sans"/>
            </a:endParaRPr>
          </a:p>
        </p:txBody>
      </p:sp>
      <p:sp>
        <p:nvSpPr>
          <p:cNvPr id="17" name="TextBox 17"/>
          <p:cNvSpPr txBox="1"/>
          <p:nvPr/>
        </p:nvSpPr>
        <p:spPr>
          <a:xfrm>
            <a:off x="13885505" y="3886462"/>
            <a:ext cx="2588809" cy="586379"/>
          </a:xfrm>
          <a:prstGeom prst="rect">
            <a:avLst/>
          </a:prstGeom>
        </p:spPr>
        <p:txBody>
          <a:bodyPr wrap="square" lIns="0" tIns="0" rIns="0" bIns="0" rtlCol="0" anchor="t">
            <a:spAutoFit/>
          </a:bodyPr>
          <a:lstStyle/>
          <a:p>
            <a:pPr algn="ctr">
              <a:lnSpc>
                <a:spcPts val="4867"/>
              </a:lnSpc>
            </a:pPr>
            <a:r>
              <a:rPr lang="en-US" sz="3476" b="1">
                <a:solidFill>
                  <a:srgbClr val="004AAD"/>
                </a:solidFill>
                <a:latin typeface="Canva Sans Bold"/>
                <a:ea typeface="Canva Sans Bold"/>
                <a:cs typeface="Canva Sans Bold"/>
                <a:sym typeface="Canva Sans Bold"/>
              </a:rPr>
              <a:t>Tech-stack: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17385" y="0"/>
            <a:ext cx="7315200" cy="1808849"/>
          </a:xfrm>
          <a:custGeom>
            <a:avLst/>
            <a:gdLst/>
            <a:ahLst/>
            <a:cxnLst/>
            <a:rect l="l" t="t" r="r" b="b"/>
            <a:pathLst>
              <a:path w="7315200" h="1808849">
                <a:moveTo>
                  <a:pt x="0" y="0"/>
                </a:moveTo>
                <a:lnTo>
                  <a:pt x="7315200" y="0"/>
                </a:lnTo>
                <a:lnTo>
                  <a:pt x="7315200" y="1808849"/>
                </a:lnTo>
                <a:lnTo>
                  <a:pt x="0" y="18088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604" y="2725154"/>
            <a:ext cx="9146604" cy="5748307"/>
          </a:xfrm>
          <a:custGeom>
            <a:avLst/>
            <a:gdLst/>
            <a:ahLst/>
            <a:cxnLst/>
            <a:rect l="l" t="t" r="r" b="b"/>
            <a:pathLst>
              <a:path w="9146604" h="5748307">
                <a:moveTo>
                  <a:pt x="0" y="0"/>
                </a:moveTo>
                <a:lnTo>
                  <a:pt x="9146604" y="0"/>
                </a:lnTo>
                <a:lnTo>
                  <a:pt x="9146604" y="5748307"/>
                </a:lnTo>
                <a:lnTo>
                  <a:pt x="0" y="5748307"/>
                </a:lnTo>
                <a:lnTo>
                  <a:pt x="0" y="0"/>
                </a:lnTo>
                <a:close/>
              </a:path>
            </a:pathLst>
          </a:custGeom>
          <a:blipFill>
            <a:blip r:embed="rId4"/>
            <a:stretch>
              <a:fillRect/>
            </a:stretch>
          </a:blipFill>
        </p:spPr>
      </p:sp>
      <p:sp>
        <p:nvSpPr>
          <p:cNvPr id="4" name="Freeform 4"/>
          <p:cNvSpPr/>
          <p:nvPr/>
        </p:nvSpPr>
        <p:spPr>
          <a:xfrm>
            <a:off x="7219149" y="520422"/>
            <a:ext cx="11735168" cy="3271472"/>
          </a:xfrm>
          <a:custGeom>
            <a:avLst/>
            <a:gdLst/>
            <a:ahLst/>
            <a:cxnLst/>
            <a:rect l="l" t="t" r="r" b="b"/>
            <a:pathLst>
              <a:path w="11735168" h="3271472">
                <a:moveTo>
                  <a:pt x="0" y="0"/>
                </a:moveTo>
                <a:lnTo>
                  <a:pt x="11735168" y="0"/>
                </a:lnTo>
                <a:lnTo>
                  <a:pt x="11735168" y="3271472"/>
                </a:lnTo>
                <a:lnTo>
                  <a:pt x="0" y="3271472"/>
                </a:lnTo>
                <a:lnTo>
                  <a:pt x="0" y="0"/>
                </a:lnTo>
                <a:close/>
              </a:path>
            </a:pathLst>
          </a:custGeom>
          <a:blipFill>
            <a:blip r:embed="rId5"/>
            <a:stretch>
              <a:fillRect/>
            </a:stretch>
          </a:blipFill>
        </p:spPr>
      </p:sp>
      <p:sp>
        <p:nvSpPr>
          <p:cNvPr id="5" name="Freeform 5"/>
          <p:cNvSpPr/>
          <p:nvPr/>
        </p:nvSpPr>
        <p:spPr>
          <a:xfrm>
            <a:off x="9307697" y="4144109"/>
            <a:ext cx="8684029" cy="5508497"/>
          </a:xfrm>
          <a:custGeom>
            <a:avLst/>
            <a:gdLst/>
            <a:ahLst/>
            <a:cxnLst/>
            <a:rect l="l" t="t" r="r" b="b"/>
            <a:pathLst>
              <a:path w="8684029" h="5508497">
                <a:moveTo>
                  <a:pt x="0" y="0"/>
                </a:moveTo>
                <a:lnTo>
                  <a:pt x="8684028" y="0"/>
                </a:lnTo>
                <a:lnTo>
                  <a:pt x="8684028" y="5508498"/>
                </a:lnTo>
                <a:lnTo>
                  <a:pt x="0" y="5508498"/>
                </a:lnTo>
                <a:lnTo>
                  <a:pt x="0" y="0"/>
                </a:lnTo>
                <a:close/>
              </a:path>
            </a:pathLst>
          </a:custGeom>
          <a:blipFill>
            <a:blip r:embed="rId6"/>
            <a:stretch>
              <a:fillRect r="-54849"/>
            </a:stretch>
          </a:blipFill>
        </p:spPr>
      </p:sp>
      <p:sp>
        <p:nvSpPr>
          <p:cNvPr id="6" name="TextBox 6"/>
          <p:cNvSpPr txBox="1"/>
          <p:nvPr/>
        </p:nvSpPr>
        <p:spPr>
          <a:xfrm>
            <a:off x="842333" y="520422"/>
            <a:ext cx="4577631" cy="707501"/>
          </a:xfrm>
          <a:prstGeom prst="rect">
            <a:avLst/>
          </a:prstGeom>
        </p:spPr>
        <p:txBody>
          <a:bodyPr wrap="square" lIns="0" tIns="0" rIns="0" bIns="0" rtlCol="0" anchor="t">
            <a:spAutoFit/>
          </a:bodyPr>
          <a:lstStyle/>
          <a:p>
            <a:pPr algn="ctr">
              <a:lnSpc>
                <a:spcPts val="5921"/>
              </a:lnSpc>
            </a:pPr>
            <a:r>
              <a:rPr lang="en-US" sz="4230" b="1">
                <a:solidFill>
                  <a:srgbClr val="FFFFFF"/>
                </a:solidFill>
                <a:latin typeface="Canva Sans Bold"/>
                <a:ea typeface="Canva Sans Bold"/>
                <a:cs typeface="Canva Sans Bold"/>
                <a:sym typeface="Canva Sans Bold"/>
              </a:rPr>
              <a:t>WORKS DONE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17385" y="0"/>
            <a:ext cx="7315200" cy="1808849"/>
          </a:xfrm>
          <a:custGeom>
            <a:avLst/>
            <a:gdLst/>
            <a:ahLst/>
            <a:cxnLst/>
            <a:rect l="l" t="t" r="r" b="b"/>
            <a:pathLst>
              <a:path w="7315200" h="1808849">
                <a:moveTo>
                  <a:pt x="0" y="0"/>
                </a:moveTo>
                <a:lnTo>
                  <a:pt x="7315200" y="0"/>
                </a:lnTo>
                <a:lnTo>
                  <a:pt x="7315200" y="1808849"/>
                </a:lnTo>
                <a:lnTo>
                  <a:pt x="0" y="18088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411763" y="3563782"/>
            <a:ext cx="8632864" cy="6160276"/>
          </a:xfrm>
          <a:custGeom>
            <a:avLst/>
            <a:gdLst/>
            <a:ahLst/>
            <a:cxnLst/>
            <a:rect l="l" t="t" r="r" b="b"/>
            <a:pathLst>
              <a:path w="8632864" h="6160276">
                <a:moveTo>
                  <a:pt x="0" y="0"/>
                </a:moveTo>
                <a:lnTo>
                  <a:pt x="8632865" y="0"/>
                </a:lnTo>
                <a:lnTo>
                  <a:pt x="8632865" y="6160276"/>
                </a:lnTo>
                <a:lnTo>
                  <a:pt x="0" y="6160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9909372" y="520422"/>
            <a:ext cx="3538603" cy="2708640"/>
          </a:xfrm>
          <a:custGeom>
            <a:avLst/>
            <a:gdLst/>
            <a:ahLst/>
            <a:cxnLst/>
            <a:rect l="l" t="t" r="r" b="b"/>
            <a:pathLst>
              <a:path w="3538603" h="2708640">
                <a:moveTo>
                  <a:pt x="0" y="0"/>
                </a:moveTo>
                <a:lnTo>
                  <a:pt x="3538603" y="0"/>
                </a:lnTo>
                <a:lnTo>
                  <a:pt x="3538603" y="2708640"/>
                </a:lnTo>
                <a:lnTo>
                  <a:pt x="0" y="270864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7036997" y="4152987"/>
            <a:ext cx="5583932" cy="2833845"/>
          </a:xfrm>
          <a:custGeom>
            <a:avLst/>
            <a:gdLst/>
            <a:ahLst/>
            <a:cxnLst/>
            <a:rect l="l" t="t" r="r" b="b"/>
            <a:pathLst>
              <a:path w="5583932" h="2833845">
                <a:moveTo>
                  <a:pt x="0" y="0"/>
                </a:moveTo>
                <a:lnTo>
                  <a:pt x="5583932" y="0"/>
                </a:lnTo>
                <a:lnTo>
                  <a:pt x="5583932" y="2833845"/>
                </a:lnTo>
                <a:lnTo>
                  <a:pt x="0" y="2833845"/>
                </a:lnTo>
                <a:lnTo>
                  <a:pt x="0" y="0"/>
                </a:lnTo>
                <a:close/>
              </a:path>
            </a:pathLst>
          </a:custGeom>
          <a:blipFill>
            <a:blip r:embed="rId8"/>
            <a:stretch>
              <a:fillRect/>
            </a:stretch>
          </a:blipFill>
        </p:spPr>
      </p:sp>
      <p:sp>
        <p:nvSpPr>
          <p:cNvPr id="6" name="TextBox 6"/>
          <p:cNvSpPr txBox="1"/>
          <p:nvPr/>
        </p:nvSpPr>
        <p:spPr>
          <a:xfrm>
            <a:off x="572887" y="520422"/>
            <a:ext cx="5052147" cy="707501"/>
          </a:xfrm>
          <a:prstGeom prst="rect">
            <a:avLst/>
          </a:prstGeom>
        </p:spPr>
        <p:txBody>
          <a:bodyPr wrap="square" lIns="0" tIns="0" rIns="0" bIns="0" rtlCol="0" anchor="t">
            <a:spAutoFit/>
          </a:bodyPr>
          <a:lstStyle/>
          <a:p>
            <a:pPr algn="ctr">
              <a:lnSpc>
                <a:spcPts val="5921"/>
              </a:lnSpc>
            </a:pPr>
            <a:r>
              <a:rPr lang="en-US" sz="4230" b="1">
                <a:solidFill>
                  <a:srgbClr val="FFFFFF"/>
                </a:solidFill>
                <a:latin typeface="Canva Sans Bold"/>
                <a:ea typeface="Canva Sans Bold"/>
                <a:cs typeface="Canva Sans Bold"/>
                <a:sym typeface="Canva Sans Bold"/>
              </a:rPr>
              <a:t>WORKS DONE</a:t>
            </a:r>
          </a:p>
        </p:txBody>
      </p:sp>
      <p:sp>
        <p:nvSpPr>
          <p:cNvPr id="7" name="TextBox 7"/>
          <p:cNvSpPr txBox="1"/>
          <p:nvPr/>
        </p:nvSpPr>
        <p:spPr>
          <a:xfrm>
            <a:off x="0" y="2222366"/>
            <a:ext cx="7974198" cy="651599"/>
          </a:xfrm>
          <a:prstGeom prst="rect">
            <a:avLst/>
          </a:prstGeom>
        </p:spPr>
        <p:txBody>
          <a:bodyPr lIns="0" tIns="0" rIns="0" bIns="0" rtlCol="0" anchor="t">
            <a:spAutoFit/>
          </a:bodyPr>
          <a:lstStyle/>
          <a:p>
            <a:pPr algn="ctr">
              <a:lnSpc>
                <a:spcPts val="5377"/>
              </a:lnSpc>
            </a:pPr>
            <a:r>
              <a:rPr lang="en-US" sz="3841" b="1">
                <a:solidFill>
                  <a:srgbClr val="004AAD"/>
                </a:solidFill>
                <a:latin typeface="Canva Sans Bold"/>
                <a:ea typeface="Canva Sans Bold"/>
                <a:cs typeface="Canva Sans Bold"/>
                <a:sym typeface="Canva Sans Bold"/>
              </a:rPr>
              <a:t>3) Drl generation/modification</a:t>
            </a:r>
          </a:p>
        </p:txBody>
      </p:sp>
      <p:sp>
        <p:nvSpPr>
          <p:cNvPr id="8" name="TextBox 8"/>
          <p:cNvSpPr txBox="1"/>
          <p:nvPr/>
        </p:nvSpPr>
        <p:spPr>
          <a:xfrm>
            <a:off x="396070" y="3107520"/>
            <a:ext cx="6107614" cy="3111390"/>
          </a:xfrm>
          <a:prstGeom prst="rect">
            <a:avLst/>
          </a:prstGeom>
        </p:spPr>
        <p:txBody>
          <a:bodyPr lIns="0" tIns="0" rIns="0" bIns="0" rtlCol="0" anchor="t">
            <a:spAutoFit/>
          </a:bodyPr>
          <a:lstStyle/>
          <a:p>
            <a:pPr marL="418774" lvl="1" indent="-209387" algn="just">
              <a:lnSpc>
                <a:spcPts val="3103"/>
              </a:lnSpc>
              <a:buFont typeface="Arial"/>
              <a:buChar char="•"/>
            </a:pPr>
            <a:r>
              <a:rPr lang="en-US" sz="1939">
                <a:solidFill>
                  <a:srgbClr val="004AAD"/>
                </a:solidFill>
                <a:latin typeface="Canva Sans"/>
                <a:ea typeface="Canva Sans"/>
                <a:cs typeface="Canva Sans"/>
                <a:sym typeface="Canva Sans"/>
              </a:rPr>
              <a:t>This project presents an AI-powered Drools Rule Language (DRL) Management System that enables developers and analysts to manage, generate, and modify DRL business rules more efficiently. The solution integrates Groq’s large language models to streamline rule authoring with deep contextual awareness, improving rule accuracy and development speed.</a:t>
            </a:r>
          </a:p>
        </p:txBody>
      </p:sp>
      <p:sp>
        <p:nvSpPr>
          <p:cNvPr id="9" name="TextBox 9"/>
          <p:cNvSpPr txBox="1"/>
          <p:nvPr/>
        </p:nvSpPr>
        <p:spPr>
          <a:xfrm>
            <a:off x="396070" y="6533236"/>
            <a:ext cx="5405782" cy="2914459"/>
          </a:xfrm>
          <a:prstGeom prst="rect">
            <a:avLst/>
          </a:prstGeom>
        </p:spPr>
        <p:txBody>
          <a:bodyPr lIns="0" tIns="0" rIns="0" bIns="0" rtlCol="0" anchor="t">
            <a:spAutoFit/>
          </a:bodyPr>
          <a:lstStyle/>
          <a:p>
            <a:pPr algn="just">
              <a:lnSpc>
                <a:spcPts val="3907"/>
              </a:lnSpc>
            </a:pPr>
            <a:r>
              <a:rPr lang="en-US" sz="1817" b="1" spc="39">
                <a:solidFill>
                  <a:srgbClr val="004AAD"/>
                </a:solidFill>
                <a:latin typeface="Canva Sans Bold"/>
                <a:ea typeface="Canva Sans Bold"/>
                <a:cs typeface="Canva Sans Bold"/>
                <a:sym typeface="Canva Sans Bold"/>
              </a:rPr>
              <a:t>   Core System Features</a:t>
            </a:r>
          </a:p>
          <a:p>
            <a:pPr marL="392370" lvl="1" indent="-196185" algn="just">
              <a:lnSpc>
                <a:spcPts val="3907"/>
              </a:lnSpc>
              <a:buFont typeface="Arial"/>
              <a:buChar char="•"/>
            </a:pPr>
            <a:r>
              <a:rPr lang="en-US" sz="1817" spc="39">
                <a:solidFill>
                  <a:srgbClr val="004AAD"/>
                </a:solidFill>
                <a:latin typeface="Canva Sans"/>
                <a:ea typeface="Canva Sans"/>
                <a:cs typeface="Canva Sans"/>
                <a:sym typeface="Canva Sans"/>
              </a:rPr>
              <a:t>Automatically scans Java/DRL/GDST files</a:t>
            </a:r>
          </a:p>
          <a:p>
            <a:pPr marL="392370" lvl="1" indent="-196185" algn="just">
              <a:lnSpc>
                <a:spcPts val="3907"/>
              </a:lnSpc>
              <a:buFont typeface="Arial"/>
              <a:buChar char="•"/>
            </a:pPr>
            <a:r>
              <a:rPr lang="en-US" sz="1817" spc="39">
                <a:solidFill>
                  <a:srgbClr val="004AAD"/>
                </a:solidFill>
                <a:latin typeface="Canva Sans"/>
                <a:ea typeface="Canva Sans"/>
                <a:cs typeface="Canva Sans"/>
                <a:sym typeface="Canva Sans"/>
              </a:rPr>
              <a:t>Uses Groq LLM to generate or modify rules</a:t>
            </a:r>
          </a:p>
          <a:p>
            <a:pPr marL="392370" lvl="1" indent="-196185" algn="just">
              <a:lnSpc>
                <a:spcPts val="3907"/>
              </a:lnSpc>
              <a:buFont typeface="Arial"/>
              <a:buChar char="•"/>
            </a:pPr>
            <a:r>
              <a:rPr lang="en-US" sz="1817" spc="39">
                <a:solidFill>
                  <a:srgbClr val="004AAD"/>
                </a:solidFill>
                <a:latin typeface="Canva Sans"/>
                <a:ea typeface="Canva Sans"/>
                <a:cs typeface="Canva Sans"/>
                <a:sym typeface="Canva Sans"/>
              </a:rPr>
              <a:t>Maintains context memory for consistency</a:t>
            </a:r>
          </a:p>
          <a:p>
            <a:pPr marL="392370" lvl="1" indent="-196185" algn="just">
              <a:lnSpc>
                <a:spcPts val="3907"/>
              </a:lnSpc>
              <a:buFont typeface="Arial"/>
              <a:buChar char="•"/>
            </a:pPr>
            <a:r>
              <a:rPr lang="en-US" sz="1817" spc="39">
                <a:solidFill>
                  <a:srgbClr val="004AAD"/>
                </a:solidFill>
                <a:latin typeface="Canva Sans"/>
                <a:ea typeface="Canva Sans"/>
                <a:cs typeface="Canva Sans"/>
                <a:sym typeface="Canva Sans"/>
              </a:rPr>
              <a:t>Simplifies rule debugging and compliance workflows</a:t>
            </a:r>
          </a:p>
        </p:txBody>
      </p:sp>
      <p:sp>
        <p:nvSpPr>
          <p:cNvPr id="10" name="TextBox 10"/>
          <p:cNvSpPr txBox="1"/>
          <p:nvPr/>
        </p:nvSpPr>
        <p:spPr>
          <a:xfrm>
            <a:off x="6863802" y="463272"/>
            <a:ext cx="3045570" cy="446748"/>
          </a:xfrm>
          <a:prstGeom prst="rect">
            <a:avLst/>
          </a:prstGeom>
        </p:spPr>
        <p:txBody>
          <a:bodyPr lIns="0" tIns="0" rIns="0" bIns="0" rtlCol="0" anchor="t">
            <a:spAutoFit/>
          </a:bodyPr>
          <a:lstStyle/>
          <a:p>
            <a:pPr algn="ctr">
              <a:lnSpc>
                <a:spcPts val="3609"/>
              </a:lnSpc>
            </a:pPr>
            <a:r>
              <a:rPr lang="en-US" sz="2578">
                <a:solidFill>
                  <a:srgbClr val="004AAD"/>
                </a:solidFill>
                <a:latin typeface="Canva Sans"/>
                <a:ea typeface="Canva Sans"/>
                <a:cs typeface="Canva Sans"/>
                <a:sym typeface="Canva Sans"/>
              </a:rPr>
              <a:t>Context extraction</a:t>
            </a:r>
          </a:p>
        </p:txBody>
      </p:sp>
      <p:sp>
        <p:nvSpPr>
          <p:cNvPr id="11" name="TextBox 11"/>
          <p:cNvSpPr txBox="1"/>
          <p:nvPr/>
        </p:nvSpPr>
        <p:spPr>
          <a:xfrm>
            <a:off x="13580076" y="578744"/>
            <a:ext cx="4445478" cy="523205"/>
          </a:xfrm>
          <a:prstGeom prst="rect">
            <a:avLst/>
          </a:prstGeom>
        </p:spPr>
        <p:txBody>
          <a:bodyPr lIns="0" tIns="0" rIns="0" bIns="0" rtlCol="0" anchor="t">
            <a:spAutoFit/>
          </a:bodyPr>
          <a:lstStyle/>
          <a:p>
            <a:pPr algn="ctr">
              <a:lnSpc>
                <a:spcPts val="4318"/>
              </a:lnSpc>
            </a:pPr>
            <a:r>
              <a:rPr lang="en-US" sz="3084">
                <a:solidFill>
                  <a:srgbClr val="004AAD"/>
                </a:solidFill>
                <a:latin typeface="Canva Sans"/>
                <a:ea typeface="Canva Sans"/>
                <a:cs typeface="Canva Sans"/>
                <a:sym typeface="Canva Sans"/>
              </a:rPr>
              <a:t>Chunking for llm tokens</a:t>
            </a:r>
          </a:p>
        </p:txBody>
      </p:sp>
      <p:sp>
        <p:nvSpPr>
          <p:cNvPr id="12" name="TextBox 12"/>
          <p:cNvSpPr txBox="1"/>
          <p:nvPr/>
        </p:nvSpPr>
        <p:spPr>
          <a:xfrm>
            <a:off x="6863802" y="1796687"/>
            <a:ext cx="3476552" cy="382509"/>
          </a:xfrm>
          <a:prstGeom prst="rect">
            <a:avLst/>
          </a:prstGeom>
        </p:spPr>
        <p:txBody>
          <a:bodyPr lIns="0" tIns="0" rIns="0" bIns="0" rtlCol="0" anchor="t">
            <a:spAutoFit/>
          </a:bodyPr>
          <a:lstStyle/>
          <a:p>
            <a:pPr algn="ctr">
              <a:lnSpc>
                <a:spcPts val="3191"/>
              </a:lnSpc>
            </a:pPr>
            <a:r>
              <a:rPr lang="en-US" sz="2279">
                <a:solidFill>
                  <a:srgbClr val="004AAD"/>
                </a:solidFill>
                <a:latin typeface="Canva Sans"/>
                <a:ea typeface="Canva Sans"/>
                <a:cs typeface="Canva Sans"/>
                <a:sym typeface="Canva Sans"/>
              </a:rPr>
              <a:t>Interactive CLI</a:t>
            </a:r>
          </a:p>
        </p:txBody>
      </p:sp>
      <p:sp>
        <p:nvSpPr>
          <p:cNvPr id="13" name="TextBox 13"/>
          <p:cNvSpPr txBox="1"/>
          <p:nvPr/>
        </p:nvSpPr>
        <p:spPr>
          <a:xfrm>
            <a:off x="13767883" y="2037584"/>
            <a:ext cx="2479720" cy="431400"/>
          </a:xfrm>
          <a:prstGeom prst="rect">
            <a:avLst/>
          </a:prstGeom>
        </p:spPr>
        <p:txBody>
          <a:bodyPr wrap="square" lIns="0" tIns="0" rIns="0" bIns="0" rtlCol="0" anchor="t">
            <a:spAutoFit/>
          </a:bodyPr>
          <a:lstStyle/>
          <a:p>
            <a:pPr algn="ctr">
              <a:lnSpc>
                <a:spcPts val="3600"/>
              </a:lnSpc>
            </a:pPr>
            <a:r>
              <a:rPr lang="en-US" sz="2572">
                <a:solidFill>
                  <a:srgbClr val="004AAD"/>
                </a:solidFill>
                <a:latin typeface="Canva Sans"/>
                <a:ea typeface="Canva Sans"/>
                <a:cs typeface="Canva Sans"/>
                <a:sym typeface="Canva Sans"/>
              </a:rPr>
              <a:t>Documentation</a:t>
            </a:r>
          </a:p>
        </p:txBody>
      </p:sp>
      <p:sp>
        <p:nvSpPr>
          <p:cNvPr id="14" name="TextBox 14"/>
          <p:cNvSpPr txBox="1"/>
          <p:nvPr/>
        </p:nvSpPr>
        <p:spPr>
          <a:xfrm>
            <a:off x="13548161" y="3684224"/>
            <a:ext cx="4477393" cy="6509966"/>
          </a:xfrm>
          <a:prstGeom prst="rect">
            <a:avLst/>
          </a:prstGeom>
        </p:spPr>
        <p:txBody>
          <a:bodyPr lIns="0" tIns="0" rIns="0" bIns="0" rtlCol="0" anchor="t">
            <a:spAutoFit/>
          </a:bodyPr>
          <a:lstStyle/>
          <a:p>
            <a:pPr algn="just">
              <a:lnSpc>
                <a:spcPts val="3271"/>
              </a:lnSpc>
            </a:pPr>
            <a:r>
              <a:rPr lang="en-US" sz="1817" b="1" spc="39">
                <a:solidFill>
                  <a:srgbClr val="004AAD"/>
                </a:solidFill>
                <a:latin typeface="Canva Sans Bold"/>
                <a:ea typeface="Canva Sans Bold"/>
                <a:cs typeface="Canva Sans Bold"/>
                <a:sym typeface="Canva Sans Bold"/>
              </a:rPr>
              <a:t>Backend &amp; CLI Interface</a:t>
            </a:r>
          </a:p>
          <a:p>
            <a:pPr marL="392370" lvl="1" indent="-196185" algn="just">
              <a:lnSpc>
                <a:spcPts val="3271"/>
              </a:lnSpc>
              <a:buFont typeface="Arial"/>
              <a:buChar char="•"/>
            </a:pPr>
            <a:r>
              <a:rPr lang="en-US" sz="1817" spc="39">
                <a:solidFill>
                  <a:srgbClr val="004AAD"/>
                </a:solidFill>
                <a:latin typeface="Canva Sans"/>
                <a:ea typeface="Canva Sans"/>
                <a:cs typeface="Canva Sans"/>
                <a:sym typeface="Canva Sans"/>
              </a:rPr>
              <a:t>Python 3.x</a:t>
            </a:r>
          </a:p>
          <a:p>
            <a:pPr algn="just">
              <a:lnSpc>
                <a:spcPts val="3271"/>
              </a:lnSpc>
            </a:pPr>
            <a:r>
              <a:rPr lang="en-US" sz="1817" b="1" spc="39">
                <a:solidFill>
                  <a:srgbClr val="004AAD"/>
                </a:solidFill>
                <a:latin typeface="Canva Sans Bold"/>
                <a:ea typeface="Canva Sans Bold"/>
                <a:cs typeface="Canva Sans Bold"/>
                <a:sym typeface="Canva Sans Bold"/>
              </a:rPr>
              <a:t>AI Integration</a:t>
            </a:r>
          </a:p>
          <a:p>
            <a:pPr marL="392370" lvl="1" indent="-196185" algn="just">
              <a:lnSpc>
                <a:spcPts val="3271"/>
              </a:lnSpc>
              <a:buFont typeface="Arial"/>
              <a:buChar char="•"/>
            </a:pPr>
            <a:r>
              <a:rPr lang="en-US" sz="1817" spc="39">
                <a:solidFill>
                  <a:srgbClr val="004AAD"/>
                </a:solidFill>
                <a:latin typeface="Canva Sans"/>
                <a:ea typeface="Canva Sans"/>
                <a:cs typeface="Canva Sans"/>
                <a:sym typeface="Canva Sans"/>
              </a:rPr>
              <a:t>Groq SDK (groq)</a:t>
            </a:r>
          </a:p>
          <a:p>
            <a:pPr marL="392370" lvl="1" indent="-196185" algn="just">
              <a:lnSpc>
                <a:spcPts val="3271"/>
              </a:lnSpc>
              <a:buFont typeface="Arial"/>
              <a:buChar char="•"/>
            </a:pPr>
            <a:r>
              <a:rPr lang="en-US" sz="1817" spc="39">
                <a:solidFill>
                  <a:srgbClr val="004AAD"/>
                </a:solidFill>
                <a:latin typeface="Canva Sans"/>
                <a:ea typeface="Canva Sans"/>
                <a:cs typeface="Canva Sans"/>
                <a:sym typeface="Canva Sans"/>
              </a:rPr>
              <a:t>LLM Model: deepseek-r1-distill-llama-70b | Used for large-context ingestion and intelligent reasoning over rule </a:t>
            </a:r>
          </a:p>
          <a:p>
            <a:pPr algn="just">
              <a:lnSpc>
                <a:spcPts val="3271"/>
              </a:lnSpc>
            </a:pPr>
            <a:r>
              <a:rPr lang="en-US" sz="1817" b="1" spc="39">
                <a:solidFill>
                  <a:srgbClr val="004AAD"/>
                </a:solidFill>
                <a:latin typeface="Canva Sans Bold"/>
                <a:ea typeface="Canva Sans Bold"/>
                <a:cs typeface="Canva Sans Bold"/>
                <a:sym typeface="Canva Sans Bold"/>
              </a:rPr>
              <a:t>Repository Intelligence</a:t>
            </a:r>
          </a:p>
          <a:p>
            <a:pPr marL="392370" lvl="1" indent="-196185" algn="l">
              <a:lnSpc>
                <a:spcPts val="3271"/>
              </a:lnSpc>
              <a:buFont typeface="Arial"/>
              <a:buChar char="•"/>
            </a:pPr>
            <a:r>
              <a:rPr lang="en-US" sz="1817" spc="39">
                <a:solidFill>
                  <a:srgbClr val="004AAD"/>
                </a:solidFill>
                <a:latin typeface="Canva Sans"/>
                <a:ea typeface="Canva Sans"/>
                <a:cs typeface="Canva Sans"/>
                <a:sym typeface="Canva Sans"/>
              </a:rPr>
              <a:t>Custom    RepositoryScanner  Recursively scans .java, .drl, and .gdst files |</a:t>
            </a:r>
          </a:p>
          <a:p>
            <a:pPr marL="392370" lvl="1" indent="-196185" algn="just">
              <a:lnSpc>
                <a:spcPts val="3271"/>
              </a:lnSpc>
              <a:buFont typeface="Arial"/>
              <a:buChar char="•"/>
            </a:pPr>
            <a:r>
              <a:rPr lang="en-US" sz="1817" spc="39">
                <a:solidFill>
                  <a:srgbClr val="004AAD"/>
                </a:solidFill>
                <a:latin typeface="Canva Sans"/>
                <a:ea typeface="Canva Sans"/>
                <a:cs typeface="Canva Sans"/>
                <a:sym typeface="Canva Sans"/>
              </a:rPr>
              <a:t>Java Parser via Regex | Extracts class names, fields, annotations, and methods for model context |</a:t>
            </a:r>
          </a:p>
          <a:p>
            <a:pPr algn="just">
              <a:lnSpc>
                <a:spcPts val="3271"/>
              </a:lnSpc>
            </a:pPr>
            <a:endParaRPr lang="en-US" sz="1817" spc="39">
              <a:solidFill>
                <a:srgbClr val="004AAD"/>
              </a:solidFill>
              <a:latin typeface="Canva Sans"/>
              <a:ea typeface="Canva Sans"/>
              <a:cs typeface="Canva Sans"/>
              <a:sym typeface="Canva Sans"/>
            </a:endParaRPr>
          </a:p>
        </p:txBody>
      </p:sp>
      <p:sp>
        <p:nvSpPr>
          <p:cNvPr id="15" name="TextBox 15"/>
          <p:cNvSpPr txBox="1"/>
          <p:nvPr/>
        </p:nvSpPr>
        <p:spPr>
          <a:xfrm>
            <a:off x="12894359" y="2920902"/>
            <a:ext cx="3599186" cy="586379"/>
          </a:xfrm>
          <a:prstGeom prst="rect">
            <a:avLst/>
          </a:prstGeom>
        </p:spPr>
        <p:txBody>
          <a:bodyPr wrap="square" lIns="0" tIns="0" rIns="0" bIns="0" rtlCol="0" anchor="t">
            <a:spAutoFit/>
          </a:bodyPr>
          <a:lstStyle/>
          <a:p>
            <a:pPr algn="ctr">
              <a:lnSpc>
                <a:spcPts val="4867"/>
              </a:lnSpc>
            </a:pPr>
            <a:r>
              <a:rPr lang="en-US" sz="3476" b="1">
                <a:solidFill>
                  <a:srgbClr val="004AAD"/>
                </a:solidFill>
                <a:latin typeface="Canva Sans Bold"/>
                <a:ea typeface="Canva Sans Bold"/>
                <a:cs typeface="Canva Sans Bold"/>
                <a:sym typeface="Canva Sans Bold"/>
              </a:rPr>
              <a:t>Tech-stack: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17385" y="0"/>
            <a:ext cx="7315200" cy="1808849"/>
          </a:xfrm>
          <a:custGeom>
            <a:avLst/>
            <a:gdLst/>
            <a:ahLst/>
            <a:cxnLst/>
            <a:rect l="l" t="t" r="r" b="b"/>
            <a:pathLst>
              <a:path w="7315200" h="1808849">
                <a:moveTo>
                  <a:pt x="0" y="0"/>
                </a:moveTo>
                <a:lnTo>
                  <a:pt x="7315200" y="0"/>
                </a:lnTo>
                <a:lnTo>
                  <a:pt x="7315200" y="1808849"/>
                </a:lnTo>
                <a:lnTo>
                  <a:pt x="0" y="18088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38104" y="2070724"/>
            <a:ext cx="9621584" cy="4751573"/>
          </a:xfrm>
          <a:custGeom>
            <a:avLst/>
            <a:gdLst/>
            <a:ahLst/>
            <a:cxnLst/>
            <a:rect l="l" t="t" r="r" b="b"/>
            <a:pathLst>
              <a:path w="9621584" h="4751573">
                <a:moveTo>
                  <a:pt x="0" y="0"/>
                </a:moveTo>
                <a:lnTo>
                  <a:pt x="9621585" y="0"/>
                </a:lnTo>
                <a:lnTo>
                  <a:pt x="9621585" y="4751574"/>
                </a:lnTo>
                <a:lnTo>
                  <a:pt x="0" y="4751574"/>
                </a:lnTo>
                <a:lnTo>
                  <a:pt x="0" y="0"/>
                </a:lnTo>
                <a:close/>
              </a:path>
            </a:pathLst>
          </a:custGeom>
          <a:blipFill>
            <a:blip r:embed="rId4"/>
            <a:stretch>
              <a:fillRect t="-2686"/>
            </a:stretch>
          </a:blipFill>
        </p:spPr>
      </p:sp>
      <p:sp>
        <p:nvSpPr>
          <p:cNvPr id="4" name="Freeform 4"/>
          <p:cNvSpPr/>
          <p:nvPr/>
        </p:nvSpPr>
        <p:spPr>
          <a:xfrm>
            <a:off x="10539499" y="520422"/>
            <a:ext cx="7120920" cy="4623078"/>
          </a:xfrm>
          <a:custGeom>
            <a:avLst/>
            <a:gdLst/>
            <a:ahLst/>
            <a:cxnLst/>
            <a:rect l="l" t="t" r="r" b="b"/>
            <a:pathLst>
              <a:path w="7120920" h="4623078">
                <a:moveTo>
                  <a:pt x="0" y="0"/>
                </a:moveTo>
                <a:lnTo>
                  <a:pt x="7120921" y="0"/>
                </a:lnTo>
                <a:lnTo>
                  <a:pt x="7120921" y="4623078"/>
                </a:lnTo>
                <a:lnTo>
                  <a:pt x="0" y="4623078"/>
                </a:lnTo>
                <a:lnTo>
                  <a:pt x="0" y="0"/>
                </a:lnTo>
                <a:close/>
              </a:path>
            </a:pathLst>
          </a:custGeom>
          <a:blipFill>
            <a:blip r:embed="rId5"/>
            <a:stretch>
              <a:fillRect/>
            </a:stretch>
          </a:blipFill>
        </p:spPr>
      </p:sp>
      <p:sp>
        <p:nvSpPr>
          <p:cNvPr id="5" name="Freeform 5"/>
          <p:cNvSpPr/>
          <p:nvPr/>
        </p:nvSpPr>
        <p:spPr>
          <a:xfrm>
            <a:off x="9670395" y="5405375"/>
            <a:ext cx="7588905" cy="4126467"/>
          </a:xfrm>
          <a:custGeom>
            <a:avLst/>
            <a:gdLst/>
            <a:ahLst/>
            <a:cxnLst/>
            <a:rect l="l" t="t" r="r" b="b"/>
            <a:pathLst>
              <a:path w="7588905" h="4126467">
                <a:moveTo>
                  <a:pt x="0" y="0"/>
                </a:moveTo>
                <a:lnTo>
                  <a:pt x="7588905" y="0"/>
                </a:lnTo>
                <a:lnTo>
                  <a:pt x="7588905" y="4126467"/>
                </a:lnTo>
                <a:lnTo>
                  <a:pt x="0" y="4126467"/>
                </a:lnTo>
                <a:lnTo>
                  <a:pt x="0" y="0"/>
                </a:lnTo>
                <a:close/>
              </a:path>
            </a:pathLst>
          </a:custGeom>
          <a:blipFill>
            <a:blip r:embed="rId6"/>
            <a:stretch>
              <a:fillRect/>
            </a:stretch>
          </a:blipFill>
        </p:spPr>
      </p:sp>
      <p:sp>
        <p:nvSpPr>
          <p:cNvPr id="6" name="TextBox 6"/>
          <p:cNvSpPr txBox="1"/>
          <p:nvPr/>
        </p:nvSpPr>
        <p:spPr>
          <a:xfrm>
            <a:off x="793488" y="550673"/>
            <a:ext cx="4712080" cy="707501"/>
          </a:xfrm>
          <a:prstGeom prst="rect">
            <a:avLst/>
          </a:prstGeom>
        </p:spPr>
        <p:txBody>
          <a:bodyPr wrap="square" lIns="0" tIns="0" rIns="0" bIns="0" rtlCol="0" anchor="t">
            <a:spAutoFit/>
          </a:bodyPr>
          <a:lstStyle/>
          <a:p>
            <a:pPr algn="ctr">
              <a:lnSpc>
                <a:spcPts val="5921"/>
              </a:lnSpc>
            </a:pPr>
            <a:r>
              <a:rPr lang="en-US" sz="4230" b="1">
                <a:solidFill>
                  <a:srgbClr val="FFFFFF"/>
                </a:solidFill>
                <a:latin typeface="Canva Sans Bold"/>
                <a:ea typeface="Canva Sans Bold"/>
                <a:cs typeface="Canva Sans Bold"/>
                <a:sym typeface="Canva Sans Bold"/>
              </a:rPr>
              <a:t>WORKS DONE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17385" y="0"/>
            <a:ext cx="7315200" cy="1808849"/>
          </a:xfrm>
          <a:custGeom>
            <a:avLst/>
            <a:gdLst/>
            <a:ahLst/>
            <a:cxnLst/>
            <a:rect l="l" t="t" r="r" b="b"/>
            <a:pathLst>
              <a:path w="7315200" h="1808849">
                <a:moveTo>
                  <a:pt x="0" y="0"/>
                </a:moveTo>
                <a:lnTo>
                  <a:pt x="7315200" y="0"/>
                </a:lnTo>
                <a:lnTo>
                  <a:pt x="7315200" y="1808849"/>
                </a:lnTo>
                <a:lnTo>
                  <a:pt x="0" y="18088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750190" y="3514812"/>
            <a:ext cx="8632864" cy="6160276"/>
          </a:xfrm>
          <a:custGeom>
            <a:avLst/>
            <a:gdLst/>
            <a:ahLst/>
            <a:cxnLst/>
            <a:rect l="l" t="t" r="r" b="b"/>
            <a:pathLst>
              <a:path w="8632864" h="6160276">
                <a:moveTo>
                  <a:pt x="0" y="0"/>
                </a:moveTo>
                <a:lnTo>
                  <a:pt x="8632865" y="0"/>
                </a:lnTo>
                <a:lnTo>
                  <a:pt x="8632865" y="6160276"/>
                </a:lnTo>
                <a:lnTo>
                  <a:pt x="0" y="61602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9909372" y="520422"/>
            <a:ext cx="3538603" cy="2708640"/>
          </a:xfrm>
          <a:custGeom>
            <a:avLst/>
            <a:gdLst/>
            <a:ahLst/>
            <a:cxnLst/>
            <a:rect l="l" t="t" r="r" b="b"/>
            <a:pathLst>
              <a:path w="3538603" h="2708640">
                <a:moveTo>
                  <a:pt x="0" y="0"/>
                </a:moveTo>
                <a:lnTo>
                  <a:pt x="3538603" y="0"/>
                </a:lnTo>
                <a:lnTo>
                  <a:pt x="3538603" y="2708640"/>
                </a:lnTo>
                <a:lnTo>
                  <a:pt x="0" y="270864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943647" y="542829"/>
            <a:ext cx="4806543" cy="707501"/>
          </a:xfrm>
          <a:prstGeom prst="rect">
            <a:avLst/>
          </a:prstGeom>
        </p:spPr>
        <p:txBody>
          <a:bodyPr wrap="square" lIns="0" tIns="0" rIns="0" bIns="0" rtlCol="0" anchor="t">
            <a:spAutoFit/>
          </a:bodyPr>
          <a:lstStyle/>
          <a:p>
            <a:pPr algn="ctr">
              <a:lnSpc>
                <a:spcPts val="5921"/>
              </a:lnSpc>
            </a:pPr>
            <a:r>
              <a:rPr lang="en-US" sz="4230" b="1">
                <a:solidFill>
                  <a:srgbClr val="FFFFFF"/>
                </a:solidFill>
                <a:latin typeface="Canva Sans Bold"/>
                <a:ea typeface="Canva Sans Bold"/>
                <a:cs typeface="Canva Sans Bold"/>
                <a:sym typeface="Canva Sans Bold"/>
              </a:rPr>
              <a:t>WORKS DONE</a:t>
            </a:r>
          </a:p>
        </p:txBody>
      </p:sp>
      <p:sp>
        <p:nvSpPr>
          <p:cNvPr id="6" name="TextBox 6"/>
          <p:cNvSpPr txBox="1"/>
          <p:nvPr/>
        </p:nvSpPr>
        <p:spPr>
          <a:xfrm>
            <a:off x="-716759" y="2083783"/>
            <a:ext cx="7974198" cy="651599"/>
          </a:xfrm>
          <a:prstGeom prst="rect">
            <a:avLst/>
          </a:prstGeom>
        </p:spPr>
        <p:txBody>
          <a:bodyPr lIns="0" tIns="0" rIns="0" bIns="0" rtlCol="0" anchor="t">
            <a:spAutoFit/>
          </a:bodyPr>
          <a:lstStyle/>
          <a:p>
            <a:pPr algn="ctr">
              <a:lnSpc>
                <a:spcPts val="5377"/>
              </a:lnSpc>
            </a:pPr>
            <a:r>
              <a:rPr lang="en-US" sz="3841" b="1">
                <a:solidFill>
                  <a:srgbClr val="004AAD"/>
                </a:solidFill>
                <a:latin typeface="Canva Sans Bold"/>
                <a:ea typeface="Canva Sans Bold"/>
                <a:cs typeface="Canva Sans Bold"/>
                <a:sym typeface="Canva Sans Bold"/>
              </a:rPr>
              <a:t>4) Zoom MOM Generator</a:t>
            </a:r>
          </a:p>
        </p:txBody>
      </p:sp>
      <p:sp>
        <p:nvSpPr>
          <p:cNvPr id="7" name="TextBox 7"/>
          <p:cNvSpPr txBox="1"/>
          <p:nvPr/>
        </p:nvSpPr>
        <p:spPr>
          <a:xfrm>
            <a:off x="322070" y="2981740"/>
            <a:ext cx="5896539" cy="6939783"/>
          </a:xfrm>
          <a:prstGeom prst="rect">
            <a:avLst/>
          </a:prstGeom>
        </p:spPr>
        <p:txBody>
          <a:bodyPr lIns="0" tIns="0" rIns="0" bIns="0" rtlCol="0" anchor="t">
            <a:spAutoFit/>
          </a:bodyPr>
          <a:lstStyle/>
          <a:p>
            <a:pPr marL="418774" lvl="1" indent="-209387" algn="just">
              <a:lnSpc>
                <a:spcPts val="3258"/>
              </a:lnSpc>
              <a:buFont typeface="Arial"/>
              <a:buChar char="•"/>
            </a:pPr>
            <a:r>
              <a:rPr lang="en-US" sz="1939" b="1">
                <a:solidFill>
                  <a:srgbClr val="004AAD"/>
                </a:solidFill>
                <a:latin typeface="Canva Sans Bold"/>
                <a:ea typeface="Canva Sans Bold"/>
                <a:cs typeface="Canva Sans Bold"/>
                <a:sym typeface="Canva Sans Bold"/>
              </a:rPr>
              <a:t>Zoom MoM Gen</a:t>
            </a:r>
            <a:r>
              <a:rPr lang="en-US" sz="1939">
                <a:solidFill>
                  <a:srgbClr val="004AAD"/>
                </a:solidFill>
                <a:latin typeface="Canva Sans"/>
                <a:ea typeface="Canva Sans"/>
                <a:cs typeface="Canva Sans"/>
                <a:sym typeface="Canva Sans"/>
              </a:rPr>
              <a:t> is an intelligent backend platform that automatically creates professional Minutes of Meeting (MoM) from recordings of Zoom meetings. By utilizing Zoom OAuth APIs, AI-driven transcription, and natural language generation, it delivers precise and organized meeting summaries in real-time. The generated MoMs are seamlessly emailed to participants through Outlook integration and stored for future reference. Additionally, it supports local file monitoring to transcribe recordings that are manually downloaded.</a:t>
            </a:r>
          </a:p>
          <a:p>
            <a:pPr marL="418774" lvl="1" indent="-209387" algn="just">
              <a:lnSpc>
                <a:spcPts val="3258"/>
              </a:lnSpc>
              <a:buFont typeface="Arial"/>
              <a:buChar char="•"/>
            </a:pPr>
            <a:r>
              <a:rPr lang="en-US" sz="1939">
                <a:solidFill>
                  <a:srgbClr val="004AAD"/>
                </a:solidFill>
                <a:latin typeface="Canva Sans"/>
                <a:ea typeface="Canva Sans"/>
                <a:cs typeface="Canva Sans"/>
                <a:sym typeface="Canva Sans"/>
              </a:rPr>
              <a:t>This system streamlines team communication by eliminating the need for manual note-taking and providing clean, HTML-formatted summaries, even from local Zoom recordings.</a:t>
            </a:r>
          </a:p>
        </p:txBody>
      </p:sp>
      <p:sp>
        <p:nvSpPr>
          <p:cNvPr id="8" name="TextBox 8"/>
          <p:cNvSpPr txBox="1"/>
          <p:nvPr/>
        </p:nvSpPr>
        <p:spPr>
          <a:xfrm>
            <a:off x="6863802" y="463272"/>
            <a:ext cx="3045570" cy="446748"/>
          </a:xfrm>
          <a:prstGeom prst="rect">
            <a:avLst/>
          </a:prstGeom>
        </p:spPr>
        <p:txBody>
          <a:bodyPr lIns="0" tIns="0" rIns="0" bIns="0" rtlCol="0" anchor="t">
            <a:spAutoFit/>
          </a:bodyPr>
          <a:lstStyle/>
          <a:p>
            <a:pPr algn="ctr">
              <a:lnSpc>
                <a:spcPts val="3609"/>
              </a:lnSpc>
            </a:pPr>
            <a:r>
              <a:rPr lang="en-US" sz="2578">
                <a:solidFill>
                  <a:srgbClr val="004AAD"/>
                </a:solidFill>
                <a:latin typeface="Canva Sans"/>
                <a:ea typeface="Canva Sans"/>
                <a:cs typeface="Canva Sans"/>
                <a:sym typeface="Canva Sans"/>
              </a:rPr>
              <a:t>Zoom Access</a:t>
            </a:r>
          </a:p>
        </p:txBody>
      </p:sp>
      <p:sp>
        <p:nvSpPr>
          <p:cNvPr id="9" name="TextBox 9"/>
          <p:cNvSpPr txBox="1"/>
          <p:nvPr/>
        </p:nvSpPr>
        <p:spPr>
          <a:xfrm>
            <a:off x="13977846" y="542829"/>
            <a:ext cx="2866397" cy="523205"/>
          </a:xfrm>
          <a:prstGeom prst="rect">
            <a:avLst/>
          </a:prstGeom>
        </p:spPr>
        <p:txBody>
          <a:bodyPr lIns="0" tIns="0" rIns="0" bIns="0" rtlCol="0" anchor="t">
            <a:spAutoFit/>
          </a:bodyPr>
          <a:lstStyle/>
          <a:p>
            <a:pPr algn="ctr">
              <a:lnSpc>
                <a:spcPts val="4318"/>
              </a:lnSpc>
            </a:pPr>
            <a:r>
              <a:rPr lang="en-US" sz="3084">
                <a:solidFill>
                  <a:srgbClr val="004AAD"/>
                </a:solidFill>
                <a:latin typeface="Canva Sans"/>
                <a:ea typeface="Canva Sans"/>
                <a:cs typeface="Canva Sans"/>
                <a:sym typeface="Canva Sans"/>
              </a:rPr>
              <a:t>Outlook access</a:t>
            </a:r>
          </a:p>
        </p:txBody>
      </p:sp>
      <p:sp>
        <p:nvSpPr>
          <p:cNvPr id="10" name="TextBox 10"/>
          <p:cNvSpPr txBox="1"/>
          <p:nvPr/>
        </p:nvSpPr>
        <p:spPr>
          <a:xfrm>
            <a:off x="6648311" y="2002111"/>
            <a:ext cx="3476552" cy="382509"/>
          </a:xfrm>
          <a:prstGeom prst="rect">
            <a:avLst/>
          </a:prstGeom>
        </p:spPr>
        <p:txBody>
          <a:bodyPr lIns="0" tIns="0" rIns="0" bIns="0" rtlCol="0" anchor="t">
            <a:spAutoFit/>
          </a:bodyPr>
          <a:lstStyle/>
          <a:p>
            <a:pPr algn="ctr">
              <a:lnSpc>
                <a:spcPts val="3191"/>
              </a:lnSpc>
            </a:pPr>
            <a:r>
              <a:rPr lang="en-US" sz="2279">
                <a:solidFill>
                  <a:srgbClr val="004AAD"/>
                </a:solidFill>
                <a:latin typeface="Canva Sans"/>
                <a:ea typeface="Canva Sans"/>
                <a:cs typeface="Canva Sans"/>
                <a:sym typeface="Canva Sans"/>
              </a:rPr>
              <a:t>Summarization</a:t>
            </a:r>
          </a:p>
        </p:txBody>
      </p:sp>
      <p:sp>
        <p:nvSpPr>
          <p:cNvPr id="11" name="TextBox 11"/>
          <p:cNvSpPr txBox="1"/>
          <p:nvPr/>
        </p:nvSpPr>
        <p:spPr>
          <a:xfrm>
            <a:off x="14100857" y="2037584"/>
            <a:ext cx="2392688" cy="431400"/>
          </a:xfrm>
          <a:prstGeom prst="rect">
            <a:avLst/>
          </a:prstGeom>
        </p:spPr>
        <p:txBody>
          <a:bodyPr wrap="square" lIns="0" tIns="0" rIns="0" bIns="0" rtlCol="0" anchor="t">
            <a:spAutoFit/>
          </a:bodyPr>
          <a:lstStyle/>
          <a:p>
            <a:pPr algn="ctr">
              <a:lnSpc>
                <a:spcPts val="3600"/>
              </a:lnSpc>
            </a:pPr>
            <a:r>
              <a:rPr lang="en-US" sz="2572">
                <a:solidFill>
                  <a:srgbClr val="004AAD"/>
                </a:solidFill>
                <a:latin typeface="Canva Sans"/>
                <a:ea typeface="Canva Sans"/>
                <a:cs typeface="Canva Sans"/>
                <a:sym typeface="Canva Sans"/>
              </a:rPr>
              <a:t>Delivery</a:t>
            </a:r>
          </a:p>
        </p:txBody>
      </p:sp>
      <p:sp>
        <p:nvSpPr>
          <p:cNvPr id="12" name="TextBox 12"/>
          <p:cNvSpPr txBox="1"/>
          <p:nvPr/>
        </p:nvSpPr>
        <p:spPr>
          <a:xfrm>
            <a:off x="13580076" y="4015798"/>
            <a:ext cx="4477393" cy="4871666"/>
          </a:xfrm>
          <a:prstGeom prst="rect">
            <a:avLst/>
          </a:prstGeom>
        </p:spPr>
        <p:txBody>
          <a:bodyPr lIns="0" tIns="0" rIns="0" bIns="0" rtlCol="0" anchor="t">
            <a:spAutoFit/>
          </a:bodyPr>
          <a:lstStyle/>
          <a:p>
            <a:pPr algn="just">
              <a:lnSpc>
                <a:spcPts val="3271"/>
              </a:lnSpc>
            </a:pPr>
            <a:r>
              <a:rPr lang="en-US" sz="1817" spc="39">
                <a:solidFill>
                  <a:srgbClr val="004AAD"/>
                </a:solidFill>
                <a:latin typeface="Canva Sans"/>
                <a:ea typeface="Canva Sans"/>
                <a:cs typeface="Canva Sans"/>
                <a:sym typeface="Canva Sans"/>
              </a:rPr>
              <a:t>Backend</a:t>
            </a:r>
          </a:p>
          <a:p>
            <a:pPr marL="392370" lvl="1" indent="-196185" algn="just">
              <a:lnSpc>
                <a:spcPts val="3271"/>
              </a:lnSpc>
              <a:buFont typeface="Arial"/>
              <a:buChar char="•"/>
            </a:pPr>
            <a:r>
              <a:rPr lang="en-US" sz="1817" spc="39">
                <a:solidFill>
                  <a:srgbClr val="004AAD"/>
                </a:solidFill>
                <a:latin typeface="Canva Sans"/>
                <a:ea typeface="Canva Sans"/>
                <a:cs typeface="Canva Sans"/>
                <a:sym typeface="Canva Sans"/>
              </a:rPr>
              <a:t>Node.js + Express.js – REST API Server</a:t>
            </a:r>
          </a:p>
          <a:p>
            <a:pPr marL="392370" lvl="1" indent="-196185" algn="just">
              <a:lnSpc>
                <a:spcPts val="3271"/>
              </a:lnSpc>
              <a:buFont typeface="Arial"/>
              <a:buChar char="•"/>
            </a:pPr>
            <a:r>
              <a:rPr lang="en-US" sz="1817" spc="39">
                <a:solidFill>
                  <a:srgbClr val="004AAD"/>
                </a:solidFill>
                <a:latin typeface="Canva Sans"/>
                <a:ea typeface="Canva Sans"/>
                <a:cs typeface="Canva Sans"/>
                <a:sym typeface="Canva Sans"/>
              </a:rPr>
              <a:t>SQLite3 – Lightweight embedded database</a:t>
            </a:r>
          </a:p>
          <a:p>
            <a:pPr algn="just">
              <a:lnSpc>
                <a:spcPts val="3271"/>
              </a:lnSpc>
            </a:pPr>
            <a:r>
              <a:rPr lang="en-US" sz="1817" spc="39">
                <a:solidFill>
                  <a:srgbClr val="004AAD"/>
                </a:solidFill>
                <a:latin typeface="Canva Sans"/>
                <a:ea typeface="Canva Sans"/>
                <a:cs typeface="Canva Sans"/>
                <a:sym typeface="Canva Sans"/>
              </a:rPr>
              <a:t>🔗 API Integrations</a:t>
            </a:r>
          </a:p>
          <a:p>
            <a:pPr marL="392370" lvl="1" indent="-196185" algn="just">
              <a:lnSpc>
                <a:spcPts val="3271"/>
              </a:lnSpc>
              <a:buFont typeface="Arial"/>
              <a:buChar char="•"/>
            </a:pPr>
            <a:r>
              <a:rPr lang="en-US" sz="1817" spc="39">
                <a:solidFill>
                  <a:srgbClr val="004AAD"/>
                </a:solidFill>
                <a:latin typeface="Canva Sans"/>
                <a:ea typeface="Canva Sans"/>
                <a:cs typeface="Canva Sans"/>
                <a:sym typeface="Canva Sans"/>
              </a:rPr>
              <a:t>Zoom API – Meeting &amp; Recording Access</a:t>
            </a:r>
          </a:p>
          <a:p>
            <a:pPr marL="392370" lvl="1" indent="-196185" algn="just">
              <a:lnSpc>
                <a:spcPts val="3271"/>
              </a:lnSpc>
              <a:buFont typeface="Arial"/>
              <a:buChar char="•"/>
            </a:pPr>
            <a:r>
              <a:rPr lang="en-US" sz="1817" spc="39">
                <a:solidFill>
                  <a:srgbClr val="004AAD"/>
                </a:solidFill>
                <a:latin typeface="Canva Sans"/>
                <a:ea typeface="Canva Sans"/>
                <a:cs typeface="Canva Sans"/>
                <a:sym typeface="Canva Sans"/>
              </a:rPr>
              <a:t>Microsoft Graph API – Email delivery</a:t>
            </a:r>
          </a:p>
          <a:p>
            <a:pPr marL="392370" lvl="1" indent="-196185" algn="just">
              <a:lnSpc>
                <a:spcPts val="3271"/>
              </a:lnSpc>
              <a:buFont typeface="Arial"/>
              <a:buChar char="•"/>
            </a:pPr>
            <a:r>
              <a:rPr lang="en-US" sz="1817" spc="39">
                <a:solidFill>
                  <a:srgbClr val="004AAD"/>
                </a:solidFill>
                <a:latin typeface="Canva Sans"/>
                <a:ea typeface="Canva Sans"/>
                <a:cs typeface="Canva Sans"/>
                <a:sym typeface="Canva Sans"/>
              </a:rPr>
              <a:t>R2D2 Stylus API – MoM summarization</a:t>
            </a:r>
          </a:p>
        </p:txBody>
      </p:sp>
      <p:sp>
        <p:nvSpPr>
          <p:cNvPr id="13" name="TextBox 13"/>
          <p:cNvSpPr txBox="1"/>
          <p:nvPr/>
        </p:nvSpPr>
        <p:spPr>
          <a:xfrm>
            <a:off x="12925903" y="3329684"/>
            <a:ext cx="3660095" cy="586379"/>
          </a:xfrm>
          <a:prstGeom prst="rect">
            <a:avLst/>
          </a:prstGeom>
        </p:spPr>
        <p:txBody>
          <a:bodyPr wrap="square" lIns="0" tIns="0" rIns="0" bIns="0" rtlCol="0" anchor="t">
            <a:spAutoFit/>
          </a:bodyPr>
          <a:lstStyle/>
          <a:p>
            <a:pPr algn="ctr">
              <a:lnSpc>
                <a:spcPts val="4867"/>
              </a:lnSpc>
            </a:pPr>
            <a:r>
              <a:rPr lang="en-US" sz="3476" b="1">
                <a:solidFill>
                  <a:srgbClr val="004AAD"/>
                </a:solidFill>
                <a:latin typeface="Canva Sans Bold"/>
                <a:ea typeface="Canva Sans Bold"/>
                <a:cs typeface="Canva Sans Bold"/>
                <a:sym typeface="Canva Sans Bold"/>
              </a:rPr>
              <a:t>Tech-stack: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17385" y="0"/>
            <a:ext cx="7315200" cy="1808849"/>
          </a:xfrm>
          <a:custGeom>
            <a:avLst/>
            <a:gdLst/>
            <a:ahLst/>
            <a:cxnLst/>
            <a:rect l="l" t="t" r="r" b="b"/>
            <a:pathLst>
              <a:path w="7315200" h="1808849">
                <a:moveTo>
                  <a:pt x="0" y="0"/>
                </a:moveTo>
                <a:lnTo>
                  <a:pt x="7315200" y="0"/>
                </a:lnTo>
                <a:lnTo>
                  <a:pt x="7315200" y="1808849"/>
                </a:lnTo>
                <a:lnTo>
                  <a:pt x="0" y="180884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57314" y="1961544"/>
            <a:ext cx="14773371" cy="7552886"/>
          </a:xfrm>
          <a:custGeom>
            <a:avLst/>
            <a:gdLst/>
            <a:ahLst/>
            <a:cxnLst/>
            <a:rect l="l" t="t" r="r" b="b"/>
            <a:pathLst>
              <a:path w="14773371" h="7552886">
                <a:moveTo>
                  <a:pt x="0" y="0"/>
                </a:moveTo>
                <a:lnTo>
                  <a:pt x="14773372" y="0"/>
                </a:lnTo>
                <a:lnTo>
                  <a:pt x="14773372" y="7552886"/>
                </a:lnTo>
                <a:lnTo>
                  <a:pt x="0" y="7552886"/>
                </a:lnTo>
                <a:lnTo>
                  <a:pt x="0" y="0"/>
                </a:lnTo>
                <a:close/>
              </a:path>
            </a:pathLst>
          </a:custGeom>
          <a:blipFill>
            <a:blip r:embed="rId4"/>
            <a:stretch>
              <a:fillRect/>
            </a:stretch>
          </a:blipFill>
        </p:spPr>
      </p:sp>
      <p:sp>
        <p:nvSpPr>
          <p:cNvPr id="4" name="TextBox 4"/>
          <p:cNvSpPr txBox="1"/>
          <p:nvPr/>
        </p:nvSpPr>
        <p:spPr>
          <a:xfrm>
            <a:off x="691192" y="550673"/>
            <a:ext cx="4749866" cy="707501"/>
          </a:xfrm>
          <a:prstGeom prst="rect">
            <a:avLst/>
          </a:prstGeom>
        </p:spPr>
        <p:txBody>
          <a:bodyPr wrap="square" lIns="0" tIns="0" rIns="0" bIns="0" rtlCol="0" anchor="t">
            <a:spAutoFit/>
          </a:bodyPr>
          <a:lstStyle/>
          <a:p>
            <a:pPr algn="ctr">
              <a:lnSpc>
                <a:spcPts val="5921"/>
              </a:lnSpc>
            </a:pPr>
            <a:r>
              <a:rPr lang="en-US" sz="4230" b="1">
                <a:solidFill>
                  <a:srgbClr val="FFFFFF"/>
                </a:solidFill>
                <a:latin typeface="Canva Sans Bold"/>
                <a:ea typeface="Canva Sans Bold"/>
                <a:cs typeface="Canva Sans Bold"/>
                <a:sym typeface="Canva Sans Bold"/>
              </a:rPr>
              <a:t>WORKS DONE</a:t>
            </a:r>
          </a:p>
        </p:txBody>
      </p:sp>
      <p:sp>
        <p:nvSpPr>
          <p:cNvPr id="5" name="TextBox 5"/>
          <p:cNvSpPr txBox="1"/>
          <p:nvPr/>
        </p:nvSpPr>
        <p:spPr>
          <a:xfrm>
            <a:off x="7454669" y="7990239"/>
            <a:ext cx="1467009" cy="360360"/>
          </a:xfrm>
          <a:prstGeom prst="rect">
            <a:avLst/>
          </a:prstGeom>
        </p:spPr>
        <p:txBody>
          <a:bodyPr lIns="0" tIns="0" rIns="0" bIns="0" rtlCol="0" anchor="t">
            <a:spAutoFit/>
          </a:bodyPr>
          <a:lstStyle/>
          <a:p>
            <a:pPr algn="ctr">
              <a:lnSpc>
                <a:spcPts val="2962"/>
              </a:lnSpc>
            </a:pPr>
            <a:r>
              <a:rPr lang="en-US" sz="2116" b="1">
                <a:solidFill>
                  <a:srgbClr val="000000"/>
                </a:solidFill>
                <a:latin typeface="Canva Sans Bold"/>
                <a:ea typeface="Canva Sans Bold"/>
                <a:cs typeface="Canva Sans Bold"/>
                <a:sym typeface="Canva Sans Bold"/>
              </a:rPr>
              <a:t>GRAPH API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dc:title>
  <cp:lastModifiedBy>ganeshsriramulu2@gmail.com</cp:lastModifiedBy>
  <cp:revision>2</cp:revision>
  <dcterms:created xsi:type="dcterms:W3CDTF">2006-08-16T00:00:00Z</dcterms:created>
  <dcterms:modified xsi:type="dcterms:W3CDTF">2025-07-14T16:10:28Z</dcterms:modified>
  <dc:identifier>DAGsdagnEqQ</dc:identifier>
</cp:coreProperties>
</file>