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6CC7-D518-622D-1609-9D596EC39FCF}" v="2" dt="2025-07-23T19:52:26.353"/>
    <p1510:client id="{CBB91A11-0BAC-4333-BFFD-38EE193687E2}" v="43" dt="2025-07-23T19:40:2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26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4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 Echo: Your Smartest Conversational Partner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731899"/>
          </a:xfrm>
        </p:spPr>
        <p:txBody>
          <a:bodyPr>
            <a:normAutofit/>
          </a:bodyPr>
          <a:lstStyle/>
          <a:p>
            <a:r>
              <a:rPr dirty="0"/>
              <a:t>Sentiment Analysis from ChatGPT User Reviews</a:t>
            </a:r>
          </a:p>
          <a:p>
            <a:r>
              <a:rPr dirty="0"/>
              <a:t>Using NLP, Machine Learning &amp; </a:t>
            </a:r>
            <a:r>
              <a:rPr dirty="0" err="1"/>
              <a:t>Streamlit</a:t>
            </a:r>
            <a:endParaRPr lang="en-IN" dirty="0"/>
          </a:p>
          <a:p>
            <a:endParaRPr lang="en-IN" dirty="0"/>
          </a:p>
          <a:p>
            <a:r>
              <a:rPr lang="en-IN" dirty="0"/>
              <a:t>Presented by : Ganesh Baskar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494503"/>
            <a:ext cx="6587615" cy="4513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🚀 Future Development Plan for AI Echo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System Integration: </a:t>
            </a:r>
            <a:r>
              <a:rPr lang="en-IN" dirty="0"/>
              <a:t>Seamlessly embed AI Echo into existing product feedback workflows to enhance sentiment-driven decision-making</a:t>
            </a:r>
          </a:p>
          <a:p>
            <a:r>
              <a:rPr lang="en-IN" b="1" dirty="0"/>
              <a:t>Update Prioritization: </a:t>
            </a:r>
            <a:r>
              <a:rPr lang="en-IN" dirty="0"/>
              <a:t>Leverage user feedback trends to guide feature updates and fix critical pain points</a:t>
            </a:r>
          </a:p>
          <a:p>
            <a:r>
              <a:rPr lang="en-IN" b="1" dirty="0"/>
              <a:t>Multilingual Expansion: </a:t>
            </a:r>
            <a:r>
              <a:rPr lang="en-IN" dirty="0"/>
              <a:t>Extend sentiment analysis capabilities to support reviews in multiple languages, boosting global accessibility</a:t>
            </a:r>
          </a:p>
          <a:p>
            <a:r>
              <a:rPr lang="en-IN" b="1" dirty="0"/>
              <a:t>Model Refresh: </a:t>
            </a:r>
            <a:r>
              <a:rPr lang="en-IN" dirty="0"/>
              <a:t>Schedule quarterly model retraining using newly collected review data to maintain accuracy and relevance</a:t>
            </a:r>
          </a:p>
          <a:p>
            <a:r>
              <a:rPr lang="en-IN" b="1" dirty="0"/>
              <a:t>Media Insights: </a:t>
            </a:r>
            <a:r>
              <a:rPr lang="en-IN" dirty="0"/>
              <a:t>Upgrade the app to handle sentiment analysis for audio and video reviews, enabling richer user experience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2B8B-1A96-102E-4890-400220837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0E8A-5D7D-F8A9-DCCD-F2AB5461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A09A6-117C-5D3D-DC4D-5CEC5B3D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86348"/>
            <a:ext cx="6685936" cy="4655015"/>
          </a:xfrm>
        </p:spPr>
        <p:txBody>
          <a:bodyPr/>
          <a:lstStyle/>
          <a:p>
            <a:r>
              <a:rPr lang="en-US" b="1" dirty="0"/>
              <a:t>Sentiment Analysis: </a:t>
            </a:r>
            <a:r>
              <a:rPr lang="en-US" dirty="0"/>
              <a:t>AI Echo accurately classifies ChatGPT reviews as Positive, Negative, or Neutral using optimized ML models.</a:t>
            </a:r>
          </a:p>
          <a:p>
            <a:r>
              <a:rPr lang="en-IN" b="1" dirty="0"/>
              <a:t>Insight Extraction: </a:t>
            </a:r>
            <a:r>
              <a:rPr lang="en-IN" dirty="0"/>
              <a:t>Review trends reveal spikes post-version updates and stronger sentiments in longer feedback.</a:t>
            </a:r>
          </a:p>
          <a:p>
            <a:r>
              <a:rPr lang="en-IN" b="1" dirty="0"/>
              <a:t>User </a:t>
            </a:r>
            <a:r>
              <a:rPr lang="en-IN" b="1" dirty="0" err="1"/>
              <a:t>Behavior</a:t>
            </a:r>
            <a:r>
              <a:rPr lang="en-IN" b="1" dirty="0"/>
              <a:t> Patterns: </a:t>
            </a:r>
            <a:r>
              <a:rPr lang="en-IN" dirty="0"/>
              <a:t>Verified users tend to be more positive, while web users lean toward neutral tone.</a:t>
            </a:r>
          </a:p>
          <a:p>
            <a:r>
              <a:rPr lang="en-IN" b="1" dirty="0"/>
              <a:t>Platform-Level Analysis: </a:t>
            </a:r>
            <a:r>
              <a:rPr lang="en-IN" dirty="0"/>
              <a:t>EDA uncovers patterns across review length, device type, app version, and location.</a:t>
            </a:r>
          </a:p>
          <a:p>
            <a:r>
              <a:rPr lang="en-IN" b="1" dirty="0"/>
              <a:t>Improvement Drivers: </a:t>
            </a:r>
            <a:r>
              <a:rPr lang="en-IN" dirty="0"/>
              <a:t>Findings highlight pain points like hallucinations, delays, and inaccuracies, guiding product enhancements.</a:t>
            </a:r>
          </a:p>
        </p:txBody>
      </p:sp>
    </p:spTree>
    <p:extLst>
      <p:ext uri="{BB962C8B-B14F-4D97-AF65-F5344CB8AC3E}">
        <p14:creationId xmlns:p14="http://schemas.microsoft.com/office/powerpoint/2010/main" val="119627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6334"/>
            <a:ext cx="6347714" cy="4475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🔍 Understanding user sentiment from ChatGPT reviews plays a vital role in:</a:t>
            </a:r>
          </a:p>
          <a:p>
            <a:r>
              <a:rPr lang="en-US" dirty="0"/>
              <a:t>Pinpointing areas of friction and dissatisfaction</a:t>
            </a:r>
          </a:p>
          <a:p>
            <a:r>
              <a:rPr lang="en-US" dirty="0"/>
              <a:t>Enhancing overall user satisfaction and engagement</a:t>
            </a:r>
          </a:p>
          <a:p>
            <a:r>
              <a:rPr lang="en-US" dirty="0"/>
              <a:t>Guiding AI product teams with data-driven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💡 Who Benefits from Sentiment Analysis in Reviews:</a:t>
            </a:r>
          </a:p>
          <a:p>
            <a:r>
              <a:rPr lang="en-US" b="1" dirty="0"/>
              <a:t>Product teams</a:t>
            </a:r>
            <a:r>
              <a:rPr lang="en-US" dirty="0"/>
              <a:t> uncover evolving user needs and feedback patterns to guide roadmap decisions</a:t>
            </a:r>
          </a:p>
          <a:p>
            <a:r>
              <a:rPr lang="en-US" b="1" dirty="0"/>
              <a:t>UX researchers</a:t>
            </a:r>
            <a:r>
              <a:rPr lang="en-US" dirty="0"/>
              <a:t> evaluate conversation flow and engagement quality for continuous design improvement</a:t>
            </a:r>
          </a:p>
          <a:p>
            <a:r>
              <a:rPr lang="en-US" b="1" dirty="0"/>
              <a:t>Content moderators</a:t>
            </a:r>
            <a:r>
              <a:rPr lang="en-US" dirty="0"/>
              <a:t> swiftly identify harmful, abusive, or off-topic feedback using sentiment cues</a:t>
            </a:r>
          </a:p>
          <a:p>
            <a:r>
              <a:rPr lang="en-US" b="1" dirty="0"/>
              <a:t>Business leaders</a:t>
            </a:r>
            <a:r>
              <a:rPr lang="en-US" dirty="0"/>
              <a:t> gain strategic, sentiment-driven insights to align product vision with user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AI Echo is a </a:t>
            </a:r>
            <a:r>
              <a:rPr lang="en-IN" b="1" dirty="0" err="1"/>
              <a:t>Streamlit</a:t>
            </a:r>
            <a:r>
              <a:rPr lang="en-IN" b="1" dirty="0"/>
              <a:t>-powered application designed to </a:t>
            </a:r>
            <a:r>
              <a:rPr lang="en-IN" b="1" dirty="0" err="1"/>
              <a:t>analyze</a:t>
            </a:r>
            <a:r>
              <a:rPr lang="en-IN" b="1" dirty="0"/>
              <a:t> ChatGPT user reviews. It offers:</a:t>
            </a:r>
          </a:p>
          <a:p>
            <a:r>
              <a:rPr lang="en-IN" b="1" dirty="0"/>
              <a:t>📥 Seamless intake of textual feedback</a:t>
            </a:r>
          </a:p>
          <a:p>
            <a:r>
              <a:rPr lang="en-IN" b="1" dirty="0"/>
              <a:t>💬 Sentiment classification into Positive, Neutral, or Negative categories</a:t>
            </a:r>
          </a:p>
          <a:p>
            <a:r>
              <a:rPr lang="en-IN" b="1" dirty="0"/>
              <a:t>📊 Interactive exploratory data analysis (EDA) to uncover hidden insights</a:t>
            </a:r>
          </a:p>
          <a:p>
            <a:r>
              <a:rPr lang="en-IN" b="1" dirty="0"/>
              <a:t>📈 Trend detection and keyword frequency visualization</a:t>
            </a:r>
          </a:p>
          <a:p>
            <a:r>
              <a:rPr lang="en-IN" b="1" dirty="0"/>
              <a:t>🤖 Machine learning-based predictions for accurate sentiment tagging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376516"/>
            <a:ext cx="6430299" cy="5191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📦 Data Overview for Sentiment Analysis on ChatGPT Reviews</a:t>
            </a:r>
          </a:p>
          <a:p>
            <a:r>
              <a:rPr lang="en-IN" b="1" dirty="0"/>
              <a:t>Source: Collected user reviews from ChatGPT through web scraping</a:t>
            </a:r>
          </a:p>
          <a:p>
            <a:r>
              <a:rPr lang="en-IN" b="1" dirty="0"/>
              <a:t>Fields Included:</a:t>
            </a:r>
          </a:p>
          <a:p>
            <a:pPr lvl="1"/>
            <a:r>
              <a:rPr lang="en-IN" b="1" dirty="0"/>
              <a:t>Review content (text)</a:t>
            </a:r>
          </a:p>
          <a:p>
            <a:pPr lvl="1"/>
            <a:r>
              <a:rPr lang="en-IN" b="1" dirty="0"/>
              <a:t>User rating</a:t>
            </a:r>
          </a:p>
          <a:p>
            <a:pPr lvl="1"/>
            <a:r>
              <a:rPr lang="en-IN" b="1" dirty="0"/>
              <a:t>Sentiment label (Positive, Neutral, Negative)</a:t>
            </a:r>
          </a:p>
          <a:p>
            <a:pPr lvl="1"/>
            <a:r>
              <a:rPr lang="en-IN" b="1" dirty="0"/>
              <a:t>Review date</a:t>
            </a:r>
          </a:p>
          <a:p>
            <a:pPr lvl="1"/>
            <a:r>
              <a:rPr lang="en-IN" b="1" dirty="0"/>
              <a:t>App version</a:t>
            </a:r>
          </a:p>
          <a:p>
            <a:pPr lvl="1"/>
            <a:r>
              <a:rPr lang="en-IN" b="1" dirty="0"/>
              <a:t>Platform (iOS, Android, etc.)</a:t>
            </a:r>
          </a:p>
          <a:p>
            <a:pPr lvl="1"/>
            <a:r>
              <a:rPr lang="en-IN" b="1" dirty="0"/>
              <a:t>User location</a:t>
            </a:r>
          </a:p>
          <a:p>
            <a:pPr marL="457200" lvl="1" indent="0">
              <a:buNone/>
            </a:pPr>
            <a:r>
              <a:rPr lang="en-IN" b="1" dirty="0"/>
              <a:t>🧹 Preprocessing Pipeline:</a:t>
            </a:r>
          </a:p>
          <a:p>
            <a:pPr lvl="1"/>
            <a:r>
              <a:rPr lang="en-IN" b="1" dirty="0"/>
              <a:t>Text cleaning and normalization</a:t>
            </a:r>
          </a:p>
          <a:p>
            <a:pPr lvl="1"/>
            <a:r>
              <a:rPr lang="en-IN" b="1" dirty="0"/>
              <a:t>Sentiment </a:t>
            </a:r>
            <a:r>
              <a:rPr lang="en-IN" b="1" dirty="0" err="1"/>
              <a:t>labeling</a:t>
            </a:r>
            <a:endParaRPr lang="en-IN" b="1" dirty="0"/>
          </a:p>
          <a:p>
            <a:pPr lvl="1"/>
            <a:r>
              <a:rPr lang="en-IN" b="1" dirty="0"/>
              <a:t>TF-IDF vectorization for feature extraction</a:t>
            </a:r>
          </a:p>
          <a:p>
            <a:r>
              <a:rPr lang="en-IN" b="1" dirty="0"/>
              <a:t>⚖️ Class Imbalance Handling:</a:t>
            </a:r>
          </a:p>
          <a:p>
            <a:r>
              <a:rPr lang="en-IN" b="1" dirty="0"/>
              <a:t>Resampling methods applied to achieve a balanced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45110"/>
            <a:ext cx="6420466" cy="44343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🔍 Key Insights from Sentiment Analysis of ChatGPT Reviews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Sentiment Breakdown: Positive reviews dominate overall sentiment, followed by negative and then neutral feedback</a:t>
            </a:r>
          </a:p>
          <a:p>
            <a:r>
              <a:rPr lang="en-US" b="1" dirty="0"/>
              <a:t>Temporal Trends: Review activity spikes notably after version updates, reflecting user response to new features or changes</a:t>
            </a:r>
          </a:p>
          <a:p>
            <a:r>
              <a:rPr lang="en-US" b="1" dirty="0"/>
              <a:t>Verified User Behavior: Verified accounts are more likely to leave positive feedback, hinting at higher trust or satisfaction</a:t>
            </a:r>
          </a:p>
          <a:p>
            <a:r>
              <a:rPr lang="en-US" b="1" dirty="0"/>
              <a:t>Review Length Patterns: Longer reviews tend to express stronger emotions—either highly appreciative or deeply critical</a:t>
            </a:r>
          </a:p>
          <a:p>
            <a:r>
              <a:rPr lang="en-US" b="1" dirty="0"/>
              <a:t>Platform Preferences: Web users often provide more neutral assessments compared to the expressive feedback from mobile users</a:t>
            </a:r>
          </a:p>
          <a:p>
            <a:r>
              <a:rPr lang="en-US" b="1" dirty="0"/>
              <a:t>Negative Sentiment Drivers: Common concerns include model hallucinations, processing delays, and accuracy issues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F948334-E736-0AE7-18A7-8BD4FD3D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02464"/>
            <a:ext cx="4766736" cy="3255536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2D43C7-1B82-1EC6-55D0-3AB023CF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35" y="0"/>
            <a:ext cx="4436532" cy="3666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6B8197-AF01-F22D-17D4-82CC5CAD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33" y="3666068"/>
            <a:ext cx="4436534" cy="3255536"/>
          </a:xfrm>
          <a:prstGeom prst="rect">
            <a:avLst/>
          </a:prstGeom>
        </p:spPr>
      </p:pic>
      <p:pic>
        <p:nvPicPr>
          <p:cNvPr id="5" name="Picture 4" descr="A graph with different colored squares">
            <a:extLst>
              <a:ext uri="{FF2B5EF4-FFF2-40B4-BE49-F238E27FC236}">
                <a16:creationId xmlns:a16="http://schemas.microsoft.com/office/drawing/2014/main" id="{92A9D3AC-E1C9-C374-A2AE-017D13FC2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0" y="0"/>
            <a:ext cx="4638916" cy="34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52590"/>
            <a:ext cx="6347714" cy="3880773"/>
          </a:xfrm>
        </p:spPr>
        <p:txBody>
          <a:bodyPr>
            <a:normAutofit/>
          </a:bodyPr>
          <a:lstStyle/>
          <a:p>
            <a:r>
              <a:rPr dirty="0"/>
              <a:t>TF-IDF Vectorizer for feature extraction</a:t>
            </a:r>
          </a:p>
          <a:p>
            <a:r>
              <a:rPr dirty="0"/>
              <a:t>Classical ML models: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Logistic Regression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Random Forest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   • SVM with class weight</a:t>
            </a:r>
          </a:p>
          <a:p>
            <a:r>
              <a:rPr dirty="0"/>
              <a:t>Deep Learning: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• RNN</a:t>
            </a:r>
          </a:p>
          <a:p>
            <a:pPr marL="0" indent="0">
              <a:buNone/>
            </a:pPr>
            <a:r>
              <a:rPr lang="en-IN" dirty="0"/>
              <a:t>        • LSTM</a:t>
            </a:r>
          </a:p>
          <a:p>
            <a:r>
              <a:rPr dirty="0"/>
              <a:t>Evaluated using </a:t>
            </a:r>
            <a:r>
              <a:rPr dirty="0" err="1"/>
              <a:t>KFold</a:t>
            </a:r>
            <a:r>
              <a:rPr dirty="0"/>
              <a:t> cross-validation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rPr dirty="0"/>
              <a:t>Accuracy: up to 88% (SVM </a:t>
            </a:r>
            <a:r>
              <a:rPr lang="en-IN" dirty="0"/>
              <a:t>)</a:t>
            </a:r>
            <a:endParaRPr dirty="0"/>
          </a:p>
          <a:p>
            <a:r>
              <a:rPr dirty="0"/>
              <a:t>ROC-AUC Score: 0.9</a:t>
            </a:r>
            <a:r>
              <a:rPr lang="en-IN" dirty="0"/>
              <a:t>5</a:t>
            </a:r>
            <a:r>
              <a:rPr dirty="0"/>
              <a:t> (SVM)</a:t>
            </a:r>
          </a:p>
          <a:p>
            <a:r>
              <a:rPr dirty="0"/>
              <a:t>Precision/Recall balanced across classes</a:t>
            </a:r>
          </a:p>
          <a:p>
            <a:r>
              <a:rPr dirty="0"/>
              <a:t>SVM chosen for deployment due to speed + accuracy</a:t>
            </a:r>
          </a:p>
          <a:p>
            <a:r>
              <a:rPr dirty="0"/>
              <a:t>Evaluation visualizations include confusion matrix, ROC curve, </a:t>
            </a:r>
            <a:r>
              <a:rPr dirty="0" err="1"/>
              <a:t>wordcloud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662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AI Echo: Your Smartest Conversational Partner</vt:lpstr>
      <vt:lpstr>Business Problem</vt:lpstr>
      <vt:lpstr>Use Cases</vt:lpstr>
      <vt:lpstr>Proposed Solution</vt:lpstr>
      <vt:lpstr>Dataset Used</vt:lpstr>
      <vt:lpstr>Exploratory Data Analysis (EDA)</vt:lpstr>
      <vt:lpstr>PowerPoint Presentation</vt:lpstr>
      <vt:lpstr>Models Used</vt:lpstr>
      <vt:lpstr>Model Performance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suresh nachimuthu manohar</dc:creator>
  <cp:keywords/>
  <dc:description>generated using python-pptx</dc:description>
  <cp:lastModifiedBy>Ganesh Baskar</cp:lastModifiedBy>
  <cp:revision>10</cp:revision>
  <dcterms:created xsi:type="dcterms:W3CDTF">2013-01-27T09:14:16Z</dcterms:created>
  <dcterms:modified xsi:type="dcterms:W3CDTF">2025-07-23T19:52:37Z</dcterms:modified>
  <cp:category/>
</cp:coreProperties>
</file>