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70" r:id="rId14"/>
    <p:sldId id="271" r:id="rId15"/>
    <p:sldId id="269"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EEF23-9A44-4EC7-85C4-7851E79A6386}" type="datetimeFigureOut">
              <a:rPr lang="en-IN" smtClean="0"/>
              <a:t>30-07-2022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EB3B90-D39E-4767-A034-E4025C7A0F42}" type="slidenum">
              <a:rPr lang="en-IN" smtClean="0"/>
              <a:t>‹#›</a:t>
            </a:fld>
            <a:endParaRPr lang="en-IN"/>
          </a:p>
        </p:txBody>
      </p:sp>
    </p:spTree>
    <p:extLst>
      <p:ext uri="{BB962C8B-B14F-4D97-AF65-F5344CB8AC3E}">
        <p14:creationId xmlns:p14="http://schemas.microsoft.com/office/powerpoint/2010/main" val="444537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A3B834-1926-4FF8-A974-E6E8A58DE140}" type="datetime1">
              <a:rPr lang="en-IN" smtClean="0"/>
              <a:t>30-07-2022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FDF1D5-98DB-40DE-8B00-189F18EB0486}" type="slidenum">
              <a:rPr lang="en-IN" smtClean="0"/>
              <a:t>‹#›</a:t>
            </a:fld>
            <a:endParaRPr lang="en-IN"/>
          </a:p>
        </p:txBody>
      </p:sp>
    </p:spTree>
    <p:extLst>
      <p:ext uri="{BB962C8B-B14F-4D97-AF65-F5344CB8AC3E}">
        <p14:creationId xmlns:p14="http://schemas.microsoft.com/office/powerpoint/2010/main" val="1817457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CF59B7-C366-40C6-BAC2-B65822F1F8BC}" type="datetime1">
              <a:rPr lang="en-IN" smtClean="0"/>
              <a:t>30-07-2022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FDF1D5-98DB-40DE-8B00-189F18EB0486}" type="slidenum">
              <a:rPr lang="en-IN" smtClean="0"/>
              <a:t>‹#›</a:t>
            </a:fld>
            <a:endParaRPr lang="en-IN"/>
          </a:p>
        </p:txBody>
      </p:sp>
    </p:spTree>
    <p:extLst>
      <p:ext uri="{BB962C8B-B14F-4D97-AF65-F5344CB8AC3E}">
        <p14:creationId xmlns:p14="http://schemas.microsoft.com/office/powerpoint/2010/main" val="1844081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F225E9-A9A4-48C0-9016-8DAA13508C32}" type="datetime1">
              <a:rPr lang="en-IN" smtClean="0"/>
              <a:t>30-07-2022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FDF1D5-98DB-40DE-8B00-189F18EB048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72199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98678E-BDD3-4584-8394-E5EB7FD2D7A8}" type="datetime1">
              <a:rPr lang="en-IN" smtClean="0"/>
              <a:t>30-07-2022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FDF1D5-98DB-40DE-8B00-189F18EB0486}" type="slidenum">
              <a:rPr lang="en-IN" smtClean="0"/>
              <a:t>‹#›</a:t>
            </a:fld>
            <a:endParaRPr lang="en-IN"/>
          </a:p>
        </p:txBody>
      </p:sp>
    </p:spTree>
    <p:extLst>
      <p:ext uri="{BB962C8B-B14F-4D97-AF65-F5344CB8AC3E}">
        <p14:creationId xmlns:p14="http://schemas.microsoft.com/office/powerpoint/2010/main" val="3948687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A37A58-78AB-4C8D-BA2A-075D518D08DF}" type="datetime1">
              <a:rPr lang="en-IN" smtClean="0"/>
              <a:t>30-07-2022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FDF1D5-98DB-40DE-8B00-189F18EB048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21474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BCF917-9E2C-4D0C-8A5F-6E425368A315}" type="datetime1">
              <a:rPr lang="en-IN" smtClean="0"/>
              <a:t>30-07-2022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FDF1D5-98DB-40DE-8B00-189F18EB0486}" type="slidenum">
              <a:rPr lang="en-IN" smtClean="0"/>
              <a:t>‹#›</a:t>
            </a:fld>
            <a:endParaRPr lang="en-IN"/>
          </a:p>
        </p:txBody>
      </p:sp>
    </p:spTree>
    <p:extLst>
      <p:ext uri="{BB962C8B-B14F-4D97-AF65-F5344CB8AC3E}">
        <p14:creationId xmlns:p14="http://schemas.microsoft.com/office/powerpoint/2010/main" val="645857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4EB16-69EF-4BF1-B440-B4D1BA94332B}" type="datetime1">
              <a:rPr lang="en-IN" smtClean="0"/>
              <a:t>30-07-2022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FDF1D5-98DB-40DE-8B00-189F18EB0486}" type="slidenum">
              <a:rPr lang="en-IN" smtClean="0"/>
              <a:t>‹#›</a:t>
            </a:fld>
            <a:endParaRPr lang="en-IN"/>
          </a:p>
        </p:txBody>
      </p:sp>
    </p:spTree>
    <p:extLst>
      <p:ext uri="{BB962C8B-B14F-4D97-AF65-F5344CB8AC3E}">
        <p14:creationId xmlns:p14="http://schemas.microsoft.com/office/powerpoint/2010/main" val="1861128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BA7EA1-6D16-495B-980A-932AF1D4616A}" type="datetime1">
              <a:rPr lang="en-IN" smtClean="0"/>
              <a:t>30-07-2022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FDF1D5-98DB-40DE-8B00-189F18EB0486}" type="slidenum">
              <a:rPr lang="en-IN" smtClean="0"/>
              <a:t>‹#›</a:t>
            </a:fld>
            <a:endParaRPr lang="en-IN"/>
          </a:p>
        </p:txBody>
      </p:sp>
    </p:spTree>
    <p:extLst>
      <p:ext uri="{BB962C8B-B14F-4D97-AF65-F5344CB8AC3E}">
        <p14:creationId xmlns:p14="http://schemas.microsoft.com/office/powerpoint/2010/main" val="2362650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162DFA-D8AE-4CEE-9FB6-8884CC5EBD18}" type="datetime1">
              <a:rPr lang="en-IN" smtClean="0"/>
              <a:t>30-07-2022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FDF1D5-98DB-40DE-8B00-189F18EB0486}" type="slidenum">
              <a:rPr lang="en-IN" smtClean="0"/>
              <a:t>‹#›</a:t>
            </a:fld>
            <a:endParaRPr lang="en-IN"/>
          </a:p>
        </p:txBody>
      </p:sp>
    </p:spTree>
    <p:extLst>
      <p:ext uri="{BB962C8B-B14F-4D97-AF65-F5344CB8AC3E}">
        <p14:creationId xmlns:p14="http://schemas.microsoft.com/office/powerpoint/2010/main" val="3416575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D7970C-81A1-45BE-AEB4-7BFEFCDE8B9C}" type="datetime1">
              <a:rPr lang="en-IN" smtClean="0"/>
              <a:t>30-07-2022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FDF1D5-98DB-40DE-8B00-189F18EB0486}" type="slidenum">
              <a:rPr lang="en-IN" smtClean="0"/>
              <a:t>‹#›</a:t>
            </a:fld>
            <a:endParaRPr lang="en-IN"/>
          </a:p>
        </p:txBody>
      </p:sp>
    </p:spTree>
    <p:extLst>
      <p:ext uri="{BB962C8B-B14F-4D97-AF65-F5344CB8AC3E}">
        <p14:creationId xmlns:p14="http://schemas.microsoft.com/office/powerpoint/2010/main" val="2686055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F0ADC6-1277-4100-9EE9-017B68680B6B}" type="datetime1">
              <a:rPr lang="en-IN" smtClean="0"/>
              <a:t>30-07-2022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FDF1D5-98DB-40DE-8B00-189F18EB0486}" type="slidenum">
              <a:rPr lang="en-IN" smtClean="0"/>
              <a:t>‹#›</a:t>
            </a:fld>
            <a:endParaRPr lang="en-IN"/>
          </a:p>
        </p:txBody>
      </p:sp>
    </p:spTree>
    <p:extLst>
      <p:ext uri="{BB962C8B-B14F-4D97-AF65-F5344CB8AC3E}">
        <p14:creationId xmlns:p14="http://schemas.microsoft.com/office/powerpoint/2010/main" val="205845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F29EF8-9BC8-483E-9888-82724642F1C9}" type="datetime1">
              <a:rPr lang="en-IN" smtClean="0"/>
              <a:t>30-07-2022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FDF1D5-98DB-40DE-8B00-189F18EB0486}" type="slidenum">
              <a:rPr lang="en-IN" smtClean="0"/>
              <a:t>‹#›</a:t>
            </a:fld>
            <a:endParaRPr lang="en-IN"/>
          </a:p>
        </p:txBody>
      </p:sp>
    </p:spTree>
    <p:extLst>
      <p:ext uri="{BB962C8B-B14F-4D97-AF65-F5344CB8AC3E}">
        <p14:creationId xmlns:p14="http://schemas.microsoft.com/office/powerpoint/2010/main" val="878803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B2009A-B8D4-42DC-8935-288A34304B8E}" type="datetime1">
              <a:rPr lang="en-IN" smtClean="0"/>
              <a:t>30-07-2022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FDF1D5-98DB-40DE-8B00-189F18EB0486}" type="slidenum">
              <a:rPr lang="en-IN" smtClean="0"/>
              <a:t>‹#›</a:t>
            </a:fld>
            <a:endParaRPr lang="en-IN"/>
          </a:p>
        </p:txBody>
      </p:sp>
    </p:spTree>
    <p:extLst>
      <p:ext uri="{BB962C8B-B14F-4D97-AF65-F5344CB8AC3E}">
        <p14:creationId xmlns:p14="http://schemas.microsoft.com/office/powerpoint/2010/main" val="4014830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B924E-A47B-4BAD-8C66-C84B5B215B25}" type="datetime1">
              <a:rPr lang="en-IN" smtClean="0"/>
              <a:t>30-07-2022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FDF1D5-98DB-40DE-8B00-189F18EB0486}" type="slidenum">
              <a:rPr lang="en-IN" smtClean="0"/>
              <a:t>‹#›</a:t>
            </a:fld>
            <a:endParaRPr lang="en-IN"/>
          </a:p>
        </p:txBody>
      </p:sp>
    </p:spTree>
    <p:extLst>
      <p:ext uri="{BB962C8B-B14F-4D97-AF65-F5344CB8AC3E}">
        <p14:creationId xmlns:p14="http://schemas.microsoft.com/office/powerpoint/2010/main" val="3157808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4C30F9-83EB-463F-849B-431909CBE76F}" type="datetime1">
              <a:rPr lang="en-IN" smtClean="0"/>
              <a:t>30-07-2022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FDF1D5-98DB-40DE-8B00-189F18EB0486}" type="slidenum">
              <a:rPr lang="en-IN" smtClean="0"/>
              <a:t>‹#›</a:t>
            </a:fld>
            <a:endParaRPr lang="en-IN"/>
          </a:p>
        </p:txBody>
      </p:sp>
    </p:spTree>
    <p:extLst>
      <p:ext uri="{BB962C8B-B14F-4D97-AF65-F5344CB8AC3E}">
        <p14:creationId xmlns:p14="http://schemas.microsoft.com/office/powerpoint/2010/main" val="1669746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7236CF-6FFE-4D47-AFDF-624F750F64C8}" type="datetime1">
              <a:rPr lang="en-IN" smtClean="0"/>
              <a:t>30-07-2022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FDF1D5-98DB-40DE-8B00-189F18EB0486}" type="slidenum">
              <a:rPr lang="en-IN" smtClean="0"/>
              <a:t>‹#›</a:t>
            </a:fld>
            <a:endParaRPr lang="en-IN"/>
          </a:p>
        </p:txBody>
      </p:sp>
    </p:spTree>
    <p:extLst>
      <p:ext uri="{BB962C8B-B14F-4D97-AF65-F5344CB8AC3E}">
        <p14:creationId xmlns:p14="http://schemas.microsoft.com/office/powerpoint/2010/main" val="117871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8A7AF0D-C93D-40EC-BB07-5A883A41CDA5}" type="datetime1">
              <a:rPr lang="en-IN" smtClean="0"/>
              <a:t>30-07-2022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3FDF1D5-98DB-40DE-8B00-189F18EB0486}" type="slidenum">
              <a:rPr lang="en-IN" smtClean="0"/>
              <a:t>‹#›</a:t>
            </a:fld>
            <a:endParaRPr lang="en-IN"/>
          </a:p>
        </p:txBody>
      </p:sp>
    </p:spTree>
    <p:extLst>
      <p:ext uri="{BB962C8B-B14F-4D97-AF65-F5344CB8AC3E}">
        <p14:creationId xmlns:p14="http://schemas.microsoft.com/office/powerpoint/2010/main" val="5120700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957CF-FBD8-AF0C-4E51-F36A6FE67D29}"/>
              </a:ext>
            </a:extLst>
          </p:cNvPr>
          <p:cNvSpPr>
            <a:spLocks noGrp="1"/>
          </p:cNvSpPr>
          <p:nvPr>
            <p:ph type="ctrTitle"/>
          </p:nvPr>
        </p:nvSpPr>
        <p:spPr/>
        <p:txBody>
          <a:bodyPr/>
          <a:lstStyle/>
          <a:p>
            <a:r>
              <a:rPr lang="en-US" dirty="0"/>
              <a:t>MACHINE LEARNING</a:t>
            </a:r>
            <a:endParaRPr lang="en-IN" dirty="0"/>
          </a:p>
        </p:txBody>
      </p:sp>
      <p:sp>
        <p:nvSpPr>
          <p:cNvPr id="3" name="Subtitle 2">
            <a:extLst>
              <a:ext uri="{FF2B5EF4-FFF2-40B4-BE49-F238E27FC236}">
                <a16:creationId xmlns:a16="http://schemas.microsoft.com/office/drawing/2014/main" id="{ADF2659E-359B-9027-0DFA-E54C7D22041E}"/>
              </a:ext>
            </a:extLst>
          </p:cNvPr>
          <p:cNvSpPr>
            <a:spLocks noGrp="1"/>
          </p:cNvSpPr>
          <p:nvPr>
            <p:ph type="subTitle" idx="1"/>
          </p:nvPr>
        </p:nvSpPr>
        <p:spPr/>
        <p:txBody>
          <a:bodyPr/>
          <a:lstStyle/>
          <a:p>
            <a:pPr algn="r"/>
            <a:r>
              <a:rPr lang="en-US" dirty="0"/>
              <a:t>PRESENTATION BY,</a:t>
            </a:r>
          </a:p>
          <a:p>
            <a:pPr algn="r"/>
            <a:r>
              <a:rPr lang="en-US" dirty="0"/>
              <a:t>                                                D. GANESH</a:t>
            </a:r>
            <a:endParaRPr lang="en-IN" dirty="0"/>
          </a:p>
        </p:txBody>
      </p:sp>
    </p:spTree>
    <p:extLst>
      <p:ext uri="{BB962C8B-B14F-4D97-AF65-F5344CB8AC3E}">
        <p14:creationId xmlns:p14="http://schemas.microsoft.com/office/powerpoint/2010/main" val="33123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4AF49-30FA-5FA8-B453-F14D3B83013E}"/>
              </a:ext>
            </a:extLst>
          </p:cNvPr>
          <p:cNvSpPr>
            <a:spLocks noGrp="1"/>
          </p:cNvSpPr>
          <p:nvPr>
            <p:ph type="title"/>
          </p:nvPr>
        </p:nvSpPr>
        <p:spPr>
          <a:xfrm>
            <a:off x="838200" y="365125"/>
            <a:ext cx="10515600" cy="815605"/>
          </a:xfrm>
        </p:spPr>
        <p:txBody>
          <a:bodyPr>
            <a:normAutofit fontScale="90000"/>
          </a:bodyPr>
          <a:lstStyle/>
          <a:p>
            <a:r>
              <a:rPr lang="en-IN" b="1" dirty="0"/>
              <a:t>Unsupervised learning</a:t>
            </a:r>
            <a:br>
              <a:rPr lang="en-IN" dirty="0"/>
            </a:br>
            <a:endParaRPr lang="en-IN" dirty="0"/>
          </a:p>
        </p:txBody>
      </p:sp>
      <p:sp>
        <p:nvSpPr>
          <p:cNvPr id="3" name="Content Placeholder 2">
            <a:extLst>
              <a:ext uri="{FF2B5EF4-FFF2-40B4-BE49-F238E27FC236}">
                <a16:creationId xmlns:a16="http://schemas.microsoft.com/office/drawing/2014/main" id="{A059A8E5-78DA-309B-B22B-A73D85036BC7}"/>
              </a:ext>
            </a:extLst>
          </p:cNvPr>
          <p:cNvSpPr>
            <a:spLocks noGrp="1"/>
          </p:cNvSpPr>
          <p:nvPr>
            <p:ph idx="1"/>
          </p:nvPr>
        </p:nvSpPr>
        <p:spPr>
          <a:xfrm>
            <a:off x="838200" y="1038687"/>
            <a:ext cx="10515600" cy="5138276"/>
          </a:xfrm>
        </p:spPr>
        <p:txBody>
          <a:bodyPr>
            <a:normAutofit/>
          </a:bodyPr>
          <a:lstStyle/>
          <a:p>
            <a:r>
              <a:rPr lang="en-IN" dirty="0"/>
              <a:t>In unsupervised learning, as you might guess, the training data is unlabelled system tries to learn without a teacher.</a:t>
            </a:r>
          </a:p>
          <a:p>
            <a:pPr marL="0" indent="0">
              <a:buNone/>
            </a:pPr>
            <a:r>
              <a:rPr lang="en-IN" dirty="0"/>
              <a:t>Here are some of the most important unsupervised learning algorithm</a:t>
            </a:r>
          </a:p>
          <a:p>
            <a:r>
              <a:rPr lang="en-IN" dirty="0"/>
              <a:t>Clustering </a:t>
            </a:r>
          </a:p>
          <a:p>
            <a:pPr lvl="1"/>
            <a:r>
              <a:rPr lang="en-IN" dirty="0"/>
              <a:t>k-Mean</a:t>
            </a:r>
          </a:p>
          <a:p>
            <a:pPr lvl="1"/>
            <a:r>
              <a:rPr lang="en-IN" dirty="0"/>
              <a:t>DBSCA</a:t>
            </a:r>
          </a:p>
          <a:p>
            <a:pPr lvl="1"/>
            <a:r>
              <a:rPr lang="en-IN" dirty="0"/>
              <a:t>Hierarchical Cluster Analysis (HCA) </a:t>
            </a:r>
          </a:p>
          <a:p>
            <a:r>
              <a:rPr lang="en-IN" dirty="0"/>
              <a:t>Anomaly detection and novelty detection </a:t>
            </a:r>
          </a:p>
          <a:p>
            <a:pPr lvl="1"/>
            <a:r>
              <a:rPr lang="en-IN" dirty="0"/>
              <a:t>One-class SVM</a:t>
            </a:r>
          </a:p>
          <a:p>
            <a:pPr lvl="1"/>
            <a:r>
              <a:rPr lang="en-IN" dirty="0"/>
              <a:t>Isolation Forest</a:t>
            </a:r>
          </a:p>
        </p:txBody>
      </p:sp>
      <p:sp>
        <p:nvSpPr>
          <p:cNvPr id="6" name="Slide Number Placeholder 5">
            <a:extLst>
              <a:ext uri="{FF2B5EF4-FFF2-40B4-BE49-F238E27FC236}">
                <a16:creationId xmlns:a16="http://schemas.microsoft.com/office/drawing/2014/main" id="{A48CB13A-1DDD-0CAF-44DF-FC4E6AC4C6AE}"/>
              </a:ext>
            </a:extLst>
          </p:cNvPr>
          <p:cNvSpPr>
            <a:spLocks noGrp="1"/>
          </p:cNvSpPr>
          <p:nvPr>
            <p:ph type="sldNum" sz="quarter" idx="12"/>
          </p:nvPr>
        </p:nvSpPr>
        <p:spPr/>
        <p:txBody>
          <a:bodyPr/>
          <a:lstStyle/>
          <a:p>
            <a:fld id="{F3FDF1D5-98DB-40DE-8B00-189F18EB0486}" type="slidenum">
              <a:rPr lang="en-IN" smtClean="0"/>
              <a:t>10</a:t>
            </a:fld>
            <a:endParaRPr lang="en-IN"/>
          </a:p>
        </p:txBody>
      </p:sp>
    </p:spTree>
    <p:extLst>
      <p:ext uri="{BB962C8B-B14F-4D97-AF65-F5344CB8AC3E}">
        <p14:creationId xmlns:p14="http://schemas.microsoft.com/office/powerpoint/2010/main" val="3188060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77F2C-2286-969F-B181-963E127C7452}"/>
              </a:ext>
            </a:extLst>
          </p:cNvPr>
          <p:cNvSpPr>
            <a:spLocks noGrp="1"/>
          </p:cNvSpPr>
          <p:nvPr>
            <p:ph type="title"/>
          </p:nvPr>
        </p:nvSpPr>
        <p:spPr/>
        <p:txBody>
          <a:bodyPr/>
          <a:lstStyle/>
          <a:p>
            <a:r>
              <a:rPr lang="en-IN" b="1" dirty="0"/>
              <a:t>Unsupervised learning</a:t>
            </a:r>
            <a:endParaRPr lang="en-IN" dirty="0"/>
          </a:p>
        </p:txBody>
      </p:sp>
      <p:sp>
        <p:nvSpPr>
          <p:cNvPr id="3" name="Content Placeholder 2">
            <a:extLst>
              <a:ext uri="{FF2B5EF4-FFF2-40B4-BE49-F238E27FC236}">
                <a16:creationId xmlns:a16="http://schemas.microsoft.com/office/drawing/2014/main" id="{B20C302E-A66F-662A-347D-907395AD8175}"/>
              </a:ext>
            </a:extLst>
          </p:cNvPr>
          <p:cNvSpPr>
            <a:spLocks noGrp="1"/>
          </p:cNvSpPr>
          <p:nvPr>
            <p:ph idx="1"/>
          </p:nvPr>
        </p:nvSpPr>
        <p:spPr/>
        <p:txBody>
          <a:bodyPr>
            <a:normAutofit/>
          </a:bodyPr>
          <a:lstStyle/>
          <a:p>
            <a:r>
              <a:rPr lang="en-IN" dirty="0"/>
              <a:t>Visualization and dimensionality reduction </a:t>
            </a:r>
          </a:p>
          <a:p>
            <a:pPr lvl="1"/>
            <a:r>
              <a:rPr lang="en-IN" dirty="0"/>
              <a:t>Principal Component Analysis (PCA) </a:t>
            </a:r>
          </a:p>
          <a:p>
            <a:pPr lvl="1"/>
            <a:r>
              <a:rPr lang="en-IN" dirty="0"/>
              <a:t>Kernel PCA </a:t>
            </a:r>
          </a:p>
          <a:p>
            <a:pPr lvl="1"/>
            <a:r>
              <a:rPr lang="en-IN" dirty="0"/>
              <a:t>Locally-Linear Embedding (LLE) </a:t>
            </a:r>
          </a:p>
          <a:p>
            <a:pPr lvl="1"/>
            <a:r>
              <a:rPr lang="en-IN" dirty="0"/>
              <a:t>t-distributed Stochastic Neighbour Embedding (t-SNE) </a:t>
            </a:r>
          </a:p>
          <a:p>
            <a:r>
              <a:rPr lang="en-IN" dirty="0"/>
              <a:t>Association rule learning </a:t>
            </a:r>
          </a:p>
          <a:p>
            <a:pPr lvl="1"/>
            <a:r>
              <a:rPr lang="en-IN" dirty="0"/>
              <a:t>Apriori </a:t>
            </a:r>
          </a:p>
          <a:p>
            <a:pPr lvl="1"/>
            <a:r>
              <a:rPr lang="en-IN" dirty="0"/>
              <a:t>Eclat</a:t>
            </a:r>
          </a:p>
        </p:txBody>
      </p:sp>
      <p:sp>
        <p:nvSpPr>
          <p:cNvPr id="6" name="Slide Number Placeholder 5">
            <a:extLst>
              <a:ext uri="{FF2B5EF4-FFF2-40B4-BE49-F238E27FC236}">
                <a16:creationId xmlns:a16="http://schemas.microsoft.com/office/drawing/2014/main" id="{CDBBD347-8A17-C108-E7FB-15CEB666F03F}"/>
              </a:ext>
            </a:extLst>
          </p:cNvPr>
          <p:cNvSpPr>
            <a:spLocks noGrp="1"/>
          </p:cNvSpPr>
          <p:nvPr>
            <p:ph type="sldNum" sz="quarter" idx="12"/>
          </p:nvPr>
        </p:nvSpPr>
        <p:spPr/>
        <p:txBody>
          <a:bodyPr/>
          <a:lstStyle/>
          <a:p>
            <a:fld id="{F3FDF1D5-98DB-40DE-8B00-189F18EB0486}" type="slidenum">
              <a:rPr lang="en-IN" smtClean="0"/>
              <a:t>11</a:t>
            </a:fld>
            <a:endParaRPr lang="en-IN"/>
          </a:p>
        </p:txBody>
      </p:sp>
    </p:spTree>
    <p:extLst>
      <p:ext uri="{BB962C8B-B14F-4D97-AF65-F5344CB8AC3E}">
        <p14:creationId xmlns:p14="http://schemas.microsoft.com/office/powerpoint/2010/main" val="278841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F8105-E0BC-F9B1-3AE2-2CE660D56EAB}"/>
              </a:ext>
            </a:extLst>
          </p:cNvPr>
          <p:cNvSpPr>
            <a:spLocks noGrp="1"/>
          </p:cNvSpPr>
          <p:nvPr>
            <p:ph type="title"/>
          </p:nvPr>
        </p:nvSpPr>
        <p:spPr/>
        <p:txBody>
          <a:bodyPr/>
          <a:lstStyle/>
          <a:p>
            <a:r>
              <a:rPr lang="en-IN" b="1" dirty="0"/>
              <a:t>Unsupervised learning</a:t>
            </a:r>
            <a:endParaRPr lang="en-IN" dirty="0"/>
          </a:p>
        </p:txBody>
      </p:sp>
      <p:sp>
        <p:nvSpPr>
          <p:cNvPr id="3" name="Content Placeholder 2">
            <a:extLst>
              <a:ext uri="{FF2B5EF4-FFF2-40B4-BE49-F238E27FC236}">
                <a16:creationId xmlns:a16="http://schemas.microsoft.com/office/drawing/2014/main" id="{EB3C73A5-2989-93A9-21AC-A221C1F56FAB}"/>
              </a:ext>
            </a:extLst>
          </p:cNvPr>
          <p:cNvSpPr>
            <a:spLocks noGrp="1"/>
          </p:cNvSpPr>
          <p:nvPr>
            <p:ph idx="1"/>
          </p:nvPr>
        </p:nvSpPr>
        <p:spPr/>
        <p:txBody>
          <a:bodyPr>
            <a:normAutofit/>
          </a:bodyPr>
          <a:lstStyle/>
          <a:p>
            <a:r>
              <a:rPr lang="en-IN" dirty="0"/>
              <a:t>For example, say you have a lot of data about your blog’s visitors. </a:t>
            </a:r>
          </a:p>
          <a:p>
            <a:r>
              <a:rPr lang="en-IN" dirty="0"/>
              <a:t>You may want to run a clustering algorithm to try to detect groups of similar visitors. </a:t>
            </a:r>
          </a:p>
          <a:p>
            <a:r>
              <a:rPr lang="en-IN" dirty="0"/>
              <a:t>At no point do you tell the algorithm which group a visitor belongs to: it finds those connections without your help. </a:t>
            </a:r>
          </a:p>
          <a:p>
            <a:r>
              <a:rPr lang="en-IN" dirty="0"/>
              <a:t>For example, it might notice that 40% of your visitors are males who love comic books and generally read your blog in the evening, while 20% are young sci-fi lovers who visit during the weekends, and so on.</a:t>
            </a:r>
          </a:p>
          <a:p>
            <a:r>
              <a:rPr lang="en-IN" dirty="0"/>
              <a:t> If you use a hierarchical clustering algorithm, it may also subdivide each group into smaller groups. This may help you target your posts for each group.</a:t>
            </a:r>
          </a:p>
        </p:txBody>
      </p:sp>
      <p:sp>
        <p:nvSpPr>
          <p:cNvPr id="6" name="Slide Number Placeholder 5">
            <a:extLst>
              <a:ext uri="{FF2B5EF4-FFF2-40B4-BE49-F238E27FC236}">
                <a16:creationId xmlns:a16="http://schemas.microsoft.com/office/drawing/2014/main" id="{8277D25B-3AC3-90C2-3978-6F7B69432AAF}"/>
              </a:ext>
            </a:extLst>
          </p:cNvPr>
          <p:cNvSpPr>
            <a:spLocks noGrp="1"/>
          </p:cNvSpPr>
          <p:nvPr>
            <p:ph type="sldNum" sz="quarter" idx="12"/>
          </p:nvPr>
        </p:nvSpPr>
        <p:spPr/>
        <p:txBody>
          <a:bodyPr/>
          <a:lstStyle/>
          <a:p>
            <a:fld id="{F3FDF1D5-98DB-40DE-8B00-189F18EB0486}" type="slidenum">
              <a:rPr lang="en-IN" smtClean="0"/>
              <a:t>12</a:t>
            </a:fld>
            <a:endParaRPr lang="en-IN"/>
          </a:p>
        </p:txBody>
      </p:sp>
    </p:spTree>
    <p:extLst>
      <p:ext uri="{BB962C8B-B14F-4D97-AF65-F5344CB8AC3E}">
        <p14:creationId xmlns:p14="http://schemas.microsoft.com/office/powerpoint/2010/main" val="3376372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F8105-E0BC-F9B1-3AE2-2CE660D56EAB}"/>
              </a:ext>
            </a:extLst>
          </p:cNvPr>
          <p:cNvSpPr>
            <a:spLocks noGrp="1"/>
          </p:cNvSpPr>
          <p:nvPr>
            <p:ph type="title"/>
          </p:nvPr>
        </p:nvSpPr>
        <p:spPr/>
        <p:txBody>
          <a:bodyPr/>
          <a:lstStyle/>
          <a:p>
            <a:r>
              <a:rPr lang="en-IN" b="1" dirty="0"/>
              <a:t>Unsupervised learning</a:t>
            </a:r>
            <a:endParaRPr lang="en-IN" dirty="0"/>
          </a:p>
        </p:txBody>
      </p:sp>
      <p:sp>
        <p:nvSpPr>
          <p:cNvPr id="3" name="Content Placeholder 2">
            <a:extLst>
              <a:ext uri="{FF2B5EF4-FFF2-40B4-BE49-F238E27FC236}">
                <a16:creationId xmlns:a16="http://schemas.microsoft.com/office/drawing/2014/main" id="{EB3C73A5-2989-93A9-21AC-A221C1F56FAB}"/>
              </a:ext>
            </a:extLst>
          </p:cNvPr>
          <p:cNvSpPr>
            <a:spLocks noGrp="1"/>
          </p:cNvSpPr>
          <p:nvPr>
            <p:ph idx="1"/>
          </p:nvPr>
        </p:nvSpPr>
        <p:spPr/>
        <p:txBody>
          <a:bodyPr>
            <a:normAutofit lnSpcReduction="10000"/>
          </a:bodyPr>
          <a:lstStyle/>
          <a:p>
            <a:r>
              <a:rPr lang="en-IN" dirty="0"/>
              <a:t>Visualization algorithms are also good examples of unsupervised learning algorithms: you feed them a lot of complex and unlabelled data, and they output a 2D or 3D representation of your data that can easily be plotted.</a:t>
            </a:r>
          </a:p>
          <a:p>
            <a:r>
              <a:rPr lang="en-IN" dirty="0"/>
              <a:t>A related task is dimensionality reduction, in which the goal is to simplify the data without losing too much information.</a:t>
            </a:r>
          </a:p>
          <a:p>
            <a:r>
              <a:rPr lang="en-IN" dirty="0"/>
              <a:t>Yet another important unsupervised task is anomaly detection</a:t>
            </a:r>
          </a:p>
          <a:p>
            <a:r>
              <a:rPr lang="en-IN" dirty="0"/>
              <a:t>For example, detecting unusual credit card transactions to prevent fraud, catching manufacturing defects, or automatically removing outliers from a dataset before feeding it to another learning algorithm.</a:t>
            </a:r>
          </a:p>
          <a:p>
            <a:r>
              <a:rPr lang="en-IN" dirty="0"/>
              <a:t>Finally, another common unsupervised task is association rule learning, in which the goal is to dig into large amounts of data and discover interesting relations between attributes.</a:t>
            </a:r>
          </a:p>
        </p:txBody>
      </p:sp>
      <p:sp>
        <p:nvSpPr>
          <p:cNvPr id="6" name="Slide Number Placeholder 5">
            <a:extLst>
              <a:ext uri="{FF2B5EF4-FFF2-40B4-BE49-F238E27FC236}">
                <a16:creationId xmlns:a16="http://schemas.microsoft.com/office/drawing/2014/main" id="{1525A490-7638-2792-0C14-F31B39625BB3}"/>
              </a:ext>
            </a:extLst>
          </p:cNvPr>
          <p:cNvSpPr>
            <a:spLocks noGrp="1"/>
          </p:cNvSpPr>
          <p:nvPr>
            <p:ph type="sldNum" sz="quarter" idx="12"/>
          </p:nvPr>
        </p:nvSpPr>
        <p:spPr/>
        <p:txBody>
          <a:bodyPr/>
          <a:lstStyle/>
          <a:p>
            <a:fld id="{F3FDF1D5-98DB-40DE-8B00-189F18EB0486}" type="slidenum">
              <a:rPr lang="en-IN" smtClean="0"/>
              <a:t>13</a:t>
            </a:fld>
            <a:endParaRPr lang="en-IN"/>
          </a:p>
        </p:txBody>
      </p:sp>
    </p:spTree>
    <p:extLst>
      <p:ext uri="{BB962C8B-B14F-4D97-AF65-F5344CB8AC3E}">
        <p14:creationId xmlns:p14="http://schemas.microsoft.com/office/powerpoint/2010/main" val="1268580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237BC-72EB-B481-AD70-4E9B5DA5E32F}"/>
              </a:ext>
            </a:extLst>
          </p:cNvPr>
          <p:cNvSpPr>
            <a:spLocks noGrp="1"/>
          </p:cNvSpPr>
          <p:nvPr>
            <p:ph type="title"/>
          </p:nvPr>
        </p:nvSpPr>
        <p:spPr/>
        <p:txBody>
          <a:bodyPr/>
          <a:lstStyle/>
          <a:p>
            <a:r>
              <a:rPr lang="en-IN" b="1" dirty="0"/>
              <a:t>Semisupervised learning</a:t>
            </a:r>
          </a:p>
        </p:txBody>
      </p:sp>
      <p:sp>
        <p:nvSpPr>
          <p:cNvPr id="3" name="Content Placeholder 2">
            <a:extLst>
              <a:ext uri="{FF2B5EF4-FFF2-40B4-BE49-F238E27FC236}">
                <a16:creationId xmlns:a16="http://schemas.microsoft.com/office/drawing/2014/main" id="{9E0F053C-52C0-CA5F-4D74-7D2A0EF930CF}"/>
              </a:ext>
            </a:extLst>
          </p:cNvPr>
          <p:cNvSpPr>
            <a:spLocks noGrp="1"/>
          </p:cNvSpPr>
          <p:nvPr>
            <p:ph idx="1"/>
          </p:nvPr>
        </p:nvSpPr>
        <p:spPr/>
        <p:txBody>
          <a:bodyPr/>
          <a:lstStyle/>
          <a:p>
            <a:r>
              <a:rPr lang="en-IN" dirty="0"/>
              <a:t>Some algorithms can deal with partially labelled training data, usually a lot of unlabelled data and a little bit of labelled data. This is called semisupervised learning.</a:t>
            </a:r>
          </a:p>
          <a:p>
            <a:r>
              <a:rPr lang="en-IN" dirty="0"/>
              <a:t>Most semisupervised learning algorithms are combinations of unsupervised and supervised algorithms. </a:t>
            </a:r>
          </a:p>
          <a:p>
            <a:r>
              <a:rPr lang="en-IN" dirty="0"/>
              <a:t>For example, deep belief networks (DBNs) are based on unsupervised components called restricted Boltzmann machines (RBMs) stacked on top of one another. </a:t>
            </a:r>
          </a:p>
          <a:p>
            <a:r>
              <a:rPr lang="en-IN" dirty="0"/>
              <a:t>RBMs are trained sequentially in an unsupervised manner, and then the whole system is fine-tuned using supervised learning techniques.</a:t>
            </a:r>
          </a:p>
        </p:txBody>
      </p:sp>
      <p:sp>
        <p:nvSpPr>
          <p:cNvPr id="6" name="Slide Number Placeholder 5">
            <a:extLst>
              <a:ext uri="{FF2B5EF4-FFF2-40B4-BE49-F238E27FC236}">
                <a16:creationId xmlns:a16="http://schemas.microsoft.com/office/drawing/2014/main" id="{841CB164-6B8F-6C0F-2298-1D351323B7B0}"/>
              </a:ext>
            </a:extLst>
          </p:cNvPr>
          <p:cNvSpPr>
            <a:spLocks noGrp="1"/>
          </p:cNvSpPr>
          <p:nvPr>
            <p:ph type="sldNum" sz="quarter" idx="12"/>
          </p:nvPr>
        </p:nvSpPr>
        <p:spPr/>
        <p:txBody>
          <a:bodyPr/>
          <a:lstStyle/>
          <a:p>
            <a:fld id="{F3FDF1D5-98DB-40DE-8B00-189F18EB0486}" type="slidenum">
              <a:rPr lang="en-IN" smtClean="0"/>
              <a:t>14</a:t>
            </a:fld>
            <a:endParaRPr lang="en-IN"/>
          </a:p>
        </p:txBody>
      </p:sp>
    </p:spTree>
    <p:extLst>
      <p:ext uri="{BB962C8B-B14F-4D97-AF65-F5344CB8AC3E}">
        <p14:creationId xmlns:p14="http://schemas.microsoft.com/office/powerpoint/2010/main" val="2470266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2E459-5C82-9717-B1B1-40A83FECD34D}"/>
              </a:ext>
            </a:extLst>
          </p:cNvPr>
          <p:cNvSpPr>
            <a:spLocks noGrp="1"/>
          </p:cNvSpPr>
          <p:nvPr>
            <p:ph type="title"/>
          </p:nvPr>
        </p:nvSpPr>
        <p:spPr/>
        <p:txBody>
          <a:bodyPr/>
          <a:lstStyle/>
          <a:p>
            <a:r>
              <a:rPr lang="en-IN" b="1" dirty="0"/>
              <a:t>Reinforcement Learning</a:t>
            </a:r>
          </a:p>
        </p:txBody>
      </p:sp>
      <p:sp>
        <p:nvSpPr>
          <p:cNvPr id="3" name="Content Placeholder 2">
            <a:extLst>
              <a:ext uri="{FF2B5EF4-FFF2-40B4-BE49-F238E27FC236}">
                <a16:creationId xmlns:a16="http://schemas.microsoft.com/office/drawing/2014/main" id="{0ADC34EB-651E-0826-0C15-639FAC9FE773}"/>
              </a:ext>
            </a:extLst>
          </p:cNvPr>
          <p:cNvSpPr>
            <a:spLocks noGrp="1"/>
          </p:cNvSpPr>
          <p:nvPr>
            <p:ph idx="1"/>
          </p:nvPr>
        </p:nvSpPr>
        <p:spPr/>
        <p:txBody>
          <a:bodyPr/>
          <a:lstStyle/>
          <a:p>
            <a:r>
              <a:rPr lang="en-US" dirty="0"/>
              <a:t> </a:t>
            </a:r>
            <a:r>
              <a:rPr lang="en-IN" dirty="0"/>
              <a:t>The learning system, called an agent in this context, can observe the environment, select and perform actions, and get rewards in return (or penalties in the form of negative rewards)</a:t>
            </a:r>
          </a:p>
          <a:p>
            <a:r>
              <a:rPr lang="en-IN" dirty="0"/>
              <a:t>It must then learn by itself what is the best strategy, called a policy, to get the most reward over time. </a:t>
            </a:r>
          </a:p>
          <a:p>
            <a:r>
              <a:rPr lang="en-IN" dirty="0"/>
              <a:t>A policy defines what action the agent should choose when it is in a given situation.</a:t>
            </a:r>
          </a:p>
          <a:p>
            <a:r>
              <a:rPr lang="en-IN" dirty="0"/>
              <a:t>For example, many robots implement Reinforcement Learning algorithms to learn how to walk.</a:t>
            </a:r>
          </a:p>
        </p:txBody>
      </p:sp>
      <p:sp>
        <p:nvSpPr>
          <p:cNvPr id="6" name="Slide Number Placeholder 5">
            <a:extLst>
              <a:ext uri="{FF2B5EF4-FFF2-40B4-BE49-F238E27FC236}">
                <a16:creationId xmlns:a16="http://schemas.microsoft.com/office/drawing/2014/main" id="{5CB1A7A7-FF2C-BF76-E553-D5A2C933CB62}"/>
              </a:ext>
            </a:extLst>
          </p:cNvPr>
          <p:cNvSpPr>
            <a:spLocks noGrp="1"/>
          </p:cNvSpPr>
          <p:nvPr>
            <p:ph type="sldNum" sz="quarter" idx="12"/>
          </p:nvPr>
        </p:nvSpPr>
        <p:spPr/>
        <p:txBody>
          <a:bodyPr/>
          <a:lstStyle/>
          <a:p>
            <a:fld id="{F3FDF1D5-98DB-40DE-8B00-189F18EB0486}" type="slidenum">
              <a:rPr lang="en-IN" smtClean="0"/>
              <a:t>15</a:t>
            </a:fld>
            <a:endParaRPr lang="en-IN"/>
          </a:p>
        </p:txBody>
      </p:sp>
    </p:spTree>
    <p:extLst>
      <p:ext uri="{BB962C8B-B14F-4D97-AF65-F5344CB8AC3E}">
        <p14:creationId xmlns:p14="http://schemas.microsoft.com/office/powerpoint/2010/main" val="3597870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7CB04-EAFF-7B6C-EB35-078BC0336F73}"/>
              </a:ext>
            </a:extLst>
          </p:cNvPr>
          <p:cNvSpPr>
            <a:spLocks noGrp="1"/>
          </p:cNvSpPr>
          <p:nvPr>
            <p:ph type="title"/>
          </p:nvPr>
        </p:nvSpPr>
        <p:spPr/>
        <p:txBody>
          <a:bodyPr/>
          <a:lstStyle/>
          <a:p>
            <a:r>
              <a:rPr lang="en-IN" b="1" dirty="0"/>
              <a:t>Batch and Online Learning</a:t>
            </a:r>
          </a:p>
        </p:txBody>
      </p:sp>
      <p:sp>
        <p:nvSpPr>
          <p:cNvPr id="3" name="Content Placeholder 2">
            <a:extLst>
              <a:ext uri="{FF2B5EF4-FFF2-40B4-BE49-F238E27FC236}">
                <a16:creationId xmlns:a16="http://schemas.microsoft.com/office/drawing/2014/main" id="{C8C6D5C7-B96D-1153-9587-988F5A53A6DB}"/>
              </a:ext>
            </a:extLst>
          </p:cNvPr>
          <p:cNvSpPr>
            <a:spLocks noGrp="1"/>
          </p:cNvSpPr>
          <p:nvPr>
            <p:ph idx="1"/>
          </p:nvPr>
        </p:nvSpPr>
        <p:spPr/>
        <p:txBody>
          <a:bodyPr>
            <a:normAutofit fontScale="92500" lnSpcReduction="10000"/>
          </a:bodyPr>
          <a:lstStyle/>
          <a:p>
            <a:pPr marL="0" indent="0">
              <a:buNone/>
            </a:pPr>
            <a:r>
              <a:rPr lang="en-IN" dirty="0"/>
              <a:t>Another criterion used to classify Machine Learning systems is whether or not the system can learn incrementally from a stream of incoming data</a:t>
            </a:r>
          </a:p>
          <a:p>
            <a:pPr marL="0" indent="0">
              <a:buNone/>
            </a:pPr>
            <a:r>
              <a:rPr lang="en-IN" b="1" dirty="0"/>
              <a:t>Batch learning :</a:t>
            </a:r>
          </a:p>
          <a:p>
            <a:r>
              <a:rPr lang="en-IN" dirty="0"/>
              <a:t>In batch learning, the system is incapable of learning incrementally: it must be trained using all the available data. This will generally take a lot of time and computing resources, so it is typically done offline. </a:t>
            </a:r>
          </a:p>
          <a:p>
            <a:r>
              <a:rPr lang="en-IN" dirty="0"/>
              <a:t>First the system is trained, and then it is launched into production and runs without learning anymore; it just applies what it has learned. This is called offline learning. </a:t>
            </a:r>
          </a:p>
          <a:p>
            <a:r>
              <a:rPr lang="en-IN" dirty="0"/>
              <a:t>If you want a batch learning system to know about new data (such as a new type of spam), you need to train a new version of the system from scratch on the full dataset (not just the new data, but also the old data), then stop the old system and replace it with the new one.</a:t>
            </a:r>
          </a:p>
          <a:p>
            <a:endParaRPr lang="en-IN" dirty="0"/>
          </a:p>
        </p:txBody>
      </p:sp>
      <p:sp>
        <p:nvSpPr>
          <p:cNvPr id="6" name="Slide Number Placeholder 5">
            <a:extLst>
              <a:ext uri="{FF2B5EF4-FFF2-40B4-BE49-F238E27FC236}">
                <a16:creationId xmlns:a16="http://schemas.microsoft.com/office/drawing/2014/main" id="{1F6D5E99-57E4-11F2-9709-D29A72AC9C22}"/>
              </a:ext>
            </a:extLst>
          </p:cNvPr>
          <p:cNvSpPr>
            <a:spLocks noGrp="1"/>
          </p:cNvSpPr>
          <p:nvPr>
            <p:ph type="sldNum" sz="quarter" idx="12"/>
          </p:nvPr>
        </p:nvSpPr>
        <p:spPr/>
        <p:txBody>
          <a:bodyPr/>
          <a:lstStyle/>
          <a:p>
            <a:fld id="{F3FDF1D5-98DB-40DE-8B00-189F18EB0486}" type="slidenum">
              <a:rPr lang="en-IN" smtClean="0"/>
              <a:t>16</a:t>
            </a:fld>
            <a:endParaRPr lang="en-IN"/>
          </a:p>
        </p:txBody>
      </p:sp>
    </p:spTree>
    <p:extLst>
      <p:ext uri="{BB962C8B-B14F-4D97-AF65-F5344CB8AC3E}">
        <p14:creationId xmlns:p14="http://schemas.microsoft.com/office/powerpoint/2010/main" val="3593622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7CB04-EAFF-7B6C-EB35-078BC0336F73}"/>
              </a:ext>
            </a:extLst>
          </p:cNvPr>
          <p:cNvSpPr>
            <a:spLocks noGrp="1"/>
          </p:cNvSpPr>
          <p:nvPr>
            <p:ph type="title"/>
          </p:nvPr>
        </p:nvSpPr>
        <p:spPr/>
        <p:txBody>
          <a:bodyPr/>
          <a:lstStyle/>
          <a:p>
            <a:r>
              <a:rPr lang="en-IN" b="1" dirty="0"/>
              <a:t>Batch and Online Learning</a:t>
            </a:r>
          </a:p>
        </p:txBody>
      </p:sp>
      <p:sp>
        <p:nvSpPr>
          <p:cNvPr id="3" name="Content Placeholder 2">
            <a:extLst>
              <a:ext uri="{FF2B5EF4-FFF2-40B4-BE49-F238E27FC236}">
                <a16:creationId xmlns:a16="http://schemas.microsoft.com/office/drawing/2014/main" id="{C8C6D5C7-B96D-1153-9587-988F5A53A6DB}"/>
              </a:ext>
            </a:extLst>
          </p:cNvPr>
          <p:cNvSpPr>
            <a:spLocks noGrp="1"/>
          </p:cNvSpPr>
          <p:nvPr>
            <p:ph idx="1"/>
          </p:nvPr>
        </p:nvSpPr>
        <p:spPr/>
        <p:txBody>
          <a:bodyPr>
            <a:normAutofit/>
          </a:bodyPr>
          <a:lstStyle/>
          <a:p>
            <a:pPr marL="0" indent="0">
              <a:buNone/>
            </a:pPr>
            <a:r>
              <a:rPr lang="en-IN" b="1" dirty="0"/>
              <a:t>Online learning :</a:t>
            </a:r>
          </a:p>
          <a:p>
            <a:r>
              <a:rPr lang="en-IN" dirty="0"/>
              <a:t>In online learning, you train the system incrementally by feeding it data instances sequentially, either individually or by small groups called mini-batches. </a:t>
            </a:r>
          </a:p>
          <a:p>
            <a:r>
              <a:rPr lang="en-IN" dirty="0"/>
              <a:t>Each learning step is fast and cheap, so the system can learn about new data on the fly, as it arrives.</a:t>
            </a:r>
          </a:p>
          <a:p>
            <a:r>
              <a:rPr lang="en-IN" dirty="0"/>
              <a:t>Online learning is great for systems that receive data as a continuous flow (e.g., stock prices) and need to adapt to change rapidly or autonomously.</a:t>
            </a:r>
          </a:p>
          <a:p>
            <a:r>
              <a:rPr lang="en-IN" dirty="0"/>
              <a:t>One important parameter of online learning systems is how fast they should adapt to changing data: this is called the learning rate. </a:t>
            </a:r>
          </a:p>
        </p:txBody>
      </p:sp>
      <p:sp>
        <p:nvSpPr>
          <p:cNvPr id="6" name="Slide Number Placeholder 5">
            <a:extLst>
              <a:ext uri="{FF2B5EF4-FFF2-40B4-BE49-F238E27FC236}">
                <a16:creationId xmlns:a16="http://schemas.microsoft.com/office/drawing/2014/main" id="{9B02AF2C-97D3-B0D5-F4E2-CE5CA0F53072}"/>
              </a:ext>
            </a:extLst>
          </p:cNvPr>
          <p:cNvSpPr>
            <a:spLocks noGrp="1"/>
          </p:cNvSpPr>
          <p:nvPr>
            <p:ph type="sldNum" sz="quarter" idx="12"/>
          </p:nvPr>
        </p:nvSpPr>
        <p:spPr/>
        <p:txBody>
          <a:bodyPr/>
          <a:lstStyle/>
          <a:p>
            <a:fld id="{F3FDF1D5-98DB-40DE-8B00-189F18EB0486}" type="slidenum">
              <a:rPr lang="en-IN" smtClean="0"/>
              <a:t>17</a:t>
            </a:fld>
            <a:endParaRPr lang="en-IN"/>
          </a:p>
        </p:txBody>
      </p:sp>
    </p:spTree>
    <p:extLst>
      <p:ext uri="{BB962C8B-B14F-4D97-AF65-F5344CB8AC3E}">
        <p14:creationId xmlns:p14="http://schemas.microsoft.com/office/powerpoint/2010/main" val="1705952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625CF-983F-23C2-02B7-D2C2E27FE477}"/>
              </a:ext>
            </a:extLst>
          </p:cNvPr>
          <p:cNvSpPr>
            <a:spLocks noGrp="1"/>
          </p:cNvSpPr>
          <p:nvPr>
            <p:ph type="title"/>
          </p:nvPr>
        </p:nvSpPr>
        <p:spPr/>
        <p:txBody>
          <a:bodyPr/>
          <a:lstStyle/>
          <a:p>
            <a:r>
              <a:rPr lang="en-IN" b="1" dirty="0"/>
              <a:t>Instance-Based Versus Model-Based Learning </a:t>
            </a:r>
          </a:p>
        </p:txBody>
      </p:sp>
      <p:sp>
        <p:nvSpPr>
          <p:cNvPr id="3" name="Content Placeholder 2">
            <a:extLst>
              <a:ext uri="{FF2B5EF4-FFF2-40B4-BE49-F238E27FC236}">
                <a16:creationId xmlns:a16="http://schemas.microsoft.com/office/drawing/2014/main" id="{5D3A2F65-3535-9BD4-8976-3628CF110562}"/>
              </a:ext>
            </a:extLst>
          </p:cNvPr>
          <p:cNvSpPr>
            <a:spLocks noGrp="1"/>
          </p:cNvSpPr>
          <p:nvPr>
            <p:ph idx="1"/>
          </p:nvPr>
        </p:nvSpPr>
        <p:spPr/>
        <p:txBody>
          <a:bodyPr/>
          <a:lstStyle/>
          <a:p>
            <a:r>
              <a:rPr lang="en-IN" dirty="0"/>
              <a:t>One more way to categorize Machine Learning systems is by how they generalize. </a:t>
            </a:r>
          </a:p>
          <a:p>
            <a:r>
              <a:rPr lang="en-IN" dirty="0"/>
              <a:t>Most Machine Learning tasks are about making predictions. </a:t>
            </a:r>
          </a:p>
          <a:p>
            <a:r>
              <a:rPr lang="en-IN" dirty="0"/>
              <a:t>This means that given a number of training examples, the system needs to be able to generalize to examples it has never seen before. </a:t>
            </a:r>
          </a:p>
        </p:txBody>
      </p:sp>
      <p:sp>
        <p:nvSpPr>
          <p:cNvPr id="6" name="Slide Number Placeholder 5">
            <a:extLst>
              <a:ext uri="{FF2B5EF4-FFF2-40B4-BE49-F238E27FC236}">
                <a16:creationId xmlns:a16="http://schemas.microsoft.com/office/drawing/2014/main" id="{3FC22F57-569C-0089-F77E-A9367EFCC6CC}"/>
              </a:ext>
            </a:extLst>
          </p:cNvPr>
          <p:cNvSpPr>
            <a:spLocks noGrp="1"/>
          </p:cNvSpPr>
          <p:nvPr>
            <p:ph type="sldNum" sz="quarter" idx="12"/>
          </p:nvPr>
        </p:nvSpPr>
        <p:spPr/>
        <p:txBody>
          <a:bodyPr/>
          <a:lstStyle/>
          <a:p>
            <a:fld id="{F3FDF1D5-98DB-40DE-8B00-189F18EB0486}" type="slidenum">
              <a:rPr lang="en-IN" smtClean="0"/>
              <a:t>18</a:t>
            </a:fld>
            <a:endParaRPr lang="en-IN"/>
          </a:p>
        </p:txBody>
      </p:sp>
    </p:spTree>
    <p:extLst>
      <p:ext uri="{BB962C8B-B14F-4D97-AF65-F5344CB8AC3E}">
        <p14:creationId xmlns:p14="http://schemas.microsoft.com/office/powerpoint/2010/main" val="1055803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444BA-A53C-204A-BE91-C877918CA604}"/>
              </a:ext>
            </a:extLst>
          </p:cNvPr>
          <p:cNvSpPr>
            <a:spLocks noGrp="1"/>
          </p:cNvSpPr>
          <p:nvPr>
            <p:ph type="title"/>
          </p:nvPr>
        </p:nvSpPr>
        <p:spPr/>
        <p:txBody>
          <a:bodyPr/>
          <a:lstStyle/>
          <a:p>
            <a:r>
              <a:rPr lang="en-IN" b="1" dirty="0"/>
              <a:t>Instance-based learning</a:t>
            </a:r>
          </a:p>
        </p:txBody>
      </p:sp>
      <p:sp>
        <p:nvSpPr>
          <p:cNvPr id="3" name="Content Placeholder 2">
            <a:extLst>
              <a:ext uri="{FF2B5EF4-FFF2-40B4-BE49-F238E27FC236}">
                <a16:creationId xmlns:a16="http://schemas.microsoft.com/office/drawing/2014/main" id="{4FA80C51-5A28-9DC7-D7B7-4FEF25DFE4AF}"/>
              </a:ext>
            </a:extLst>
          </p:cNvPr>
          <p:cNvSpPr>
            <a:spLocks noGrp="1"/>
          </p:cNvSpPr>
          <p:nvPr>
            <p:ph idx="1"/>
          </p:nvPr>
        </p:nvSpPr>
        <p:spPr/>
        <p:txBody>
          <a:bodyPr/>
          <a:lstStyle/>
          <a:p>
            <a:r>
              <a:rPr lang="en-IN" dirty="0"/>
              <a:t>Instance-based learning: the system learns the examples by heart, then generalizes to new cases by comparing them to the learned examples (or a subset of them), using a similarity measure. </a:t>
            </a:r>
          </a:p>
        </p:txBody>
      </p:sp>
      <p:sp>
        <p:nvSpPr>
          <p:cNvPr id="6" name="Slide Number Placeholder 5">
            <a:extLst>
              <a:ext uri="{FF2B5EF4-FFF2-40B4-BE49-F238E27FC236}">
                <a16:creationId xmlns:a16="http://schemas.microsoft.com/office/drawing/2014/main" id="{3725A5AA-6A9F-80C6-42AF-E042E698A0D7}"/>
              </a:ext>
            </a:extLst>
          </p:cNvPr>
          <p:cNvSpPr>
            <a:spLocks noGrp="1"/>
          </p:cNvSpPr>
          <p:nvPr>
            <p:ph type="sldNum" sz="quarter" idx="12"/>
          </p:nvPr>
        </p:nvSpPr>
        <p:spPr/>
        <p:txBody>
          <a:bodyPr/>
          <a:lstStyle/>
          <a:p>
            <a:fld id="{F3FDF1D5-98DB-40DE-8B00-189F18EB0486}" type="slidenum">
              <a:rPr lang="en-IN" smtClean="0"/>
              <a:t>19</a:t>
            </a:fld>
            <a:endParaRPr lang="en-IN"/>
          </a:p>
        </p:txBody>
      </p:sp>
    </p:spTree>
    <p:extLst>
      <p:ext uri="{BB962C8B-B14F-4D97-AF65-F5344CB8AC3E}">
        <p14:creationId xmlns:p14="http://schemas.microsoft.com/office/powerpoint/2010/main" val="519497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2AC5F-9124-CD23-ECDA-2DB71FF4B06D}"/>
              </a:ext>
            </a:extLst>
          </p:cNvPr>
          <p:cNvSpPr>
            <a:spLocks noGrp="1"/>
          </p:cNvSpPr>
          <p:nvPr>
            <p:ph type="title"/>
          </p:nvPr>
        </p:nvSpPr>
        <p:spPr/>
        <p:txBody>
          <a:bodyPr/>
          <a:lstStyle/>
          <a:p>
            <a:r>
              <a:rPr lang="en-IN" dirty="0"/>
              <a:t>What Is Machine Learning?</a:t>
            </a:r>
          </a:p>
        </p:txBody>
      </p:sp>
      <p:sp>
        <p:nvSpPr>
          <p:cNvPr id="3" name="Content Placeholder 2">
            <a:extLst>
              <a:ext uri="{FF2B5EF4-FFF2-40B4-BE49-F238E27FC236}">
                <a16:creationId xmlns:a16="http://schemas.microsoft.com/office/drawing/2014/main" id="{CF95D355-D571-B34E-0922-B842967E96B6}"/>
              </a:ext>
            </a:extLst>
          </p:cNvPr>
          <p:cNvSpPr>
            <a:spLocks noGrp="1"/>
          </p:cNvSpPr>
          <p:nvPr>
            <p:ph idx="1"/>
          </p:nvPr>
        </p:nvSpPr>
        <p:spPr/>
        <p:txBody>
          <a:bodyPr>
            <a:normAutofit/>
          </a:bodyPr>
          <a:lstStyle/>
          <a:p>
            <a:r>
              <a:rPr lang="en-IN" dirty="0"/>
              <a:t>Machine Learning is the science (and art) of programming computers so they can learn from data.</a:t>
            </a:r>
          </a:p>
          <a:p>
            <a:pPr marL="0" indent="0" algn="ctr">
              <a:buNone/>
            </a:pPr>
            <a:r>
              <a:rPr lang="en-IN" dirty="0"/>
              <a:t>(or)</a:t>
            </a:r>
          </a:p>
          <a:p>
            <a:r>
              <a:rPr lang="en-IN" dirty="0"/>
              <a:t>Machine Learning is the field of study that gives computers the ability to learn without being explicitly programmed.</a:t>
            </a:r>
          </a:p>
          <a:p>
            <a:pPr marL="0" indent="0" algn="r">
              <a:buNone/>
            </a:pPr>
            <a:r>
              <a:rPr lang="en-IN" dirty="0"/>
              <a:t>—Arthur Samuel, 1959</a:t>
            </a:r>
          </a:p>
          <a:p>
            <a:pPr marL="0" indent="0" algn="ctr">
              <a:buNone/>
            </a:pPr>
            <a:r>
              <a:rPr lang="en-IN" dirty="0"/>
              <a:t>(or)</a:t>
            </a:r>
          </a:p>
          <a:p>
            <a:r>
              <a:rPr lang="en-IN" dirty="0"/>
              <a:t>A computer program is said to learn from experience E with respect to some task T and some performance measure P, if its performance on T, as measured by P, improves with experience E  </a:t>
            </a:r>
          </a:p>
          <a:p>
            <a:pPr marL="0" indent="0" algn="r">
              <a:buNone/>
            </a:pPr>
            <a:r>
              <a:rPr lang="en-IN" dirty="0"/>
              <a:t>—Tom Mitchell, 1997</a:t>
            </a:r>
          </a:p>
        </p:txBody>
      </p:sp>
      <p:sp>
        <p:nvSpPr>
          <p:cNvPr id="6" name="Slide Number Placeholder 5">
            <a:extLst>
              <a:ext uri="{FF2B5EF4-FFF2-40B4-BE49-F238E27FC236}">
                <a16:creationId xmlns:a16="http://schemas.microsoft.com/office/drawing/2014/main" id="{3F420E58-F81B-E98F-14F0-0F5E06AAFBB4}"/>
              </a:ext>
            </a:extLst>
          </p:cNvPr>
          <p:cNvSpPr>
            <a:spLocks noGrp="1"/>
          </p:cNvSpPr>
          <p:nvPr>
            <p:ph type="sldNum" sz="quarter" idx="12"/>
          </p:nvPr>
        </p:nvSpPr>
        <p:spPr/>
        <p:txBody>
          <a:bodyPr/>
          <a:lstStyle/>
          <a:p>
            <a:fld id="{F3FDF1D5-98DB-40DE-8B00-189F18EB0486}" type="slidenum">
              <a:rPr lang="en-IN" smtClean="0"/>
              <a:t>2</a:t>
            </a:fld>
            <a:endParaRPr lang="en-IN" dirty="0"/>
          </a:p>
        </p:txBody>
      </p:sp>
    </p:spTree>
    <p:extLst>
      <p:ext uri="{BB962C8B-B14F-4D97-AF65-F5344CB8AC3E}">
        <p14:creationId xmlns:p14="http://schemas.microsoft.com/office/powerpoint/2010/main" val="631148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93B7E-8E1F-1AF0-5792-E2F6A24F2989}"/>
              </a:ext>
            </a:extLst>
          </p:cNvPr>
          <p:cNvSpPr>
            <a:spLocks noGrp="1"/>
          </p:cNvSpPr>
          <p:nvPr>
            <p:ph type="title"/>
          </p:nvPr>
        </p:nvSpPr>
        <p:spPr/>
        <p:txBody>
          <a:bodyPr/>
          <a:lstStyle/>
          <a:p>
            <a:r>
              <a:rPr lang="en-IN" b="1" dirty="0"/>
              <a:t>Model-based learning</a:t>
            </a:r>
          </a:p>
        </p:txBody>
      </p:sp>
      <p:sp>
        <p:nvSpPr>
          <p:cNvPr id="3" name="Content Placeholder 2">
            <a:extLst>
              <a:ext uri="{FF2B5EF4-FFF2-40B4-BE49-F238E27FC236}">
                <a16:creationId xmlns:a16="http://schemas.microsoft.com/office/drawing/2014/main" id="{1AD67060-4486-358B-F889-07BB00BECC0D}"/>
              </a:ext>
            </a:extLst>
          </p:cNvPr>
          <p:cNvSpPr>
            <a:spLocks noGrp="1"/>
          </p:cNvSpPr>
          <p:nvPr>
            <p:ph idx="1"/>
          </p:nvPr>
        </p:nvSpPr>
        <p:spPr/>
        <p:txBody>
          <a:bodyPr/>
          <a:lstStyle/>
          <a:p>
            <a:r>
              <a:rPr lang="en-IN" dirty="0"/>
              <a:t>Another way to generalize from a set of examples is to build a model of these examples, then use that model to make predictions. </a:t>
            </a:r>
          </a:p>
          <a:p>
            <a:r>
              <a:rPr lang="en-IN" dirty="0"/>
              <a:t>This is called model-based learning.</a:t>
            </a:r>
          </a:p>
          <a:p>
            <a:endParaRPr lang="en-IN" dirty="0"/>
          </a:p>
        </p:txBody>
      </p:sp>
      <p:sp>
        <p:nvSpPr>
          <p:cNvPr id="6" name="Slide Number Placeholder 5">
            <a:extLst>
              <a:ext uri="{FF2B5EF4-FFF2-40B4-BE49-F238E27FC236}">
                <a16:creationId xmlns:a16="http://schemas.microsoft.com/office/drawing/2014/main" id="{4336974F-D18D-01DE-0CE7-875004C9D82C}"/>
              </a:ext>
            </a:extLst>
          </p:cNvPr>
          <p:cNvSpPr>
            <a:spLocks noGrp="1"/>
          </p:cNvSpPr>
          <p:nvPr>
            <p:ph type="sldNum" sz="quarter" idx="12"/>
          </p:nvPr>
        </p:nvSpPr>
        <p:spPr/>
        <p:txBody>
          <a:bodyPr/>
          <a:lstStyle/>
          <a:p>
            <a:fld id="{F3FDF1D5-98DB-40DE-8B00-189F18EB0486}" type="slidenum">
              <a:rPr lang="en-IN" smtClean="0"/>
              <a:t>20</a:t>
            </a:fld>
            <a:endParaRPr lang="en-IN"/>
          </a:p>
        </p:txBody>
      </p:sp>
    </p:spTree>
    <p:extLst>
      <p:ext uri="{BB962C8B-B14F-4D97-AF65-F5344CB8AC3E}">
        <p14:creationId xmlns:p14="http://schemas.microsoft.com/office/powerpoint/2010/main" val="296355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EF827-FD60-7D16-7C0A-87A145254F9E}"/>
              </a:ext>
            </a:extLst>
          </p:cNvPr>
          <p:cNvSpPr>
            <a:spLocks noGrp="1"/>
          </p:cNvSpPr>
          <p:nvPr>
            <p:ph type="title"/>
          </p:nvPr>
        </p:nvSpPr>
        <p:spPr/>
        <p:txBody>
          <a:bodyPr/>
          <a:lstStyle/>
          <a:p>
            <a:r>
              <a:rPr lang="en-IN" b="1" dirty="0"/>
              <a:t>Main Challenges of Machine Learning </a:t>
            </a:r>
          </a:p>
        </p:txBody>
      </p:sp>
      <p:sp>
        <p:nvSpPr>
          <p:cNvPr id="3" name="Content Placeholder 2">
            <a:extLst>
              <a:ext uri="{FF2B5EF4-FFF2-40B4-BE49-F238E27FC236}">
                <a16:creationId xmlns:a16="http://schemas.microsoft.com/office/drawing/2014/main" id="{B22C9322-63CB-333E-91B1-C556DDD62BEB}"/>
              </a:ext>
            </a:extLst>
          </p:cNvPr>
          <p:cNvSpPr>
            <a:spLocks noGrp="1"/>
          </p:cNvSpPr>
          <p:nvPr>
            <p:ph idx="1"/>
          </p:nvPr>
        </p:nvSpPr>
        <p:spPr/>
        <p:txBody>
          <a:bodyPr>
            <a:normAutofit lnSpcReduction="10000"/>
          </a:bodyPr>
          <a:lstStyle/>
          <a:p>
            <a:r>
              <a:rPr lang="en-IN" dirty="0"/>
              <a:t>Insufficient Quantity of Training Data</a:t>
            </a:r>
          </a:p>
          <a:p>
            <a:r>
              <a:rPr lang="en-IN" dirty="0"/>
              <a:t>Nonrepresentative Training Data</a:t>
            </a:r>
          </a:p>
          <a:p>
            <a:r>
              <a:rPr lang="en-IN" dirty="0"/>
              <a:t>Poor-Quality Data</a:t>
            </a:r>
          </a:p>
          <a:p>
            <a:r>
              <a:rPr lang="en-IN" dirty="0"/>
              <a:t>Irrelevant Features </a:t>
            </a:r>
          </a:p>
          <a:p>
            <a:r>
              <a:rPr lang="en-IN" dirty="0"/>
              <a:t>Overfitting the Training Data</a:t>
            </a:r>
          </a:p>
          <a:p>
            <a:r>
              <a:rPr lang="en-IN" dirty="0"/>
              <a:t>Underfitting the Training Data </a:t>
            </a:r>
          </a:p>
          <a:p>
            <a:r>
              <a:rPr lang="en-IN" dirty="0"/>
              <a:t>Stepping Back</a:t>
            </a:r>
          </a:p>
          <a:p>
            <a:r>
              <a:rPr lang="en-IN" dirty="0"/>
              <a:t>Testing and Validating</a:t>
            </a:r>
          </a:p>
          <a:p>
            <a:r>
              <a:rPr lang="en-IN" dirty="0"/>
              <a:t>Hyperparameter Tuning and Model Selection </a:t>
            </a:r>
          </a:p>
          <a:p>
            <a:r>
              <a:rPr lang="en-IN" dirty="0"/>
              <a:t>Data Mismatch</a:t>
            </a:r>
          </a:p>
        </p:txBody>
      </p:sp>
      <p:sp>
        <p:nvSpPr>
          <p:cNvPr id="6" name="Slide Number Placeholder 5">
            <a:extLst>
              <a:ext uri="{FF2B5EF4-FFF2-40B4-BE49-F238E27FC236}">
                <a16:creationId xmlns:a16="http://schemas.microsoft.com/office/drawing/2014/main" id="{EBEAAD02-B107-057E-AB7B-B17D7ECB7360}"/>
              </a:ext>
            </a:extLst>
          </p:cNvPr>
          <p:cNvSpPr>
            <a:spLocks noGrp="1"/>
          </p:cNvSpPr>
          <p:nvPr>
            <p:ph type="sldNum" sz="quarter" idx="12"/>
          </p:nvPr>
        </p:nvSpPr>
        <p:spPr/>
        <p:txBody>
          <a:bodyPr/>
          <a:lstStyle/>
          <a:p>
            <a:fld id="{F3FDF1D5-98DB-40DE-8B00-189F18EB0486}" type="slidenum">
              <a:rPr lang="en-IN" smtClean="0"/>
              <a:t>21</a:t>
            </a:fld>
            <a:endParaRPr lang="en-IN"/>
          </a:p>
        </p:txBody>
      </p:sp>
    </p:spTree>
    <p:extLst>
      <p:ext uri="{BB962C8B-B14F-4D97-AF65-F5344CB8AC3E}">
        <p14:creationId xmlns:p14="http://schemas.microsoft.com/office/powerpoint/2010/main" val="2884045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EEC24-DAB5-83A2-FD26-0673DF2EB9B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187571A-50C3-7E35-828A-434C8364F906}"/>
              </a:ext>
            </a:extLst>
          </p:cNvPr>
          <p:cNvSpPr>
            <a:spLocks noGrp="1"/>
          </p:cNvSpPr>
          <p:nvPr>
            <p:ph idx="1"/>
          </p:nvPr>
        </p:nvSpPr>
        <p:spPr/>
        <p:txBody>
          <a:bodyPr/>
          <a:lstStyle/>
          <a:p>
            <a:pPr algn="ctr"/>
            <a:endParaRPr lang="en-US" dirty="0"/>
          </a:p>
          <a:p>
            <a:pPr algn="ctr"/>
            <a:endParaRPr lang="en-IN" dirty="0"/>
          </a:p>
          <a:p>
            <a:pPr algn="ctr"/>
            <a:endParaRPr lang="en-IN" dirty="0"/>
          </a:p>
          <a:p>
            <a:pPr marL="0" indent="0" algn="ctr">
              <a:buNone/>
            </a:pPr>
            <a:r>
              <a:rPr lang="en-IN"/>
              <a:t>Thank you</a:t>
            </a:r>
          </a:p>
        </p:txBody>
      </p:sp>
      <p:sp>
        <p:nvSpPr>
          <p:cNvPr id="4" name="Slide Number Placeholder 3">
            <a:extLst>
              <a:ext uri="{FF2B5EF4-FFF2-40B4-BE49-F238E27FC236}">
                <a16:creationId xmlns:a16="http://schemas.microsoft.com/office/drawing/2014/main" id="{350285A8-B3A8-17A2-8B8B-BA12878AB183}"/>
              </a:ext>
            </a:extLst>
          </p:cNvPr>
          <p:cNvSpPr>
            <a:spLocks noGrp="1"/>
          </p:cNvSpPr>
          <p:nvPr>
            <p:ph type="sldNum" sz="quarter" idx="12"/>
          </p:nvPr>
        </p:nvSpPr>
        <p:spPr/>
        <p:txBody>
          <a:bodyPr/>
          <a:lstStyle/>
          <a:p>
            <a:fld id="{F3FDF1D5-98DB-40DE-8B00-189F18EB0486}" type="slidenum">
              <a:rPr lang="en-IN" smtClean="0"/>
              <a:t>22</a:t>
            </a:fld>
            <a:endParaRPr lang="en-IN"/>
          </a:p>
        </p:txBody>
      </p:sp>
    </p:spTree>
    <p:extLst>
      <p:ext uri="{BB962C8B-B14F-4D97-AF65-F5344CB8AC3E}">
        <p14:creationId xmlns:p14="http://schemas.microsoft.com/office/powerpoint/2010/main" val="880601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15FB2-7CAF-2450-D8E4-8401FAFFB0DF}"/>
              </a:ext>
            </a:extLst>
          </p:cNvPr>
          <p:cNvSpPr>
            <a:spLocks noGrp="1"/>
          </p:cNvSpPr>
          <p:nvPr>
            <p:ph type="title"/>
          </p:nvPr>
        </p:nvSpPr>
        <p:spPr/>
        <p:txBody>
          <a:bodyPr/>
          <a:lstStyle/>
          <a:p>
            <a:r>
              <a:rPr lang="en-IN" dirty="0"/>
              <a:t>Why Use Machine Learning?</a:t>
            </a:r>
          </a:p>
        </p:txBody>
      </p:sp>
      <p:sp>
        <p:nvSpPr>
          <p:cNvPr id="3" name="Content Placeholder 2">
            <a:extLst>
              <a:ext uri="{FF2B5EF4-FFF2-40B4-BE49-F238E27FC236}">
                <a16:creationId xmlns:a16="http://schemas.microsoft.com/office/drawing/2014/main" id="{C5EED452-069C-CB03-87D1-77074699571F}"/>
              </a:ext>
            </a:extLst>
          </p:cNvPr>
          <p:cNvSpPr>
            <a:spLocks noGrp="1"/>
          </p:cNvSpPr>
          <p:nvPr>
            <p:ph idx="1"/>
          </p:nvPr>
        </p:nvSpPr>
        <p:spPr/>
        <p:txBody>
          <a:bodyPr>
            <a:normAutofit/>
          </a:bodyPr>
          <a:lstStyle/>
          <a:p>
            <a:pPr marL="0" indent="0">
              <a:buNone/>
            </a:pPr>
            <a:r>
              <a:rPr lang="en-IN" dirty="0"/>
              <a:t>Consider how you would write a spam filter using traditional programming techniques.</a:t>
            </a:r>
          </a:p>
          <a:p>
            <a:pPr marL="514350" indent="-514350">
              <a:buFont typeface="+mj-lt"/>
              <a:buAutoNum type="arabicPeriod"/>
            </a:pPr>
            <a:r>
              <a:rPr lang="en-IN" dirty="0"/>
              <a:t>First you would look at what spam typically looks like. You might notice that some words or phrases (such as “4U,” “credit card,” “free,” and “amazing”) tend to come up a lot in the subject. Perhaps you would also notice a few other patterns in the sender’s name, the email’s body, and so on. </a:t>
            </a:r>
          </a:p>
          <a:p>
            <a:pPr marL="514350" indent="-514350">
              <a:buFont typeface="+mj-lt"/>
              <a:buAutoNum type="arabicPeriod"/>
            </a:pPr>
            <a:r>
              <a:rPr lang="en-IN" dirty="0"/>
              <a:t>You would write a detection algorithm for each of the patterns that you noticed, and your program would flag emails as spam if a number of these patterns are detected. </a:t>
            </a:r>
          </a:p>
          <a:p>
            <a:pPr marL="514350" indent="-514350">
              <a:buFont typeface="+mj-lt"/>
              <a:buAutoNum type="arabicPeriod"/>
            </a:pPr>
            <a:r>
              <a:rPr lang="en-IN" dirty="0"/>
              <a:t>You would test your program, and repeat steps 1 and 2 until it is good enough</a:t>
            </a:r>
          </a:p>
        </p:txBody>
      </p:sp>
      <p:sp>
        <p:nvSpPr>
          <p:cNvPr id="6" name="Slide Number Placeholder 5">
            <a:extLst>
              <a:ext uri="{FF2B5EF4-FFF2-40B4-BE49-F238E27FC236}">
                <a16:creationId xmlns:a16="http://schemas.microsoft.com/office/drawing/2014/main" id="{08B1D59B-C3DE-4CA4-A9CB-4FFF5AB08D63}"/>
              </a:ext>
            </a:extLst>
          </p:cNvPr>
          <p:cNvSpPr>
            <a:spLocks noGrp="1"/>
          </p:cNvSpPr>
          <p:nvPr>
            <p:ph type="sldNum" sz="quarter" idx="12"/>
          </p:nvPr>
        </p:nvSpPr>
        <p:spPr/>
        <p:txBody>
          <a:bodyPr/>
          <a:lstStyle/>
          <a:p>
            <a:fld id="{F3FDF1D5-98DB-40DE-8B00-189F18EB0486}" type="slidenum">
              <a:rPr lang="en-IN" smtClean="0"/>
              <a:t>3</a:t>
            </a:fld>
            <a:endParaRPr lang="en-IN"/>
          </a:p>
        </p:txBody>
      </p:sp>
    </p:spTree>
    <p:extLst>
      <p:ext uri="{BB962C8B-B14F-4D97-AF65-F5344CB8AC3E}">
        <p14:creationId xmlns:p14="http://schemas.microsoft.com/office/powerpoint/2010/main" val="4131575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15FB2-7CAF-2450-D8E4-8401FAFFB0DF}"/>
              </a:ext>
            </a:extLst>
          </p:cNvPr>
          <p:cNvSpPr>
            <a:spLocks noGrp="1"/>
          </p:cNvSpPr>
          <p:nvPr>
            <p:ph type="title"/>
          </p:nvPr>
        </p:nvSpPr>
        <p:spPr/>
        <p:txBody>
          <a:bodyPr/>
          <a:lstStyle/>
          <a:p>
            <a:r>
              <a:rPr lang="en-IN" dirty="0"/>
              <a:t>Why Use Machine Learning?</a:t>
            </a:r>
          </a:p>
        </p:txBody>
      </p:sp>
      <p:sp>
        <p:nvSpPr>
          <p:cNvPr id="3" name="Content Placeholder 2">
            <a:extLst>
              <a:ext uri="{FF2B5EF4-FFF2-40B4-BE49-F238E27FC236}">
                <a16:creationId xmlns:a16="http://schemas.microsoft.com/office/drawing/2014/main" id="{C5EED452-069C-CB03-87D1-77074699571F}"/>
              </a:ext>
            </a:extLst>
          </p:cNvPr>
          <p:cNvSpPr>
            <a:spLocks noGrp="1"/>
          </p:cNvSpPr>
          <p:nvPr>
            <p:ph idx="1"/>
          </p:nvPr>
        </p:nvSpPr>
        <p:spPr/>
        <p:txBody>
          <a:bodyPr>
            <a:normAutofit/>
          </a:bodyPr>
          <a:lstStyle/>
          <a:p>
            <a:r>
              <a:rPr lang="en-IN" dirty="0"/>
              <a:t>Since the problem is not trivial, your program will likely become a long list of complex rules—pretty hard to maintain. </a:t>
            </a:r>
          </a:p>
          <a:p>
            <a:r>
              <a:rPr lang="en-IN" dirty="0"/>
              <a:t>In contrast, a spam filter based on Machine Learning techniques automatically learns which words and phrases are good predictors of spam by detecting unusually frequent patterns of words in the spam examples compared to the ham examples . </a:t>
            </a:r>
          </a:p>
          <a:p>
            <a:r>
              <a:rPr lang="en-IN" dirty="0"/>
              <a:t>The program is much shorter, easier to maintain, and most likely more accurate</a:t>
            </a:r>
          </a:p>
        </p:txBody>
      </p:sp>
      <p:sp>
        <p:nvSpPr>
          <p:cNvPr id="6" name="Slide Number Placeholder 5">
            <a:extLst>
              <a:ext uri="{FF2B5EF4-FFF2-40B4-BE49-F238E27FC236}">
                <a16:creationId xmlns:a16="http://schemas.microsoft.com/office/drawing/2014/main" id="{E52AED6C-F9AB-0A27-E59E-D6EBEF874E28}"/>
              </a:ext>
            </a:extLst>
          </p:cNvPr>
          <p:cNvSpPr>
            <a:spLocks noGrp="1"/>
          </p:cNvSpPr>
          <p:nvPr>
            <p:ph type="sldNum" sz="quarter" idx="12"/>
          </p:nvPr>
        </p:nvSpPr>
        <p:spPr/>
        <p:txBody>
          <a:bodyPr/>
          <a:lstStyle/>
          <a:p>
            <a:fld id="{F3FDF1D5-98DB-40DE-8B00-189F18EB0486}" type="slidenum">
              <a:rPr lang="en-IN" smtClean="0"/>
              <a:t>4</a:t>
            </a:fld>
            <a:endParaRPr lang="en-IN"/>
          </a:p>
        </p:txBody>
      </p:sp>
    </p:spTree>
    <p:extLst>
      <p:ext uri="{BB962C8B-B14F-4D97-AF65-F5344CB8AC3E}">
        <p14:creationId xmlns:p14="http://schemas.microsoft.com/office/powerpoint/2010/main" val="4212900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15FB2-7CAF-2450-D8E4-8401FAFFB0DF}"/>
              </a:ext>
            </a:extLst>
          </p:cNvPr>
          <p:cNvSpPr>
            <a:spLocks noGrp="1"/>
          </p:cNvSpPr>
          <p:nvPr>
            <p:ph type="title"/>
          </p:nvPr>
        </p:nvSpPr>
        <p:spPr/>
        <p:txBody>
          <a:bodyPr/>
          <a:lstStyle/>
          <a:p>
            <a:r>
              <a:rPr lang="en-IN" dirty="0"/>
              <a:t>Why Use Machine Learning?</a:t>
            </a:r>
          </a:p>
        </p:txBody>
      </p:sp>
      <p:sp>
        <p:nvSpPr>
          <p:cNvPr id="3" name="Content Placeholder 2">
            <a:extLst>
              <a:ext uri="{FF2B5EF4-FFF2-40B4-BE49-F238E27FC236}">
                <a16:creationId xmlns:a16="http://schemas.microsoft.com/office/drawing/2014/main" id="{C5EED452-069C-CB03-87D1-77074699571F}"/>
              </a:ext>
            </a:extLst>
          </p:cNvPr>
          <p:cNvSpPr>
            <a:spLocks noGrp="1"/>
          </p:cNvSpPr>
          <p:nvPr>
            <p:ph idx="1"/>
          </p:nvPr>
        </p:nvSpPr>
        <p:spPr/>
        <p:txBody>
          <a:bodyPr>
            <a:normAutofit/>
          </a:bodyPr>
          <a:lstStyle/>
          <a:p>
            <a:r>
              <a:rPr lang="en-IN" dirty="0"/>
              <a:t>Moreover, if spammers notice that all their emails containing “4U” are blocked, they might start writing “For U” instead. </a:t>
            </a:r>
          </a:p>
          <a:p>
            <a:r>
              <a:rPr lang="en-IN" dirty="0"/>
              <a:t>A spam filter using traditional programming techniques would need to be updated to flag “For U” emails.</a:t>
            </a:r>
          </a:p>
          <a:p>
            <a:r>
              <a:rPr lang="en-IN" dirty="0"/>
              <a:t> If spammers keep working around your spam filter, you will need to keep writing new rules forever. </a:t>
            </a:r>
          </a:p>
          <a:p>
            <a:r>
              <a:rPr lang="en-IN" dirty="0"/>
              <a:t>In contrast, a spam filter based on Machine Learning techniques automatically notices that “For U” has become unusually frequent in spam flagged by users, and it starts flagging them without your intervention.</a:t>
            </a:r>
          </a:p>
        </p:txBody>
      </p:sp>
      <p:sp>
        <p:nvSpPr>
          <p:cNvPr id="6" name="Slide Number Placeholder 5">
            <a:extLst>
              <a:ext uri="{FF2B5EF4-FFF2-40B4-BE49-F238E27FC236}">
                <a16:creationId xmlns:a16="http://schemas.microsoft.com/office/drawing/2014/main" id="{E367ECFA-D101-2459-B359-753DA8090B30}"/>
              </a:ext>
            </a:extLst>
          </p:cNvPr>
          <p:cNvSpPr>
            <a:spLocks noGrp="1"/>
          </p:cNvSpPr>
          <p:nvPr>
            <p:ph type="sldNum" sz="quarter" idx="12"/>
          </p:nvPr>
        </p:nvSpPr>
        <p:spPr/>
        <p:txBody>
          <a:bodyPr/>
          <a:lstStyle/>
          <a:p>
            <a:fld id="{F3FDF1D5-98DB-40DE-8B00-189F18EB0486}" type="slidenum">
              <a:rPr lang="en-IN" smtClean="0"/>
              <a:t>5</a:t>
            </a:fld>
            <a:endParaRPr lang="en-IN"/>
          </a:p>
        </p:txBody>
      </p:sp>
    </p:spTree>
    <p:extLst>
      <p:ext uri="{BB962C8B-B14F-4D97-AF65-F5344CB8AC3E}">
        <p14:creationId xmlns:p14="http://schemas.microsoft.com/office/powerpoint/2010/main" val="336245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828E0-7509-AEAC-D91B-A0B81471536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1FFD6E8-577D-55F6-3649-F8CBB09E2FCA}"/>
              </a:ext>
            </a:extLst>
          </p:cNvPr>
          <p:cNvSpPr>
            <a:spLocks noGrp="1"/>
          </p:cNvSpPr>
          <p:nvPr>
            <p:ph idx="1"/>
          </p:nvPr>
        </p:nvSpPr>
        <p:spPr/>
        <p:txBody>
          <a:bodyPr>
            <a:normAutofit/>
          </a:bodyPr>
          <a:lstStyle/>
          <a:p>
            <a:r>
              <a:rPr lang="en-IN" dirty="0"/>
              <a:t>Another area where Machine Learning shines is for problems that either are too complex for traditional approaches or have no known algorithm. </a:t>
            </a:r>
          </a:p>
          <a:p>
            <a:pPr marL="0" indent="0">
              <a:buNone/>
            </a:pPr>
            <a:r>
              <a:rPr lang="en-IN" dirty="0"/>
              <a:t>    Example: speech recognition</a:t>
            </a:r>
          </a:p>
          <a:p>
            <a:r>
              <a:rPr lang="en-IN" dirty="0"/>
              <a:t>Machine Learning is great for: </a:t>
            </a:r>
          </a:p>
          <a:p>
            <a:pPr lvl="1"/>
            <a:r>
              <a:rPr lang="en-IN" dirty="0"/>
              <a:t>Problems for which existing solutions require a lot of hand-tuning or long lists of rules: one Machine Learning algorithm can often simplify code and perform better. </a:t>
            </a:r>
          </a:p>
          <a:p>
            <a:pPr lvl="1"/>
            <a:r>
              <a:rPr lang="en-IN" dirty="0"/>
              <a:t>Complex problems for which there is no good solution at all using a traditional approach: the best Machine Learning techniques can find a solution. </a:t>
            </a:r>
          </a:p>
          <a:p>
            <a:pPr lvl="1"/>
            <a:r>
              <a:rPr lang="en-IN" dirty="0"/>
              <a:t>Fluctuating environments: a Machine Learning system can adapt to new data. </a:t>
            </a:r>
          </a:p>
          <a:p>
            <a:pPr lvl="1"/>
            <a:r>
              <a:rPr lang="en-IN" dirty="0"/>
              <a:t>Getting insights about complex problems and large amounts of data.</a:t>
            </a:r>
          </a:p>
        </p:txBody>
      </p:sp>
      <p:sp>
        <p:nvSpPr>
          <p:cNvPr id="6" name="Slide Number Placeholder 5">
            <a:extLst>
              <a:ext uri="{FF2B5EF4-FFF2-40B4-BE49-F238E27FC236}">
                <a16:creationId xmlns:a16="http://schemas.microsoft.com/office/drawing/2014/main" id="{19C82A81-9A86-36CE-D28B-DA8A02CF4B98}"/>
              </a:ext>
            </a:extLst>
          </p:cNvPr>
          <p:cNvSpPr>
            <a:spLocks noGrp="1"/>
          </p:cNvSpPr>
          <p:nvPr>
            <p:ph type="sldNum" sz="quarter" idx="12"/>
          </p:nvPr>
        </p:nvSpPr>
        <p:spPr/>
        <p:txBody>
          <a:bodyPr/>
          <a:lstStyle/>
          <a:p>
            <a:fld id="{F3FDF1D5-98DB-40DE-8B00-189F18EB0486}" type="slidenum">
              <a:rPr lang="en-IN" smtClean="0"/>
              <a:t>6</a:t>
            </a:fld>
            <a:endParaRPr lang="en-IN"/>
          </a:p>
        </p:txBody>
      </p:sp>
    </p:spTree>
    <p:extLst>
      <p:ext uri="{BB962C8B-B14F-4D97-AF65-F5344CB8AC3E}">
        <p14:creationId xmlns:p14="http://schemas.microsoft.com/office/powerpoint/2010/main" val="4283480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7E988-A1FA-E1D9-E422-CBF7A135F578}"/>
              </a:ext>
            </a:extLst>
          </p:cNvPr>
          <p:cNvSpPr>
            <a:spLocks noGrp="1"/>
          </p:cNvSpPr>
          <p:nvPr>
            <p:ph type="title"/>
          </p:nvPr>
        </p:nvSpPr>
        <p:spPr/>
        <p:txBody>
          <a:bodyPr/>
          <a:lstStyle/>
          <a:p>
            <a:r>
              <a:rPr lang="en-IN" b="1" dirty="0"/>
              <a:t>Types of Machine Learning Systems</a:t>
            </a:r>
          </a:p>
        </p:txBody>
      </p:sp>
      <p:sp>
        <p:nvSpPr>
          <p:cNvPr id="3" name="Content Placeholder 2">
            <a:extLst>
              <a:ext uri="{FF2B5EF4-FFF2-40B4-BE49-F238E27FC236}">
                <a16:creationId xmlns:a16="http://schemas.microsoft.com/office/drawing/2014/main" id="{9EC34B3E-3352-6814-352C-1C9A99126B27}"/>
              </a:ext>
            </a:extLst>
          </p:cNvPr>
          <p:cNvSpPr>
            <a:spLocks noGrp="1"/>
          </p:cNvSpPr>
          <p:nvPr>
            <p:ph idx="1"/>
          </p:nvPr>
        </p:nvSpPr>
        <p:spPr/>
        <p:txBody>
          <a:bodyPr>
            <a:normAutofit/>
          </a:bodyPr>
          <a:lstStyle/>
          <a:p>
            <a:pPr marL="0" indent="0">
              <a:buNone/>
            </a:pPr>
            <a:r>
              <a:rPr lang="en-IN" dirty="0"/>
              <a:t>There are so many different types of Machine Learning systems that it is useful to classify them in broad categories based on: </a:t>
            </a:r>
          </a:p>
          <a:p>
            <a:r>
              <a:rPr lang="en-IN" dirty="0"/>
              <a:t>Whether or not they are trained with human supervision (supervised, unsupervised, semisupervised, and Reinforcement Learning) </a:t>
            </a:r>
          </a:p>
          <a:p>
            <a:r>
              <a:rPr lang="en-IN" dirty="0"/>
              <a:t>Whether or not they can learn incrementally on the fly (online versus batch learning) </a:t>
            </a:r>
          </a:p>
          <a:p>
            <a:r>
              <a:rPr lang="en-IN" dirty="0"/>
              <a:t>Whether they work by simply comparing new data points to known data points, or instead detect patterns in the training data and build a predictive model, much like scientists do (instance-based versus model-based learning) </a:t>
            </a:r>
          </a:p>
          <a:p>
            <a:pPr marL="0" indent="0">
              <a:buNone/>
            </a:pPr>
            <a:r>
              <a:rPr lang="en-IN" dirty="0"/>
              <a:t>These criteria are not exclusive; you can combine them in any way you like.</a:t>
            </a:r>
          </a:p>
        </p:txBody>
      </p:sp>
      <p:sp>
        <p:nvSpPr>
          <p:cNvPr id="6" name="Slide Number Placeholder 5">
            <a:extLst>
              <a:ext uri="{FF2B5EF4-FFF2-40B4-BE49-F238E27FC236}">
                <a16:creationId xmlns:a16="http://schemas.microsoft.com/office/drawing/2014/main" id="{9A3C4ACC-035E-81CC-3D6B-99894D0F09AB}"/>
              </a:ext>
            </a:extLst>
          </p:cNvPr>
          <p:cNvSpPr>
            <a:spLocks noGrp="1"/>
          </p:cNvSpPr>
          <p:nvPr>
            <p:ph type="sldNum" sz="quarter" idx="12"/>
          </p:nvPr>
        </p:nvSpPr>
        <p:spPr/>
        <p:txBody>
          <a:bodyPr/>
          <a:lstStyle/>
          <a:p>
            <a:fld id="{F3FDF1D5-98DB-40DE-8B00-189F18EB0486}" type="slidenum">
              <a:rPr lang="en-IN" smtClean="0"/>
              <a:t>7</a:t>
            </a:fld>
            <a:endParaRPr lang="en-IN"/>
          </a:p>
        </p:txBody>
      </p:sp>
    </p:spTree>
    <p:extLst>
      <p:ext uri="{BB962C8B-B14F-4D97-AF65-F5344CB8AC3E}">
        <p14:creationId xmlns:p14="http://schemas.microsoft.com/office/powerpoint/2010/main" val="2044947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7CB2C-7878-7A44-E554-66E5AAA3A9FB}"/>
              </a:ext>
            </a:extLst>
          </p:cNvPr>
          <p:cNvSpPr>
            <a:spLocks noGrp="1"/>
          </p:cNvSpPr>
          <p:nvPr>
            <p:ph type="title"/>
          </p:nvPr>
        </p:nvSpPr>
        <p:spPr/>
        <p:txBody>
          <a:bodyPr/>
          <a:lstStyle/>
          <a:p>
            <a:r>
              <a:rPr lang="en-IN" b="1" dirty="0"/>
              <a:t>Supervised Learning</a:t>
            </a:r>
          </a:p>
        </p:txBody>
      </p:sp>
      <p:sp>
        <p:nvSpPr>
          <p:cNvPr id="3" name="Content Placeholder 2">
            <a:extLst>
              <a:ext uri="{FF2B5EF4-FFF2-40B4-BE49-F238E27FC236}">
                <a16:creationId xmlns:a16="http://schemas.microsoft.com/office/drawing/2014/main" id="{724A1601-F6AF-8D98-98D2-6034215E1C7F}"/>
              </a:ext>
            </a:extLst>
          </p:cNvPr>
          <p:cNvSpPr>
            <a:spLocks noGrp="1"/>
          </p:cNvSpPr>
          <p:nvPr>
            <p:ph idx="1"/>
          </p:nvPr>
        </p:nvSpPr>
        <p:spPr/>
        <p:txBody>
          <a:bodyPr/>
          <a:lstStyle/>
          <a:p>
            <a:r>
              <a:rPr lang="en-IN" dirty="0"/>
              <a:t>In supervised learning, the training data you feed to the algorithm includes the desired solutions, called labels.</a:t>
            </a:r>
          </a:p>
          <a:p>
            <a:r>
              <a:rPr lang="en-IN" dirty="0"/>
              <a:t>A typical supervised learning task is </a:t>
            </a:r>
            <a:r>
              <a:rPr lang="en-IN" b="1" dirty="0"/>
              <a:t>classification</a:t>
            </a:r>
            <a:r>
              <a:rPr lang="en-IN" dirty="0"/>
              <a:t>.</a:t>
            </a:r>
          </a:p>
          <a:p>
            <a:r>
              <a:rPr lang="en-IN" dirty="0"/>
              <a:t>The spam filter is a good example of this: it is trained with many example emails along with their class (spam or ham), and it must learn how to classify new emails.</a:t>
            </a:r>
          </a:p>
          <a:p>
            <a:r>
              <a:rPr lang="en-IN" dirty="0"/>
              <a:t>Another typical task is to predict a target numeric value, such as the price of a car, given a set of features (mileage, age, brand, etc.) called predictors. This sort of task is called </a:t>
            </a:r>
            <a:r>
              <a:rPr lang="en-IN" b="1" dirty="0"/>
              <a:t>regression.</a:t>
            </a:r>
          </a:p>
        </p:txBody>
      </p:sp>
      <p:sp>
        <p:nvSpPr>
          <p:cNvPr id="6" name="Slide Number Placeholder 5">
            <a:extLst>
              <a:ext uri="{FF2B5EF4-FFF2-40B4-BE49-F238E27FC236}">
                <a16:creationId xmlns:a16="http://schemas.microsoft.com/office/drawing/2014/main" id="{67592F8D-772B-666F-AFE9-B86ACACF6EE1}"/>
              </a:ext>
            </a:extLst>
          </p:cNvPr>
          <p:cNvSpPr>
            <a:spLocks noGrp="1"/>
          </p:cNvSpPr>
          <p:nvPr>
            <p:ph type="sldNum" sz="quarter" idx="12"/>
          </p:nvPr>
        </p:nvSpPr>
        <p:spPr/>
        <p:txBody>
          <a:bodyPr/>
          <a:lstStyle/>
          <a:p>
            <a:fld id="{F3FDF1D5-98DB-40DE-8B00-189F18EB0486}" type="slidenum">
              <a:rPr lang="en-IN" smtClean="0"/>
              <a:t>8</a:t>
            </a:fld>
            <a:endParaRPr lang="en-IN"/>
          </a:p>
        </p:txBody>
      </p:sp>
    </p:spTree>
    <p:extLst>
      <p:ext uri="{BB962C8B-B14F-4D97-AF65-F5344CB8AC3E}">
        <p14:creationId xmlns:p14="http://schemas.microsoft.com/office/powerpoint/2010/main" val="2373994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7CB2C-7878-7A44-E554-66E5AAA3A9FB}"/>
              </a:ext>
            </a:extLst>
          </p:cNvPr>
          <p:cNvSpPr>
            <a:spLocks noGrp="1"/>
          </p:cNvSpPr>
          <p:nvPr>
            <p:ph type="title"/>
          </p:nvPr>
        </p:nvSpPr>
        <p:spPr/>
        <p:txBody>
          <a:bodyPr/>
          <a:lstStyle/>
          <a:p>
            <a:r>
              <a:rPr lang="en-IN" b="1" dirty="0"/>
              <a:t>Supervised Learning</a:t>
            </a:r>
          </a:p>
        </p:txBody>
      </p:sp>
      <p:sp>
        <p:nvSpPr>
          <p:cNvPr id="3" name="Content Placeholder 2">
            <a:extLst>
              <a:ext uri="{FF2B5EF4-FFF2-40B4-BE49-F238E27FC236}">
                <a16:creationId xmlns:a16="http://schemas.microsoft.com/office/drawing/2014/main" id="{724A1601-F6AF-8D98-98D2-6034215E1C7F}"/>
              </a:ext>
            </a:extLst>
          </p:cNvPr>
          <p:cNvSpPr>
            <a:spLocks noGrp="1"/>
          </p:cNvSpPr>
          <p:nvPr>
            <p:ph idx="1"/>
          </p:nvPr>
        </p:nvSpPr>
        <p:spPr/>
        <p:txBody>
          <a:bodyPr/>
          <a:lstStyle/>
          <a:p>
            <a:pPr marL="0" indent="0">
              <a:buNone/>
            </a:pPr>
            <a:r>
              <a:rPr lang="en-IN" dirty="0"/>
              <a:t>Here are some of the most important supervised learning algorithms</a:t>
            </a:r>
          </a:p>
          <a:p>
            <a:r>
              <a:rPr lang="en-IN" dirty="0"/>
              <a:t>k-Nearest Neighbours</a:t>
            </a:r>
          </a:p>
          <a:p>
            <a:r>
              <a:rPr lang="en-IN" dirty="0"/>
              <a:t>Linear Regression</a:t>
            </a:r>
          </a:p>
          <a:p>
            <a:r>
              <a:rPr lang="en-IN" dirty="0"/>
              <a:t>Logistic Regression </a:t>
            </a:r>
          </a:p>
          <a:p>
            <a:r>
              <a:rPr lang="en-IN" dirty="0"/>
              <a:t>Support Vector Machines (SVMs) </a:t>
            </a:r>
          </a:p>
          <a:p>
            <a:r>
              <a:rPr lang="en-IN" dirty="0"/>
              <a:t>Decision Trees and Random Forests</a:t>
            </a:r>
          </a:p>
          <a:p>
            <a:r>
              <a:rPr lang="en-IN" dirty="0"/>
              <a:t>Neural networks</a:t>
            </a:r>
            <a:endParaRPr lang="en-IN" b="1" dirty="0"/>
          </a:p>
        </p:txBody>
      </p:sp>
      <p:sp>
        <p:nvSpPr>
          <p:cNvPr id="6" name="Slide Number Placeholder 5">
            <a:extLst>
              <a:ext uri="{FF2B5EF4-FFF2-40B4-BE49-F238E27FC236}">
                <a16:creationId xmlns:a16="http://schemas.microsoft.com/office/drawing/2014/main" id="{7323AAE7-412D-947E-BB34-7DB7EFD86707}"/>
              </a:ext>
            </a:extLst>
          </p:cNvPr>
          <p:cNvSpPr>
            <a:spLocks noGrp="1"/>
          </p:cNvSpPr>
          <p:nvPr>
            <p:ph type="sldNum" sz="quarter" idx="12"/>
          </p:nvPr>
        </p:nvSpPr>
        <p:spPr/>
        <p:txBody>
          <a:bodyPr/>
          <a:lstStyle/>
          <a:p>
            <a:fld id="{F3FDF1D5-98DB-40DE-8B00-189F18EB0486}" type="slidenum">
              <a:rPr lang="en-IN" smtClean="0"/>
              <a:t>9</a:t>
            </a:fld>
            <a:endParaRPr lang="en-IN"/>
          </a:p>
        </p:txBody>
      </p:sp>
    </p:spTree>
    <p:extLst>
      <p:ext uri="{BB962C8B-B14F-4D97-AF65-F5344CB8AC3E}">
        <p14:creationId xmlns:p14="http://schemas.microsoft.com/office/powerpoint/2010/main" val="27241605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146</TotalTime>
  <Words>1799</Words>
  <Application>Microsoft Office PowerPoint</Application>
  <PresentationFormat>Widescreen</PresentationFormat>
  <Paragraphs>149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Trebuchet MS</vt:lpstr>
      <vt:lpstr>Wingdings 3</vt:lpstr>
      <vt:lpstr>Facet</vt:lpstr>
      <vt:lpstr>MACHINE LEARNING</vt:lpstr>
      <vt:lpstr>What Is Machine Learning?</vt:lpstr>
      <vt:lpstr>Why Use Machine Learning?</vt:lpstr>
      <vt:lpstr>Why Use Machine Learning?</vt:lpstr>
      <vt:lpstr>Why Use Machine Learning?</vt:lpstr>
      <vt:lpstr>PowerPoint Presentation</vt:lpstr>
      <vt:lpstr>Types of Machine Learning Systems</vt:lpstr>
      <vt:lpstr>Supervised Learning</vt:lpstr>
      <vt:lpstr>Supervised Learning</vt:lpstr>
      <vt:lpstr>Unsupervised learning </vt:lpstr>
      <vt:lpstr>Unsupervised learning</vt:lpstr>
      <vt:lpstr>Unsupervised learning</vt:lpstr>
      <vt:lpstr>Unsupervised learning</vt:lpstr>
      <vt:lpstr>Semisupervised learning</vt:lpstr>
      <vt:lpstr>Reinforcement Learning</vt:lpstr>
      <vt:lpstr>Batch and Online Learning</vt:lpstr>
      <vt:lpstr>Batch and Online Learning</vt:lpstr>
      <vt:lpstr>Instance-Based Versus Model-Based Learning </vt:lpstr>
      <vt:lpstr>Instance-based learning</vt:lpstr>
      <vt:lpstr>Model-based learning</vt:lpstr>
      <vt:lpstr>Main Challenges of Machine Learning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Ganesh</dc:creator>
  <cp:lastModifiedBy>Ganesh</cp:lastModifiedBy>
  <cp:revision>6</cp:revision>
  <dcterms:created xsi:type="dcterms:W3CDTF">2022-07-29T15:15:08Z</dcterms:created>
  <dcterms:modified xsi:type="dcterms:W3CDTF">2022-07-30T07:39:23Z</dcterms:modified>
</cp:coreProperties>
</file>