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65" r:id="rId3"/>
    <p:sldId id="269" r:id="rId4"/>
    <p:sldId id="256" r:id="rId5"/>
    <p:sldId id="270" r:id="rId6"/>
    <p:sldId id="257" r:id="rId7"/>
    <p:sldId id="271" r:id="rId8"/>
    <p:sldId id="259" r:id="rId9"/>
    <p:sldId id="264" r:id="rId10"/>
    <p:sldId id="273" r:id="rId11"/>
    <p:sldId id="267" r:id="rId12"/>
    <p:sldId id="279" r:id="rId13"/>
    <p:sldId id="290" r:id="rId14"/>
    <p:sldId id="283" r:id="rId15"/>
    <p:sldId id="284" r:id="rId16"/>
    <p:sldId id="280" r:id="rId17"/>
    <p:sldId id="281" r:id="rId18"/>
    <p:sldId id="282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E1077-0CCD-4648-A8E4-EE81C43D2267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25490-36F5-4F61-AACF-240F7538B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58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2359-812B-D077-8725-5BE449AD1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A2016-0C47-25E8-4222-A64AAEBD4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AF030-78A8-E22A-A83A-9D4FDC41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2F8-001B-4C5F-B37D-BB824C441458}" type="datetime1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429A-47E1-9451-017E-2D70071B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C339-BEC4-F506-ACC4-D39E0D87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hope3-logo">
            <a:extLst>
              <a:ext uri="{FF2B5EF4-FFF2-40B4-BE49-F238E27FC236}">
                <a16:creationId xmlns:a16="http://schemas.microsoft.com/office/drawing/2014/main" id="{DC6807D2-6C5E-343F-D297-3860714CEA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311900"/>
            <a:ext cx="1216901" cy="41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25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3F46-27B3-BE4B-CEC9-51AEF991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4A23-13DC-4566-5B5E-BB551BB46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10E77-4D6E-D1FF-BEBC-21B455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AC73-94C5-4B94-BAD1-1BD4945081F6}" type="datetime1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42B3-D8BC-245E-7784-D540C092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8C650-A6A5-7D14-9769-DDFA2959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3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B61C0-8E4E-F659-CE37-5D4BE441F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CD851-8247-A1C8-0E2B-9CA2BC80C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2504F-DC72-CB5D-7718-9A8DF72E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250E-48CD-4D04-8435-65D84D273FCD}" type="datetime1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0CA5E-AA78-9A8C-79CD-DFF3D850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8BCF-6BDD-9DCE-53B6-AD2A208E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1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CAD4-68FA-D48F-9F10-F07F917D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C0AA-7A48-3E6F-A956-E20C3DBB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5039-3466-39CB-6BFD-C644683F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3180-A6A9-40AD-BAA9-AC7B0AE45DCC}" type="datetime1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17F4-0B63-2436-5D96-0A3C55DF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339A-AA4F-03F5-D4AA-CEA7A223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9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7EEE-1D30-7C74-0A15-8CDCBE3F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F9F1-E7CA-8DE9-798E-0DE9B901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CAB13-8535-AFBF-BDA0-B7D29B27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35E-291B-4709-AC8D-876DA44319C7}" type="datetime1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61AF-BE8F-CB58-83D5-DAD1117C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9AE28-60EB-17D1-9672-91E842E7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561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73AE-07B5-4D57-C205-95904E1B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D8C7-2DEE-50C6-0284-95F0CFC19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A1349-089A-449D-A5A4-DD3BE2D03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1B8F0-58AA-2886-4BC9-848D61E6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959C-B810-4B50-8749-9DCCA87AEDB5}" type="datetime1">
              <a:rPr lang="en-AU" smtClean="0"/>
              <a:t>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F9F95-9E09-06D7-0FF9-5783BC0F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BBB3-016B-DC04-E7C0-DF8306BD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10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3C33-B84C-BAFC-4B70-A5483A3F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77289-1FB2-E776-6955-DF7C9DD1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AB698-9F51-860A-6E0B-E745670F6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F3777-F5B6-9860-77D2-F62FB956E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5799-2A43-EF9D-2597-F4C822285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A6650-94ED-E97D-0ACF-8962A2E2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74D-A858-4BA6-9A84-9AB175949EA6}" type="datetime1">
              <a:rPr lang="en-AU" smtClean="0"/>
              <a:t>5/05/2023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2BE4A-28C0-D65F-865E-1C039D43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6B80D-E519-BFA4-3F27-E56A17F0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A1E-E7D1-BAF5-5B3F-4D9199D1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FAA9F-63F6-2FF3-C2DB-9FAC6922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204E-DDFC-4422-854E-C84744545CA0}" type="datetime1">
              <a:rPr lang="en-AU" smtClean="0"/>
              <a:t>5/05/2023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7C92-0E34-DDA2-C5D6-0E77B67C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47594-464B-BC91-AC3D-514A8C7A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32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EB1A0-29B1-84D1-884A-90AE0398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CE2A-B79C-4E71-B713-7E3FBC939B55}" type="datetime1">
              <a:rPr lang="en-AU" smtClean="0"/>
              <a:t>5/05/2023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B7A95-5D49-353E-C069-B7084DB4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80C7-6EB2-3604-5832-CD11B1C9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4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FCEE-829C-168D-13E0-CCF67E5D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C00C-82BF-4758-AE83-0E971506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706EF-BE6D-8DB2-0B91-9150F1F3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D9D2-A0AA-4696-33B9-3B6FEFFD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746-C789-48B3-90AC-757C7B452FA5}" type="datetime1">
              <a:rPr lang="en-AU" smtClean="0"/>
              <a:t>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206DF-175F-A958-C924-E1B5CC68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F3281-8A1A-1F38-010A-80F901ED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19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3BA2-AA67-D205-D8E8-9CAAB5FA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1D5C6-F412-01D3-9A37-C36F7631F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EA376-AB02-BFF4-BAD8-C02576AE9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E19A8-1460-5551-7183-1D72776B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40B2-013A-44F9-8307-A40D62E4D395}" type="datetime1">
              <a:rPr lang="en-AU" smtClean="0"/>
              <a:t>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6AEBA-ED1E-260C-7CC5-09F63C94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61968-54EA-5953-55BD-D9DB6847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04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F2F2E-C4DF-B3D1-366C-928E8C52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EA3B-37DF-28A8-BBEA-C4243A5B4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81A8D-3557-8D3C-8705-75655725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3679-4F4A-4B80-9722-EBFBF1827BA4}" type="datetime1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57BF-4DB4-60BC-670C-EB7B603D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Ganesh S, Hope3 student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B262-6A57-4431-2DC9-5AC5C584C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6D26-3083-400F-8BC5-45A30C994767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hope3-logo">
            <a:extLst>
              <a:ext uri="{FF2B5EF4-FFF2-40B4-BE49-F238E27FC236}">
                <a16:creationId xmlns:a16="http://schemas.microsoft.com/office/drawing/2014/main" id="{9F1CFCC6-580C-14C1-03F2-903406E091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311900"/>
            <a:ext cx="1216901" cy="41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E8FF-CE83-729C-6D2D-4DB09C641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1582"/>
            <a:ext cx="9144000" cy="2387600"/>
          </a:xfrm>
        </p:spPr>
        <p:txBody>
          <a:bodyPr/>
          <a:lstStyle/>
          <a:p>
            <a:r>
              <a:rPr lang="en-AU" dirty="0"/>
              <a:t>SNAKE AND LADDER VARIATION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B002A-EAE7-7152-37DE-C3063606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006D6-36D5-8DA0-5AA1-6EAEEF30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60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214"/>
    </mc:Choice>
    <mc:Fallback>
      <p:transition spd="slow" advTm="1712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5842-603D-1023-F16E-A37412BFC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4623"/>
            <a:ext cx="9144000" cy="2387600"/>
          </a:xfrm>
        </p:spPr>
        <p:txBody>
          <a:bodyPr/>
          <a:lstStyle/>
          <a:p>
            <a:r>
              <a:rPr lang="en-AU" dirty="0"/>
              <a:t>Grid variation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2EE02-4DC0-7582-6506-55570DBA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ACD65-7511-BEB2-4787-B5A8E32E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38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02E32DA-647B-A05D-75F7-5AA648F56988}"/>
              </a:ext>
            </a:extLst>
          </p:cNvPr>
          <p:cNvGrpSpPr/>
          <p:nvPr/>
        </p:nvGrpSpPr>
        <p:grpSpPr>
          <a:xfrm>
            <a:off x="1980290" y="877348"/>
            <a:ext cx="1237623" cy="967237"/>
            <a:chOff x="7849579" y="207332"/>
            <a:chExt cx="1353954" cy="9293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6ED657-9007-3D16-8875-B28D4F56D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579" y="207332"/>
              <a:ext cx="1353954" cy="66985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D86019-EA79-645E-2B78-BDE6BB4A0B13}"/>
                </a:ext>
              </a:extLst>
            </p:cNvPr>
            <p:cNvSpPr txBox="1"/>
            <p:nvPr/>
          </p:nvSpPr>
          <p:spPr>
            <a:xfrm>
              <a:off x="8317204" y="7673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46294C-E1FD-433A-937D-81ABC48702CC}"/>
              </a:ext>
            </a:extLst>
          </p:cNvPr>
          <p:cNvGrpSpPr/>
          <p:nvPr/>
        </p:nvGrpSpPr>
        <p:grpSpPr>
          <a:xfrm>
            <a:off x="10295464" y="5652501"/>
            <a:ext cx="1460825" cy="919718"/>
            <a:chOff x="7849579" y="5420829"/>
            <a:chExt cx="1353954" cy="9214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BE4FC3-7963-7317-FC51-C0750791E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579" y="5420829"/>
              <a:ext cx="1353954" cy="6698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9EE9D-E392-8F35-CE1B-BD2D9B377010}"/>
                </a:ext>
              </a:extLst>
            </p:cNvPr>
            <p:cNvSpPr txBox="1"/>
            <p:nvPr/>
          </p:nvSpPr>
          <p:spPr>
            <a:xfrm>
              <a:off x="8317204" y="5972991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-50</a:t>
              </a:r>
            </a:p>
          </p:txBody>
        </p:sp>
      </p:grp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62E4795-315F-0F62-5C15-ADD83E3FBD5F}"/>
              </a:ext>
            </a:extLst>
          </p:cNvPr>
          <p:cNvCxnSpPr>
            <a:cxnSpLocks/>
          </p:cNvCxnSpPr>
          <p:nvPr/>
        </p:nvCxnSpPr>
        <p:spPr>
          <a:xfrm flipV="1">
            <a:off x="3469834" y="3615070"/>
            <a:ext cx="0" cy="279065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74A8DFE5-318B-B237-154B-F56600C321B5}"/>
              </a:ext>
            </a:extLst>
          </p:cNvPr>
          <p:cNvCxnSpPr>
            <a:cxnSpLocks/>
          </p:cNvCxnSpPr>
          <p:nvPr/>
        </p:nvCxnSpPr>
        <p:spPr>
          <a:xfrm flipH="1" flipV="1">
            <a:off x="4635795" y="4752753"/>
            <a:ext cx="1244010" cy="163515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47" name="Group 1346">
            <a:extLst>
              <a:ext uri="{FF2B5EF4-FFF2-40B4-BE49-F238E27FC236}">
                <a16:creationId xmlns:a16="http://schemas.microsoft.com/office/drawing/2014/main" id="{21B01C21-5A2D-55EC-2BB6-A177B2A1E460}"/>
              </a:ext>
            </a:extLst>
          </p:cNvPr>
          <p:cNvGrpSpPr/>
          <p:nvPr/>
        </p:nvGrpSpPr>
        <p:grpSpPr>
          <a:xfrm>
            <a:off x="3530009" y="1138017"/>
            <a:ext cx="6007400" cy="5183057"/>
            <a:chOff x="3530009" y="1138017"/>
            <a:chExt cx="6007400" cy="5183057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1C94F835-C40A-DFEA-0D19-02254ABA0940}"/>
                </a:ext>
              </a:extLst>
            </p:cNvPr>
            <p:cNvCxnSpPr>
              <a:cxnSpLocks/>
            </p:cNvCxnSpPr>
            <p:nvPr/>
          </p:nvCxnSpPr>
          <p:spPr>
            <a:xfrm>
              <a:off x="3530009" y="1360967"/>
              <a:ext cx="3072810" cy="1988289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1451DA1F-3A68-5887-0F07-BE7688B464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9173" y="2825632"/>
              <a:ext cx="3423682" cy="1259898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B71771A-1CA1-91DD-35DB-11798EFD05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40508" y="1811645"/>
              <a:ext cx="2480802" cy="1294116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78455DDD-BF84-5F02-EFEE-C5DB77505BD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992952" y="4108553"/>
              <a:ext cx="2705991" cy="1719052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Connector: Elbow 1024">
              <a:extLst>
                <a:ext uri="{FF2B5EF4-FFF2-40B4-BE49-F238E27FC236}">
                  <a16:creationId xmlns:a16="http://schemas.microsoft.com/office/drawing/2014/main" id="{CBA73A54-3D92-3DD8-94A9-CB039A235D4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733516" y="4988674"/>
              <a:ext cx="1486396" cy="1065302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Connector: Elbow 1030">
              <a:extLst>
                <a:ext uri="{FF2B5EF4-FFF2-40B4-BE49-F238E27FC236}">
                  <a16:creationId xmlns:a16="http://schemas.microsoft.com/office/drawing/2014/main" id="{8BCD8703-2BEE-143F-44B3-DF8BA7C70D6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72320" y="3105887"/>
              <a:ext cx="2658139" cy="1720134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A082997F-EC1F-24B2-C6B6-6FC606A3B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8781" y="4177026"/>
              <a:ext cx="329610" cy="1475475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EE04FB97-0BCF-3100-FD64-3ED2F22310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6359" y="1138017"/>
              <a:ext cx="402151" cy="114626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FC2841CD-0B3E-1BCF-B1FC-B68DCE186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79461" y="1644748"/>
              <a:ext cx="357948" cy="1598182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9" name="Straight Arrow Connector 1048">
              <a:extLst>
                <a:ext uri="{FF2B5EF4-FFF2-40B4-BE49-F238E27FC236}">
                  <a16:creationId xmlns:a16="http://schemas.microsoft.com/office/drawing/2014/main" id="{405832C7-A26A-1FC4-FFC3-7C075D666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7200" y="1619350"/>
              <a:ext cx="337093" cy="166611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DD26C7-D5B1-A768-46CD-5BF7D884631E}"/>
              </a:ext>
            </a:extLst>
          </p:cNvPr>
          <p:cNvGrpSpPr/>
          <p:nvPr/>
        </p:nvGrpSpPr>
        <p:grpSpPr>
          <a:xfrm>
            <a:off x="10197476" y="3992360"/>
            <a:ext cx="1625029" cy="835366"/>
            <a:chOff x="9695100" y="2274655"/>
            <a:chExt cx="1625029" cy="835366"/>
          </a:xfrm>
        </p:grpSpPr>
        <p:cxnSp>
          <p:nvCxnSpPr>
            <p:cNvPr id="1050" name="Connector: Elbow 1049">
              <a:extLst>
                <a:ext uri="{FF2B5EF4-FFF2-40B4-BE49-F238E27FC236}">
                  <a16:creationId xmlns:a16="http://schemas.microsoft.com/office/drawing/2014/main" id="{82C16CDE-7BA7-AFC7-45FA-D99BF276BB4B}"/>
                </a:ext>
              </a:extLst>
            </p:cNvPr>
            <p:cNvCxnSpPr>
              <a:cxnSpLocks/>
            </p:cNvCxnSpPr>
            <p:nvPr/>
          </p:nvCxnSpPr>
          <p:spPr>
            <a:xfrm>
              <a:off x="9793088" y="2462521"/>
              <a:ext cx="533421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B7213D37-688F-611A-3EA7-46B2B94D0949}"/>
                </a:ext>
              </a:extLst>
            </p:cNvPr>
            <p:cNvSpPr txBox="1"/>
            <p:nvPr/>
          </p:nvSpPr>
          <p:spPr>
            <a:xfrm>
              <a:off x="10421522" y="2274655"/>
              <a:ext cx="89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snake</a:t>
              </a:r>
            </a:p>
          </p:txBody>
        </p:sp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43A99B48-093D-DBCA-5DA1-A75CCD64CA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95100" y="2909038"/>
              <a:ext cx="66241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CCD178EF-1F5E-4D3D-11FD-A2FBA3A1EEAE}"/>
                </a:ext>
              </a:extLst>
            </p:cNvPr>
            <p:cNvSpPr txBox="1"/>
            <p:nvPr/>
          </p:nvSpPr>
          <p:spPr>
            <a:xfrm>
              <a:off x="10421521" y="2740689"/>
              <a:ext cx="89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ladder</a:t>
              </a:r>
            </a:p>
          </p:txBody>
        </p:sp>
      </p:grpSp>
      <p:graphicFrame>
        <p:nvGraphicFramePr>
          <p:cNvPr id="12" name="Table 27">
            <a:extLst>
              <a:ext uri="{FF2B5EF4-FFF2-40B4-BE49-F238E27FC236}">
                <a16:creationId xmlns:a16="http://schemas.microsoft.com/office/drawing/2014/main" id="{4938D10C-4E63-EC06-71C7-712838851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31181"/>
              </p:ext>
            </p:extLst>
          </p:nvPr>
        </p:nvGraphicFramePr>
        <p:xfrm>
          <a:off x="3359198" y="928336"/>
          <a:ext cx="6763644" cy="55415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1516">
                  <a:extLst>
                    <a:ext uri="{9D8B030D-6E8A-4147-A177-3AD203B41FA5}">
                      <a16:colId xmlns:a16="http://schemas.microsoft.com/office/drawing/2014/main" val="1704867074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1332775504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2504147139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3450624893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368014334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453441710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1126440271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4105361620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3447522392"/>
                    </a:ext>
                  </a:extLst>
                </a:gridCol>
              </a:tblGrid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34715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59094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64960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922788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30819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67748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72196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69741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34373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854540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47895"/>
                  </a:ext>
                </a:extLst>
              </a:tr>
            </a:tbl>
          </a:graphicData>
        </a:graphic>
      </p:graphicFrame>
      <p:sp>
        <p:nvSpPr>
          <p:cNvPr id="1346" name="TextBox 1345">
            <a:extLst>
              <a:ext uri="{FF2B5EF4-FFF2-40B4-BE49-F238E27FC236}">
                <a16:creationId xmlns:a16="http://schemas.microsoft.com/office/drawing/2014/main" id="{92D97232-3AE4-55E1-6220-7C64F8FF38B3}"/>
              </a:ext>
            </a:extLst>
          </p:cNvPr>
          <p:cNvSpPr txBox="1"/>
          <p:nvPr/>
        </p:nvSpPr>
        <p:spPr>
          <a:xfrm>
            <a:off x="292457" y="172002"/>
            <a:ext cx="770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SNAKE AND LADDER (GRID VARIATION)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33E92-86CF-6F53-4E05-5C10E5E5CF9A}"/>
              </a:ext>
            </a:extLst>
          </p:cNvPr>
          <p:cNvSpPr txBox="1"/>
          <p:nvPr/>
        </p:nvSpPr>
        <p:spPr>
          <a:xfrm>
            <a:off x="151952" y="2960440"/>
            <a:ext cx="3136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Number of players  : 1</a:t>
            </a:r>
          </a:p>
          <a:p>
            <a:r>
              <a:rPr lang="en-AU" dirty="0"/>
              <a:t>Number of ladders  : 6</a:t>
            </a:r>
          </a:p>
          <a:p>
            <a:r>
              <a:rPr lang="en-AU" dirty="0"/>
              <a:t>Number of snakes   : 6</a:t>
            </a:r>
          </a:p>
          <a:p>
            <a:r>
              <a:rPr lang="en-AU" dirty="0"/>
              <a:t>Dice value range : [-3,3]</a:t>
            </a:r>
          </a:p>
          <a:p>
            <a:r>
              <a:rPr lang="en-AU" dirty="0"/>
              <a:t>Total no of matches : 10,000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B4AA7-0629-A64F-EA4C-6AF58BA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B112A6D-EB24-7078-F8DA-9650D4B0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38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C9EE-9D41-4D5B-1928-81F1BAB1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 GRID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856208-5A67-B2A2-FCB3-933303C18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43DFB-C749-69F2-B24B-02951CB85D9C}"/>
              </a:ext>
            </a:extLst>
          </p:cNvPr>
          <p:cNvSpPr txBox="1"/>
          <p:nvPr/>
        </p:nvSpPr>
        <p:spPr>
          <a:xfrm>
            <a:off x="9133367" y="3429000"/>
            <a:ext cx="210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Mean     : 335.0181</a:t>
            </a:r>
          </a:p>
          <a:p>
            <a:r>
              <a:rPr lang="en-AU" dirty="0"/>
              <a:t>Mode     : 43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4BE79-D9DE-8A36-4BB2-107B374A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7D0F8-473C-0B64-D6D5-5E1E275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23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BF11-1DDA-F6B8-FD40-13C30F08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REDUCE GRID</a:t>
            </a:r>
            <a:br>
              <a:rPr lang="en-AU" dirty="0"/>
            </a:b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25383-DBEC-BA1B-FFFC-7E603E0C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A346F-D225-B3D2-DF74-506E948E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13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39EB3-18BA-0946-CE79-4B292569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61" y="488215"/>
            <a:ext cx="1237623" cy="697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731C6-D25E-DE41-3558-1A6A5E34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934" y="5378601"/>
            <a:ext cx="1460825" cy="66856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39FACFA-9CED-D0B9-0D8D-E01E7370909B}"/>
              </a:ext>
            </a:extLst>
          </p:cNvPr>
          <p:cNvGrpSpPr/>
          <p:nvPr/>
        </p:nvGrpSpPr>
        <p:grpSpPr>
          <a:xfrm>
            <a:off x="10197476" y="3992360"/>
            <a:ext cx="1625029" cy="835366"/>
            <a:chOff x="9695100" y="2274655"/>
            <a:chExt cx="1625029" cy="835366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A5E64FB-5C60-8486-B74A-281DF1F66649}"/>
                </a:ext>
              </a:extLst>
            </p:cNvPr>
            <p:cNvCxnSpPr>
              <a:cxnSpLocks/>
            </p:cNvCxnSpPr>
            <p:nvPr/>
          </p:nvCxnSpPr>
          <p:spPr>
            <a:xfrm>
              <a:off x="9793088" y="2462521"/>
              <a:ext cx="533421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2FFCD7-0BB0-85A3-1C27-B9757C1245F1}"/>
                </a:ext>
              </a:extLst>
            </p:cNvPr>
            <p:cNvSpPr txBox="1"/>
            <p:nvPr/>
          </p:nvSpPr>
          <p:spPr>
            <a:xfrm>
              <a:off x="10421522" y="2274655"/>
              <a:ext cx="89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snake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F3045A1-4B37-50AC-626C-AA9387EF4B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95100" y="2909038"/>
              <a:ext cx="66241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A6CCF9-52B7-18C4-FD0E-6FE74DC3A9D5}"/>
                </a:ext>
              </a:extLst>
            </p:cNvPr>
            <p:cNvSpPr txBox="1"/>
            <p:nvPr/>
          </p:nvSpPr>
          <p:spPr>
            <a:xfrm>
              <a:off x="10421521" y="2740689"/>
              <a:ext cx="89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ladder</a:t>
              </a:r>
            </a:p>
          </p:txBody>
        </p:sp>
      </p:grpSp>
      <p:graphicFrame>
        <p:nvGraphicFramePr>
          <p:cNvPr id="13" name="Table 27">
            <a:extLst>
              <a:ext uri="{FF2B5EF4-FFF2-40B4-BE49-F238E27FC236}">
                <a16:creationId xmlns:a16="http://schemas.microsoft.com/office/drawing/2014/main" id="{39E2BBA3-C684-6621-12D1-516C3B0A9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52667"/>
              </p:ext>
            </p:extLst>
          </p:nvPr>
        </p:nvGraphicFramePr>
        <p:xfrm>
          <a:off x="3401827" y="1045983"/>
          <a:ext cx="6763644" cy="45339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1516">
                  <a:extLst>
                    <a:ext uri="{9D8B030D-6E8A-4147-A177-3AD203B41FA5}">
                      <a16:colId xmlns:a16="http://schemas.microsoft.com/office/drawing/2014/main" val="1704867074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1332775504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2504147139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3450624893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368014334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453441710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1126440271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4105361620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3447522392"/>
                    </a:ext>
                  </a:extLst>
                </a:gridCol>
              </a:tblGrid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59094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64960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922788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30819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67748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72196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69741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34373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8545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45243E-9EC0-8942-9858-850B945F84C6}"/>
              </a:ext>
            </a:extLst>
          </p:cNvPr>
          <p:cNvSpPr txBox="1"/>
          <p:nvPr/>
        </p:nvSpPr>
        <p:spPr>
          <a:xfrm>
            <a:off x="292457" y="172002"/>
            <a:ext cx="770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SNAKE AND LADDER (REDUCE GRID SIZE)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C44A7-A2FD-A0AB-CC63-9CA7C21178D4}"/>
              </a:ext>
            </a:extLst>
          </p:cNvPr>
          <p:cNvSpPr txBox="1"/>
          <p:nvPr/>
        </p:nvSpPr>
        <p:spPr>
          <a:xfrm>
            <a:off x="153515" y="2499554"/>
            <a:ext cx="3136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Number of players  : 1</a:t>
            </a:r>
          </a:p>
          <a:p>
            <a:r>
              <a:rPr lang="en-AU" dirty="0"/>
              <a:t>Number of ladders  : 4</a:t>
            </a:r>
          </a:p>
          <a:p>
            <a:r>
              <a:rPr lang="en-AU" dirty="0"/>
              <a:t>Number of snakes   : 6</a:t>
            </a:r>
          </a:p>
          <a:p>
            <a:r>
              <a:rPr lang="en-AU" dirty="0"/>
              <a:t>Dice value range : [-3,3]</a:t>
            </a:r>
          </a:p>
          <a:p>
            <a:r>
              <a:rPr lang="en-AU" dirty="0"/>
              <a:t>Total no of matches : 10,000</a:t>
            </a:r>
          </a:p>
          <a:p>
            <a:endParaRPr lang="en-AU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C2FC6D-830D-F743-3244-53F940D6A232}"/>
              </a:ext>
            </a:extLst>
          </p:cNvPr>
          <p:cNvGrpSpPr/>
          <p:nvPr/>
        </p:nvGrpSpPr>
        <p:grpSpPr>
          <a:xfrm>
            <a:off x="3604437" y="1138017"/>
            <a:ext cx="5932972" cy="4240585"/>
            <a:chOff x="3604437" y="1138017"/>
            <a:chExt cx="5932972" cy="4240585"/>
          </a:xfrm>
        </p:grpSpPr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FC9BB057-A2B7-8C04-E306-2998D503B3F9}"/>
                </a:ext>
              </a:extLst>
            </p:cNvPr>
            <p:cNvCxnSpPr>
              <a:cxnSpLocks/>
            </p:cNvCxnSpPr>
            <p:nvPr/>
          </p:nvCxnSpPr>
          <p:spPr>
            <a:xfrm>
              <a:off x="3604437" y="1479397"/>
              <a:ext cx="3062177" cy="1949603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A48339A-5FAD-7BD2-6588-4EC67596225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06888" y="2837917"/>
              <a:ext cx="3469512" cy="1281158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941FDB9-614A-4BC5-D116-C9E6C110E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32824" y="1900679"/>
              <a:ext cx="2577521" cy="1212767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FAB54AD-296E-61CF-47AB-3F66763D968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486422" y="3615085"/>
              <a:ext cx="1828778" cy="1763517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30C27E1-BCE3-DBF8-0BE3-DF448407ADE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808941" y="4913249"/>
              <a:ext cx="600474" cy="330230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208A679-93F7-4BAC-9F39-E6F0ADF65E7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50336" y="3127872"/>
              <a:ext cx="2741716" cy="1759742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C2418B6-1F5F-58CB-700B-47508FA34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1322" y="4177026"/>
              <a:ext cx="287069" cy="1201575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A37AAC2-2F11-D73E-AABA-396F20EBED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6359" y="1138017"/>
              <a:ext cx="402151" cy="114626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CC0E5C-4C76-EC2B-6200-088D9FDDCF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79461" y="1644748"/>
              <a:ext cx="357948" cy="1598182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72651E-CAB8-FA47-067B-A509606A8D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7200" y="1619350"/>
              <a:ext cx="422149" cy="133650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15470F-AF38-6271-B625-A13608A4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265C5-DC23-EC86-52AF-428E6049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97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419D-A6A9-9341-09CF-C203A2D6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REDUCE GRID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89E1A1-5E3A-80B7-9BB8-CFC2DC48D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C0F1C3-98ED-F4E7-926F-45128283E587}"/>
              </a:ext>
            </a:extLst>
          </p:cNvPr>
          <p:cNvSpPr txBox="1"/>
          <p:nvPr/>
        </p:nvSpPr>
        <p:spPr>
          <a:xfrm>
            <a:off x="9133367" y="3429000"/>
            <a:ext cx="210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Mean     : 489.7034</a:t>
            </a:r>
          </a:p>
          <a:p>
            <a:r>
              <a:rPr lang="en-AU" dirty="0"/>
              <a:t>Mode     :  79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AB88F-4E98-BC96-273F-21ECA92C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D169E-FCA0-D511-CF6C-328460FF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24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190E-2B34-2772-D4A1-BF88FBD41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2722"/>
            <a:ext cx="9144000" cy="2387600"/>
          </a:xfrm>
        </p:spPr>
        <p:txBody>
          <a:bodyPr/>
          <a:lstStyle/>
          <a:p>
            <a:r>
              <a:rPr lang="en-AU" dirty="0"/>
              <a:t>DICE BIASING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D8E0A-ABF4-E507-CE73-4837ED72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5876E-7DE3-25C1-4AB3-4ACD05F3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38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8DE8BF-8240-961D-3FAC-9071BA2CAFD7}"/>
              </a:ext>
            </a:extLst>
          </p:cNvPr>
          <p:cNvGrpSpPr/>
          <p:nvPr/>
        </p:nvGrpSpPr>
        <p:grpSpPr>
          <a:xfrm>
            <a:off x="1980290" y="877348"/>
            <a:ext cx="1237623" cy="967237"/>
            <a:chOff x="7849579" y="207332"/>
            <a:chExt cx="1353954" cy="9293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93E1B2E-AE6F-D06F-5958-5B430CF4A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579" y="207332"/>
              <a:ext cx="1353954" cy="6698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FAD3C0-715B-259D-E770-E997465519C1}"/>
                </a:ext>
              </a:extLst>
            </p:cNvPr>
            <p:cNvSpPr txBox="1"/>
            <p:nvPr/>
          </p:nvSpPr>
          <p:spPr>
            <a:xfrm>
              <a:off x="8317204" y="7673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7EF99C9-5A85-60ED-04FA-DDB238E6D731}"/>
              </a:ext>
            </a:extLst>
          </p:cNvPr>
          <p:cNvGrpSpPr/>
          <p:nvPr/>
        </p:nvGrpSpPr>
        <p:grpSpPr>
          <a:xfrm>
            <a:off x="10295464" y="5652501"/>
            <a:ext cx="1460825" cy="919718"/>
            <a:chOff x="7849579" y="5420829"/>
            <a:chExt cx="1353954" cy="9214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889F9D-382E-4232-EE10-B4696B9F9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579" y="5420829"/>
              <a:ext cx="1353954" cy="6698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2B1860-40F9-F4EF-74F8-869553E30FED}"/>
                </a:ext>
              </a:extLst>
            </p:cNvPr>
            <p:cNvSpPr txBox="1"/>
            <p:nvPr/>
          </p:nvSpPr>
          <p:spPr>
            <a:xfrm>
              <a:off x="8317204" y="5972991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-50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133CE1-51FA-2E35-4865-C39D2D73B8E9}"/>
              </a:ext>
            </a:extLst>
          </p:cNvPr>
          <p:cNvGrpSpPr/>
          <p:nvPr/>
        </p:nvGrpSpPr>
        <p:grpSpPr>
          <a:xfrm>
            <a:off x="10197476" y="3992360"/>
            <a:ext cx="1625029" cy="835366"/>
            <a:chOff x="9695100" y="2274655"/>
            <a:chExt cx="1625029" cy="835366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F18B69F2-75C9-7016-CF3B-02954F9A3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93088" y="2462521"/>
              <a:ext cx="533421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D97559-853A-C55E-1142-C85D8EA618F3}"/>
                </a:ext>
              </a:extLst>
            </p:cNvPr>
            <p:cNvSpPr txBox="1"/>
            <p:nvPr/>
          </p:nvSpPr>
          <p:spPr>
            <a:xfrm>
              <a:off x="10421522" y="2274655"/>
              <a:ext cx="89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snake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B9EDA0E-0DA4-04CA-5C89-8376232D5E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95100" y="2909038"/>
              <a:ext cx="66241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B93FCB-2879-1A04-418F-8CB92C7DA9B5}"/>
                </a:ext>
              </a:extLst>
            </p:cNvPr>
            <p:cNvSpPr txBox="1"/>
            <p:nvPr/>
          </p:nvSpPr>
          <p:spPr>
            <a:xfrm>
              <a:off x="10421521" y="2740689"/>
              <a:ext cx="89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ladder</a:t>
              </a:r>
            </a:p>
          </p:txBody>
        </p:sp>
      </p:grpSp>
      <p:graphicFrame>
        <p:nvGraphicFramePr>
          <p:cNvPr id="26" name="Table 27">
            <a:extLst>
              <a:ext uri="{FF2B5EF4-FFF2-40B4-BE49-F238E27FC236}">
                <a16:creationId xmlns:a16="http://schemas.microsoft.com/office/drawing/2014/main" id="{B9ADC168-DF76-DC46-4026-FC1BC52B2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73051"/>
              </p:ext>
            </p:extLst>
          </p:nvPr>
        </p:nvGraphicFramePr>
        <p:xfrm>
          <a:off x="3359198" y="928336"/>
          <a:ext cx="6763644" cy="55415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1516">
                  <a:extLst>
                    <a:ext uri="{9D8B030D-6E8A-4147-A177-3AD203B41FA5}">
                      <a16:colId xmlns:a16="http://schemas.microsoft.com/office/drawing/2014/main" val="1704867074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1332775504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2504147139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3450624893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368014334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453441710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1126440271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4105361620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3447522392"/>
                    </a:ext>
                  </a:extLst>
                </a:gridCol>
              </a:tblGrid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34715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59094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64960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922788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30819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67748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72196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69741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34373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854540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-44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4789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09DCD29-BAFD-4EEB-3E18-7748A3119EED}"/>
              </a:ext>
            </a:extLst>
          </p:cNvPr>
          <p:cNvSpPr txBox="1"/>
          <p:nvPr/>
        </p:nvSpPr>
        <p:spPr>
          <a:xfrm>
            <a:off x="292457" y="172002"/>
            <a:ext cx="770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SNAKE AND LADDER (DICE BIASING)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36BE0-9CD9-66D1-39C3-7EE9A614DFC5}"/>
              </a:ext>
            </a:extLst>
          </p:cNvPr>
          <p:cNvSpPr txBox="1"/>
          <p:nvPr/>
        </p:nvSpPr>
        <p:spPr>
          <a:xfrm>
            <a:off x="153515" y="2499554"/>
            <a:ext cx="31366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Number of players  : 1</a:t>
            </a:r>
          </a:p>
          <a:p>
            <a:r>
              <a:rPr lang="en-AU" dirty="0"/>
              <a:t>Number of ladders  : 6</a:t>
            </a:r>
          </a:p>
          <a:p>
            <a:r>
              <a:rPr lang="en-AU" dirty="0"/>
              <a:t>Number of snakes   : 6</a:t>
            </a:r>
          </a:p>
          <a:p>
            <a:r>
              <a:rPr lang="en-AU" dirty="0"/>
              <a:t>Dice value range : [-3,3]</a:t>
            </a:r>
          </a:p>
          <a:p>
            <a:r>
              <a:rPr lang="en-AU" dirty="0"/>
              <a:t>Total no of matches : 10,000</a:t>
            </a:r>
          </a:p>
          <a:p>
            <a:endParaRPr lang="en-AU" dirty="0"/>
          </a:p>
          <a:p>
            <a:r>
              <a:rPr lang="en-AU" dirty="0"/>
              <a:t>Dice biasing:</a:t>
            </a:r>
          </a:p>
          <a:p>
            <a:endParaRPr lang="en-AU" dirty="0"/>
          </a:p>
          <a:p>
            <a:r>
              <a:rPr lang="en-AU" dirty="0"/>
              <a:t>Player position &gt; 40:</a:t>
            </a:r>
          </a:p>
          <a:p>
            <a:r>
              <a:rPr lang="en-AU" dirty="0"/>
              <a:t>    Dice value range : [0,3]</a:t>
            </a:r>
          </a:p>
          <a:p>
            <a:endParaRPr lang="en-AU" dirty="0"/>
          </a:p>
          <a:p>
            <a:r>
              <a:rPr lang="en-AU" dirty="0"/>
              <a:t>Player position &lt; -40:</a:t>
            </a:r>
          </a:p>
          <a:p>
            <a:r>
              <a:rPr lang="en-AU" dirty="0"/>
              <a:t>    Dice value range : [-3,0]</a:t>
            </a:r>
          </a:p>
          <a:p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A10802-5857-2B16-9BFC-BAB5B4AA8D13}"/>
              </a:ext>
            </a:extLst>
          </p:cNvPr>
          <p:cNvCxnSpPr>
            <a:cxnSpLocks/>
          </p:cNvCxnSpPr>
          <p:nvPr/>
        </p:nvCxnSpPr>
        <p:spPr>
          <a:xfrm flipV="1">
            <a:off x="3469834" y="3615070"/>
            <a:ext cx="0" cy="279065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ADE8C-2724-B8BA-339C-9FAD98752D31}"/>
              </a:ext>
            </a:extLst>
          </p:cNvPr>
          <p:cNvCxnSpPr>
            <a:cxnSpLocks/>
          </p:cNvCxnSpPr>
          <p:nvPr/>
        </p:nvCxnSpPr>
        <p:spPr>
          <a:xfrm flipH="1" flipV="1">
            <a:off x="4635795" y="4752753"/>
            <a:ext cx="1244010" cy="163515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A787A3-3E05-59CD-15D8-FADF5EBBED69}"/>
              </a:ext>
            </a:extLst>
          </p:cNvPr>
          <p:cNvGrpSpPr/>
          <p:nvPr/>
        </p:nvGrpSpPr>
        <p:grpSpPr>
          <a:xfrm>
            <a:off x="3530009" y="1138017"/>
            <a:ext cx="6007400" cy="5183057"/>
            <a:chOff x="3530009" y="1138017"/>
            <a:chExt cx="6007400" cy="5183057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066ECB27-28B4-2FFD-7F6F-5E838F22CF38}"/>
                </a:ext>
              </a:extLst>
            </p:cNvPr>
            <p:cNvCxnSpPr>
              <a:cxnSpLocks/>
            </p:cNvCxnSpPr>
            <p:nvPr/>
          </p:nvCxnSpPr>
          <p:spPr>
            <a:xfrm>
              <a:off x="3530009" y="1360967"/>
              <a:ext cx="3072810" cy="1988289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173AEE-22FC-6FFD-F80E-2C198024680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9173" y="2825632"/>
              <a:ext cx="3423682" cy="1259898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E7EFC52-EE48-871C-E9AC-B22F62A8C0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40508" y="1811645"/>
              <a:ext cx="2480802" cy="1294116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A8F6F73-E640-05C0-DAC4-8EF7A3E7F7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992952" y="4108553"/>
              <a:ext cx="2705991" cy="1719052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EEC9459E-8F34-85BA-1D6C-0E1A5688812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733516" y="4988674"/>
              <a:ext cx="1486396" cy="1065302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01AB4B9-3F2B-4F82-64E2-1EBD75B974D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72320" y="3105887"/>
              <a:ext cx="2658139" cy="1720134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C3E5494-710F-26A9-F53B-F4509448B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8781" y="4177026"/>
              <a:ext cx="329610" cy="1475475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AC28787-F018-BFFB-33BA-4D72AEAF84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6359" y="1138017"/>
              <a:ext cx="402151" cy="114626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A3E943-EBA0-53E1-BFA8-8CE2F2783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79461" y="1644748"/>
              <a:ext cx="357948" cy="1598182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E47803-5DD8-98FC-0049-64FFFCD19A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7200" y="1619350"/>
              <a:ext cx="337093" cy="166611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C7DD7650-2331-B22E-4A3C-2054D12B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4D1F9DB-2B63-6FF8-ECC3-B334BD16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279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C5A2-252E-2330-A6B1-8CB79B6C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/>
              <a:t>DICE BIASING ANALYSIS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A11939-281E-7155-4F61-C88D4F81A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4FFD38-A933-1C33-F33C-03417E5215D0}"/>
              </a:ext>
            </a:extLst>
          </p:cNvPr>
          <p:cNvSpPr txBox="1"/>
          <p:nvPr/>
        </p:nvSpPr>
        <p:spPr>
          <a:xfrm>
            <a:off x="9144000" y="3539629"/>
            <a:ext cx="194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Mean    : 64.4626</a:t>
            </a:r>
          </a:p>
          <a:p>
            <a:r>
              <a:rPr lang="en-AU" dirty="0"/>
              <a:t>Mode    :  12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87D1D-338B-5D55-C564-82AB602B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7A92A-3C93-B90E-5773-37CD8CA8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81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ADF3-8C1F-588B-2213-0EADD1568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293"/>
            <a:ext cx="9144000" cy="2387600"/>
          </a:xfrm>
        </p:spPr>
        <p:txBody>
          <a:bodyPr/>
          <a:lstStyle/>
          <a:p>
            <a:r>
              <a:rPr lang="en-AU" dirty="0"/>
              <a:t>REDUCE GRID WITH DICE BIASING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B585F-69DF-E4F1-881A-904C0637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1936-5C8D-1A87-9EEE-E73D9E7C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7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973B7F9-9B2C-0A05-ACD5-723B5DC31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67968"/>
              </p:ext>
            </p:extLst>
          </p:nvPr>
        </p:nvGraphicFramePr>
        <p:xfrm>
          <a:off x="383953" y="877183"/>
          <a:ext cx="8128000" cy="54651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23516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1249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7849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96646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5620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9298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98049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61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7441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9654988"/>
                    </a:ext>
                  </a:extLst>
                </a:gridCol>
              </a:tblGrid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00127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20120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81673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912885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56142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022896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74115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513365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70527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843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2CFAB0-4BB4-E626-BEF9-F5F498AD1B2C}"/>
              </a:ext>
            </a:extLst>
          </p:cNvPr>
          <p:cNvSpPr txBox="1"/>
          <p:nvPr/>
        </p:nvSpPr>
        <p:spPr>
          <a:xfrm>
            <a:off x="383953" y="124944"/>
            <a:ext cx="812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NO SNAKE NO LADDER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9F93A-23DF-ED0E-A131-0645AAF6994D}"/>
              </a:ext>
            </a:extLst>
          </p:cNvPr>
          <p:cNvSpPr txBox="1"/>
          <p:nvPr/>
        </p:nvSpPr>
        <p:spPr>
          <a:xfrm>
            <a:off x="8782494" y="2498651"/>
            <a:ext cx="3136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Number of players  : 1</a:t>
            </a:r>
          </a:p>
          <a:p>
            <a:r>
              <a:rPr lang="en-AU" dirty="0"/>
              <a:t>Number of ladders  : 0</a:t>
            </a:r>
          </a:p>
          <a:p>
            <a:r>
              <a:rPr lang="en-AU" dirty="0"/>
              <a:t>Number of snakes   : 0</a:t>
            </a:r>
          </a:p>
          <a:p>
            <a:r>
              <a:rPr lang="en-AU" dirty="0"/>
              <a:t>Total no of matches : 10,000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56B4E-54C4-0111-B6C3-A86D3348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4B2D-9A98-5D90-9070-78441FC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76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9BF7A1-2272-E73E-138A-764DEEEA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61" y="488215"/>
            <a:ext cx="1237623" cy="697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67E1A3-6D8C-443D-E864-D520CE18F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934" y="5378601"/>
            <a:ext cx="1460825" cy="6685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0944AAD-7EAF-5F6F-0D6A-ED7F7D4FDE1D}"/>
              </a:ext>
            </a:extLst>
          </p:cNvPr>
          <p:cNvGrpSpPr/>
          <p:nvPr/>
        </p:nvGrpSpPr>
        <p:grpSpPr>
          <a:xfrm>
            <a:off x="10197476" y="3992360"/>
            <a:ext cx="1625029" cy="835366"/>
            <a:chOff x="9695100" y="2274655"/>
            <a:chExt cx="1625029" cy="835366"/>
          </a:xfrm>
        </p:grpSpPr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73C0797E-ADCF-DADB-DC46-BDF458B7C3F1}"/>
                </a:ext>
              </a:extLst>
            </p:cNvPr>
            <p:cNvCxnSpPr>
              <a:cxnSpLocks/>
            </p:cNvCxnSpPr>
            <p:nvPr/>
          </p:nvCxnSpPr>
          <p:spPr>
            <a:xfrm>
              <a:off x="9793088" y="2462521"/>
              <a:ext cx="533421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09BB8C-7E81-BBFD-56C4-AE39036058BA}"/>
                </a:ext>
              </a:extLst>
            </p:cNvPr>
            <p:cNvSpPr txBox="1"/>
            <p:nvPr/>
          </p:nvSpPr>
          <p:spPr>
            <a:xfrm>
              <a:off x="10421522" y="2274655"/>
              <a:ext cx="89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snake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FD116A-69CD-286B-E17E-88FE6E89A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95100" y="2909038"/>
              <a:ext cx="66241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AEB4A6-9F33-7EA8-E7F4-07D6650C3115}"/>
                </a:ext>
              </a:extLst>
            </p:cNvPr>
            <p:cNvSpPr txBox="1"/>
            <p:nvPr/>
          </p:nvSpPr>
          <p:spPr>
            <a:xfrm>
              <a:off x="10421521" y="2740689"/>
              <a:ext cx="89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ladder</a:t>
              </a:r>
            </a:p>
          </p:txBody>
        </p:sp>
      </p:grpSp>
      <p:graphicFrame>
        <p:nvGraphicFramePr>
          <p:cNvPr id="9" name="Table 27">
            <a:extLst>
              <a:ext uri="{FF2B5EF4-FFF2-40B4-BE49-F238E27FC236}">
                <a16:creationId xmlns:a16="http://schemas.microsoft.com/office/drawing/2014/main" id="{1DD39F05-AAB3-6BEA-4972-E57C385F2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3457"/>
              </p:ext>
            </p:extLst>
          </p:nvPr>
        </p:nvGraphicFramePr>
        <p:xfrm>
          <a:off x="3401827" y="1045983"/>
          <a:ext cx="6763644" cy="45339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1516">
                  <a:extLst>
                    <a:ext uri="{9D8B030D-6E8A-4147-A177-3AD203B41FA5}">
                      <a16:colId xmlns:a16="http://schemas.microsoft.com/office/drawing/2014/main" val="1704867074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1332775504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2504147139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3450624893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368014334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453441710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1126440271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4105361620"/>
                    </a:ext>
                  </a:extLst>
                </a:gridCol>
                <a:gridCol w="751516">
                  <a:extLst>
                    <a:ext uri="{9D8B030D-6E8A-4147-A177-3AD203B41FA5}">
                      <a16:colId xmlns:a16="http://schemas.microsoft.com/office/drawing/2014/main" val="3447522392"/>
                    </a:ext>
                  </a:extLst>
                </a:gridCol>
              </a:tblGrid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59094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64960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922788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30819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67748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72196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69741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34373"/>
                  </a:ext>
                </a:extLst>
              </a:tr>
              <a:tr h="503776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-40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-35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-32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8545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84B7979-C594-1C29-2C7C-F5A5A5AA5130}"/>
              </a:ext>
            </a:extLst>
          </p:cNvPr>
          <p:cNvSpPr txBox="1"/>
          <p:nvPr/>
        </p:nvSpPr>
        <p:spPr>
          <a:xfrm>
            <a:off x="292457" y="172002"/>
            <a:ext cx="770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SNAKE AND LADDER (REDUCE GRID SIZE)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7C378-F1F8-1885-11B4-C5BD2F092182}"/>
              </a:ext>
            </a:extLst>
          </p:cNvPr>
          <p:cNvSpPr txBox="1"/>
          <p:nvPr/>
        </p:nvSpPr>
        <p:spPr>
          <a:xfrm>
            <a:off x="233218" y="1479397"/>
            <a:ext cx="31366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Number of players  : 1</a:t>
            </a:r>
          </a:p>
          <a:p>
            <a:r>
              <a:rPr lang="en-AU" dirty="0"/>
              <a:t>Number of ladders  : 4</a:t>
            </a:r>
          </a:p>
          <a:p>
            <a:r>
              <a:rPr lang="en-AU" dirty="0"/>
              <a:t>Number of snakes   : 6</a:t>
            </a:r>
          </a:p>
          <a:p>
            <a:r>
              <a:rPr lang="en-AU" dirty="0"/>
              <a:t>Dice value range : [-3,3]</a:t>
            </a:r>
          </a:p>
          <a:p>
            <a:r>
              <a:rPr lang="en-AU" dirty="0"/>
              <a:t>Total no of matches : 10,000</a:t>
            </a:r>
          </a:p>
          <a:p>
            <a:endParaRPr lang="en-AU" dirty="0"/>
          </a:p>
          <a:p>
            <a:r>
              <a:rPr lang="en-AU" dirty="0"/>
              <a:t>Dice biasing:</a:t>
            </a:r>
          </a:p>
          <a:p>
            <a:endParaRPr lang="en-AU" dirty="0"/>
          </a:p>
          <a:p>
            <a:r>
              <a:rPr lang="en-AU" dirty="0"/>
              <a:t>Player position &gt; 31:</a:t>
            </a:r>
          </a:p>
          <a:p>
            <a:r>
              <a:rPr lang="en-AU" dirty="0"/>
              <a:t>    Dice value range : [0,3]</a:t>
            </a:r>
          </a:p>
          <a:p>
            <a:endParaRPr lang="en-AU" dirty="0"/>
          </a:p>
          <a:p>
            <a:r>
              <a:rPr lang="en-AU" dirty="0"/>
              <a:t>Player position &lt; -31:</a:t>
            </a:r>
          </a:p>
          <a:p>
            <a:r>
              <a:rPr lang="en-AU" dirty="0"/>
              <a:t>    Dice value range : [-3,0]</a:t>
            </a:r>
          </a:p>
          <a:p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CF12C8-05BA-4918-EDCF-9A49949A3643}"/>
              </a:ext>
            </a:extLst>
          </p:cNvPr>
          <p:cNvGrpSpPr/>
          <p:nvPr/>
        </p:nvGrpSpPr>
        <p:grpSpPr>
          <a:xfrm>
            <a:off x="3604437" y="1138017"/>
            <a:ext cx="5932972" cy="4240585"/>
            <a:chOff x="3604437" y="1138017"/>
            <a:chExt cx="5932972" cy="4240585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CE23F112-3E2A-74F9-0485-F91F3C56870F}"/>
                </a:ext>
              </a:extLst>
            </p:cNvPr>
            <p:cNvCxnSpPr>
              <a:cxnSpLocks/>
            </p:cNvCxnSpPr>
            <p:nvPr/>
          </p:nvCxnSpPr>
          <p:spPr>
            <a:xfrm>
              <a:off x="3604437" y="1479397"/>
              <a:ext cx="3062177" cy="1949603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31785B6C-D070-8DB2-B63D-14DC06FDE5C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06888" y="2837917"/>
              <a:ext cx="3469512" cy="1281158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B55D2C0-5B6C-6C66-1346-85462A9B649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32824" y="1900679"/>
              <a:ext cx="2577521" cy="1212767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4464B5B-A205-35AF-3267-10CCE814AF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486422" y="3615085"/>
              <a:ext cx="1828778" cy="1763517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86362D1-8AE9-46ED-57C4-76A62246F0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808941" y="4913249"/>
              <a:ext cx="600474" cy="330230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39478E3-6177-2E0A-31F8-5102B23EC2D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50336" y="3127872"/>
              <a:ext cx="2741716" cy="1759742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073C3-DF5F-C03F-3587-1FB951272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1322" y="4177026"/>
              <a:ext cx="287069" cy="1201575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87E3A5-CC6A-437B-18F8-7BDB71AF12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6359" y="1138017"/>
              <a:ext cx="402151" cy="114626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B9D27E7-CAD6-6EA3-39A7-58FF2DD8DD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79461" y="1644748"/>
              <a:ext cx="357948" cy="1598182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A81858-2416-8FB9-EC59-5B34EBEED6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7200" y="1619350"/>
              <a:ext cx="422149" cy="133650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0FD9D162-C222-33F5-8182-D3D537D1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162215F-EE4C-E6A9-0C4B-54979BE4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53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317D-E7A4-F4D3-1C3D-7A53F1BD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REDUCE GRID WITH BIASE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7211E-B748-F06B-1CBD-31E42082F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464F79-1303-FBEB-05B6-EFE89A052EB2}"/>
              </a:ext>
            </a:extLst>
          </p:cNvPr>
          <p:cNvSpPr txBox="1"/>
          <p:nvPr/>
        </p:nvSpPr>
        <p:spPr>
          <a:xfrm>
            <a:off x="9282223" y="3429000"/>
            <a:ext cx="207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Mean    : 101.7536</a:t>
            </a:r>
          </a:p>
          <a:p>
            <a:r>
              <a:rPr lang="en-AU" dirty="0"/>
              <a:t>Mode    : 29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228FF-708D-327B-1301-E15ED4FF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036E4-3C23-8076-B7D9-4179E5A0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97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A5AC-6618-BE2A-4FBE-D0709D02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C27D9-95E1-C458-9B4B-FFFC6381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Normal Snake and ladder:</a:t>
            </a:r>
          </a:p>
          <a:p>
            <a:pPr lvl="1"/>
            <a:r>
              <a:rPr lang="en-AU" dirty="0"/>
              <a:t>No snake, no ladder analysis</a:t>
            </a:r>
          </a:p>
          <a:p>
            <a:pPr lvl="1"/>
            <a:r>
              <a:rPr lang="en-AU" dirty="0"/>
              <a:t>One snake analysis</a:t>
            </a:r>
          </a:p>
          <a:p>
            <a:pPr lvl="1"/>
            <a:r>
              <a:rPr lang="en-AU" dirty="0"/>
              <a:t>One ladder analysis</a:t>
            </a:r>
          </a:p>
          <a:p>
            <a:pPr lvl="1"/>
            <a:r>
              <a:rPr lang="en-AU" dirty="0"/>
              <a:t> Snake and ladder analysis</a:t>
            </a:r>
          </a:p>
          <a:p>
            <a:r>
              <a:rPr lang="en-AU" dirty="0"/>
              <a:t>Grid variation</a:t>
            </a:r>
          </a:p>
          <a:p>
            <a:r>
              <a:rPr lang="en-AU" dirty="0"/>
              <a:t>Reduce grid</a:t>
            </a:r>
          </a:p>
          <a:p>
            <a:r>
              <a:rPr lang="en-AU" dirty="0"/>
              <a:t>Dice biasing</a:t>
            </a:r>
          </a:p>
          <a:p>
            <a:r>
              <a:rPr lang="en-AU" dirty="0"/>
              <a:t>Reduced grid with biased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D4AC8-5C7F-FCC9-8415-33AABDBC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0B45D-555C-BDB6-EE13-CCFDC800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140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BCD6-6B86-3CB8-7123-0F490863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7153"/>
            <a:ext cx="9144000" cy="2387600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9BC5D-B5C2-EDA0-02A2-EF52F292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9F87E-BE64-D6C1-980B-411E97D1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97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FE2F886-43BC-477B-A953-1499990E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/>
              <a:t>NO SNAKE NO LADDER ANALYSIS</a:t>
            </a:r>
            <a:endParaRPr lang="en-A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11F244-DCD2-CA67-AD2F-42524E26C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4" y="2469832"/>
            <a:ext cx="10515600" cy="3275573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FB8939-A94C-F170-F54E-00CC7397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8E2D9B-7157-5ACE-523C-0E93C9A3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68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49DF6EB-D45B-E5D0-FDC3-8C547BFF7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06821"/>
              </p:ext>
            </p:extLst>
          </p:nvPr>
        </p:nvGraphicFramePr>
        <p:xfrm>
          <a:off x="383953" y="877183"/>
          <a:ext cx="8128000" cy="54651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23516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1249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7849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96646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5620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9298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98049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61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7441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9654988"/>
                    </a:ext>
                  </a:extLst>
                </a:gridCol>
              </a:tblGrid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00127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20120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81673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912885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56142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022896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74115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513365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70527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84334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A2C96D3-17AC-45EF-9CDA-A32775935DDA}"/>
              </a:ext>
            </a:extLst>
          </p:cNvPr>
          <p:cNvCxnSpPr/>
          <p:nvPr/>
        </p:nvCxnSpPr>
        <p:spPr>
          <a:xfrm rot="16200000" flipH="1">
            <a:off x="5450370" y="3156395"/>
            <a:ext cx="2679404" cy="2108199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71FC57-A4D9-681B-4A6A-856B7D8AED6B}"/>
              </a:ext>
            </a:extLst>
          </p:cNvPr>
          <p:cNvSpPr txBox="1"/>
          <p:nvPr/>
        </p:nvSpPr>
        <p:spPr>
          <a:xfrm>
            <a:off x="383953" y="124944"/>
            <a:ext cx="812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ONE SNAKE ANALYSIS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A75DD-AC6C-3ECB-0B2B-C7B1289BFE81}"/>
              </a:ext>
            </a:extLst>
          </p:cNvPr>
          <p:cNvSpPr txBox="1"/>
          <p:nvPr/>
        </p:nvSpPr>
        <p:spPr>
          <a:xfrm>
            <a:off x="8782494" y="2498651"/>
            <a:ext cx="31366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Number of players  : 1</a:t>
            </a:r>
          </a:p>
          <a:p>
            <a:r>
              <a:rPr lang="en-AU" dirty="0"/>
              <a:t>Number of ladders  : 0</a:t>
            </a:r>
          </a:p>
          <a:p>
            <a:r>
              <a:rPr lang="en-AU" dirty="0"/>
              <a:t>Number of snakes   : 1</a:t>
            </a:r>
          </a:p>
          <a:p>
            <a:r>
              <a:rPr lang="en-AU" dirty="0"/>
              <a:t>Total no of matches : 10,000</a:t>
            </a:r>
          </a:p>
          <a:p>
            <a:endParaRPr lang="en-AU" dirty="0"/>
          </a:p>
          <a:p>
            <a:r>
              <a:rPr lang="en-AU" dirty="0"/>
              <a:t>Snake:</a:t>
            </a:r>
          </a:p>
          <a:p>
            <a:r>
              <a:rPr lang="en-AU" dirty="0"/>
              <a:t>	Head : 67</a:t>
            </a:r>
          </a:p>
          <a:p>
            <a:r>
              <a:rPr lang="en-AU" dirty="0"/>
              <a:t>	Tail : 11 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DC769-30DC-D280-36F9-6EF010C6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2A00A-87F1-F6CD-5BBA-E96F9F54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77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CBAE-E565-EFDB-76F9-223D4C24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ONE SNAKE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A64F6-0459-7C23-7648-2C042B2D3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5731"/>
            <a:ext cx="10515600" cy="335112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F55EA-D48C-027B-30A4-B2767675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D6A7F-E266-304B-ED0B-E82F735B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16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950DEDC-C4E5-9124-B931-61AE3A9C2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40252"/>
              </p:ext>
            </p:extLst>
          </p:nvPr>
        </p:nvGraphicFramePr>
        <p:xfrm>
          <a:off x="383953" y="877183"/>
          <a:ext cx="8128000" cy="54651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23516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1249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7849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96646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56205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92988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98049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61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7441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9654988"/>
                    </a:ext>
                  </a:extLst>
                </a:gridCol>
              </a:tblGrid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00127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20120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81673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912885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56142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022896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74115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513365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70527"/>
                  </a:ext>
                </a:extLst>
              </a:tr>
              <a:tr h="54651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843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49B7FA4-7403-BE44-6511-98B66DDE9E05}"/>
              </a:ext>
            </a:extLst>
          </p:cNvPr>
          <p:cNvSpPr txBox="1"/>
          <p:nvPr/>
        </p:nvSpPr>
        <p:spPr>
          <a:xfrm>
            <a:off x="383953" y="124944"/>
            <a:ext cx="812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ONE LADDER ANALYSIS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FF89E7-4308-CAFB-8E9B-2BD6C412116A}"/>
              </a:ext>
            </a:extLst>
          </p:cNvPr>
          <p:cNvCxnSpPr>
            <a:cxnSpLocks/>
          </p:cNvCxnSpPr>
          <p:nvPr/>
        </p:nvCxnSpPr>
        <p:spPr>
          <a:xfrm flipH="1" flipV="1">
            <a:off x="4635796" y="2804339"/>
            <a:ext cx="1743739" cy="231789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CD8937-E32A-FC77-39DB-40118E636D46}"/>
              </a:ext>
            </a:extLst>
          </p:cNvPr>
          <p:cNvSpPr txBox="1"/>
          <p:nvPr/>
        </p:nvSpPr>
        <p:spPr>
          <a:xfrm>
            <a:off x="8782494" y="2498651"/>
            <a:ext cx="3136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Number of players  : 1</a:t>
            </a:r>
          </a:p>
          <a:p>
            <a:r>
              <a:rPr lang="en-AU" dirty="0"/>
              <a:t>Number of ladders  : 1</a:t>
            </a:r>
          </a:p>
          <a:p>
            <a:r>
              <a:rPr lang="en-AU" dirty="0"/>
              <a:t>Number of snakes   : 0</a:t>
            </a:r>
          </a:p>
          <a:p>
            <a:r>
              <a:rPr lang="en-AU" dirty="0"/>
              <a:t>Total no of matches : 10,000</a:t>
            </a:r>
          </a:p>
          <a:p>
            <a:endParaRPr lang="en-AU" dirty="0"/>
          </a:p>
          <a:p>
            <a:r>
              <a:rPr lang="en-AU" dirty="0"/>
              <a:t>Ladder:</a:t>
            </a:r>
          </a:p>
          <a:p>
            <a:r>
              <a:rPr lang="en-AU" dirty="0"/>
              <a:t>	Base : 28</a:t>
            </a:r>
          </a:p>
          <a:p>
            <a:r>
              <a:rPr lang="en-AU" dirty="0"/>
              <a:t>	Top : 66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1A950-FE0A-AB79-2620-8C292B79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3792-5DC6-5ED0-A550-2FA3DF63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93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32A0-A421-2F38-4F18-C4B4FE09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ONE LADDER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A34789-F131-7DCA-CF29-F4FFF1B7D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2467"/>
            <a:ext cx="10515600" cy="335765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88A45-0492-504A-FE20-D9B0BB19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B4803-8668-71A6-1550-2FFBF939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16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9543236-15E8-B62D-C12C-419CE483651A}"/>
              </a:ext>
            </a:extLst>
          </p:cNvPr>
          <p:cNvSpPr txBox="1"/>
          <p:nvPr/>
        </p:nvSpPr>
        <p:spPr>
          <a:xfrm>
            <a:off x="687571" y="431708"/>
            <a:ext cx="522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SNAKE AND LADDER ANALYSIS</a:t>
            </a:r>
          </a:p>
        </p:txBody>
      </p:sp>
      <p:pic>
        <p:nvPicPr>
          <p:cNvPr id="1026" name="Picture 2" descr="Snakes And Ladders png images | PNGEgg">
            <a:extLst>
              <a:ext uri="{FF2B5EF4-FFF2-40B4-BE49-F238E27FC236}">
                <a16:creationId xmlns:a16="http://schemas.microsoft.com/office/drawing/2014/main" id="{DD644DD4-0BF2-7A73-4AB4-EC43DB58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0" y="1287221"/>
            <a:ext cx="5054012" cy="50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21536-1E20-31F1-9673-7127240C3722}"/>
              </a:ext>
            </a:extLst>
          </p:cNvPr>
          <p:cNvSpPr txBox="1"/>
          <p:nvPr/>
        </p:nvSpPr>
        <p:spPr>
          <a:xfrm>
            <a:off x="7173436" y="1837521"/>
            <a:ext cx="3136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Number of players  : 1</a:t>
            </a:r>
          </a:p>
          <a:p>
            <a:r>
              <a:rPr lang="en-AU" dirty="0"/>
              <a:t>Number of ladders  : 6</a:t>
            </a:r>
          </a:p>
          <a:p>
            <a:r>
              <a:rPr lang="en-AU" dirty="0"/>
              <a:t>Number of snakes   : 7</a:t>
            </a:r>
          </a:p>
          <a:p>
            <a:r>
              <a:rPr lang="en-AU" dirty="0"/>
              <a:t>Total no of matches : 10,000</a:t>
            </a:r>
          </a:p>
          <a:p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26379-A3B7-BB51-6055-56BF80403C1A}"/>
              </a:ext>
            </a:extLst>
          </p:cNvPr>
          <p:cNvSpPr txBox="1"/>
          <p:nvPr/>
        </p:nvSpPr>
        <p:spPr>
          <a:xfrm>
            <a:off x="9055396" y="3233149"/>
            <a:ext cx="3136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Snake:</a:t>
            </a:r>
          </a:p>
          <a:p>
            <a:endParaRPr lang="en-AU" dirty="0"/>
          </a:p>
          <a:p>
            <a:r>
              <a:rPr lang="en-AU" dirty="0"/>
              <a:t>[43,17],[50,5],[56,8],[73,15],</a:t>
            </a:r>
          </a:p>
          <a:p>
            <a:r>
              <a:rPr lang="en-AU" dirty="0"/>
              <a:t>[84,58],[87,49],[98,40]</a:t>
            </a:r>
          </a:p>
          <a:p>
            <a:endParaRPr lang="en-AU" dirty="0"/>
          </a:p>
          <a:p>
            <a:r>
              <a:rPr lang="en-AU" dirty="0"/>
              <a:t>Here,  [43,17] </a:t>
            </a:r>
          </a:p>
          <a:p>
            <a:r>
              <a:rPr lang="en-AU" dirty="0"/>
              <a:t>	Snake head : 43</a:t>
            </a:r>
          </a:p>
          <a:p>
            <a:r>
              <a:rPr lang="en-AU" dirty="0"/>
              <a:t>	Snake tail :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E8E6F-6426-309F-F5EE-D85B13B766F6}"/>
              </a:ext>
            </a:extLst>
          </p:cNvPr>
          <p:cNvSpPr txBox="1"/>
          <p:nvPr/>
        </p:nvSpPr>
        <p:spPr>
          <a:xfrm>
            <a:off x="6393716" y="3314849"/>
            <a:ext cx="2661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Ladder:</a:t>
            </a:r>
          </a:p>
          <a:p>
            <a:endParaRPr lang="en-AU" dirty="0"/>
          </a:p>
          <a:p>
            <a:r>
              <a:rPr lang="en-AU" dirty="0"/>
              <a:t>[2,23],[6,45],[20,59],</a:t>
            </a:r>
          </a:p>
          <a:p>
            <a:r>
              <a:rPr lang="en-AU" dirty="0"/>
              <a:t>[52,72],[57,96],[71,92]</a:t>
            </a:r>
          </a:p>
          <a:p>
            <a:endParaRPr lang="en-AU" dirty="0"/>
          </a:p>
          <a:p>
            <a:r>
              <a:rPr lang="en-AU" dirty="0"/>
              <a:t>Here, [2,23] </a:t>
            </a:r>
          </a:p>
          <a:p>
            <a:r>
              <a:rPr lang="en-AU" dirty="0"/>
              <a:t>	ladder base : 2</a:t>
            </a:r>
          </a:p>
          <a:p>
            <a:r>
              <a:rPr lang="en-AU" dirty="0"/>
              <a:t>	ladder top : 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8559C-58D7-28CA-B4B1-186B0CD7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65823-D712-6429-3E4B-F373C75F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90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DD77-829E-E5FA-4218-17C21098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SNAKE AND LADDER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292AA-9C07-0059-CE01-4F40057EE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67E952-F498-16C9-A8F8-BA94956F88FE}"/>
              </a:ext>
            </a:extLst>
          </p:cNvPr>
          <p:cNvSpPr txBox="1"/>
          <p:nvPr/>
        </p:nvSpPr>
        <p:spPr>
          <a:xfrm>
            <a:off x="9133367" y="3429000"/>
            <a:ext cx="210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Mean     : 56.1535</a:t>
            </a:r>
          </a:p>
          <a:p>
            <a:r>
              <a:rPr lang="en-AU" dirty="0"/>
              <a:t>Mode     : 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D8DC8-C141-30EA-C3EB-B75FD306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Ganesh S, Hope3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DD255-617F-4C6D-4A94-847FACED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6D26-3083-400F-8BC5-45A30C99476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64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1485</Words>
  <Application>Microsoft Office PowerPoint</Application>
  <PresentationFormat>Widescreen</PresentationFormat>
  <Paragraphs>839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SNAKE AND LADDER VARIATION</vt:lpstr>
      <vt:lpstr>PowerPoint Presentation</vt:lpstr>
      <vt:lpstr>NO SNAKE NO LADDER ANALYSIS</vt:lpstr>
      <vt:lpstr>PowerPoint Presentation</vt:lpstr>
      <vt:lpstr>ONE SNAKE ANALYSIS</vt:lpstr>
      <vt:lpstr>PowerPoint Presentation</vt:lpstr>
      <vt:lpstr>ONE LADDER ANALYSIS</vt:lpstr>
      <vt:lpstr>PowerPoint Presentation</vt:lpstr>
      <vt:lpstr>SNAKE AND LADDER ANALYSIS</vt:lpstr>
      <vt:lpstr>Grid variation</vt:lpstr>
      <vt:lpstr>PowerPoint Presentation</vt:lpstr>
      <vt:lpstr>NEW GRID ANALYSIS</vt:lpstr>
      <vt:lpstr>REDUCE GRID </vt:lpstr>
      <vt:lpstr>PowerPoint Presentation</vt:lpstr>
      <vt:lpstr>REDUCE GRID ANALYSIS</vt:lpstr>
      <vt:lpstr>DICE BIASING</vt:lpstr>
      <vt:lpstr>PowerPoint Presentation</vt:lpstr>
      <vt:lpstr>DICE BIASING ANALYSIS</vt:lpstr>
      <vt:lpstr>REDUCE GRID WITH DICE BIASING</vt:lpstr>
      <vt:lpstr>PowerPoint Presentation</vt:lpstr>
      <vt:lpstr>REDUCE GRID WITH BIASE ANALYSIS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31</cp:revision>
  <dcterms:created xsi:type="dcterms:W3CDTF">2022-12-14T17:25:00Z</dcterms:created>
  <dcterms:modified xsi:type="dcterms:W3CDTF">2023-05-05T17:41:39Z</dcterms:modified>
</cp:coreProperties>
</file>