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73" r:id="rId3"/>
    <p:sldId id="257" r:id="rId4"/>
    <p:sldId id="261" r:id="rId5"/>
    <p:sldId id="262" r:id="rId6"/>
    <p:sldId id="260" r:id="rId7"/>
    <p:sldId id="264" r:id="rId8"/>
    <p:sldId id="295" r:id="rId9"/>
    <p:sldId id="296" r:id="rId10"/>
    <p:sldId id="259" r:id="rId11"/>
    <p:sldId id="281" r:id="rId12"/>
    <p:sldId id="297" r:id="rId13"/>
    <p:sldId id="298" r:id="rId14"/>
    <p:sldId id="300" r:id="rId15"/>
    <p:sldId id="278" r:id="rId16"/>
  </p:sldIdLst>
  <p:sldSz cx="9144000" cy="5143500" type="screen16x9"/>
  <p:notesSz cx="6858000" cy="9144000"/>
  <p:embeddedFontLs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6A776-FC38-4AEE-8BCA-9CBE5ED20A4B}">
  <a:tblStyle styleId="{ADB6A776-FC38-4AEE-8BCA-9CBE5ED20A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B4B880-D35D-454E-8234-FDC91E0DA4B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p:cViewPr varScale="1">
        <p:scale>
          <a:sx n="90" d="100"/>
          <a:sy n="90"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e55d3c8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e55d3c8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635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1125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336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428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023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8250" y="0"/>
            <a:ext cx="91524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800"/>
              <a:buNone/>
              <a:defRPr sz="4800">
                <a:solidFill>
                  <a:schemeClr val="accent3"/>
                </a:solidFill>
              </a:defRPr>
            </a:lvl1pPr>
            <a:lvl2pPr lvl="1" algn="ctr">
              <a:spcBef>
                <a:spcPts val="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a:endParaRPr/>
          </a:p>
        </p:txBody>
      </p:sp>
      <p:sp>
        <p:nvSpPr>
          <p:cNvPr id="12" name="Google Shape;12;p2"/>
          <p:cNvSpPr/>
          <p:nvPr/>
        </p:nvSpPr>
        <p:spPr>
          <a:xfrm>
            <a:off x="3855150" y="1151950"/>
            <a:ext cx="1433700" cy="944700"/>
          </a:xfrm>
          <a:prstGeom prst="wedgeRectCallout">
            <a:avLst>
              <a:gd name="adj1" fmla="val 8366"/>
              <a:gd name="adj2" fmla="val 80819"/>
            </a:avLst>
          </a:prstGeom>
          <a:noFill/>
          <a:ln w="1143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3"/>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16" name="Google Shape;16;p3"/>
          <p:cNvSpPr txBox="1">
            <a:spLocks noGrp="1"/>
          </p:cNvSpPr>
          <p:nvPr>
            <p:ph type="subTitle" idx="1"/>
          </p:nvPr>
        </p:nvSpPr>
        <p:spPr>
          <a:xfrm>
            <a:off x="854250" y="2941700"/>
            <a:ext cx="47385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chemeClr val="accent3"/>
        </a:solidFill>
        <a:effectLst/>
      </p:bgPr>
    </p:bg>
    <p:spTree>
      <p:nvGrpSpPr>
        <p:cNvPr id="1" name="Shape 18"/>
        <p:cNvGrpSpPr/>
        <p:nvPr/>
      </p:nvGrpSpPr>
      <p:grpSpPr>
        <a:xfrm>
          <a:off x="0" y="0"/>
          <a:ext cx="0" cy="0"/>
          <a:chOff x="0" y="0"/>
          <a:chExt cx="0" cy="0"/>
        </a:xfrm>
      </p:grpSpPr>
      <p:sp>
        <p:nvSpPr>
          <p:cNvPr id="19" name="Google Shape;19;p4"/>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
          <p:cNvSpPr txBox="1">
            <a:spLocks noGrp="1"/>
          </p:cNvSpPr>
          <p:nvPr>
            <p:ph type="ctrTitle"/>
          </p:nvPr>
        </p:nvSpPr>
        <p:spPr>
          <a:xfrm>
            <a:off x="665225" y="1517900"/>
            <a:ext cx="612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21" name="Google Shape;21;p4"/>
          <p:cNvSpPr txBox="1">
            <a:spLocks noGrp="1"/>
          </p:cNvSpPr>
          <p:nvPr>
            <p:ph type="subTitle" idx="1"/>
          </p:nvPr>
        </p:nvSpPr>
        <p:spPr>
          <a:xfrm>
            <a:off x="854249" y="2941700"/>
            <a:ext cx="47367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23"/>
        <p:cNvGrpSpPr/>
        <p:nvPr/>
      </p:nvGrpSpPr>
      <p:grpSpPr>
        <a:xfrm>
          <a:off x="0" y="0"/>
          <a:ext cx="0" cy="0"/>
          <a:chOff x="0" y="0"/>
          <a:chExt cx="0" cy="0"/>
        </a:xfrm>
      </p:grpSpPr>
      <p:sp>
        <p:nvSpPr>
          <p:cNvPr id="24" name="Google Shape;24;p5"/>
          <p:cNvSpPr/>
          <p:nvPr/>
        </p:nvSpPr>
        <p:spPr>
          <a:xfrm>
            <a:off x="-8250" y="0"/>
            <a:ext cx="9152400" cy="5143500"/>
          </a:xfrm>
          <a:prstGeom prst="frame">
            <a:avLst>
              <a:gd name="adj1" fmla="val 241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p:nvPr/>
        </p:nvSpPr>
        <p:spPr>
          <a:xfrm>
            <a:off x="4112725" y="865850"/>
            <a:ext cx="918600" cy="716700"/>
          </a:xfrm>
          <a:prstGeom prst="wedgeRectCallout">
            <a:avLst>
              <a:gd name="adj1" fmla="val 8366"/>
              <a:gd name="adj2" fmla="val 8081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5"/>
          <p:cNvSpPr txBox="1">
            <a:spLocks noGrp="1"/>
          </p:cNvSpPr>
          <p:nvPr>
            <p:ph type="body" idx="1"/>
          </p:nvPr>
        </p:nvSpPr>
        <p:spPr>
          <a:xfrm>
            <a:off x="1059225" y="1940350"/>
            <a:ext cx="7025700" cy="603300"/>
          </a:xfrm>
          <a:prstGeom prst="rect">
            <a:avLst/>
          </a:prstGeom>
        </p:spPr>
        <p:txBody>
          <a:bodyPr spcFirstLastPara="1" wrap="square" lIns="91425" tIns="91425" rIns="91425" bIns="91425" anchor="t" anchorCtr="0">
            <a:noAutofit/>
          </a:bodyPr>
          <a:lstStyle>
            <a:lvl1pPr marL="457200" lvl="0" indent="-406400" algn="ctr" rtl="0">
              <a:spcBef>
                <a:spcPts val="600"/>
              </a:spcBef>
              <a:spcAft>
                <a:spcPts val="0"/>
              </a:spcAft>
              <a:buSzPts val="2800"/>
              <a:buChar char="▪"/>
              <a:defRPr sz="2800" i="1"/>
            </a:lvl1pPr>
            <a:lvl2pPr marL="914400" lvl="1" indent="-406400" algn="ctr" rtl="0">
              <a:spcBef>
                <a:spcPts val="0"/>
              </a:spcBef>
              <a:spcAft>
                <a:spcPts val="0"/>
              </a:spcAft>
              <a:buSzPts val="2800"/>
              <a:buChar char="▫"/>
              <a:defRPr sz="2800" i="1"/>
            </a:lvl2pPr>
            <a:lvl3pPr marL="1371600" lvl="2" indent="-406400" algn="ctr" rtl="0">
              <a:spcBef>
                <a:spcPts val="0"/>
              </a:spcBef>
              <a:spcAft>
                <a:spcPts val="0"/>
              </a:spcAft>
              <a:buSzPts val="2800"/>
              <a:buChar char="■"/>
              <a:defRPr sz="2800" i="1"/>
            </a:lvl3pPr>
            <a:lvl4pPr marL="1828800" lvl="3" indent="-406400" algn="ctr" rtl="0">
              <a:spcBef>
                <a:spcPts val="0"/>
              </a:spcBef>
              <a:spcAft>
                <a:spcPts val="0"/>
              </a:spcAft>
              <a:buSzPts val="2800"/>
              <a:buChar char="●"/>
              <a:defRPr sz="2800" i="1"/>
            </a:lvl4pPr>
            <a:lvl5pPr marL="2286000" lvl="4" indent="-406400" algn="ctr" rtl="0">
              <a:spcBef>
                <a:spcPts val="0"/>
              </a:spcBef>
              <a:spcAft>
                <a:spcPts val="0"/>
              </a:spcAft>
              <a:buSzPts val="2800"/>
              <a:buChar char="○"/>
              <a:defRPr sz="2800" i="1"/>
            </a:lvl5pPr>
            <a:lvl6pPr marL="2743200" lvl="5" indent="-406400" algn="ctr" rtl="0">
              <a:spcBef>
                <a:spcPts val="0"/>
              </a:spcBef>
              <a:spcAft>
                <a:spcPts val="0"/>
              </a:spcAft>
              <a:buSzPts val="2800"/>
              <a:buChar char="■"/>
              <a:defRPr sz="2800" i="1"/>
            </a:lvl6pPr>
            <a:lvl7pPr marL="3200400" lvl="6" indent="-406400" algn="ctr" rtl="0">
              <a:spcBef>
                <a:spcPts val="0"/>
              </a:spcBef>
              <a:spcAft>
                <a:spcPts val="0"/>
              </a:spcAft>
              <a:buSzPts val="2800"/>
              <a:buChar char="●"/>
              <a:defRPr sz="2800" i="1"/>
            </a:lvl7pPr>
            <a:lvl8pPr marL="3657600" lvl="7" indent="-406400" algn="ctr" rtl="0">
              <a:spcBef>
                <a:spcPts val="0"/>
              </a:spcBef>
              <a:spcAft>
                <a:spcPts val="0"/>
              </a:spcAft>
              <a:buSzPts val="2800"/>
              <a:buChar char="○"/>
              <a:defRPr sz="2800" i="1"/>
            </a:lvl8pPr>
            <a:lvl9pPr marL="4114800" lvl="8" indent="-406400" algn="ctr">
              <a:spcBef>
                <a:spcPts val="0"/>
              </a:spcBef>
              <a:spcAft>
                <a:spcPts val="0"/>
              </a:spcAft>
              <a:buSzPts val="2800"/>
              <a:buChar char="■"/>
              <a:defRPr sz="2800" i="1"/>
            </a:lvl9pPr>
          </a:lstStyle>
          <a:p>
            <a:endParaRPr/>
          </a:p>
        </p:txBody>
      </p:sp>
      <p:sp>
        <p:nvSpPr>
          <p:cNvPr id="27" name="Google Shape;27;p5"/>
          <p:cNvSpPr txBox="1"/>
          <p:nvPr/>
        </p:nvSpPr>
        <p:spPr>
          <a:xfrm>
            <a:off x="3593400" y="76809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dirty="0">
              <a:solidFill>
                <a:schemeClr val="accent1"/>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6"/>
          <p:cNvGrpSpPr/>
          <p:nvPr/>
        </p:nvGrpSpPr>
        <p:grpSpPr>
          <a:xfrm>
            <a:off x="132394" y="126350"/>
            <a:ext cx="8878501" cy="972488"/>
            <a:chOff x="180850" y="168450"/>
            <a:chExt cx="8781900" cy="1296650"/>
          </a:xfrm>
        </p:grpSpPr>
        <p:sp>
          <p:nvSpPr>
            <p:cNvPr id="32" name="Google Shape;32;p6"/>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6"/>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6"/>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SzPts val="2400"/>
              <a:buNone/>
              <a:defRPr/>
            </a:lvl2pPr>
            <a:lvl3pPr lvl="2" algn="l">
              <a:spcBef>
                <a:spcPts val="0"/>
              </a:spcBef>
              <a:spcAft>
                <a:spcPts val="0"/>
              </a:spcAft>
              <a:buSzPts val="2400"/>
              <a:buNone/>
              <a:defRPr/>
            </a:lvl3pPr>
            <a:lvl4pPr lvl="3" algn="l">
              <a:spcBef>
                <a:spcPts val="0"/>
              </a:spcBef>
              <a:spcAft>
                <a:spcPts val="0"/>
              </a:spcAft>
              <a:buSzPts val="2400"/>
              <a:buNone/>
              <a:defRPr/>
            </a:lvl4pPr>
            <a:lvl5pPr lvl="4" algn="l">
              <a:spcBef>
                <a:spcPts val="0"/>
              </a:spcBef>
              <a:spcAft>
                <a:spcPts val="0"/>
              </a:spcAft>
              <a:buSzPts val="2400"/>
              <a:buNone/>
              <a:defRPr/>
            </a:lvl5pPr>
            <a:lvl6pPr lvl="5" algn="l">
              <a:spcBef>
                <a:spcPts val="0"/>
              </a:spcBef>
              <a:spcAft>
                <a:spcPts val="0"/>
              </a:spcAft>
              <a:buSzPts val="2400"/>
              <a:buNone/>
              <a:defRPr/>
            </a:lvl6pPr>
            <a:lvl7pPr lvl="6" algn="l">
              <a:spcBef>
                <a:spcPts val="0"/>
              </a:spcBef>
              <a:spcAft>
                <a:spcPts val="0"/>
              </a:spcAft>
              <a:buSzPts val="2400"/>
              <a:buNone/>
              <a:defRPr/>
            </a:lvl7pPr>
            <a:lvl8pPr lvl="7" algn="l">
              <a:spcBef>
                <a:spcPts val="0"/>
              </a:spcBef>
              <a:spcAft>
                <a:spcPts val="0"/>
              </a:spcAft>
              <a:buSzPts val="2400"/>
              <a:buNone/>
              <a:defRPr/>
            </a:lvl8pPr>
            <a:lvl9pPr lvl="8" algn="l">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753150" y="1200150"/>
            <a:ext cx="76377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7"/>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 name="Google Shape;44;p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45" name="Google Shape;45;p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7"/>
          <p:cNvSpPr txBox="1">
            <a:spLocks noGrp="1"/>
          </p:cNvSpPr>
          <p:nvPr>
            <p:ph type="body" idx="2"/>
          </p:nvPr>
        </p:nvSpPr>
        <p:spPr>
          <a:xfrm>
            <a:off x="4692274"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48"/>
        <p:cNvGrpSpPr/>
        <p:nvPr/>
      </p:nvGrpSpPr>
      <p:grpSpPr>
        <a:xfrm>
          <a:off x="0" y="0"/>
          <a:ext cx="0" cy="0"/>
          <a:chOff x="0" y="0"/>
          <a:chExt cx="0" cy="0"/>
        </a:xfrm>
      </p:grpSpPr>
      <p:sp>
        <p:nvSpPr>
          <p:cNvPr id="49" name="Google Shape;49;p8"/>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8"/>
          <p:cNvGrpSpPr/>
          <p:nvPr/>
        </p:nvGrpSpPr>
        <p:grpSpPr>
          <a:xfrm>
            <a:off x="132394" y="126350"/>
            <a:ext cx="8878501" cy="972488"/>
            <a:chOff x="180850" y="168450"/>
            <a:chExt cx="8781900" cy="1296650"/>
          </a:xfrm>
        </p:grpSpPr>
        <p:sp>
          <p:nvSpPr>
            <p:cNvPr id="51" name="Google Shape;51;p8"/>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8"/>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 name="Google Shape;54;p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489284"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256050"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022816"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chemeClr val="accent3"/>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dirty="0"/>
          </a:p>
        </p:txBody>
      </p:sp>
      <p:sp>
        <p:nvSpPr>
          <p:cNvPr id="76" name="Google Shape;76;p12"/>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_1_1">
    <p:bg>
      <p:bgPr>
        <a:solidFill>
          <a:schemeClr val="dk1"/>
        </a:solidFill>
        <a:effectLst/>
      </p:bgPr>
    </p:bg>
    <p:spTree>
      <p:nvGrpSpPr>
        <p:cNvPr id="1" name="Shape 80"/>
        <p:cNvGrpSpPr/>
        <p:nvPr/>
      </p:nvGrpSpPr>
      <p:grpSpPr>
        <a:xfrm>
          <a:off x="0" y="0"/>
          <a:ext cx="0" cy="0"/>
          <a:chOff x="0" y="0"/>
          <a:chExt cx="0" cy="0"/>
        </a:xfrm>
      </p:grpSpPr>
      <p:sp>
        <p:nvSpPr>
          <p:cNvPr id="81" name="Google Shape;81;p14"/>
          <p:cNvSpPr/>
          <p:nvPr/>
        </p:nvSpPr>
        <p:spPr>
          <a:xfrm>
            <a:off x="0" y="0"/>
            <a:ext cx="91605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05988"/>
            <a:ext cx="73839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200157"/>
            <a:ext cx="73839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Source Sans Pro"/>
                <a:ea typeface="Source Sans Pro"/>
                <a:cs typeface="Source Sans Pro"/>
                <a:sym typeface="Source Sans Pro"/>
              </a:defRPr>
            </a:lvl1pPr>
            <a:lvl2pPr lvl="1" algn="ctr">
              <a:buNone/>
              <a:defRPr sz="1100">
                <a:solidFill>
                  <a:schemeClr val="dk1"/>
                </a:solidFill>
                <a:latin typeface="Source Sans Pro"/>
                <a:ea typeface="Source Sans Pro"/>
                <a:cs typeface="Source Sans Pro"/>
                <a:sym typeface="Source Sans Pro"/>
              </a:defRPr>
            </a:lvl2pPr>
            <a:lvl3pPr lvl="2" algn="ctr">
              <a:buNone/>
              <a:defRPr sz="1100">
                <a:solidFill>
                  <a:schemeClr val="dk1"/>
                </a:solidFill>
                <a:latin typeface="Source Sans Pro"/>
                <a:ea typeface="Source Sans Pro"/>
                <a:cs typeface="Source Sans Pro"/>
                <a:sym typeface="Source Sans Pro"/>
              </a:defRPr>
            </a:lvl3pPr>
            <a:lvl4pPr lvl="3" algn="ctr">
              <a:buNone/>
              <a:defRPr sz="1100">
                <a:solidFill>
                  <a:schemeClr val="dk1"/>
                </a:solidFill>
                <a:latin typeface="Source Sans Pro"/>
                <a:ea typeface="Source Sans Pro"/>
                <a:cs typeface="Source Sans Pro"/>
                <a:sym typeface="Source Sans Pro"/>
              </a:defRPr>
            </a:lvl4pPr>
            <a:lvl5pPr lvl="4" algn="ctr">
              <a:buNone/>
              <a:defRPr sz="1100">
                <a:solidFill>
                  <a:schemeClr val="dk1"/>
                </a:solidFill>
                <a:latin typeface="Source Sans Pro"/>
                <a:ea typeface="Source Sans Pro"/>
                <a:cs typeface="Source Sans Pro"/>
                <a:sym typeface="Source Sans Pro"/>
              </a:defRPr>
            </a:lvl5pPr>
            <a:lvl6pPr lvl="5" algn="ctr">
              <a:buNone/>
              <a:defRPr sz="1100">
                <a:solidFill>
                  <a:schemeClr val="dk1"/>
                </a:solidFill>
                <a:latin typeface="Source Sans Pro"/>
                <a:ea typeface="Source Sans Pro"/>
                <a:cs typeface="Source Sans Pro"/>
                <a:sym typeface="Source Sans Pro"/>
              </a:defRPr>
            </a:lvl6pPr>
            <a:lvl7pPr lvl="6" algn="ctr">
              <a:buNone/>
              <a:defRPr sz="1100">
                <a:solidFill>
                  <a:schemeClr val="dk1"/>
                </a:solidFill>
                <a:latin typeface="Source Sans Pro"/>
                <a:ea typeface="Source Sans Pro"/>
                <a:cs typeface="Source Sans Pro"/>
                <a:sym typeface="Source Sans Pro"/>
              </a:defRPr>
            </a:lvl7pPr>
            <a:lvl8pPr lvl="7" algn="ctr">
              <a:buNone/>
              <a:defRPr sz="1100">
                <a:solidFill>
                  <a:schemeClr val="dk1"/>
                </a:solidFill>
                <a:latin typeface="Source Sans Pro"/>
                <a:ea typeface="Source Sans Pro"/>
                <a:cs typeface="Source Sans Pro"/>
                <a:sym typeface="Source Sans Pro"/>
              </a:defRPr>
            </a:lvl8pPr>
            <a:lvl9pPr lvl="8" algn="ctr">
              <a:buNone/>
              <a:defRPr sz="1100">
                <a:solidFill>
                  <a:schemeClr val="dk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ASSIGNMENT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308343" y="-81358"/>
            <a:ext cx="807011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 dirty="0">
              <a:solidFill>
                <a:srgbClr val="2F3848"/>
              </a:solidFill>
            </a:endParaRPr>
          </a:p>
          <a:p>
            <a:pPr marL="0" lvl="0" indent="0" algn="l" rtl="0">
              <a:spcBef>
                <a:spcPts val="0"/>
              </a:spcBef>
              <a:spcAft>
                <a:spcPts val="0"/>
              </a:spcAft>
              <a:buNone/>
            </a:pPr>
            <a:r>
              <a:rPr lang="en" dirty="0"/>
              <a:t>Marketing strategy for Tesla</a:t>
            </a:r>
            <a:endParaRPr lang="en-IN" dirty="0"/>
          </a:p>
        </p:txBody>
      </p:sp>
      <p:sp>
        <p:nvSpPr>
          <p:cNvPr id="111" name="Google Shape;111;p18"/>
          <p:cNvSpPr txBox="1">
            <a:spLocks noGrp="1"/>
          </p:cNvSpPr>
          <p:nvPr>
            <p:ph type="subTitle" idx="1"/>
          </p:nvPr>
        </p:nvSpPr>
        <p:spPr>
          <a:xfrm>
            <a:off x="308343" y="1195399"/>
            <a:ext cx="8527314" cy="3132051"/>
          </a:xfrm>
          <a:prstGeom prst="rect">
            <a:avLst/>
          </a:prstGeom>
        </p:spPr>
        <p:txBody>
          <a:bodyPr spcFirstLastPara="1" wrap="square" lIns="91425" tIns="91425" rIns="91425" bIns="91425" anchor="ctr" anchorCtr="0">
            <a:noAutofit/>
          </a:bodyPr>
          <a:lstStyle/>
          <a:p>
            <a:pPr marL="0" lvl="0" indent="0"/>
            <a:r>
              <a:rPr lang="en" dirty="0"/>
              <a:t>Tesla already has and</a:t>
            </a:r>
            <a:r>
              <a:rPr lang="en-IN" dirty="0"/>
              <a:t> boast about its “$0 marketing budget”.</a:t>
            </a:r>
          </a:p>
          <a:p>
            <a:pPr marL="0" lvl="0" indent="0" algn="l" rtl="0">
              <a:spcBef>
                <a:spcPts val="0"/>
              </a:spcBef>
              <a:spcAft>
                <a:spcPts val="0"/>
              </a:spcAft>
              <a:buNone/>
            </a:pPr>
            <a:r>
              <a:rPr lang="en-IN" dirty="0"/>
              <a:t>Which has worked great as per many experts.</a:t>
            </a:r>
          </a:p>
          <a:p>
            <a:pPr marL="0" lvl="0" indent="0" algn="l" rtl="0">
              <a:spcBef>
                <a:spcPts val="0"/>
              </a:spcBef>
              <a:spcAft>
                <a:spcPts val="0"/>
              </a:spcAft>
              <a:buNone/>
            </a:pPr>
            <a:r>
              <a:rPr lang="en-IN" dirty="0"/>
              <a:t>In India however it won’t be working as there are already many Expensive and Luxury car companies established ,marketing Tesla as a Eco-friendly Luxury and modern car will definitely shift the customers to get a Tesla. Here ‘Modern’ and ‘Next Generation’ should be the key words.</a:t>
            </a:r>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0"/>
          <p:cNvSpPr txBox="1">
            <a:spLocks noGrp="1"/>
          </p:cNvSpPr>
          <p:nvPr>
            <p:ph type="ctrTitle"/>
          </p:nvPr>
        </p:nvSpPr>
        <p:spPr>
          <a:xfrm>
            <a:off x="2109301" y="432013"/>
            <a:ext cx="6120300" cy="8595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Reliance Jio</a:t>
            </a:r>
            <a:endParaRPr dirty="0"/>
          </a:p>
        </p:txBody>
      </p:sp>
      <p:sp>
        <p:nvSpPr>
          <p:cNvPr id="332" name="Google Shape;332;p40"/>
          <p:cNvSpPr txBox="1">
            <a:spLocks noGrp="1"/>
          </p:cNvSpPr>
          <p:nvPr>
            <p:ph type="subTitle" idx="1"/>
          </p:nvPr>
        </p:nvSpPr>
        <p:spPr>
          <a:xfrm>
            <a:off x="350873" y="1871330"/>
            <a:ext cx="8474149" cy="29877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t>A</a:t>
            </a:r>
            <a:r>
              <a:rPr lang="en" sz="1800" dirty="0"/>
              <a:t>s from a consumer perspective jio was a great startup and an initiative . </a:t>
            </a:r>
          </a:p>
          <a:p>
            <a:pPr marL="0" lvl="0" indent="0" algn="l" rtl="0">
              <a:spcBef>
                <a:spcPts val="0"/>
              </a:spcBef>
              <a:spcAft>
                <a:spcPts val="0"/>
              </a:spcAft>
              <a:buNone/>
            </a:pPr>
            <a:r>
              <a:rPr lang="en-IN" sz="1800" dirty="0"/>
              <a:t>• Reliance’s vision for India was that broadband and digital services should no longer be a luxury item ,Rather convert it into a basic necessity that can be consumed in abundance by consumers and small businesses .The initiatives are truly aligned with the Government of India's ‘Digital India’ vision for our nation. </a:t>
            </a:r>
          </a:p>
          <a:p>
            <a:pPr marL="0" lvl="0" indent="0" algn="l" rtl="0">
              <a:spcBef>
                <a:spcPts val="0"/>
              </a:spcBef>
              <a:spcAft>
                <a:spcPts val="0"/>
              </a:spcAft>
              <a:buNone/>
            </a:pPr>
            <a:r>
              <a:rPr lang="en-IN" sz="1800" dirty="0"/>
              <a:t>• Affordable Devices </a:t>
            </a:r>
          </a:p>
          <a:p>
            <a:pPr marL="0" lvl="0" indent="0" algn="l" rtl="0">
              <a:spcBef>
                <a:spcPts val="0"/>
              </a:spcBef>
              <a:spcAft>
                <a:spcPts val="0"/>
              </a:spcAft>
              <a:buNone/>
            </a:pPr>
            <a:r>
              <a:rPr lang="en-IN" sz="1800" dirty="0"/>
              <a:t>• Digital Education </a:t>
            </a:r>
          </a:p>
          <a:p>
            <a:pPr marL="0" lvl="0" indent="0" algn="l" rtl="0">
              <a:spcBef>
                <a:spcPts val="0"/>
              </a:spcBef>
              <a:spcAft>
                <a:spcPts val="0"/>
              </a:spcAft>
              <a:buNone/>
            </a:pPr>
            <a:r>
              <a:rPr lang="en-IN" sz="1800" dirty="0"/>
              <a:t>• Digital Currency </a:t>
            </a:r>
          </a:p>
          <a:p>
            <a:pPr marL="0" lvl="0" indent="0" algn="l" rtl="0">
              <a:spcBef>
                <a:spcPts val="0"/>
              </a:spcBef>
              <a:spcAft>
                <a:spcPts val="0"/>
              </a:spcAft>
              <a:buNone/>
            </a:pPr>
            <a:r>
              <a:rPr lang="en-IN" sz="1800" dirty="0"/>
              <a:t>• Digital Entertainment and social connectivity</a:t>
            </a:r>
          </a:p>
          <a:p>
            <a:pPr marL="0" lvl="0" indent="0" algn="l" rtl="0">
              <a:spcBef>
                <a:spcPts val="0"/>
              </a:spcBef>
              <a:spcAft>
                <a:spcPts val="0"/>
              </a:spcAft>
              <a:buNone/>
            </a:pPr>
            <a:r>
              <a:rPr lang="en-IN" sz="1800" dirty="0"/>
              <a:t>• Free welcome offers</a:t>
            </a:r>
            <a:endParaRPr sz="1800" dirty="0"/>
          </a:p>
        </p:txBody>
      </p:sp>
      <p:pic>
        <p:nvPicPr>
          <p:cNvPr id="1026" name="Picture 2">
            <a:extLst>
              <a:ext uri="{FF2B5EF4-FFF2-40B4-BE49-F238E27FC236}">
                <a16:creationId xmlns:a16="http://schemas.microsoft.com/office/drawing/2014/main" id="{28EDE52D-35C1-4EA8-82BA-4C1F6CCCE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3" y="284420"/>
            <a:ext cx="1286871" cy="12868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308522" y="1399329"/>
            <a:ext cx="2631900" cy="32160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Profitable</a:t>
            </a:r>
            <a:endParaRPr sz="2400" b="1" dirty="0"/>
          </a:p>
          <a:p>
            <a:pPr marL="0" lvl="0" indent="0" algn="l" rtl="0">
              <a:spcBef>
                <a:spcPts val="600"/>
              </a:spcBef>
              <a:spcAft>
                <a:spcPts val="0"/>
              </a:spcAft>
              <a:buNone/>
            </a:pPr>
            <a:r>
              <a:rPr lang="en" dirty="0"/>
              <a:t>Jio</a:t>
            </a:r>
            <a:r>
              <a:rPr lang="en-IN" dirty="0"/>
              <a:t> isn't listed on any stock exchange. Investing can be done in its parent company  Reliance Industries.</a:t>
            </a:r>
          </a:p>
          <a:p>
            <a:pPr marL="0" lvl="0" indent="0" algn="l" rtl="0">
              <a:spcBef>
                <a:spcPts val="600"/>
              </a:spcBef>
              <a:spcAft>
                <a:spcPts val="0"/>
              </a:spcAft>
              <a:buNone/>
            </a:pPr>
            <a:r>
              <a:rPr lang="en-IN" dirty="0"/>
              <a:t>Yes, Reliance is very profitable for investing with a current PE ratio of 20.41 .</a:t>
            </a:r>
          </a:p>
          <a:p>
            <a:pPr marL="0" lvl="0" indent="0" algn="l" rtl="0">
              <a:spcBef>
                <a:spcPts val="600"/>
              </a:spcBef>
              <a:spcAft>
                <a:spcPts val="0"/>
              </a:spcAft>
              <a:buNone/>
            </a:pPr>
            <a:endParaRPr dirty="0"/>
          </a:p>
        </p:txBody>
      </p:sp>
      <p:sp>
        <p:nvSpPr>
          <p:cNvPr id="149" name="Google Shape;149;p23"/>
          <p:cNvSpPr txBox="1">
            <a:spLocks noGrp="1"/>
          </p:cNvSpPr>
          <p:nvPr>
            <p:ph type="body" idx="2"/>
          </p:nvPr>
        </p:nvSpPr>
        <p:spPr>
          <a:xfrm>
            <a:off x="3165670" y="1399329"/>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Capital intensive</a:t>
            </a:r>
            <a:endParaRPr sz="2400" b="1" dirty="0"/>
          </a:p>
          <a:p>
            <a:pPr marL="0" lvl="0" indent="0" algn="l" rtl="0">
              <a:spcBef>
                <a:spcPts val="600"/>
              </a:spcBef>
              <a:spcAft>
                <a:spcPts val="0"/>
              </a:spcAft>
              <a:buNone/>
            </a:pPr>
            <a:r>
              <a:rPr lang="en-IN" dirty="0"/>
              <a:t>Jio is capital intensive as it requires an extensive network infrastructure to provide fixed line and wireless services. </a:t>
            </a:r>
            <a:endParaRPr dirty="0"/>
          </a:p>
        </p:txBody>
      </p:sp>
      <p:sp>
        <p:nvSpPr>
          <p:cNvPr id="150" name="Google Shape;150;p23"/>
          <p:cNvSpPr txBox="1">
            <a:spLocks noGrp="1"/>
          </p:cNvSpPr>
          <p:nvPr>
            <p:ph type="body" idx="3"/>
          </p:nvPr>
        </p:nvSpPr>
        <p:spPr>
          <a:xfrm>
            <a:off x="6022818" y="1399329"/>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Scalable</a:t>
            </a:r>
            <a:endParaRPr sz="2400" b="1" dirty="0"/>
          </a:p>
          <a:p>
            <a:pPr marL="0" lvl="0" indent="0" algn="l" rtl="0">
              <a:spcBef>
                <a:spcPts val="600"/>
              </a:spcBef>
              <a:spcAft>
                <a:spcPts val="0"/>
              </a:spcAft>
              <a:buNone/>
            </a:pPr>
            <a:r>
              <a:rPr lang="en-IN" dirty="0"/>
              <a:t>Yes, Jio has proved its by</a:t>
            </a:r>
          </a:p>
          <a:p>
            <a:pPr marL="0" lvl="0" indent="0" algn="l" rtl="0">
              <a:spcBef>
                <a:spcPts val="600"/>
              </a:spcBef>
              <a:spcAft>
                <a:spcPts val="0"/>
              </a:spcAft>
              <a:buNone/>
            </a:pPr>
            <a:r>
              <a:rPr lang="en-IN" dirty="0"/>
              <a:t>Providing service to 400 million+ customers in 2020.</a:t>
            </a:r>
            <a:endParaRPr dirty="0"/>
          </a:p>
          <a:p>
            <a:pPr marL="0" lvl="0" indent="0" algn="l" rtl="0">
              <a:spcBef>
                <a:spcPts val="600"/>
              </a:spcBef>
              <a:spcAft>
                <a:spcPts val="0"/>
              </a:spcAft>
              <a:buNone/>
            </a:pPr>
            <a:endParaRPr dirty="0"/>
          </a:p>
        </p:txBody>
      </p:sp>
      <p:sp>
        <p:nvSpPr>
          <p:cNvPr id="151" name="Google Shape;151;p23"/>
          <p:cNvSpPr txBox="1">
            <a:spLocks noGrp="1"/>
          </p:cNvSpPr>
          <p:nvPr>
            <p:ph type="title"/>
          </p:nvPr>
        </p:nvSpPr>
        <p:spPr>
          <a:xfrm>
            <a:off x="870450" y="76249"/>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a:t>
            </a:r>
            <a:endParaRPr dirty="0"/>
          </a:p>
        </p:txBody>
      </p:sp>
      <p:sp>
        <p:nvSpPr>
          <p:cNvPr id="152" name="Google Shape;152;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76534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170120" y="995599"/>
            <a:ext cx="4752753" cy="31523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400" b="1" dirty="0"/>
              <a:t>B</a:t>
            </a:r>
            <a:r>
              <a:rPr lang="en" sz="2400" b="1" dirty="0"/>
              <a:t>arriers to entry in this field</a:t>
            </a:r>
            <a:endParaRPr sz="2400" b="1" dirty="0"/>
          </a:p>
          <a:p>
            <a:pPr marL="0" lvl="0" indent="0" algn="l" rtl="0">
              <a:spcBef>
                <a:spcPts val="600"/>
              </a:spcBef>
              <a:spcAft>
                <a:spcPts val="0"/>
              </a:spcAft>
              <a:buNone/>
            </a:pPr>
            <a:r>
              <a:rPr lang="en-IN" sz="1600" dirty="0"/>
              <a:t>The major barrier for Jio was to gain customers who are being provided really good telecom services already from companies like Airtel , Vodafone etc. Jio needed to gain those satisfied customers. Provide them with something even better and profitable for the customers. Jio provided its customers with a unique and a more affordable solution that the existing companies had. It provided the customers with free internet , just by only buying the sim, free calling, SMS etc. which was only provided by Jio at that time , this tactic was used to increase the customers and break the market of big companies like Airtel. The customers started buying it's services in huge numbers</a:t>
            </a:r>
            <a:r>
              <a:rPr lang="en-IN" dirty="0"/>
              <a:t>.</a:t>
            </a:r>
            <a:endParaRPr dirty="0"/>
          </a:p>
        </p:txBody>
      </p:sp>
      <p:sp>
        <p:nvSpPr>
          <p:cNvPr id="149" name="Google Shape;149;p23"/>
          <p:cNvSpPr txBox="1">
            <a:spLocks noGrp="1"/>
          </p:cNvSpPr>
          <p:nvPr>
            <p:ph type="body" idx="2"/>
          </p:nvPr>
        </p:nvSpPr>
        <p:spPr>
          <a:xfrm>
            <a:off x="4922873" y="977199"/>
            <a:ext cx="3817088" cy="36964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Why customers should choose Jio</a:t>
            </a:r>
          </a:p>
          <a:p>
            <a:pPr marL="0" lvl="0" indent="0" algn="l" rtl="0">
              <a:spcBef>
                <a:spcPts val="600"/>
              </a:spcBef>
              <a:spcAft>
                <a:spcPts val="0"/>
              </a:spcAft>
              <a:buNone/>
            </a:pPr>
            <a:r>
              <a:rPr lang="en-IN" dirty="0"/>
              <a:t>There are currently 4 Pan India mobile service providers- Jio, Airtel, Vodafone Idea and BSNL. Out these four, Airtel and Vodafone Idea have 2G, 3G and 4G network . BSNL has only 2G and 3G network across India but Jio has only 4G network across India and its coverage is very good covering almost 90 % of Indian population in cities, towns, small towns and villages.</a:t>
            </a:r>
            <a:endParaRPr b="1" dirty="0"/>
          </a:p>
        </p:txBody>
      </p:sp>
      <p:sp>
        <p:nvSpPr>
          <p:cNvPr id="151" name="Google Shape;151;p23"/>
          <p:cNvSpPr txBox="1">
            <a:spLocks noGrp="1"/>
          </p:cNvSpPr>
          <p:nvPr>
            <p:ph type="title"/>
          </p:nvPr>
        </p:nvSpPr>
        <p:spPr>
          <a:xfrm>
            <a:off x="870450" y="5544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a:t>
            </a:r>
            <a:endParaRPr dirty="0"/>
          </a:p>
        </p:txBody>
      </p:sp>
      <p:sp>
        <p:nvSpPr>
          <p:cNvPr id="152" name="Google Shape;152;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100849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287078" y="1032520"/>
            <a:ext cx="4667693" cy="3641131"/>
          </a:xfrm>
          <a:prstGeom prst="rect">
            <a:avLst/>
          </a:prstGeom>
        </p:spPr>
        <p:txBody>
          <a:bodyPr spcFirstLastPara="1" wrap="square" lIns="91425" tIns="91425" rIns="91425" bIns="91425" anchor="t" anchorCtr="0">
            <a:noAutofit/>
          </a:bodyPr>
          <a:lstStyle/>
          <a:p>
            <a:pPr marL="0" indent="0">
              <a:buNone/>
            </a:pPr>
            <a:r>
              <a:rPr lang="en-IN" sz="2400" b="1" dirty="0"/>
              <a:t>Cost of bring new customers &amp; Future of the market</a:t>
            </a:r>
          </a:p>
          <a:p>
            <a:pPr marL="0" lvl="0" indent="0" algn="l" rtl="0">
              <a:spcBef>
                <a:spcPts val="600"/>
              </a:spcBef>
              <a:spcAft>
                <a:spcPts val="0"/>
              </a:spcAft>
              <a:buNone/>
            </a:pPr>
            <a:r>
              <a:rPr lang="en-IN" dirty="0"/>
              <a:t>As with the funding from its parent company, Jio was able to give its all new customers with free internet service and unlimited calls by just getting a Jio sim and becoming a customer. Later by charging for there services it recovered all its loans and is now in huge profit.</a:t>
            </a:r>
          </a:p>
          <a:p>
            <a:pPr marL="0" lvl="0" indent="0" algn="l" rtl="0">
              <a:spcBef>
                <a:spcPts val="600"/>
              </a:spcBef>
              <a:spcAft>
                <a:spcPts val="0"/>
              </a:spcAft>
              <a:buNone/>
            </a:pPr>
            <a:r>
              <a:rPr lang="en-IN" dirty="0"/>
              <a:t>The future for telecom industry looks very promising and specially in times of covid.</a:t>
            </a:r>
          </a:p>
          <a:p>
            <a:pPr marL="0" lvl="0" indent="0" algn="l" rtl="0">
              <a:spcBef>
                <a:spcPts val="600"/>
              </a:spcBef>
              <a:spcAft>
                <a:spcPts val="0"/>
              </a:spcAft>
              <a:buNone/>
            </a:pPr>
            <a:endParaRPr dirty="0"/>
          </a:p>
        </p:txBody>
      </p:sp>
      <p:sp>
        <p:nvSpPr>
          <p:cNvPr id="149" name="Google Shape;149;p23"/>
          <p:cNvSpPr txBox="1">
            <a:spLocks noGrp="1"/>
          </p:cNvSpPr>
          <p:nvPr>
            <p:ph type="body" idx="2"/>
          </p:nvPr>
        </p:nvSpPr>
        <p:spPr>
          <a:xfrm>
            <a:off x="5106110" y="977199"/>
            <a:ext cx="3251079" cy="36964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400" b="1" dirty="0"/>
              <a:t>Competitors</a:t>
            </a:r>
          </a:p>
          <a:p>
            <a:pPr marL="0" lvl="0" indent="0" algn="l" rtl="0">
              <a:spcBef>
                <a:spcPts val="600"/>
              </a:spcBef>
              <a:spcAft>
                <a:spcPts val="0"/>
              </a:spcAft>
              <a:buNone/>
            </a:pPr>
            <a:r>
              <a:rPr lang="en-IN" dirty="0"/>
              <a:t>With the launch of Reliance Jio , market shares of other major telcos like Airtel, Vodafone, Idea have been falling abruptly. </a:t>
            </a:r>
          </a:p>
          <a:p>
            <a:pPr marL="0" lvl="0" indent="0" algn="l" rtl="0">
              <a:spcBef>
                <a:spcPts val="600"/>
              </a:spcBef>
              <a:spcAft>
                <a:spcPts val="0"/>
              </a:spcAft>
              <a:buNone/>
            </a:pPr>
            <a:r>
              <a:rPr lang="en-IN" dirty="0"/>
              <a:t>The unlimited offers of Jio and its boosting trend have made other major telecom service providers to re-think about their tariffs. And to step with this intensifying volume of rivalry and drive users.</a:t>
            </a:r>
            <a:endParaRPr dirty="0"/>
          </a:p>
        </p:txBody>
      </p:sp>
      <p:sp>
        <p:nvSpPr>
          <p:cNvPr id="151" name="Google Shape;151;p23"/>
          <p:cNvSpPr txBox="1">
            <a:spLocks noGrp="1"/>
          </p:cNvSpPr>
          <p:nvPr>
            <p:ph type="title"/>
          </p:nvPr>
        </p:nvSpPr>
        <p:spPr>
          <a:xfrm>
            <a:off x="870450" y="76249"/>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a:t>
            </a:r>
            <a:endParaRPr dirty="0"/>
          </a:p>
        </p:txBody>
      </p:sp>
      <p:sp>
        <p:nvSpPr>
          <p:cNvPr id="152" name="Google Shape;152;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382493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ctrTitle" idx="4294967295"/>
          </p:nvPr>
        </p:nvSpPr>
        <p:spPr>
          <a:xfrm>
            <a:off x="2377872" y="2179350"/>
            <a:ext cx="4782900" cy="7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2"/>
                </a:solidFill>
              </a:rPr>
              <a:t>Thank You!</a:t>
            </a:r>
            <a:endParaRPr sz="6000" dirty="0">
              <a:solidFill>
                <a:schemeClr val="accent2"/>
              </a:solidFill>
            </a:endParaRPr>
          </a:p>
        </p:txBody>
      </p:sp>
      <p:sp>
        <p:nvSpPr>
          <p:cNvPr id="309" name="Google Shape;309;p37"/>
          <p:cNvSpPr txBox="1">
            <a:spLocks noGrp="1"/>
          </p:cNvSpPr>
          <p:nvPr>
            <p:ph type="body" idx="4294967295"/>
          </p:nvPr>
        </p:nvSpPr>
        <p:spPr>
          <a:xfrm>
            <a:off x="3015826" y="3507725"/>
            <a:ext cx="4782900" cy="125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400" dirty="0"/>
              <a:t>By Ganesh Mahalawat</a:t>
            </a:r>
          </a:p>
          <a:p>
            <a:pPr marL="0" lvl="0" indent="0" algn="l" rtl="0">
              <a:spcBef>
                <a:spcPts val="600"/>
              </a:spcBef>
              <a:spcAft>
                <a:spcPts val="0"/>
              </a:spcAft>
              <a:buNone/>
            </a:pPr>
            <a:r>
              <a:rPr lang="en-IN" dirty="0"/>
              <a:t>            200368</a:t>
            </a:r>
            <a:endParaRPr sz="2400" dirty="0"/>
          </a:p>
        </p:txBody>
      </p:sp>
      <p:sp>
        <p:nvSpPr>
          <p:cNvPr id="310" name="Google Shape;310;p3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idx="4294967295"/>
          </p:nvPr>
        </p:nvSpPr>
        <p:spPr>
          <a:xfrm>
            <a:off x="832919" y="-56554"/>
            <a:ext cx="73839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Business</a:t>
            </a:r>
            <a:endParaRPr sz="2800" dirty="0"/>
          </a:p>
        </p:txBody>
      </p:sp>
      <p:sp>
        <p:nvSpPr>
          <p:cNvPr id="229" name="Google Shape;229;p32"/>
          <p:cNvSpPr txBox="1">
            <a:spLocks noGrp="1"/>
          </p:cNvSpPr>
          <p:nvPr>
            <p:ph type="body" idx="4294967295"/>
          </p:nvPr>
        </p:nvSpPr>
        <p:spPr>
          <a:xfrm>
            <a:off x="823275" y="669851"/>
            <a:ext cx="7739438" cy="238169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200" dirty="0">
                <a:solidFill>
                  <a:schemeClr val="lt1"/>
                </a:solidFill>
              </a:rPr>
              <a:t>A business is defined as an organization or enterprising entity engaged in commercial, industrial, or professional activities. Businesses can be for</a:t>
            </a:r>
          </a:p>
          <a:p>
            <a:pPr marL="0" lvl="0" indent="0" algn="l" rtl="0">
              <a:spcBef>
                <a:spcPts val="600"/>
              </a:spcBef>
              <a:spcAft>
                <a:spcPts val="0"/>
              </a:spcAft>
              <a:buNone/>
            </a:pPr>
            <a:r>
              <a:rPr lang="en-IN" sz="1200" dirty="0">
                <a:solidFill>
                  <a:schemeClr val="lt1"/>
                </a:solidFill>
              </a:rPr>
              <a:t>-profit entities,  which is on most of the businesses are focused. </a:t>
            </a:r>
          </a:p>
          <a:p>
            <a:pPr marL="0" lvl="0" indent="0" algn="l" rtl="0">
              <a:spcBef>
                <a:spcPts val="600"/>
              </a:spcBef>
              <a:spcAft>
                <a:spcPts val="0"/>
              </a:spcAft>
              <a:buNone/>
            </a:pPr>
            <a:r>
              <a:rPr lang="en-IN" sz="1200" dirty="0">
                <a:solidFill>
                  <a:schemeClr val="lt1"/>
                </a:solidFill>
              </a:rPr>
              <a:t>-non-profit organizations that operate to full fill a charitable mission or further a social cause.</a:t>
            </a:r>
            <a:endParaRPr lang="en" sz="1200" dirty="0">
              <a:solidFill>
                <a:schemeClr val="lt1"/>
              </a:solidFill>
            </a:endParaRPr>
          </a:p>
          <a:p>
            <a:pPr marL="0" lvl="0" indent="0" algn="l" rtl="0">
              <a:spcBef>
                <a:spcPts val="600"/>
              </a:spcBef>
              <a:spcAft>
                <a:spcPts val="0"/>
              </a:spcAft>
              <a:buNone/>
            </a:pPr>
            <a:endParaRPr lang="en" sz="1200" dirty="0">
              <a:solidFill>
                <a:schemeClr val="lt1"/>
              </a:solidFill>
            </a:endParaRPr>
          </a:p>
          <a:p>
            <a:pPr marL="0" lvl="0" indent="0" algn="l" rtl="0">
              <a:spcBef>
                <a:spcPts val="600"/>
              </a:spcBef>
              <a:spcAft>
                <a:spcPts val="0"/>
              </a:spcAft>
              <a:buNone/>
            </a:pPr>
            <a:endParaRPr lang="en" sz="1200" dirty="0">
              <a:solidFill>
                <a:schemeClr val="lt1"/>
              </a:solidFill>
            </a:endParaRPr>
          </a:p>
          <a:p>
            <a:pPr marL="0" lvl="0" indent="0" algn="l" rtl="0">
              <a:spcBef>
                <a:spcPts val="600"/>
              </a:spcBef>
              <a:spcAft>
                <a:spcPts val="0"/>
              </a:spcAft>
              <a:buNone/>
            </a:pPr>
            <a:r>
              <a:rPr lang="en-IN" sz="1200" dirty="0">
                <a:solidFill>
                  <a:schemeClr val="lt1"/>
                </a:solidFill>
              </a:rPr>
              <a:t>Businesses most often form after the development of a business</a:t>
            </a:r>
          </a:p>
          <a:p>
            <a:pPr marL="0" lvl="0" indent="0" algn="l" rtl="0">
              <a:spcBef>
                <a:spcPts val="600"/>
              </a:spcBef>
              <a:spcAft>
                <a:spcPts val="0"/>
              </a:spcAft>
              <a:buNone/>
            </a:pPr>
            <a:r>
              <a:rPr lang="en-IN" sz="1200" dirty="0">
                <a:solidFill>
                  <a:schemeClr val="lt1"/>
                </a:solidFill>
              </a:rPr>
              <a:t>Plan or business idea, which is a formal document detailing a</a:t>
            </a:r>
          </a:p>
          <a:p>
            <a:pPr marL="0" lvl="0" indent="0" algn="l" rtl="0">
              <a:spcBef>
                <a:spcPts val="600"/>
              </a:spcBef>
              <a:spcAft>
                <a:spcPts val="0"/>
              </a:spcAft>
              <a:buNone/>
            </a:pPr>
            <a:r>
              <a:rPr lang="en-IN" sz="1200" dirty="0">
                <a:solidFill>
                  <a:schemeClr val="lt1"/>
                </a:solidFill>
              </a:rPr>
              <a:t> business's goals and objectives, and its strategies of how it will </a:t>
            </a:r>
          </a:p>
          <a:p>
            <a:pPr marL="0" lvl="0" indent="0" algn="l" rtl="0">
              <a:spcBef>
                <a:spcPts val="600"/>
              </a:spcBef>
              <a:spcAft>
                <a:spcPts val="0"/>
              </a:spcAft>
              <a:buNone/>
            </a:pPr>
            <a:r>
              <a:rPr lang="en-IN" sz="1200" dirty="0">
                <a:solidFill>
                  <a:schemeClr val="lt1"/>
                </a:solidFill>
              </a:rPr>
              <a:t>achieve the goals and objectives. Business plans are almost </a:t>
            </a:r>
          </a:p>
          <a:p>
            <a:pPr marL="0" lvl="0" indent="0" algn="l" rtl="0">
              <a:spcBef>
                <a:spcPts val="600"/>
              </a:spcBef>
              <a:spcAft>
                <a:spcPts val="0"/>
              </a:spcAft>
              <a:buNone/>
            </a:pPr>
            <a:r>
              <a:rPr lang="en-IN" sz="1200" dirty="0">
                <a:solidFill>
                  <a:schemeClr val="lt1"/>
                </a:solidFill>
              </a:rPr>
              <a:t>essential when borrowing capital(Loan) to begin operations.</a:t>
            </a:r>
            <a:endParaRPr lang="en" sz="1200" dirty="0">
              <a:solidFill>
                <a:schemeClr val="lt1"/>
              </a:solidFill>
            </a:endParaRPr>
          </a:p>
        </p:txBody>
      </p:sp>
      <p:sp>
        <p:nvSpPr>
          <p:cNvPr id="235" name="Google Shape;235;p32"/>
          <p:cNvSpPr/>
          <p:nvPr/>
        </p:nvSpPr>
        <p:spPr>
          <a:xfrm>
            <a:off x="172774" y="2439081"/>
            <a:ext cx="318949" cy="29530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6" name="Google Shape;236;p32"/>
          <p:cNvGrpSpPr/>
          <p:nvPr/>
        </p:nvGrpSpPr>
        <p:grpSpPr>
          <a:xfrm>
            <a:off x="260985" y="212808"/>
            <a:ext cx="357726" cy="222613"/>
            <a:chOff x="1241275" y="3718400"/>
            <a:chExt cx="450650" cy="302875"/>
          </a:xfrm>
        </p:grpSpPr>
        <p:sp>
          <p:nvSpPr>
            <p:cNvPr id="237" name="Google Shape;237;p32"/>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2"/>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2"/>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2"/>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 name="Google Shape;241;p32"/>
          <p:cNvGrpSpPr/>
          <p:nvPr/>
        </p:nvGrpSpPr>
        <p:grpSpPr>
          <a:xfrm>
            <a:off x="8598839" y="2507583"/>
            <a:ext cx="308272" cy="298006"/>
            <a:chOff x="3294650" y="3652450"/>
            <a:chExt cx="388350" cy="405450"/>
          </a:xfrm>
        </p:grpSpPr>
        <p:sp>
          <p:nvSpPr>
            <p:cNvPr id="242" name="Google Shape;242;p3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3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5" name="Google Shape;245;p32"/>
          <p:cNvGrpSpPr/>
          <p:nvPr/>
        </p:nvGrpSpPr>
        <p:grpSpPr>
          <a:xfrm>
            <a:off x="8637987" y="4651143"/>
            <a:ext cx="324744" cy="300707"/>
            <a:chOff x="6654650" y="3665275"/>
            <a:chExt cx="409100" cy="409125"/>
          </a:xfrm>
        </p:grpSpPr>
        <p:sp>
          <p:nvSpPr>
            <p:cNvPr id="246" name="Google Shape;246;p32"/>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32"/>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8" name="Google Shape;248;p32"/>
          <p:cNvGrpSpPr/>
          <p:nvPr/>
        </p:nvGrpSpPr>
        <p:grpSpPr>
          <a:xfrm>
            <a:off x="243633" y="4594733"/>
            <a:ext cx="351892" cy="325844"/>
            <a:chOff x="570875" y="4322250"/>
            <a:chExt cx="443300" cy="443325"/>
          </a:xfrm>
        </p:grpSpPr>
        <p:sp>
          <p:nvSpPr>
            <p:cNvPr id="249" name="Google Shape;249;p3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32"/>
          <p:cNvGrpSpPr/>
          <p:nvPr/>
        </p:nvGrpSpPr>
        <p:grpSpPr>
          <a:xfrm>
            <a:off x="8615310" y="184096"/>
            <a:ext cx="340262" cy="335693"/>
            <a:chOff x="5970800" y="1619250"/>
            <a:chExt cx="428650" cy="456725"/>
          </a:xfrm>
        </p:grpSpPr>
        <p:sp>
          <p:nvSpPr>
            <p:cNvPr id="254" name="Google Shape;254;p3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259;p3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1026" name="Picture 2">
            <a:extLst>
              <a:ext uri="{FF2B5EF4-FFF2-40B4-BE49-F238E27FC236}">
                <a16:creationId xmlns:a16="http://schemas.microsoft.com/office/drawing/2014/main" id="{7550E577-1600-4F2E-9FA3-2C57177A4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765" y="2451698"/>
            <a:ext cx="3991957" cy="2257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 of 2 shops </a:t>
            </a:r>
            <a:endParaRPr dirty="0"/>
          </a:p>
        </p:txBody>
      </p:sp>
      <p:sp>
        <p:nvSpPr>
          <p:cNvPr id="93" name="Google Shape;93;p16"/>
          <p:cNvSpPr txBox="1"/>
          <p:nvPr/>
        </p:nvSpPr>
        <p:spPr>
          <a:xfrm>
            <a:off x="457325" y="1088180"/>
            <a:ext cx="3776700" cy="236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latin typeface="Source Sans Pro"/>
                <a:ea typeface="Source Sans Pro"/>
                <a:cs typeface="Source Sans Pro"/>
                <a:sym typeface="Source Sans Pro"/>
              </a:rPr>
              <a:t>Shop 1: Domino’s Pizza </a:t>
            </a:r>
            <a:endParaRPr dirty="0">
              <a:solidFill>
                <a:schemeClr val="accent3"/>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IN" dirty="0">
                <a:solidFill>
                  <a:schemeClr val="dk1"/>
                </a:solidFill>
                <a:latin typeface="Source Sans Pro"/>
                <a:ea typeface="Source Sans Pro"/>
                <a:cs typeface="Source Sans Pro"/>
                <a:sym typeface="Source Sans Pro"/>
              </a:rPr>
              <a:t>&gt;Open 24/7</a:t>
            </a:r>
          </a:p>
          <a:p>
            <a:pPr marL="0" lvl="0" indent="0" algn="l" rtl="0">
              <a:spcBef>
                <a:spcPts val="600"/>
              </a:spcBef>
              <a:spcAft>
                <a:spcPts val="0"/>
              </a:spcAft>
              <a:buClr>
                <a:schemeClr val="dk1"/>
              </a:buClr>
              <a:buSzPts val="1100"/>
              <a:buFont typeface="Arial"/>
              <a:buNone/>
            </a:pPr>
            <a:r>
              <a:rPr lang="en-IN" dirty="0">
                <a:solidFill>
                  <a:schemeClr val="dk1"/>
                </a:solidFill>
                <a:latin typeface="Source Sans Pro"/>
                <a:ea typeface="Source Sans Pro"/>
                <a:cs typeface="Source Sans Pro"/>
                <a:sym typeface="Source Sans Pro"/>
              </a:rPr>
              <a:t>&gt;Goggle maps rating: 3.8</a:t>
            </a:r>
          </a:p>
          <a:p>
            <a:pPr marL="0" lvl="0" indent="0" algn="l" rtl="0">
              <a:spcBef>
                <a:spcPts val="600"/>
              </a:spcBef>
              <a:spcAft>
                <a:spcPts val="0"/>
              </a:spcAft>
              <a:buClr>
                <a:schemeClr val="dk1"/>
              </a:buClr>
              <a:buSzPts val="1100"/>
              <a:buFont typeface="Arial"/>
              <a:buNone/>
            </a:pPr>
            <a:r>
              <a:rPr lang="en-IN" dirty="0">
                <a:solidFill>
                  <a:schemeClr val="dk1"/>
                </a:solidFill>
                <a:latin typeface="Source Sans Pro"/>
                <a:ea typeface="Source Sans Pro"/>
                <a:cs typeface="Source Sans Pro"/>
                <a:sym typeface="Source Sans Pro"/>
              </a:rPr>
              <a:t>&gt;Good Home Delivery service</a:t>
            </a:r>
          </a:p>
          <a:p>
            <a:pPr marL="0" lvl="0" indent="0" algn="l" rtl="0">
              <a:spcBef>
                <a:spcPts val="600"/>
              </a:spcBef>
              <a:spcAft>
                <a:spcPts val="0"/>
              </a:spcAft>
              <a:buClr>
                <a:schemeClr val="dk1"/>
              </a:buClr>
              <a:buSzPts val="1100"/>
              <a:buFont typeface="Arial"/>
              <a:buNone/>
            </a:pPr>
            <a:r>
              <a:rPr lang="en-IN" dirty="0">
                <a:solidFill>
                  <a:schemeClr val="dk1"/>
                </a:solidFill>
                <a:latin typeface="Source Sans Pro"/>
                <a:ea typeface="Source Sans Pro"/>
                <a:cs typeface="Source Sans Pro"/>
                <a:sym typeface="Source Sans Pro"/>
              </a:rPr>
              <a:t>&gt;Area population : high density</a:t>
            </a:r>
          </a:p>
          <a:p>
            <a:pPr marL="0" lvl="0" indent="0" algn="l" rtl="0">
              <a:spcBef>
                <a:spcPts val="600"/>
              </a:spcBef>
              <a:spcAft>
                <a:spcPts val="0"/>
              </a:spcAft>
              <a:buClr>
                <a:schemeClr val="dk1"/>
              </a:buClr>
              <a:buSzPts val="1100"/>
              <a:buFont typeface="Arial"/>
              <a:buNone/>
            </a:pPr>
            <a:endParaRPr dirty="0">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chemeClr val="dk1"/>
              </a:solidFill>
              <a:latin typeface="Source Sans Pro"/>
              <a:ea typeface="Source Sans Pro"/>
              <a:cs typeface="Source Sans Pro"/>
              <a:sym typeface="Source Sans Pro"/>
            </a:endParaRPr>
          </a:p>
        </p:txBody>
      </p:sp>
      <p:sp>
        <p:nvSpPr>
          <p:cNvPr id="94" name="Google Shape;94;p16"/>
          <p:cNvSpPr txBox="1"/>
          <p:nvPr/>
        </p:nvSpPr>
        <p:spPr>
          <a:xfrm>
            <a:off x="4744975" y="1088180"/>
            <a:ext cx="3941700" cy="236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latin typeface="Source Sans Pro"/>
                <a:ea typeface="Source Sans Pro"/>
                <a:cs typeface="Source Sans Pro"/>
                <a:sym typeface="Source Sans Pro"/>
              </a:rPr>
              <a:t>Shop 2: VAGMINE’S PIZZA</a:t>
            </a:r>
            <a:endParaRPr lang="en" dirty="0">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r>
              <a:rPr lang="en" dirty="0">
                <a:solidFill>
                  <a:schemeClr val="dk1"/>
                </a:solidFill>
                <a:latin typeface="Source Sans Pro"/>
                <a:ea typeface="Source Sans Pro"/>
                <a:cs typeface="Source Sans Pro"/>
                <a:sym typeface="Source Sans Pro"/>
              </a:rPr>
              <a:t>&gt;Open 11:00am-10:30pm every day</a:t>
            </a:r>
          </a:p>
          <a:p>
            <a:pPr marL="0" lvl="0" indent="0" algn="l" rtl="0">
              <a:spcBef>
                <a:spcPts val="600"/>
              </a:spcBef>
              <a:spcAft>
                <a:spcPts val="0"/>
              </a:spcAft>
              <a:buNone/>
            </a:pPr>
            <a:r>
              <a:rPr lang="en" dirty="0">
                <a:solidFill>
                  <a:schemeClr val="dk1"/>
                </a:solidFill>
                <a:latin typeface="Source Sans Pro"/>
                <a:ea typeface="Source Sans Pro"/>
                <a:cs typeface="Source Sans Pro"/>
                <a:sym typeface="Source Sans Pro"/>
              </a:rPr>
              <a:t>&gt;Goggle maps rating : 3.9</a:t>
            </a:r>
          </a:p>
          <a:p>
            <a:pPr marL="0" lvl="0" indent="0" algn="l" rtl="0">
              <a:spcBef>
                <a:spcPts val="600"/>
              </a:spcBef>
              <a:spcAft>
                <a:spcPts val="0"/>
              </a:spcAft>
              <a:buNone/>
            </a:pPr>
            <a:r>
              <a:rPr lang="en" dirty="0">
                <a:solidFill>
                  <a:schemeClr val="dk1"/>
                </a:solidFill>
                <a:latin typeface="Source Sans Pro"/>
                <a:ea typeface="Source Sans Pro"/>
                <a:cs typeface="Source Sans Pro"/>
                <a:sym typeface="Source Sans Pro"/>
              </a:rPr>
              <a:t>&gt;No Home Delivery service of its own</a:t>
            </a:r>
          </a:p>
          <a:p>
            <a:pPr>
              <a:spcBef>
                <a:spcPts val="600"/>
              </a:spcBef>
            </a:pPr>
            <a:r>
              <a:rPr lang="en" dirty="0">
                <a:solidFill>
                  <a:schemeClr val="dk1"/>
                </a:solidFill>
                <a:latin typeface="Source Sans Pro"/>
                <a:ea typeface="Source Sans Pro"/>
                <a:cs typeface="Source Sans Pro"/>
                <a:sym typeface="Source Sans Pro"/>
              </a:rPr>
              <a:t>&gt;Area population : medium density </a:t>
            </a:r>
          </a:p>
          <a:p>
            <a:pPr marL="0" lvl="0" indent="0" algn="l" rtl="0">
              <a:spcBef>
                <a:spcPts val="600"/>
              </a:spcBef>
              <a:spcAft>
                <a:spcPts val="0"/>
              </a:spcAft>
              <a:buNone/>
            </a:pPr>
            <a:endParaRPr lang="en" dirty="0">
              <a:solidFill>
                <a:schemeClr val="dk1"/>
              </a:solidFill>
              <a:latin typeface="Source Sans Pro"/>
              <a:ea typeface="Source Sans Pro"/>
              <a:cs typeface="Source Sans Pro"/>
              <a:sym typeface="Source Sans Pro"/>
            </a:endParaRPr>
          </a:p>
        </p:txBody>
      </p:sp>
      <p:sp>
        <p:nvSpPr>
          <p:cNvPr id="95" name="Google Shape;95;p16"/>
          <p:cNvSpPr txBox="1"/>
          <p:nvPr/>
        </p:nvSpPr>
        <p:spPr>
          <a:xfrm>
            <a:off x="491827" y="2571750"/>
            <a:ext cx="8229600" cy="2445412"/>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b="1" dirty="0">
                <a:solidFill>
                  <a:schemeClr val="accent1"/>
                </a:solidFill>
                <a:latin typeface="Source Sans Pro"/>
                <a:ea typeface="Source Sans Pro"/>
                <a:cs typeface="Source Sans Pro"/>
                <a:sym typeface="Source Sans Pro"/>
              </a:rPr>
              <a:t>Shop 1 and 2 has similar products and prices still shop 1 is able to outperform shop 2!  </a:t>
            </a:r>
            <a:endParaRPr b="1" dirty="0">
              <a:solidFill>
                <a:schemeClr val="accent1"/>
              </a:solidFill>
              <a:latin typeface="Source Sans Pro"/>
              <a:ea typeface="Source Sans Pro"/>
              <a:cs typeface="Source Sans Pro"/>
              <a:sym typeface="Source Sans Pro"/>
            </a:endParaRPr>
          </a:p>
          <a:p>
            <a:pPr marL="0" lvl="0" indent="0" algn="l" rtl="0">
              <a:spcBef>
                <a:spcPts val="1000"/>
              </a:spcBef>
              <a:spcAft>
                <a:spcPts val="0"/>
              </a:spcAft>
              <a:buNone/>
            </a:pPr>
            <a:r>
              <a:rPr lang="en" dirty="0">
                <a:solidFill>
                  <a:schemeClr val="accent1"/>
                </a:solidFill>
                <a:latin typeface="Source Sans Pro"/>
                <a:ea typeface="Source Sans Pro"/>
                <a:cs typeface="Source Sans Pro"/>
                <a:sym typeface="Source Sans Pro"/>
              </a:rPr>
              <a:t>The reason can be in </a:t>
            </a:r>
          </a:p>
          <a:p>
            <a:pPr marL="0" lvl="0" indent="0" algn="l" rtl="0">
              <a:spcBef>
                <a:spcPts val="1000"/>
              </a:spcBef>
              <a:spcAft>
                <a:spcPts val="0"/>
              </a:spcAft>
              <a:buNone/>
            </a:pPr>
            <a:r>
              <a:rPr lang="en" dirty="0">
                <a:solidFill>
                  <a:schemeClr val="accent1"/>
                </a:solidFill>
                <a:latin typeface="Source Sans Pro"/>
                <a:ea typeface="Source Sans Pro"/>
                <a:cs typeface="Source Sans Pro"/>
                <a:sym typeface="Source Sans Pro"/>
              </a:rPr>
              <a:t>1)Location: Shop 1 is located on a busy road which connects resident area to market and couching centres while Shop 2 is located in outskerts of resident area away from market and couching centres.</a:t>
            </a:r>
          </a:p>
          <a:p>
            <a:pPr marL="0" lvl="0" indent="0" algn="l" rtl="0">
              <a:spcBef>
                <a:spcPts val="1000"/>
              </a:spcBef>
              <a:spcAft>
                <a:spcPts val="0"/>
              </a:spcAft>
              <a:buNone/>
            </a:pPr>
            <a:r>
              <a:rPr lang="en" dirty="0">
                <a:solidFill>
                  <a:schemeClr val="accent1"/>
                </a:solidFill>
                <a:latin typeface="Source Sans Pro"/>
                <a:ea typeface="Source Sans Pro"/>
                <a:cs typeface="Source Sans Pro"/>
                <a:sym typeface="Source Sans Pro"/>
              </a:rPr>
              <a:t>2)Brand value: Shop 1 is well known international brand implying customers having trust in service and less spectular about hygen.</a:t>
            </a:r>
          </a:p>
          <a:p>
            <a:pPr marL="0" lvl="0" indent="0" algn="l" rtl="0">
              <a:spcBef>
                <a:spcPts val="1000"/>
              </a:spcBef>
              <a:spcAft>
                <a:spcPts val="0"/>
              </a:spcAft>
              <a:buNone/>
            </a:pPr>
            <a:r>
              <a:rPr lang="en" dirty="0">
                <a:solidFill>
                  <a:schemeClr val="accent1"/>
                </a:solidFill>
                <a:latin typeface="Source Sans Pro"/>
                <a:ea typeface="Source Sans Pro"/>
                <a:cs typeface="Source Sans Pro"/>
                <a:sym typeface="Source Sans Pro"/>
              </a:rPr>
              <a:t>3)Home Delivery  and Ease of parking: These things makes shop 1 more approachable than 2.</a:t>
            </a:r>
            <a:endParaRPr dirty="0">
              <a:solidFill>
                <a:schemeClr val="accent1"/>
              </a:solidFill>
              <a:latin typeface="Source Sans Pro"/>
              <a:ea typeface="Source Sans Pro"/>
              <a:cs typeface="Source Sans Pro"/>
              <a:sym typeface="Source Sans Pro"/>
            </a:endParaRPr>
          </a:p>
          <a:p>
            <a:pPr marL="0" lvl="0" indent="0" algn="l" rtl="0">
              <a:spcBef>
                <a:spcPts val="1000"/>
              </a:spcBef>
              <a:spcAft>
                <a:spcPts val="0"/>
              </a:spcAft>
              <a:buNone/>
            </a:pPr>
            <a:endParaRPr dirty="0">
              <a:solidFill>
                <a:schemeClr val="accent1"/>
              </a:solidFill>
              <a:latin typeface="Source Sans Pro"/>
              <a:ea typeface="Source Sans Pro"/>
              <a:cs typeface="Source Sans Pro"/>
              <a:sym typeface="Source Sans Pro"/>
            </a:endParaRPr>
          </a:p>
          <a:p>
            <a:pPr marL="0" lvl="0" indent="0" algn="l" rtl="0">
              <a:spcBef>
                <a:spcPts val="1000"/>
              </a:spcBef>
              <a:spcAft>
                <a:spcPts val="1000"/>
              </a:spcAft>
              <a:buNone/>
            </a:pPr>
            <a:endParaRPr dirty="0">
              <a:solidFill>
                <a:schemeClr val="accent1"/>
              </a:solidFill>
              <a:latin typeface="Source Sans Pro"/>
              <a:ea typeface="Source Sans Pro"/>
              <a:cs typeface="Source Sans Pro"/>
              <a:sym typeface="Source Sans Pro"/>
            </a:endParaRPr>
          </a:p>
        </p:txBody>
      </p:sp>
      <p:sp>
        <p:nvSpPr>
          <p:cNvPr id="96" name="Google Shape;96;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82772" y="126338"/>
            <a:ext cx="8401503"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IT or Tech sector is the most profitable sector in 5-10 years</a:t>
            </a:r>
            <a:endParaRPr dirty="0"/>
          </a:p>
        </p:txBody>
      </p:sp>
      <p:sp>
        <p:nvSpPr>
          <p:cNvPr id="123" name="Google Shape;123;p20"/>
          <p:cNvSpPr txBox="1">
            <a:spLocks noGrp="1"/>
          </p:cNvSpPr>
          <p:nvPr>
            <p:ph type="body" idx="1"/>
          </p:nvPr>
        </p:nvSpPr>
        <p:spPr>
          <a:xfrm>
            <a:off x="181643" y="635926"/>
            <a:ext cx="8962357" cy="42583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r>
              <a:rPr lang="en-IN" sz="1800" dirty="0"/>
              <a:t>The technology sector is comprised of businesses that sell goods and services in electronics, software, computers, artificial intelligence, and other industries related to information technology (IT).</a:t>
            </a:r>
          </a:p>
          <a:p>
            <a:pPr marL="0" lvl="0" indent="0" algn="l" rtl="0">
              <a:spcBef>
                <a:spcPts val="600"/>
              </a:spcBef>
              <a:spcAft>
                <a:spcPts val="0"/>
              </a:spcAft>
              <a:buNone/>
            </a:pPr>
            <a:r>
              <a:rPr lang="en-IN" sz="1800" dirty="0"/>
              <a:t>The era of information-driven technology constantly changes the way mankind approaches the corporate world, particularly in doing business transactions, the continuous advancement of other information technology sub-fields such as multimedia and programming, are considered to be the ones responsible for the success of big companies like Microsoft, Apple and Intel. Nowadays, social media networking sites like Facebook has opened new doors for the innovation of Information Technology. Aside from this, a number of sites all over the world promote businesses by offering web-related services such as Web Developing and Search Engine Optimization.</a:t>
            </a:r>
            <a:endParaRPr lang="en" sz="1800" dirty="0"/>
          </a:p>
          <a:p>
            <a:pPr marL="457200" lvl="0" indent="-381000" algn="l" rtl="0">
              <a:spcBef>
                <a:spcPts val="600"/>
              </a:spcBef>
              <a:spcAft>
                <a:spcPts val="0"/>
              </a:spcAft>
              <a:buSzPts val="2400"/>
              <a:buChar char="▪"/>
            </a:pPr>
            <a:r>
              <a:rPr lang="en-IN" sz="1800" dirty="0"/>
              <a:t>Numbers of computer sold around the world is increasing.</a:t>
            </a:r>
          </a:p>
        </p:txBody>
      </p:sp>
      <p:sp>
        <p:nvSpPr>
          <p:cNvPr id="124" name="Google Shape;124;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1"/>
          <p:cNvSpPr txBox="1">
            <a:spLocks noGrp="1"/>
          </p:cNvSpPr>
          <p:nvPr>
            <p:ph type="subTitle" idx="4294967295"/>
          </p:nvPr>
        </p:nvSpPr>
        <p:spPr>
          <a:xfrm>
            <a:off x="220398" y="1465116"/>
            <a:ext cx="6731700" cy="33663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dirty="0"/>
              <a:t>• Founded in Silicon Valley in 2003 </a:t>
            </a:r>
          </a:p>
          <a:p>
            <a:pPr marL="0" lvl="0" indent="0" algn="l" rtl="0">
              <a:spcBef>
                <a:spcPts val="600"/>
              </a:spcBef>
              <a:spcAft>
                <a:spcPts val="0"/>
              </a:spcAft>
              <a:buNone/>
            </a:pPr>
            <a:r>
              <a:rPr lang="en-IN" sz="2000" dirty="0"/>
              <a:t>• Want to prove that electric cars could be better than gasoline-powered cars.</a:t>
            </a:r>
          </a:p>
          <a:p>
            <a:pPr marL="0" lvl="0" indent="0" algn="l" rtl="0">
              <a:spcBef>
                <a:spcPts val="600"/>
              </a:spcBef>
              <a:spcAft>
                <a:spcPts val="0"/>
              </a:spcAft>
              <a:buNone/>
            </a:pPr>
            <a:r>
              <a:rPr lang="en-IN" sz="2000" dirty="0"/>
              <a:t> • Company name is coming from Nikola Tesla who is one of my favourite scientist and is a famous engineer and inventor of AC, induction engines and many more things. </a:t>
            </a:r>
          </a:p>
          <a:p>
            <a:pPr marL="0" lvl="0" indent="0" algn="l" rtl="0">
              <a:spcBef>
                <a:spcPts val="600"/>
              </a:spcBef>
              <a:spcAft>
                <a:spcPts val="0"/>
              </a:spcAft>
              <a:buNone/>
            </a:pPr>
            <a:r>
              <a:rPr lang="en" sz="2000" dirty="0"/>
              <a:t> • One of the best reason tesla is growing is because of its mission to move from “mine &amp; burn hydrocarbon” economy to a more sustainable source like a solar electic economy.</a:t>
            </a:r>
          </a:p>
        </p:txBody>
      </p:sp>
      <p:sp>
        <p:nvSpPr>
          <p:cNvPr id="131" name="Google Shape;131;p21"/>
          <p:cNvSpPr/>
          <p:nvPr/>
        </p:nvSpPr>
        <p:spPr>
          <a:xfrm>
            <a:off x="6541135" y="405943"/>
            <a:ext cx="2256988" cy="1153118"/>
          </a:xfrm>
          <a:prstGeom prst="wedgeRectCallout">
            <a:avLst>
              <a:gd name="adj1" fmla="val -32904"/>
              <a:gd name="adj2" fmla="val 66457"/>
            </a:avLst>
          </a:prstGeom>
          <a:noFill/>
          <a:ln w="152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 name="Google Shape;132;p21"/>
          <p:cNvGrpSpPr/>
          <p:nvPr/>
        </p:nvGrpSpPr>
        <p:grpSpPr>
          <a:xfrm>
            <a:off x="8427235" y="405943"/>
            <a:ext cx="370888" cy="313198"/>
            <a:chOff x="6654650" y="3665275"/>
            <a:chExt cx="409100" cy="409125"/>
          </a:xfrm>
        </p:grpSpPr>
        <p:sp>
          <p:nvSpPr>
            <p:cNvPr id="133" name="Google Shape;133;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5" name="Google Shape;135;p2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pic>
        <p:nvPicPr>
          <p:cNvPr id="2" name="Picture 1">
            <a:extLst>
              <a:ext uri="{FF2B5EF4-FFF2-40B4-BE49-F238E27FC236}">
                <a16:creationId xmlns:a16="http://schemas.microsoft.com/office/drawing/2014/main" id="{B46A0965-6458-4653-ACD8-0BF0A8717D6A}"/>
              </a:ext>
            </a:extLst>
          </p:cNvPr>
          <p:cNvPicPr>
            <a:picLocks noChangeAspect="1"/>
          </p:cNvPicPr>
          <p:nvPr/>
        </p:nvPicPr>
        <p:blipFill>
          <a:blip r:embed="rId3"/>
          <a:stretch>
            <a:fillRect/>
          </a:stretch>
        </p:blipFill>
        <p:spPr>
          <a:xfrm>
            <a:off x="7031923" y="670161"/>
            <a:ext cx="624682" cy="624682"/>
          </a:xfrm>
          <a:prstGeom prst="rect">
            <a:avLst/>
          </a:prstGeom>
        </p:spPr>
      </p:pic>
      <p:pic>
        <p:nvPicPr>
          <p:cNvPr id="2054" name="Picture 6" descr="Tesla logo PNG">
            <a:extLst>
              <a:ext uri="{FF2B5EF4-FFF2-40B4-BE49-F238E27FC236}">
                <a16:creationId xmlns:a16="http://schemas.microsoft.com/office/drawing/2014/main" id="{E9F399C2-A327-4346-96DD-C65F5C1FF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98" y="-188831"/>
            <a:ext cx="4715052" cy="1946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0E4A07-A86B-4B8F-B8F4-E9CEA502240D}"/>
              </a:ext>
            </a:extLst>
          </p:cNvPr>
          <p:cNvPicPr>
            <a:picLocks noChangeAspect="1"/>
          </p:cNvPicPr>
          <p:nvPr/>
        </p:nvPicPr>
        <p:blipFill>
          <a:blip r:embed="rId5"/>
          <a:stretch>
            <a:fillRect/>
          </a:stretch>
        </p:blipFill>
        <p:spPr>
          <a:xfrm>
            <a:off x="8301756" y="4300439"/>
            <a:ext cx="621846" cy="6218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1059150" y="2045728"/>
            <a:ext cx="7025700" cy="262792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I’d rather be optimistic and wrong than pessimistic and right. </a:t>
            </a:r>
          </a:p>
          <a:p>
            <a:pPr marL="0" lvl="0" indent="0" algn="ctr" rtl="0">
              <a:spcBef>
                <a:spcPts val="600"/>
              </a:spcBef>
              <a:spcAft>
                <a:spcPts val="0"/>
              </a:spcAft>
              <a:buNone/>
            </a:pPr>
            <a:endParaRPr lang="en" dirty="0"/>
          </a:p>
          <a:p>
            <a:pPr marL="0" lvl="0" indent="0" algn="ctr" rtl="0">
              <a:spcBef>
                <a:spcPts val="600"/>
              </a:spcBef>
              <a:spcAft>
                <a:spcPts val="0"/>
              </a:spcAft>
              <a:buNone/>
            </a:pPr>
            <a:endParaRPr lang="en" dirty="0"/>
          </a:p>
          <a:p>
            <a:pPr marL="0" lvl="0" indent="0" algn="ctr" rtl="0">
              <a:spcBef>
                <a:spcPts val="600"/>
              </a:spcBef>
              <a:spcAft>
                <a:spcPts val="0"/>
              </a:spcAft>
              <a:buNone/>
            </a:pPr>
            <a:r>
              <a:rPr lang="en" sz="1600" dirty="0"/>
              <a:t>Elon Musk</a:t>
            </a:r>
            <a:endParaRPr sz="1600" dirty="0"/>
          </a:p>
        </p:txBody>
      </p:sp>
      <p:sp>
        <p:nvSpPr>
          <p:cNvPr id="117" name="Google Shape;11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319155" y="1611085"/>
            <a:ext cx="2631900" cy="226979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Profitable</a:t>
            </a:r>
            <a:endParaRPr sz="2400" b="1" dirty="0"/>
          </a:p>
          <a:p>
            <a:pPr marL="0" lvl="0" indent="0" algn="l" rtl="0">
              <a:spcBef>
                <a:spcPts val="600"/>
              </a:spcBef>
              <a:spcAft>
                <a:spcPts val="0"/>
              </a:spcAft>
              <a:buNone/>
            </a:pPr>
            <a:r>
              <a:rPr lang="en-IN" dirty="0"/>
              <a:t>Stocks of Tesla are termed high-valuation, as its price-earnings ratio (P/E ratio) is higher than other companies in its industry.</a:t>
            </a:r>
            <a:endParaRPr dirty="0"/>
          </a:p>
        </p:txBody>
      </p:sp>
      <p:sp>
        <p:nvSpPr>
          <p:cNvPr id="149" name="Google Shape;149;p23"/>
          <p:cNvSpPr txBox="1">
            <a:spLocks noGrp="1"/>
          </p:cNvSpPr>
          <p:nvPr>
            <p:ph type="body" idx="2"/>
          </p:nvPr>
        </p:nvSpPr>
        <p:spPr>
          <a:xfrm>
            <a:off x="3256047" y="1526025"/>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Capital intensive</a:t>
            </a:r>
            <a:endParaRPr sz="2400" b="1" dirty="0"/>
          </a:p>
          <a:p>
            <a:pPr marL="0" lvl="0" indent="0" algn="l" rtl="0">
              <a:spcBef>
                <a:spcPts val="600"/>
              </a:spcBef>
              <a:spcAft>
                <a:spcPts val="0"/>
              </a:spcAft>
              <a:buNone/>
            </a:pPr>
            <a:r>
              <a:rPr lang="en" dirty="0"/>
              <a:t>Yes, Tesla is a capital intensive as large amount of goods are required to make cars and energy storage products. </a:t>
            </a:r>
            <a:endParaRPr dirty="0"/>
          </a:p>
        </p:txBody>
      </p:sp>
      <p:sp>
        <p:nvSpPr>
          <p:cNvPr id="150" name="Google Shape;150;p23"/>
          <p:cNvSpPr txBox="1">
            <a:spLocks noGrp="1"/>
          </p:cNvSpPr>
          <p:nvPr>
            <p:ph type="body" idx="3"/>
          </p:nvPr>
        </p:nvSpPr>
        <p:spPr>
          <a:xfrm>
            <a:off x="6022819" y="1526025"/>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Scalable</a:t>
            </a:r>
            <a:endParaRPr sz="2400" b="1" dirty="0"/>
          </a:p>
          <a:p>
            <a:pPr marL="0" lvl="0" indent="0" algn="l" rtl="0">
              <a:spcBef>
                <a:spcPts val="600"/>
              </a:spcBef>
              <a:spcAft>
                <a:spcPts val="0"/>
              </a:spcAft>
              <a:buNone/>
            </a:pPr>
            <a:r>
              <a:rPr lang="en-IN" dirty="0"/>
              <a:t>Tesla focus more on quality than quantity of its production, and with positive demand even in pandemic, it will be difficult to increase production. </a:t>
            </a:r>
            <a:endParaRPr dirty="0"/>
          </a:p>
          <a:p>
            <a:pPr marL="0" lvl="0" indent="0" algn="l" rtl="0">
              <a:spcBef>
                <a:spcPts val="600"/>
              </a:spcBef>
              <a:spcAft>
                <a:spcPts val="0"/>
              </a:spcAft>
              <a:buNone/>
            </a:pPr>
            <a:endParaRPr dirty="0"/>
          </a:p>
        </p:txBody>
      </p:sp>
      <p:sp>
        <p:nvSpPr>
          <p:cNvPr id="151" name="Google Shape;151;p23"/>
          <p:cNvSpPr txBox="1">
            <a:spLocks noGrp="1"/>
          </p:cNvSpPr>
          <p:nvPr>
            <p:ph type="title"/>
          </p:nvPr>
        </p:nvSpPr>
        <p:spPr>
          <a:xfrm>
            <a:off x="319155" y="76249"/>
            <a:ext cx="8503095"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 on Tesla</a:t>
            </a:r>
            <a:endParaRPr dirty="0"/>
          </a:p>
        </p:txBody>
      </p:sp>
      <p:sp>
        <p:nvSpPr>
          <p:cNvPr id="152" name="Google Shape;152;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329788" y="1100723"/>
            <a:ext cx="2631900" cy="30625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400" b="1" dirty="0"/>
              <a:t>B</a:t>
            </a:r>
            <a:r>
              <a:rPr lang="en" sz="2400" b="1" dirty="0"/>
              <a:t>arriers to entry in this field</a:t>
            </a:r>
            <a:endParaRPr sz="2400" b="1" dirty="0"/>
          </a:p>
          <a:p>
            <a:pPr marL="0" lvl="0" indent="0" algn="l" rtl="0">
              <a:spcBef>
                <a:spcPts val="600"/>
              </a:spcBef>
              <a:spcAft>
                <a:spcPts val="0"/>
              </a:spcAft>
              <a:buNone/>
            </a:pPr>
            <a:r>
              <a:rPr lang="en-IN" dirty="0"/>
              <a:t> • </a:t>
            </a:r>
            <a:r>
              <a:rPr lang="en" dirty="0"/>
              <a:t>Being a new field made difficult to get skilled workers.</a:t>
            </a:r>
          </a:p>
          <a:p>
            <a:pPr marL="0" lvl="0" indent="0" algn="l" rtl="0">
              <a:spcBef>
                <a:spcPts val="600"/>
              </a:spcBef>
              <a:spcAft>
                <a:spcPts val="0"/>
              </a:spcAft>
              <a:buNone/>
            </a:pPr>
            <a:r>
              <a:rPr lang="en-IN" dirty="0"/>
              <a:t> • Tesla Motors has overcome many barriers by being a pioneer in electric cars.</a:t>
            </a:r>
            <a:endParaRPr lang="en" dirty="0"/>
          </a:p>
          <a:p>
            <a:pPr marL="0" lvl="0" indent="0" algn="l" rtl="0">
              <a:spcBef>
                <a:spcPts val="600"/>
              </a:spcBef>
              <a:spcAft>
                <a:spcPts val="0"/>
              </a:spcAft>
              <a:buNone/>
            </a:pPr>
            <a:endParaRPr dirty="0"/>
          </a:p>
        </p:txBody>
      </p:sp>
      <p:sp>
        <p:nvSpPr>
          <p:cNvPr id="149" name="Google Shape;149;p23"/>
          <p:cNvSpPr txBox="1">
            <a:spLocks noGrp="1"/>
          </p:cNvSpPr>
          <p:nvPr>
            <p:ph type="body" idx="2"/>
          </p:nvPr>
        </p:nvSpPr>
        <p:spPr>
          <a:xfrm>
            <a:off x="3256050" y="1100723"/>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why customers should choose Tesla</a:t>
            </a:r>
            <a:endParaRPr sz="2400" b="1" dirty="0"/>
          </a:p>
          <a:p>
            <a:pPr marL="0" lvl="0" indent="0" algn="l" rtl="0">
              <a:spcBef>
                <a:spcPts val="600"/>
              </a:spcBef>
              <a:spcAft>
                <a:spcPts val="0"/>
              </a:spcAft>
              <a:buNone/>
            </a:pPr>
            <a:r>
              <a:rPr lang="en-IN" dirty="0"/>
              <a:t> • All-electric means no gasoline or annual maintenance check-ups to deal with</a:t>
            </a:r>
            <a:r>
              <a:rPr lang="en" dirty="0"/>
              <a:t>.</a:t>
            </a:r>
          </a:p>
          <a:p>
            <a:pPr marL="0" lvl="0" indent="0" algn="l" rtl="0">
              <a:spcBef>
                <a:spcPts val="600"/>
              </a:spcBef>
              <a:spcAft>
                <a:spcPts val="0"/>
              </a:spcAft>
              <a:buNone/>
            </a:pPr>
            <a:r>
              <a:rPr lang="en-IN" dirty="0"/>
              <a:t> • Autopilot technology</a:t>
            </a:r>
          </a:p>
          <a:p>
            <a:pPr marL="0" lvl="0" indent="0" algn="l" rtl="0">
              <a:spcBef>
                <a:spcPts val="600"/>
              </a:spcBef>
              <a:spcAft>
                <a:spcPts val="0"/>
              </a:spcAft>
              <a:buNone/>
            </a:pPr>
            <a:r>
              <a:rPr lang="en-IN" dirty="0"/>
              <a:t> • Eco-friendly</a:t>
            </a:r>
            <a:endParaRPr dirty="0"/>
          </a:p>
        </p:txBody>
      </p:sp>
      <p:sp>
        <p:nvSpPr>
          <p:cNvPr id="150" name="Google Shape;150;p23"/>
          <p:cNvSpPr txBox="1">
            <a:spLocks noGrp="1"/>
          </p:cNvSpPr>
          <p:nvPr>
            <p:ph type="body" idx="3"/>
          </p:nvPr>
        </p:nvSpPr>
        <p:spPr>
          <a:xfrm>
            <a:off x="5990921" y="1100723"/>
            <a:ext cx="2631900" cy="33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Competitors</a:t>
            </a:r>
            <a:endParaRPr sz="2400" b="1" dirty="0"/>
          </a:p>
          <a:p>
            <a:pPr marL="0" lvl="0" indent="0" algn="l" rtl="0">
              <a:spcBef>
                <a:spcPts val="600"/>
              </a:spcBef>
              <a:spcAft>
                <a:spcPts val="0"/>
              </a:spcAft>
              <a:buNone/>
            </a:pPr>
            <a:r>
              <a:rPr lang="en-IN" dirty="0"/>
              <a:t>• Most of the Tesla’s Competitors are experienced in car industry more than 50 years. They have world-wide reputation.</a:t>
            </a:r>
          </a:p>
          <a:p>
            <a:pPr marL="0" lvl="0" indent="0" algn="l" rtl="0">
              <a:spcBef>
                <a:spcPts val="600"/>
              </a:spcBef>
              <a:spcAft>
                <a:spcPts val="0"/>
              </a:spcAft>
              <a:buNone/>
            </a:pPr>
            <a:r>
              <a:rPr lang="en-IN" dirty="0"/>
              <a:t> • But, they cannot reach the Tesla’s technology level in EV industry. </a:t>
            </a:r>
          </a:p>
          <a:p>
            <a:pPr marL="0" lvl="0" indent="0" algn="l" rtl="0">
              <a:spcBef>
                <a:spcPts val="600"/>
              </a:spcBef>
              <a:spcAft>
                <a:spcPts val="0"/>
              </a:spcAft>
              <a:buNone/>
            </a:pPr>
            <a:endParaRPr dirty="0"/>
          </a:p>
        </p:txBody>
      </p:sp>
      <p:sp>
        <p:nvSpPr>
          <p:cNvPr id="151" name="Google Shape;151;p23"/>
          <p:cNvSpPr txBox="1">
            <a:spLocks noGrp="1"/>
          </p:cNvSpPr>
          <p:nvPr>
            <p:ph type="title"/>
          </p:nvPr>
        </p:nvSpPr>
        <p:spPr>
          <a:xfrm>
            <a:off x="870450" y="76249"/>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a:t>
            </a:r>
            <a:endParaRPr dirty="0"/>
          </a:p>
        </p:txBody>
      </p:sp>
      <p:sp>
        <p:nvSpPr>
          <p:cNvPr id="152" name="Google Shape;152;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79529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319155" y="1238945"/>
            <a:ext cx="8503095" cy="2960915"/>
          </a:xfrm>
          <a:prstGeom prst="rect">
            <a:avLst/>
          </a:prstGeom>
        </p:spPr>
        <p:txBody>
          <a:bodyPr spcFirstLastPara="1" wrap="square" lIns="91425" tIns="91425" rIns="91425" bIns="91425" anchor="t" anchorCtr="0">
            <a:noAutofit/>
          </a:bodyPr>
          <a:lstStyle/>
          <a:p>
            <a:pPr marL="0" indent="0">
              <a:buNone/>
            </a:pPr>
            <a:r>
              <a:rPr lang="en-IN" sz="2400" b="1" dirty="0"/>
              <a:t>Cost of bring new customers &amp; Future of the market</a:t>
            </a:r>
          </a:p>
          <a:p>
            <a:pPr marL="0" lvl="0" indent="0" algn="l" rtl="0">
              <a:spcBef>
                <a:spcPts val="600"/>
              </a:spcBef>
              <a:spcAft>
                <a:spcPts val="0"/>
              </a:spcAft>
              <a:buNone/>
            </a:pPr>
            <a:r>
              <a:rPr lang="en-IN" dirty="0"/>
              <a:t>Tesla is boasting about its $0 marketing budget, but in fact Tesla does spend some money on marketing; but it spends considerably less than its competition. For example, Tesla spent $58.3 million on marketing costs in 2015, while Audi and BMW spent $195 million and $196.6 million respectively.</a:t>
            </a:r>
          </a:p>
          <a:p>
            <a:pPr marL="0" lvl="0" indent="0" algn="l" rtl="0">
              <a:spcBef>
                <a:spcPts val="600"/>
              </a:spcBef>
              <a:spcAft>
                <a:spcPts val="0"/>
              </a:spcAft>
              <a:buNone/>
            </a:pPr>
            <a:r>
              <a:rPr lang="en-IN" dirty="0"/>
              <a:t>Yes, electric vehicles have a very good future. Tesla has already reached to this phase of only electric while other big car companies are staring to turn now. Charging stations are being put up along side gasoline feeling stations. Efficient batteries are being manufactured. Due to considered depletion of non- renewable resources, electric cars are being marketed. Hence, it does hold a good future.</a:t>
            </a:r>
          </a:p>
          <a:p>
            <a:pPr marL="0" lvl="0" indent="0" algn="l" rtl="0">
              <a:spcBef>
                <a:spcPts val="600"/>
              </a:spcBef>
              <a:spcAft>
                <a:spcPts val="0"/>
              </a:spcAft>
              <a:buNone/>
            </a:pPr>
            <a:endParaRPr dirty="0"/>
          </a:p>
        </p:txBody>
      </p:sp>
      <p:sp>
        <p:nvSpPr>
          <p:cNvPr id="151" name="Google Shape;151;p23"/>
          <p:cNvSpPr txBox="1">
            <a:spLocks noGrp="1"/>
          </p:cNvSpPr>
          <p:nvPr>
            <p:ph type="title"/>
          </p:nvPr>
        </p:nvSpPr>
        <p:spPr>
          <a:xfrm>
            <a:off x="870450" y="76249"/>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Facts check</a:t>
            </a:r>
            <a:endParaRPr dirty="0"/>
          </a:p>
        </p:txBody>
      </p:sp>
    </p:spTree>
    <p:extLst>
      <p:ext uri="{BB962C8B-B14F-4D97-AF65-F5344CB8AC3E}">
        <p14:creationId xmlns:p14="http://schemas.microsoft.com/office/powerpoint/2010/main" val="3441718229"/>
      </p:ext>
    </p:extLst>
  </p:cSld>
  <p:clrMapOvr>
    <a:masterClrMapping/>
  </p:clrMapOvr>
</p:sld>
</file>

<file path=ppt/theme/theme1.xml><?xml version="1.0" encoding="utf-8"?>
<a:theme xmlns:a="http://schemas.openxmlformats.org/drawingml/2006/main"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97A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1483</Words>
  <Application>Microsoft Office PowerPoint</Application>
  <PresentationFormat>On-screen Show (16:9)</PresentationFormat>
  <Paragraphs>111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Source Sans Pro</vt:lpstr>
      <vt:lpstr>Arial</vt:lpstr>
      <vt:lpstr>Benedick template</vt:lpstr>
      <vt:lpstr>ASSIGNMENT 1</vt:lpstr>
      <vt:lpstr>Business</vt:lpstr>
      <vt:lpstr>Analysis of 2 shops </vt:lpstr>
      <vt:lpstr>IT or Tech sector is the most profitable sector in 5-10 years</vt:lpstr>
      <vt:lpstr>PowerPoint Presentation</vt:lpstr>
      <vt:lpstr>PowerPoint Presentation</vt:lpstr>
      <vt:lpstr>Facts check on Tesla</vt:lpstr>
      <vt:lpstr>Facts check</vt:lpstr>
      <vt:lpstr>Facts check</vt:lpstr>
      <vt:lpstr> Marketing strategy for Tesla</vt:lpstr>
      <vt:lpstr> Reliance Jio</vt:lpstr>
      <vt:lpstr>Facts check</vt:lpstr>
      <vt:lpstr>Facts check</vt:lpstr>
      <vt:lpstr>Facts check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cp:lastModifiedBy>Ganesh Mahalawat</cp:lastModifiedBy>
  <cp:revision>55</cp:revision>
  <dcterms:modified xsi:type="dcterms:W3CDTF">2021-05-29T16:28:35Z</dcterms:modified>
</cp:coreProperties>
</file>