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24/06/2025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24/06/2025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24/06/2025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24/06/2025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3100" dirty="0">
                <a:latin typeface="Times New Roman" panose="02020603050405020304" pitchFamily="18" charset="0"/>
                <a:cs typeface="Times New Roman" panose="02020603050405020304" pitchFamily="18" charset="0"/>
              </a:rPr>
              <a:t>Predicting Used Car Prices Using Machine Learning Models</a:t>
            </a:r>
            <a:br>
              <a:rPr lang="en-US" sz="3100" dirty="0">
                <a:latin typeface="Times New Roman" panose="02020603050405020304" pitchFamily="18" charset="0"/>
                <a:cs typeface="Times New Roman" panose="02020603050405020304" pitchFamily="18" charset="0"/>
              </a:rPr>
            </a:br>
            <a:endParaRPr lang="en-US" sz="3100" b="1" kern="1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99609" y="2883642"/>
            <a:ext cx="4171994" cy="1983325"/>
          </a:xfrm>
        </p:spPr>
        <p:txBody>
          <a:bodyPr vert="horz" lIns="91440" tIns="45720" rIns="91440" bIns="45720" rtlCol="0" anchor="t">
            <a:noAutofit/>
          </a:bodyPr>
          <a:lstStyle/>
          <a:p>
            <a:pPr algn="l">
              <a:spcAft>
                <a:spcPts val="600"/>
              </a:spcAft>
            </a:pPr>
            <a:r>
              <a:rPr lang="en-US" sz="1400" b="1" cap="all" dirty="0"/>
              <a:t>Presented By: Tata Rupesh Siva Ganesh</a:t>
            </a:r>
            <a:endParaRPr lang="en-US" sz="1400" cap="all" dirty="0"/>
          </a:p>
          <a:p>
            <a:pPr algn="l">
              <a:spcAft>
                <a:spcPts val="600"/>
              </a:spcAft>
            </a:pPr>
            <a:r>
              <a:rPr lang="en-US" sz="1400" b="1" cap="all" dirty="0"/>
              <a:t>Student Name: tata Rupesh Siva Ganesh</a:t>
            </a:r>
          </a:p>
          <a:p>
            <a:pPr algn="l">
              <a:spcAft>
                <a:spcPts val="600"/>
              </a:spcAft>
            </a:pPr>
            <a:r>
              <a:rPr lang="en-US" sz="1400" b="1" cap="all" dirty="0"/>
              <a:t>College Name: NRI INSTITUTE OF TECHNOLOGY AGIRIPALLI</a:t>
            </a:r>
          </a:p>
          <a:p>
            <a:pPr algn="l">
              <a:spcAft>
                <a:spcPts val="600"/>
              </a:spcAft>
            </a:pPr>
            <a:r>
              <a:rPr lang="en-US" sz="1400" b="1" cap="all" dirty="0"/>
              <a:t>Department: ece - electronics and communication engineering</a:t>
            </a:r>
          </a:p>
          <a:p>
            <a:pPr algn="l">
              <a:spcAft>
                <a:spcPts val="600"/>
              </a:spcAft>
            </a:pPr>
            <a:r>
              <a:rPr lang="en-US" sz="1400" b="1" cap="all" dirty="0"/>
              <a:t>Email ID:  </a:t>
            </a:r>
            <a:r>
              <a:rPr lang="en-US" sz="1400" b="1" dirty="0">
                <a:latin typeface="Times New Roman" panose="02020603050405020304" pitchFamily="18" charset="0"/>
                <a:cs typeface="Times New Roman" panose="02020603050405020304" pitchFamily="18" charset="0"/>
              </a:rPr>
              <a:t>ganeshtata115@gmail.com </a:t>
            </a:r>
          </a:p>
          <a:p>
            <a:pPr algn="l">
              <a:spcAft>
                <a:spcPts val="600"/>
              </a:spcAft>
            </a:pPr>
            <a:r>
              <a:rPr lang="en-US" sz="1400" b="1" cap="all" dirty="0"/>
              <a:t>AICTE Student ID:</a:t>
            </a:r>
            <a:r>
              <a:rPr lang="en-IN" sz="1400" b="1" dirty="0"/>
              <a:t>AINSI_122389</a:t>
            </a:r>
            <a:endParaRPr lang="en-US" sz="14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548640" y="1883664"/>
            <a:ext cx="10515600" cy="4251960"/>
          </a:xfrm>
        </p:spPr>
        <p:txBody>
          <a:bodyPr vert="horz" lIns="91440" tIns="45720" rIns="91440" bIns="45720" rtlCol="0" anchor="t">
            <a:normAutofit/>
          </a:bodyPr>
          <a:lstStyle/>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GitHub Link</a:t>
            </a:r>
            <a:r>
              <a:rPr lang="en-IN" sz="2200">
                <a:latin typeface="Franklin Gothic Book"/>
              </a:rPr>
              <a:t>:</a:t>
            </a:r>
            <a:r>
              <a:rPr lang="en-IN" sz="2200">
                <a:solidFill>
                  <a:srgbClr val="0070C0"/>
                </a:solidFill>
                <a:latin typeface="Franklin Gothic Book"/>
              </a:rPr>
              <a:t> https://github.com/Ganesh-Tata/Microsoft-azure</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
        <p:nvSpPr>
          <p:cNvPr id="9" name="Rectangle 5">
            <a:extLst>
              <a:ext uri="{FF2B5EF4-FFF2-40B4-BE49-F238E27FC236}">
                <a16:creationId xmlns:a16="http://schemas.microsoft.com/office/drawing/2014/main" id="{FFD533AC-E1DA-665D-5A08-E234ADA105B4}"/>
              </a:ext>
            </a:extLst>
          </p:cNvPr>
          <p:cNvSpPr>
            <a:spLocks noChangeArrowheads="1"/>
          </p:cNvSpPr>
          <p:nvPr/>
        </p:nvSpPr>
        <p:spPr bwMode="auto">
          <a:xfrm>
            <a:off x="548640" y="33375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Machine Learning in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Pedregosa et al., 2011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hlinkClick r:id="rId2"/>
              </a:rPr>
              <a:t>https://scikit-learn.org/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Kaggle: Used Car Price Prediction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https://www.kaggle.com/datasets/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Documentation</a:t>
            </a:r>
            <a:r>
              <a:rPr kumimoji="0" lang="en-US" altLang="en-US" sz="1800" b="0" i="0" u="none" strike="noStrike" cap="none" normalizeH="0" baseline="0" dirty="0">
                <a:ln>
                  <a:noFill/>
                </a:ln>
                <a:solidFill>
                  <a:schemeClr val="tx1"/>
                </a:solidFill>
                <a:effectLst/>
                <a:latin typeface="Arial" panose="020B0604020202020204" pitchFamily="34" charset="0"/>
              </a:rPr>
              <a:t> – Powerful Python data analysis toolkit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https://pandas.pydata.org/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Python Plotting Library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hlinkClick r:id="rId3"/>
              </a:rPr>
              <a:t>https://matplotlib.org/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Forests – Leo </a:t>
            </a:r>
            <a:r>
              <a:rPr kumimoji="0" lang="en-US" altLang="en-US" sz="1800" b="1" i="0" u="none" strike="noStrike" cap="none" normalizeH="0" baseline="0" dirty="0" err="1">
                <a:ln>
                  <a:noFill/>
                </a:ln>
                <a:solidFill>
                  <a:schemeClr val="tx1"/>
                </a:solidFill>
                <a:effectLst/>
                <a:latin typeface="Arial" panose="020B0604020202020204" pitchFamily="34" charset="0"/>
              </a:rPr>
              <a:t>Breiman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https://www.stat.berkeley.edu/~breiman/randomforest2001.pdf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With the rapid growth of the pre-owned car market, estimating a fair price for used vehicles has become increasingly complex due to various influencing factors like brand, fuel type, and distance driven. This project focuses on building a predictive model to estimate used car prices using these features.</a:t>
            </a:r>
          </a:p>
          <a:p>
            <a:r>
              <a:rPr lang="en-US" sz="2400" dirty="0"/>
              <a:t>The dataset requires extensive preprocessing to handle inconsistencies such as non-numeric values, commas in numbers, and irrelevant fields. After cleaning and feature engineering, three machine learning models — Linear Regression, Decision Tree, and Random Forest — are trained and compared based on their accuracy, with results visualized through a bar chart.</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B24F540-6A05-1C68-7D1F-26C51B85AAE3}"/>
              </a:ext>
            </a:extLst>
          </p:cNvPr>
          <p:cNvSpPr>
            <a:spLocks noGrp="1" noChangeArrowheads="1"/>
          </p:cNvSpPr>
          <p:nvPr>
            <p:ph idx="1"/>
          </p:nvPr>
        </p:nvSpPr>
        <p:spPr bwMode="auto">
          <a:xfrm>
            <a:off x="669036" y="1810464"/>
            <a:ext cx="11376832"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 &amp; Exploration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dataset is loaded and initially explored to understand its structure, identify relevant features, and spot inconsistencies like missing values,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irrelevant columns, and non-numeric data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Cleaning &amp; Preprocessing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Extract the car brand from the full car name to reduce dimensionality.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Drop irrelevant columns such as </a:t>
            </a:r>
            <a:r>
              <a:rPr kumimoji="0" lang="en-US" altLang="en-US" sz="1400" b="0" i="0" u="none" strike="noStrike" cap="none" normalizeH="0" baseline="0" dirty="0">
                <a:ln>
                  <a:noFill/>
                </a:ln>
                <a:solidFill>
                  <a:schemeClr val="tx1"/>
                </a:solidFill>
                <a:effectLst/>
                <a:latin typeface="Arial Unicode MS"/>
              </a:rPr>
              <a:t>city</a:t>
            </a:r>
            <a:r>
              <a:rPr kumimoji="0" lang="en-US" altLang="en-US" sz="1400" b="0" i="0" u="none" strike="noStrike" cap="none" normalizeH="0" baseline="0" dirty="0">
                <a:ln>
                  <a:noFill/>
                </a:ln>
                <a:solidFill>
                  <a:schemeClr val="tx1"/>
                </a:solidFill>
                <a:effectLst/>
              </a:rPr>
              <a:t> which do not significantly impact price prediction.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Clean </a:t>
            </a:r>
            <a:r>
              <a:rPr kumimoji="0" lang="en-US" altLang="en-US" sz="1400" b="0" i="0" u="none" strike="noStrike" cap="none" normalizeH="0" baseline="0" dirty="0" err="1">
                <a:ln>
                  <a:noFill/>
                </a:ln>
                <a:solidFill>
                  <a:schemeClr val="tx1"/>
                </a:solidFill>
                <a:effectLst/>
                <a:latin typeface="Arial Unicode MS"/>
              </a:rPr>
              <a:t>car_price_in_rupees</a:t>
            </a:r>
            <a:r>
              <a:rPr kumimoji="0" lang="en-US" altLang="en-US" sz="1400" b="0" i="0" u="none" strike="noStrike" cap="none" normalizeH="0" baseline="0" dirty="0">
                <a:ln>
                  <a:noFill/>
                </a:ln>
                <a:solidFill>
                  <a:schemeClr val="tx1"/>
                </a:solidFill>
                <a:effectLst/>
              </a:rPr>
              <a:t> by converting prices from lakh format or comma-separated format to plain numeric values.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Extract numeric values from </a:t>
            </a:r>
            <a:r>
              <a:rPr kumimoji="0" lang="en-US" altLang="en-US" sz="1400" b="0" i="0" u="none" strike="noStrike" cap="none" normalizeH="0" baseline="0" dirty="0" err="1">
                <a:ln>
                  <a:noFill/>
                </a:ln>
                <a:solidFill>
                  <a:schemeClr val="tx1"/>
                </a:solidFill>
                <a:effectLst/>
                <a:latin typeface="Arial Unicode MS"/>
              </a:rPr>
              <a:t>kms_driven</a:t>
            </a:r>
            <a:r>
              <a:rPr kumimoji="0" lang="en-US" altLang="en-US" sz="1400" b="0" i="0" u="none" strike="noStrike" cap="none" normalizeH="0" baseline="0" dirty="0">
                <a:ln>
                  <a:noFill/>
                </a:ln>
                <a:solidFill>
                  <a:schemeClr val="tx1"/>
                </a:solidFill>
                <a:effectLst/>
              </a:rPr>
              <a:t>, removing units and commas to prepare it for modeling.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Filter out outliers and entries with insufficient data (e.g., prices &lt; ₹1,00,000 or kms &lt; 1,000).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 one-hot encoding on categorical features like </a:t>
            </a:r>
            <a:r>
              <a:rPr kumimoji="0" lang="en-US" altLang="en-US" sz="1400" b="0" i="0" u="none" strike="noStrike" cap="none" normalizeH="0" baseline="0" dirty="0" err="1">
                <a:ln>
                  <a:noFill/>
                </a:ln>
                <a:solidFill>
                  <a:schemeClr val="tx1"/>
                </a:solidFill>
                <a:effectLst/>
                <a:latin typeface="Arial Unicode MS"/>
              </a:rPr>
              <a:t>car_name</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fuel_type</a:t>
            </a:r>
            <a:r>
              <a:rPr kumimoji="0" lang="en-US" altLang="en-US" sz="1400" b="0" i="0" u="none" strike="noStrike" cap="none" normalizeH="0" baseline="0" dirty="0">
                <a:ln>
                  <a:noFill/>
                </a:ln>
                <a:solidFill>
                  <a:schemeClr val="tx1"/>
                </a:solidFill>
                <a:effectLst/>
              </a:rPr>
              <a:t> to convert them into numerical format.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Filter car brands and fuel types that appear frequently (above a threshold) to avoid sparsity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&amp; 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Split the cleaned dataset into training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Train three models: </a:t>
            </a:r>
            <a:r>
              <a:rPr kumimoji="0" lang="en-US" altLang="en-US" sz="1400" b="1" i="0" u="none" strike="noStrike" cap="none" normalizeH="0" baseline="0" dirty="0">
                <a:ln>
                  <a:noFill/>
                </a:ln>
                <a:solidFill>
                  <a:schemeClr val="tx1"/>
                </a:solidFill>
                <a:effectLst/>
                <a:latin typeface="Arial" panose="020B0604020202020204" pitchFamily="34" charset="0"/>
              </a:rPr>
              <a:t>Linear Regression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Decision Tree Regressor</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1400" b="0" i="0" u="none" strike="noStrike" cap="none" normalizeH="0" baseline="0" dirty="0">
                <a:ln>
                  <a:noFill/>
                </a:ln>
                <a:solidFill>
                  <a:schemeClr val="tx1"/>
                </a:solidFill>
                <a:effectLst/>
                <a:latin typeface="Arial" panose="020B0604020202020204" pitchFamily="34" charset="0"/>
              </a:rPr>
              <a:t> using </a:t>
            </a:r>
            <a:r>
              <a:rPr kumimoji="0" lang="en-US" altLang="en-US" sz="1400" b="0" i="0" u="none" strike="noStrike" cap="none" normalizeH="0" baseline="0" dirty="0">
                <a:ln>
                  <a:noFill/>
                </a:ln>
                <a:solidFill>
                  <a:schemeClr val="tx1"/>
                </a:solidFill>
                <a:effectLst/>
                <a:latin typeface="Arial Unicode MS"/>
              </a:rPr>
              <a:t>scikit-learn</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Evaluate each model’s performance using </a:t>
            </a:r>
            <a:r>
              <a:rPr kumimoji="0" lang="en-US" altLang="en-US" sz="1400" b="0" i="0" u="none" strike="noStrike" cap="none" normalizeH="0" baseline="0" dirty="0">
                <a:ln>
                  <a:noFill/>
                </a:ln>
                <a:solidFill>
                  <a:schemeClr val="tx1"/>
                </a:solidFill>
                <a:effectLst/>
                <a:latin typeface="Arial Unicode MS"/>
              </a:rPr>
              <a:t>.score()</a:t>
            </a:r>
            <a:r>
              <a:rPr kumimoji="0" lang="en-US" altLang="en-US" sz="1400" b="0" i="0" u="none" strike="noStrike" cap="none" normalizeH="0" baseline="0" dirty="0">
                <a:ln>
                  <a:noFill/>
                </a:ln>
                <a:solidFill>
                  <a:schemeClr val="tx1"/>
                </a:solidFill>
                <a:effectLst/>
              </a:rPr>
              <a:t> (R² score) on the test 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Model Comparison &amp; Visualization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Compare the accuracy of all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Visualize their performance using a bar chart to clearly identify the most accurate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Outcome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Among the models tested, </a:t>
            </a:r>
            <a:r>
              <a:rPr kumimoji="0" lang="en-US" altLang="en-US" sz="14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1400" b="0" i="0" u="none" strike="noStrike" cap="none" normalizeH="0" baseline="0" dirty="0">
                <a:ln>
                  <a:noFill/>
                </a:ln>
                <a:solidFill>
                  <a:schemeClr val="tx1"/>
                </a:solidFill>
                <a:effectLst/>
                <a:latin typeface="Arial" panose="020B0604020202020204" pitchFamily="34" charset="0"/>
              </a:rPr>
              <a:t> achieves the highest accuracy (~72.65%), indicating it is the most reliable model for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predicting used car prices on this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7F66138B-606D-6738-41E0-FE82533D3365}"/>
              </a:ext>
            </a:extLst>
          </p:cNvPr>
          <p:cNvSpPr>
            <a:spLocks noGrp="1" noChangeArrowheads="1"/>
          </p:cNvSpPr>
          <p:nvPr>
            <p:ph idx="1"/>
          </p:nvPr>
        </p:nvSpPr>
        <p:spPr bwMode="auto">
          <a:xfrm>
            <a:off x="838200" y="1793112"/>
            <a:ext cx="1115670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Input Stage (Data Acquisition):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 the dataset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 Stage: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transform raw data (e.g., remove commas, convert units, drop irrelevant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categorical data using one-hot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Filter outliers and rare categories to ensure model stability.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Processing Stage (Model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machine learning models (Linear Regression, Decision Tree, Random Forest) using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 Stage (Evaluation &amp; 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R² score on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 model comparison with a bar chart to interpret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(Optional/Future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the best-performing model (e.g., Random Forest) to create a prediction system or web app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real-time price estimation.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15B90A09-EDE7-C479-0F7E-78CD1EC951FC}"/>
              </a:ext>
            </a:extLst>
          </p:cNvPr>
          <p:cNvSpPr>
            <a:spLocks noGrp="1" noChangeArrowheads="1"/>
          </p:cNvSpPr>
          <p:nvPr>
            <p:ph idx="1"/>
          </p:nvPr>
        </p:nvSpPr>
        <p:spPr bwMode="auto">
          <a:xfrm>
            <a:off x="838200" y="1818091"/>
            <a:ext cx="1028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Algorithm Selection: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Three regression models were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Linear Regression</a:t>
            </a:r>
            <a:r>
              <a:rPr kumimoji="0" lang="en-US" altLang="en-US" sz="1400" b="0" i="0" u="none" strike="noStrike" cap="none" normalizeH="0" baseline="0" dirty="0">
                <a:ln>
                  <a:noFill/>
                </a:ln>
                <a:solidFill>
                  <a:schemeClr val="tx1"/>
                </a:solidFill>
                <a:effectLst/>
                <a:latin typeface="Arial" panose="020B0604020202020204" pitchFamily="34" charset="0"/>
              </a:rPr>
              <a:t> – For baseline linear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Decision Tree Regressor</a:t>
            </a:r>
            <a:r>
              <a:rPr kumimoji="0" lang="en-US" altLang="en-US" sz="1400" b="0" i="0" u="none" strike="noStrike" cap="none" normalizeH="0" baseline="0" dirty="0">
                <a:ln>
                  <a:noFill/>
                </a:ln>
                <a:solidFill>
                  <a:schemeClr val="tx1"/>
                </a:solidFill>
                <a:effectLst/>
                <a:latin typeface="Arial" panose="020B0604020202020204" pitchFamily="34" charset="0"/>
              </a:rPr>
              <a:t> – Captures non-linear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1400" b="0" i="0" u="none" strike="noStrike" cap="none" normalizeH="0" baseline="0" dirty="0">
                <a:ln>
                  <a:noFill/>
                </a:ln>
                <a:solidFill>
                  <a:schemeClr val="tx1"/>
                </a:solidFill>
                <a:effectLst/>
                <a:latin typeface="Arial" panose="020B0604020202020204" pitchFamily="34" charset="0"/>
              </a:rPr>
              <a:t> – An ensemble model offering better accuracy and robustness.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Random Forest</a:t>
            </a:r>
            <a:r>
              <a:rPr kumimoji="0" lang="en-US" altLang="en-US" sz="1400" b="0" i="0" u="none" strike="noStrike" cap="none" normalizeH="0" baseline="0" dirty="0">
                <a:ln>
                  <a:noFill/>
                </a:ln>
                <a:solidFill>
                  <a:schemeClr val="tx1"/>
                </a:solidFill>
                <a:effectLst/>
                <a:latin typeface="Arial" panose="020B0604020202020204" pitchFamily="34" charset="0"/>
              </a:rPr>
              <a:t> was chosen as the best due to its superior performance on complex, high-dimensional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Key features used for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year</a:t>
            </a:r>
            <a:r>
              <a:rPr kumimoji="0" lang="en-US" altLang="en-US" sz="1400" b="0" i="0" u="none" strike="noStrike" cap="none" normalizeH="0" baseline="0" dirty="0">
                <a:ln>
                  <a:noFill/>
                </a:ln>
                <a:solidFill>
                  <a:schemeClr val="tx1"/>
                </a:solidFill>
                <a:effectLst/>
              </a:rPr>
              <a:t> – Manufacturing year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kms_driven</a:t>
            </a:r>
            <a:r>
              <a:rPr kumimoji="0" lang="en-US" altLang="en-US" sz="1400" b="0" i="0" u="none" strike="noStrike" cap="none" normalizeH="0" baseline="0" dirty="0">
                <a:ln>
                  <a:noFill/>
                </a:ln>
                <a:solidFill>
                  <a:schemeClr val="tx1"/>
                </a:solidFill>
                <a:effectLst/>
              </a:rPr>
              <a:t> – Distance driven (numeric)</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One-hot encoded categorical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car_name</a:t>
            </a:r>
            <a:r>
              <a:rPr kumimoji="0" lang="en-US" altLang="en-US" sz="1400" b="0" i="0" u="none" strike="noStrike" cap="none" normalizeH="0" baseline="0" dirty="0">
                <a:ln>
                  <a:noFill/>
                </a:ln>
                <a:solidFill>
                  <a:schemeClr val="tx1"/>
                </a:solidFill>
                <a:effectLst/>
              </a:rPr>
              <a:t> (brand)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fuel_type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Training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Data was split into training (80%) and test (20%) sets. Models were trained using </a:t>
            </a:r>
            <a:r>
              <a:rPr kumimoji="0" lang="en-US" altLang="en-US" sz="1400" b="0" i="0" u="none" strike="noStrike" cap="none" normalizeH="0" baseline="0" dirty="0">
                <a:ln>
                  <a:noFill/>
                </a:ln>
                <a:solidFill>
                  <a:schemeClr val="tx1"/>
                </a:solidFill>
                <a:effectLst/>
                <a:latin typeface="Arial Unicode MS"/>
              </a:rPr>
              <a:t>scikit-learn</a:t>
            </a:r>
            <a:r>
              <a:rPr kumimoji="0" lang="en-US" altLang="en-US" sz="1400" b="0" i="0" u="none" strike="noStrike" cap="none" normalizeH="0" baseline="0" dirty="0">
                <a:ln>
                  <a:noFill/>
                </a:ln>
                <a:solidFill>
                  <a:schemeClr val="tx1"/>
                </a:solidFill>
                <a:effectLst/>
              </a:rPr>
              <a:t>, and performance was evaluated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using the R² score. No hyperparameter tuning was applied in this version.</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Prediction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Trained models predicted car prices on unseen data. Accuracy scores were compared, and results visualized using a bar chart.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Random Forest</a:t>
            </a:r>
            <a:r>
              <a:rPr kumimoji="0" lang="en-US" altLang="en-US" sz="1400" b="0" i="0" u="none" strike="noStrike" cap="none" normalizeH="0" baseline="0" dirty="0">
                <a:ln>
                  <a:noFill/>
                </a:ln>
                <a:solidFill>
                  <a:schemeClr val="tx1"/>
                </a:solidFill>
                <a:effectLst/>
                <a:latin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achieved the highest accuracy (~72.65%).</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738177" y="296946"/>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17">
            <a:extLst>
              <a:ext uri="{FF2B5EF4-FFF2-40B4-BE49-F238E27FC236}">
                <a16:creationId xmlns:a16="http://schemas.microsoft.com/office/drawing/2014/main" id="{4E2517BE-9240-7E82-6FC5-E0F405BBC313}"/>
              </a:ext>
            </a:extLst>
          </p:cNvPr>
          <p:cNvGraphicFramePr>
            <a:graphicFrameLocks noGrp="1"/>
          </p:cNvGraphicFramePr>
          <p:nvPr>
            <p:ph idx="1"/>
            <p:extLst>
              <p:ext uri="{D42A27DB-BD31-4B8C-83A1-F6EECF244321}">
                <p14:modId xmlns:p14="http://schemas.microsoft.com/office/powerpoint/2010/main" val="2619396035"/>
              </p:ext>
            </p:extLst>
          </p:nvPr>
        </p:nvGraphicFramePr>
        <p:xfrm>
          <a:off x="838200" y="2559805"/>
          <a:ext cx="10515600" cy="1097280"/>
        </p:xfrm>
        <a:graphic>
          <a:graphicData uri="http://schemas.openxmlformats.org/drawingml/2006/table">
            <a:tbl>
              <a:tblPr/>
              <a:tblGrid>
                <a:gridCol w="5257800">
                  <a:extLst>
                    <a:ext uri="{9D8B030D-6E8A-4147-A177-3AD203B41FA5}">
                      <a16:colId xmlns:a16="http://schemas.microsoft.com/office/drawing/2014/main" val="2316016044"/>
                    </a:ext>
                  </a:extLst>
                </a:gridCol>
                <a:gridCol w="5257800">
                  <a:extLst>
                    <a:ext uri="{9D8B030D-6E8A-4147-A177-3AD203B41FA5}">
                      <a16:colId xmlns:a16="http://schemas.microsoft.com/office/drawing/2014/main" val="3484139877"/>
                    </a:ext>
                  </a:extLst>
                </a:gridCol>
              </a:tblGrid>
              <a:tr h="0">
                <a:tc>
                  <a:txBody>
                    <a:bodyPr/>
                    <a:lstStyle/>
                    <a:p>
                      <a:r>
                        <a:rPr lang="en-IN" sz="1200" b="1"/>
                        <a:t>Model</a:t>
                      </a:r>
                      <a:endParaRPr lang="en-IN" sz="1200"/>
                    </a:p>
                  </a:txBody>
                  <a:tcPr anchor="ctr">
                    <a:lnL>
                      <a:noFill/>
                    </a:lnL>
                    <a:lnR>
                      <a:noFill/>
                    </a:lnR>
                    <a:lnT>
                      <a:noFill/>
                    </a:lnT>
                    <a:lnB>
                      <a:noFill/>
                    </a:lnB>
                    <a:noFill/>
                  </a:tcPr>
                </a:tc>
                <a:tc>
                  <a:txBody>
                    <a:bodyPr/>
                    <a:lstStyle/>
                    <a:p>
                      <a:r>
                        <a:rPr lang="en-IN" sz="1200" b="1"/>
                        <a:t>Accuracy (R² Score)</a:t>
                      </a:r>
                      <a:endParaRPr lang="en-IN" sz="1200"/>
                    </a:p>
                  </a:txBody>
                  <a:tcPr anchor="ctr">
                    <a:lnL>
                      <a:noFill/>
                    </a:lnL>
                    <a:lnR>
                      <a:noFill/>
                    </a:lnR>
                    <a:lnT>
                      <a:noFill/>
                    </a:lnT>
                    <a:lnB>
                      <a:noFill/>
                    </a:lnB>
                    <a:noFill/>
                  </a:tcPr>
                </a:tc>
                <a:extLst>
                  <a:ext uri="{0D108BD9-81ED-4DB2-BD59-A6C34878D82A}">
                    <a16:rowId xmlns:a16="http://schemas.microsoft.com/office/drawing/2014/main" val="3336542978"/>
                  </a:ext>
                </a:extLst>
              </a:tr>
              <a:tr h="0">
                <a:tc>
                  <a:txBody>
                    <a:bodyPr/>
                    <a:lstStyle/>
                    <a:p>
                      <a:r>
                        <a:rPr lang="en-IN" sz="1200" dirty="0"/>
                        <a:t>Linear Regression</a:t>
                      </a:r>
                    </a:p>
                  </a:txBody>
                  <a:tcPr anchor="ctr">
                    <a:lnL>
                      <a:noFill/>
                    </a:lnL>
                    <a:lnR>
                      <a:noFill/>
                    </a:lnR>
                    <a:lnT>
                      <a:noFill/>
                    </a:lnT>
                    <a:lnB>
                      <a:noFill/>
                    </a:lnB>
                    <a:noFill/>
                  </a:tcPr>
                </a:tc>
                <a:tc>
                  <a:txBody>
                    <a:bodyPr/>
                    <a:lstStyle/>
                    <a:p>
                      <a:r>
                        <a:rPr lang="en-IN" sz="1200"/>
                        <a:t>~61.95%</a:t>
                      </a:r>
                    </a:p>
                  </a:txBody>
                  <a:tcPr anchor="ctr">
                    <a:lnL>
                      <a:noFill/>
                    </a:lnL>
                    <a:lnR>
                      <a:noFill/>
                    </a:lnR>
                    <a:lnT>
                      <a:noFill/>
                    </a:lnT>
                    <a:lnB>
                      <a:noFill/>
                    </a:lnB>
                    <a:noFill/>
                  </a:tcPr>
                </a:tc>
                <a:extLst>
                  <a:ext uri="{0D108BD9-81ED-4DB2-BD59-A6C34878D82A}">
                    <a16:rowId xmlns:a16="http://schemas.microsoft.com/office/drawing/2014/main" val="1222880894"/>
                  </a:ext>
                </a:extLst>
              </a:tr>
              <a:tr h="0">
                <a:tc>
                  <a:txBody>
                    <a:bodyPr/>
                    <a:lstStyle/>
                    <a:p>
                      <a:r>
                        <a:rPr lang="en-IN" sz="1200"/>
                        <a:t>Decision Tree</a:t>
                      </a:r>
                    </a:p>
                  </a:txBody>
                  <a:tcPr anchor="ctr">
                    <a:lnL>
                      <a:noFill/>
                    </a:lnL>
                    <a:lnR>
                      <a:noFill/>
                    </a:lnR>
                    <a:lnT>
                      <a:noFill/>
                    </a:lnT>
                    <a:lnB>
                      <a:noFill/>
                    </a:lnB>
                    <a:noFill/>
                  </a:tcPr>
                </a:tc>
                <a:tc>
                  <a:txBody>
                    <a:bodyPr/>
                    <a:lstStyle/>
                    <a:p>
                      <a:r>
                        <a:rPr lang="en-IN" sz="1200"/>
                        <a:t>~55.44%</a:t>
                      </a:r>
                    </a:p>
                  </a:txBody>
                  <a:tcPr anchor="ctr">
                    <a:lnL>
                      <a:noFill/>
                    </a:lnL>
                    <a:lnR>
                      <a:noFill/>
                    </a:lnR>
                    <a:lnT>
                      <a:noFill/>
                    </a:lnT>
                    <a:lnB>
                      <a:noFill/>
                    </a:lnB>
                    <a:noFill/>
                  </a:tcPr>
                </a:tc>
                <a:extLst>
                  <a:ext uri="{0D108BD9-81ED-4DB2-BD59-A6C34878D82A}">
                    <a16:rowId xmlns:a16="http://schemas.microsoft.com/office/drawing/2014/main" val="2460707202"/>
                  </a:ext>
                </a:extLst>
              </a:tr>
              <a:tr h="0">
                <a:tc>
                  <a:txBody>
                    <a:bodyPr/>
                    <a:lstStyle/>
                    <a:p>
                      <a:r>
                        <a:rPr lang="en-IN" sz="1200"/>
                        <a:t>Random Forest</a:t>
                      </a:r>
                    </a:p>
                  </a:txBody>
                  <a:tcPr anchor="ctr">
                    <a:lnL>
                      <a:noFill/>
                    </a:lnL>
                    <a:lnR>
                      <a:noFill/>
                    </a:lnR>
                    <a:lnT>
                      <a:noFill/>
                    </a:lnT>
                    <a:lnB>
                      <a:noFill/>
                    </a:lnB>
                    <a:noFill/>
                  </a:tcPr>
                </a:tc>
                <a:tc>
                  <a:txBody>
                    <a:bodyPr/>
                    <a:lstStyle/>
                    <a:p>
                      <a:r>
                        <a:rPr lang="en-IN" sz="1200" b="1" dirty="0"/>
                        <a:t>~72.65%</a:t>
                      </a:r>
                      <a:endParaRPr lang="en-IN" sz="1200" dirty="0"/>
                    </a:p>
                  </a:txBody>
                  <a:tcPr anchor="ctr">
                    <a:lnL>
                      <a:noFill/>
                    </a:lnL>
                    <a:lnR>
                      <a:noFill/>
                    </a:lnR>
                    <a:lnT>
                      <a:noFill/>
                    </a:lnT>
                    <a:lnB>
                      <a:noFill/>
                    </a:lnB>
                    <a:noFill/>
                  </a:tcPr>
                </a:tc>
                <a:extLst>
                  <a:ext uri="{0D108BD9-81ED-4DB2-BD59-A6C34878D82A}">
                    <a16:rowId xmlns:a16="http://schemas.microsoft.com/office/drawing/2014/main" val="2140933253"/>
                  </a:ext>
                </a:extLst>
              </a:tr>
            </a:tbl>
          </a:graphicData>
        </a:graphic>
      </p:graphicFrame>
      <p:sp>
        <p:nvSpPr>
          <p:cNvPr id="19" name="Rectangle 11">
            <a:extLst>
              <a:ext uri="{FF2B5EF4-FFF2-40B4-BE49-F238E27FC236}">
                <a16:creationId xmlns:a16="http://schemas.microsoft.com/office/drawing/2014/main" id="{4B763603-F753-732C-CE19-92398B2B33C3}"/>
              </a:ext>
            </a:extLst>
          </p:cNvPr>
          <p:cNvSpPr>
            <a:spLocks noChangeArrowheads="1"/>
          </p:cNvSpPr>
          <p:nvPr/>
        </p:nvSpPr>
        <p:spPr bwMode="auto">
          <a:xfrm>
            <a:off x="836676" y="1751629"/>
            <a:ext cx="780688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trained and evaluated three machine learning models to predict used car prices.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performance is measured using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reflecting how well each model explains price variance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3">
            <a:extLst>
              <a:ext uri="{FF2B5EF4-FFF2-40B4-BE49-F238E27FC236}">
                <a16:creationId xmlns:a16="http://schemas.microsoft.com/office/drawing/2014/main" id="{5A8010B0-90DD-3FE5-64CD-FE760C27CE53}"/>
              </a:ext>
            </a:extLst>
          </p:cNvPr>
          <p:cNvSpPr>
            <a:spLocks noChangeArrowheads="1"/>
          </p:cNvSpPr>
          <p:nvPr/>
        </p:nvSpPr>
        <p:spPr bwMode="auto">
          <a:xfrm>
            <a:off x="836676" y="3687298"/>
            <a:ext cx="357719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Model: Random Forest Regressor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the highest accuracy (~72.65%)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complex, non-linear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overfitting using ensemble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5">
            <a:extLst>
              <a:ext uri="{FF2B5EF4-FFF2-40B4-BE49-F238E27FC236}">
                <a16:creationId xmlns:a16="http://schemas.microsoft.com/office/drawing/2014/main" id="{6516FF10-E9A3-BB1E-CA80-C20C77B536DF}"/>
              </a:ext>
            </a:extLst>
          </p:cNvPr>
          <p:cNvSpPr>
            <a:spLocks noChangeArrowheads="1"/>
          </p:cNvSpPr>
          <p:nvPr/>
        </p:nvSpPr>
        <p:spPr bwMode="auto">
          <a:xfrm>
            <a:off x="836676" y="4688156"/>
            <a:ext cx="660309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b="1" dirty="0">
                <a:latin typeface="Times New Roman" panose="02020603050405020304" pitchFamily="18" charset="0"/>
                <a:cs typeface="Times New Roman" panose="02020603050405020304" pitchFamily="18" charset="0"/>
              </a:rPr>
              <a:t>Visualization</a:t>
            </a:r>
          </a:p>
          <a:p>
            <a:pPr lvl="0" eaLnBrk="0" fontAlgn="base" hangingPunct="0">
              <a:spcBef>
                <a:spcPct val="0"/>
              </a:spcBef>
              <a:spcAft>
                <a:spcPct val="0"/>
              </a:spcAft>
              <a:buFontTx/>
              <a:buChar char="•"/>
            </a:pPr>
            <a:r>
              <a:rPr lang="en-US" altLang="en-US" dirty="0">
                <a:latin typeface="Arial" panose="020B0604020202020204" pitchFamily="34" charset="0"/>
              </a:rPr>
              <a:t>Accuracy comparison visualized using a </a:t>
            </a:r>
            <a:r>
              <a:rPr lang="en-US" altLang="en-US" b="1" dirty="0">
                <a:latin typeface="Arial" panose="020B0604020202020204" pitchFamily="34" charset="0"/>
              </a:rPr>
              <a:t>bar chart</a:t>
            </a:r>
            <a:r>
              <a:rPr lang="en-US" altLang="en-US" dirty="0">
                <a:latin typeface="Arial" panose="020B0604020202020204" pitchFamily="34" charset="0"/>
              </a:rPr>
              <a:t> (</a:t>
            </a:r>
            <a:r>
              <a:rPr lang="en-US" altLang="en-US" dirty="0">
                <a:latin typeface="Arial Unicode MS"/>
              </a:rPr>
              <a:t>matplotlib</a:t>
            </a:r>
            <a:r>
              <a:rPr lang="en-US" altLang="en-US" dirty="0"/>
              <a:t>)</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dirty="0">
                <a:latin typeface="Arial" panose="020B0604020202020204" pitchFamily="34" charset="0"/>
              </a:rPr>
              <a:t>Clearly shows Random Forest outperforms others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7">
            <a:extLst>
              <a:ext uri="{FF2B5EF4-FFF2-40B4-BE49-F238E27FC236}">
                <a16:creationId xmlns:a16="http://schemas.microsoft.com/office/drawing/2014/main" id="{169D71F3-A784-E315-2ADB-32FAB1FCC893}"/>
              </a:ext>
            </a:extLst>
          </p:cNvPr>
          <p:cNvSpPr>
            <a:spLocks noChangeArrowheads="1"/>
          </p:cNvSpPr>
          <p:nvPr/>
        </p:nvSpPr>
        <p:spPr bwMode="auto">
          <a:xfrm>
            <a:off x="836676" y="5576085"/>
            <a:ext cx="697646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to noise, handles both numerical and categorical features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Underperforms due to inability to model non-linear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Prone to overfitting when used alone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US" sz="2400" dirty="0"/>
              <a:t>This project successfully demonstrated the use of machine learning techniques to predict used car prices based on key features such as brand, fuel type, year of manufacture, and kilometers driven. After extensive data cleaning and preprocessing, three models were trained and evaluated.</a:t>
            </a:r>
          </a:p>
          <a:p>
            <a:r>
              <a:rPr lang="en-US" sz="2400" dirty="0"/>
              <a:t>Among the models tested, </a:t>
            </a:r>
            <a:r>
              <a:rPr lang="en-US" sz="2400" b="1" dirty="0"/>
              <a:t>Random Forest Regressor</a:t>
            </a:r>
            <a:r>
              <a:rPr lang="en-US" sz="2400" dirty="0"/>
              <a:t> outperformed Linear Regression and Decision Tree with the highest accuracy (~72.65%). Its ability to handle non-linear relationships and diverse feature types makes it the most reliable choice for this task.</a:t>
            </a:r>
          </a:p>
          <a:p>
            <a:r>
              <a:rPr lang="en-US" sz="2400" dirty="0"/>
              <a:t>The results highlight the importance of data preprocessing and model selection in achieving accurate predictions. With further tuning and integration, the model can be deployed as a practical tool for consumers and dealerships to estimate fair market prices of used cars.</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DE276B7C-1CF9-D6B7-7A6E-5137FB82D640}"/>
              </a:ext>
            </a:extLst>
          </p:cNvPr>
          <p:cNvSpPr>
            <a:spLocks noGrp="1" noChangeArrowheads="1"/>
          </p:cNvSpPr>
          <p:nvPr>
            <p:ph idx="1"/>
          </p:nvPr>
        </p:nvSpPr>
        <p:spPr bwMode="auto">
          <a:xfrm>
            <a:off x="844296" y="1694892"/>
            <a:ext cx="7404591" cy="5305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Optimization: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hyperparameter tuning (e.g.,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model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Experiment with advanced models like Gradient Boosting,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Enhancement: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more relevant features like number of owners, service history, insurance status,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transmission type for better predictions.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web application using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allow real-time price predictions.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model on cloud platforms like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Heroku</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Render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intuitive frontend where users can input car details and get instant price estimates.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APIs to fetch live market data and update the model periodically to stay relevant.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Geographical Pricing: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location-based pricing trends by reintroducing the city feature or using geo-tagged data.</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1306</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Arial Unicode MS</vt:lpstr>
      <vt:lpstr>Franklin Gothic Book</vt:lpstr>
      <vt:lpstr>Times New Roman</vt:lpstr>
      <vt:lpstr>office theme</vt:lpstr>
      <vt:lpstr>CAPSTONE PROJECT  Predicting Used Car Prices Using Machine Learning Models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Sripathirao Karri</dc:creator>
  <cp:lastModifiedBy>Ganesh Tata</cp:lastModifiedBy>
  <cp:revision>13</cp:revision>
  <dcterms:created xsi:type="dcterms:W3CDTF">2013-07-15T20:26:40Z</dcterms:created>
  <dcterms:modified xsi:type="dcterms:W3CDTF">2025-06-24T14:19:01Z</dcterms:modified>
</cp:coreProperties>
</file>