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handoutMasterIdLst>
    <p:handoutMasterId r:id="rId29"/>
  </p:handoutMasterIdLst>
  <p:sldIdLst>
    <p:sldId id="256" r:id="rId2"/>
    <p:sldId id="257" r:id="rId3"/>
    <p:sldId id="258" r:id="rId4"/>
    <p:sldId id="272" r:id="rId5"/>
    <p:sldId id="259" r:id="rId6"/>
    <p:sldId id="260" r:id="rId7"/>
    <p:sldId id="261" r:id="rId8"/>
    <p:sldId id="262" r:id="rId9"/>
    <p:sldId id="264" r:id="rId10"/>
    <p:sldId id="279" r:id="rId11"/>
    <p:sldId id="280" r:id="rId12"/>
    <p:sldId id="265" r:id="rId13"/>
    <p:sldId id="281" r:id="rId14"/>
    <p:sldId id="282" r:id="rId15"/>
    <p:sldId id="283" r:id="rId16"/>
    <p:sldId id="266" r:id="rId17"/>
    <p:sldId id="269" r:id="rId18"/>
    <p:sldId id="268" r:id="rId19"/>
    <p:sldId id="271" r:id="rId20"/>
    <p:sldId id="273" r:id="rId21"/>
    <p:sldId id="274" r:id="rId22"/>
    <p:sldId id="275" r:id="rId23"/>
    <p:sldId id="276" r:id="rId24"/>
    <p:sldId id="277" r:id="rId25"/>
    <p:sldId id="270"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9" d="100"/>
          <a:sy n="79" d="100"/>
        </p:scale>
        <p:origin x="840" y="62"/>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59762-F1F7-49E3-8AEF-349532EF9359}" type="doc">
      <dgm:prSet loTypeId="urn:microsoft.com/office/officeart/2011/layout/HexagonRadial" loCatId="officeonline" qsTypeId="urn:microsoft.com/office/officeart/2005/8/quickstyle/3d4" qsCatId="3D" csTypeId="urn:microsoft.com/office/officeart/2005/8/colors/accent2_4" csCatId="accent2" phldr="1"/>
      <dgm:spPr/>
      <dgm:t>
        <a:bodyPr/>
        <a:lstStyle/>
        <a:p>
          <a:endParaRPr lang="en-IN"/>
        </a:p>
      </dgm:t>
    </dgm:pt>
    <dgm:pt modelId="{A49AA799-6599-443A-BA6C-715CF6DE0540}">
      <dgm:prSet phldrT="[Text]" custT="1"/>
      <dgm:spPr/>
      <dgm:t>
        <a:bodyPr/>
        <a:lstStyle/>
        <a:p>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Advantages of Attendance system using face Recognition</a:t>
          </a:r>
          <a:endParaRPr lang="en-IN" sz="2000" b="1" dirty="0">
            <a:solidFill>
              <a:schemeClr val="tx1">
                <a:lumMod val="75000"/>
                <a:lumOff val="25000"/>
              </a:schemeClr>
            </a:solidFill>
            <a:latin typeface="Times New Roman" panose="02020603050405020304" pitchFamily="18" charset="0"/>
            <a:cs typeface="Times New Roman" panose="02020603050405020304" pitchFamily="18" charset="0"/>
          </a:endParaRPr>
        </a:p>
      </dgm:t>
    </dgm:pt>
    <dgm:pt modelId="{B84873A8-A55B-4209-B996-C23BC9D68612}" type="parTrans" cxnId="{D9F54E5C-168E-4DA1-B3F8-C7FDCC727635}">
      <dgm:prSet/>
      <dgm:spPr/>
      <dgm:t>
        <a:bodyPr/>
        <a:lstStyle/>
        <a:p>
          <a:endParaRPr lang="en-IN"/>
        </a:p>
      </dgm:t>
    </dgm:pt>
    <dgm:pt modelId="{63E48306-E026-4C9F-85E8-36B0A3B2E319}" type="sibTrans" cxnId="{D9F54E5C-168E-4DA1-B3F8-C7FDCC727635}">
      <dgm:prSet/>
      <dgm:spPr/>
      <dgm:t>
        <a:bodyPr/>
        <a:lstStyle/>
        <a:p>
          <a:endParaRPr lang="en-IN"/>
        </a:p>
      </dgm:t>
    </dgm:pt>
    <dgm:pt modelId="{B8337260-17E8-45F6-A6C6-F68C6DE46A2B}">
      <dgm:prSet phldrT="[Text]" custT="1"/>
      <dgm:spPr/>
      <dgm:t>
        <a:bodyPr/>
        <a:lstStyle/>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Great time Saver</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dgm:t>
    </dgm:pt>
    <dgm:pt modelId="{519F1AAA-D58A-4311-BC95-2D65A10BB349}" type="parTrans" cxnId="{823209B9-D375-4F36-925B-D2A4EB72F112}">
      <dgm:prSet/>
      <dgm:spPr/>
      <dgm:t>
        <a:bodyPr/>
        <a:lstStyle/>
        <a:p>
          <a:endParaRPr lang="en-IN"/>
        </a:p>
      </dgm:t>
    </dgm:pt>
    <dgm:pt modelId="{1ACAA89F-0C57-4422-9C68-8F5C24BC11E4}" type="sibTrans" cxnId="{823209B9-D375-4F36-925B-D2A4EB72F112}">
      <dgm:prSet/>
      <dgm:spPr/>
      <dgm:t>
        <a:bodyPr/>
        <a:lstStyle/>
        <a:p>
          <a:endParaRPr lang="en-IN"/>
        </a:p>
      </dgm:t>
    </dgm:pt>
    <dgm:pt modelId="{02CA83D7-130B-48EE-933D-A7DBFFD77F58}">
      <dgm:prSet phldrT="[Text]" custT="1"/>
      <dgm:spPr/>
      <dgm:t>
        <a:bodyPr/>
        <a:lstStyle/>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Data will digitally saved</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dgm:t>
    </dgm:pt>
    <dgm:pt modelId="{E54960B7-D617-4665-A379-A92623439ECA}" type="parTrans" cxnId="{E1D37546-CA77-4F03-B01E-ABE3E0B68E07}">
      <dgm:prSet/>
      <dgm:spPr/>
      <dgm:t>
        <a:bodyPr/>
        <a:lstStyle/>
        <a:p>
          <a:endParaRPr lang="en-IN"/>
        </a:p>
      </dgm:t>
    </dgm:pt>
    <dgm:pt modelId="{60C2C337-3335-4B27-9558-779C68CA6767}" type="sibTrans" cxnId="{E1D37546-CA77-4F03-B01E-ABE3E0B68E07}">
      <dgm:prSet/>
      <dgm:spPr/>
      <dgm:t>
        <a:bodyPr/>
        <a:lstStyle/>
        <a:p>
          <a:endParaRPr lang="en-IN"/>
        </a:p>
      </dgm:t>
    </dgm:pt>
    <dgm:pt modelId="{656CE130-E70C-4444-B15A-3E327EA5EDF9}">
      <dgm:prSet phldrT="[Text]" custT="1"/>
      <dgm:spPr/>
      <dgm:t>
        <a:bodyPr/>
        <a:lstStyle/>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Track attendance any time of student</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dgm:t>
    </dgm:pt>
    <dgm:pt modelId="{7D8C0AE3-62D3-4BB5-A59E-3EAF92B94A04}" type="parTrans" cxnId="{C49ADB60-55CA-4E32-9853-24B68E49C3BD}">
      <dgm:prSet/>
      <dgm:spPr/>
      <dgm:t>
        <a:bodyPr/>
        <a:lstStyle/>
        <a:p>
          <a:endParaRPr lang="en-IN"/>
        </a:p>
      </dgm:t>
    </dgm:pt>
    <dgm:pt modelId="{4B535D25-DE93-43AA-AD1E-0C0506445AD1}" type="sibTrans" cxnId="{C49ADB60-55CA-4E32-9853-24B68E49C3BD}">
      <dgm:prSet/>
      <dgm:spPr/>
      <dgm:t>
        <a:bodyPr/>
        <a:lstStyle/>
        <a:p>
          <a:endParaRPr lang="en-IN"/>
        </a:p>
      </dgm:t>
    </dgm:pt>
    <dgm:pt modelId="{8EEBE929-D7D8-43D3-AC2E-1AC5757D6FAA}">
      <dgm:prSet phldrT="[Text]" custT="1"/>
      <dgm:spPr/>
      <dgm:t>
        <a:bodyPr/>
        <a:lstStyle/>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Real time status recording</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dgm:t>
    </dgm:pt>
    <dgm:pt modelId="{D09B0472-1DC0-4B48-92B1-3EB8865EBE64}" type="parTrans" cxnId="{57D073EF-ADED-4365-96C0-45B0FEDF56B3}">
      <dgm:prSet/>
      <dgm:spPr/>
      <dgm:t>
        <a:bodyPr/>
        <a:lstStyle/>
        <a:p>
          <a:endParaRPr lang="en-IN"/>
        </a:p>
      </dgm:t>
    </dgm:pt>
    <dgm:pt modelId="{8D20DE6B-EA8C-4C0A-95FA-12DD06169CD2}" type="sibTrans" cxnId="{57D073EF-ADED-4365-96C0-45B0FEDF56B3}">
      <dgm:prSet/>
      <dgm:spPr/>
      <dgm:t>
        <a:bodyPr/>
        <a:lstStyle/>
        <a:p>
          <a:endParaRPr lang="en-IN"/>
        </a:p>
      </dgm:t>
    </dgm:pt>
    <dgm:pt modelId="{C4AF60DE-A711-4981-A03D-0FDC2F4C5FC5}">
      <dgm:prSet phldrT="[Text]" custT="1"/>
      <dgm:spPr/>
      <dgm:t>
        <a:bodyPr/>
        <a:lstStyle/>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Increases Accuracy</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dgm:t>
    </dgm:pt>
    <dgm:pt modelId="{F8CD696A-440E-47E7-963B-5EEAC0B40C3F}" type="parTrans" cxnId="{A32C1A47-AF48-444E-8BEF-B4D7B6F19557}">
      <dgm:prSet/>
      <dgm:spPr/>
      <dgm:t>
        <a:bodyPr/>
        <a:lstStyle/>
        <a:p>
          <a:endParaRPr lang="en-IN"/>
        </a:p>
      </dgm:t>
    </dgm:pt>
    <dgm:pt modelId="{CE02B28D-277D-473C-82B3-B1CBD0EF794C}" type="sibTrans" cxnId="{A32C1A47-AF48-444E-8BEF-B4D7B6F19557}">
      <dgm:prSet/>
      <dgm:spPr/>
      <dgm:t>
        <a:bodyPr/>
        <a:lstStyle/>
        <a:p>
          <a:endParaRPr lang="en-IN"/>
        </a:p>
      </dgm:t>
    </dgm:pt>
    <dgm:pt modelId="{D6B44AA5-FE78-43C4-927D-90D43CE5512E}">
      <dgm:prSet phldrT="[Text]" custT="1"/>
      <dgm:spPr/>
      <dgm:t>
        <a:bodyPr/>
        <a:lstStyle/>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Information can send to parents</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dgm:t>
    </dgm:pt>
    <dgm:pt modelId="{1460C578-AAE7-4AC0-ACDB-049100019A67}" type="parTrans" cxnId="{3795D363-C1FC-42A5-ACD3-87A17FDAF8A3}">
      <dgm:prSet/>
      <dgm:spPr/>
      <dgm:t>
        <a:bodyPr/>
        <a:lstStyle/>
        <a:p>
          <a:endParaRPr lang="en-IN"/>
        </a:p>
      </dgm:t>
    </dgm:pt>
    <dgm:pt modelId="{EE0E8689-A5F0-43D4-8BF6-3D5E5C4F0C38}" type="sibTrans" cxnId="{3795D363-C1FC-42A5-ACD3-87A17FDAF8A3}">
      <dgm:prSet/>
      <dgm:spPr/>
      <dgm:t>
        <a:bodyPr/>
        <a:lstStyle/>
        <a:p>
          <a:endParaRPr lang="en-IN"/>
        </a:p>
      </dgm:t>
    </dgm:pt>
    <dgm:pt modelId="{0548297A-1031-47A4-847A-CBF3D6A290CF}" type="pres">
      <dgm:prSet presAssocID="{AA359762-F1F7-49E3-8AEF-349532EF9359}" presName="Name0" presStyleCnt="0">
        <dgm:presLayoutVars>
          <dgm:chMax val="1"/>
          <dgm:chPref val="1"/>
          <dgm:dir/>
          <dgm:animOne val="branch"/>
          <dgm:animLvl val="lvl"/>
        </dgm:presLayoutVars>
      </dgm:prSet>
      <dgm:spPr/>
    </dgm:pt>
    <dgm:pt modelId="{43B3CD63-D0B8-40F6-B3BD-319B336AA51A}" type="pres">
      <dgm:prSet presAssocID="{A49AA799-6599-443A-BA6C-715CF6DE0540}" presName="Parent" presStyleLbl="node0" presStyleIdx="0" presStyleCnt="1">
        <dgm:presLayoutVars>
          <dgm:chMax val="6"/>
          <dgm:chPref val="6"/>
        </dgm:presLayoutVars>
      </dgm:prSet>
      <dgm:spPr/>
    </dgm:pt>
    <dgm:pt modelId="{1685685B-63CE-495D-BF59-AE6A86035A8E}" type="pres">
      <dgm:prSet presAssocID="{B8337260-17E8-45F6-A6C6-F68C6DE46A2B}" presName="Accent1" presStyleCnt="0"/>
      <dgm:spPr/>
    </dgm:pt>
    <dgm:pt modelId="{8D0BAAED-80A0-4AA2-97AD-C5C7C4EF5334}" type="pres">
      <dgm:prSet presAssocID="{B8337260-17E8-45F6-A6C6-F68C6DE46A2B}" presName="Accent" presStyleLbl="bgShp" presStyleIdx="0" presStyleCnt="6"/>
      <dgm:spPr/>
    </dgm:pt>
    <dgm:pt modelId="{34C3BEC3-CE2D-4AA2-871B-19D3A2A8C1E2}" type="pres">
      <dgm:prSet presAssocID="{B8337260-17E8-45F6-A6C6-F68C6DE46A2B}" presName="Child1" presStyleLbl="node1" presStyleIdx="0" presStyleCnt="6">
        <dgm:presLayoutVars>
          <dgm:chMax val="0"/>
          <dgm:chPref val="0"/>
          <dgm:bulletEnabled val="1"/>
        </dgm:presLayoutVars>
      </dgm:prSet>
      <dgm:spPr/>
    </dgm:pt>
    <dgm:pt modelId="{3990DA13-4324-479D-A2EB-7D507C4BA244}" type="pres">
      <dgm:prSet presAssocID="{02CA83D7-130B-48EE-933D-A7DBFFD77F58}" presName="Accent2" presStyleCnt="0"/>
      <dgm:spPr/>
    </dgm:pt>
    <dgm:pt modelId="{915D874C-1E8D-4459-9D57-78CA4CA46657}" type="pres">
      <dgm:prSet presAssocID="{02CA83D7-130B-48EE-933D-A7DBFFD77F58}" presName="Accent" presStyleLbl="bgShp" presStyleIdx="1" presStyleCnt="6"/>
      <dgm:spPr/>
    </dgm:pt>
    <dgm:pt modelId="{29F7F9D6-D0AA-41E7-B78D-3A9363855421}" type="pres">
      <dgm:prSet presAssocID="{02CA83D7-130B-48EE-933D-A7DBFFD77F58}" presName="Child2" presStyleLbl="node1" presStyleIdx="1" presStyleCnt="6">
        <dgm:presLayoutVars>
          <dgm:chMax val="0"/>
          <dgm:chPref val="0"/>
          <dgm:bulletEnabled val="1"/>
        </dgm:presLayoutVars>
      </dgm:prSet>
      <dgm:spPr/>
    </dgm:pt>
    <dgm:pt modelId="{D65F1C2C-418E-4EEC-ABBB-AA565B438324}" type="pres">
      <dgm:prSet presAssocID="{8EEBE929-D7D8-43D3-AC2E-1AC5757D6FAA}" presName="Accent3" presStyleCnt="0"/>
      <dgm:spPr/>
    </dgm:pt>
    <dgm:pt modelId="{2188CF52-ECD6-4349-AF38-2D071940ACDA}" type="pres">
      <dgm:prSet presAssocID="{8EEBE929-D7D8-43D3-AC2E-1AC5757D6FAA}" presName="Accent" presStyleLbl="bgShp" presStyleIdx="2" presStyleCnt="6"/>
      <dgm:spPr/>
    </dgm:pt>
    <dgm:pt modelId="{39734EB9-94B4-4A9C-B661-557D525B8EF7}" type="pres">
      <dgm:prSet presAssocID="{8EEBE929-D7D8-43D3-AC2E-1AC5757D6FAA}" presName="Child3" presStyleLbl="node1" presStyleIdx="2" presStyleCnt="6">
        <dgm:presLayoutVars>
          <dgm:chMax val="0"/>
          <dgm:chPref val="0"/>
          <dgm:bulletEnabled val="1"/>
        </dgm:presLayoutVars>
      </dgm:prSet>
      <dgm:spPr/>
    </dgm:pt>
    <dgm:pt modelId="{9446001B-F1BA-4081-88A7-D2397A3AEF25}" type="pres">
      <dgm:prSet presAssocID="{656CE130-E70C-4444-B15A-3E327EA5EDF9}" presName="Accent4" presStyleCnt="0"/>
      <dgm:spPr/>
    </dgm:pt>
    <dgm:pt modelId="{CE08AA2E-F9E4-475B-9602-2A22CF9B20C4}" type="pres">
      <dgm:prSet presAssocID="{656CE130-E70C-4444-B15A-3E327EA5EDF9}" presName="Accent" presStyleLbl="bgShp" presStyleIdx="3" presStyleCnt="6"/>
      <dgm:spPr/>
    </dgm:pt>
    <dgm:pt modelId="{3585EC98-1AC5-4E5B-BB6B-54E1DE63E278}" type="pres">
      <dgm:prSet presAssocID="{656CE130-E70C-4444-B15A-3E327EA5EDF9}" presName="Child4" presStyleLbl="node1" presStyleIdx="3" presStyleCnt="6">
        <dgm:presLayoutVars>
          <dgm:chMax val="0"/>
          <dgm:chPref val="0"/>
          <dgm:bulletEnabled val="1"/>
        </dgm:presLayoutVars>
      </dgm:prSet>
      <dgm:spPr/>
    </dgm:pt>
    <dgm:pt modelId="{67855313-0C69-44F1-856B-E5BFD77ECDF7}" type="pres">
      <dgm:prSet presAssocID="{C4AF60DE-A711-4981-A03D-0FDC2F4C5FC5}" presName="Accent5" presStyleCnt="0"/>
      <dgm:spPr/>
    </dgm:pt>
    <dgm:pt modelId="{48F66C99-3DF2-4D6F-AE01-62B3B31E2B68}" type="pres">
      <dgm:prSet presAssocID="{C4AF60DE-A711-4981-A03D-0FDC2F4C5FC5}" presName="Accent" presStyleLbl="bgShp" presStyleIdx="4" presStyleCnt="6"/>
      <dgm:spPr/>
    </dgm:pt>
    <dgm:pt modelId="{C1FBFE4E-753F-4952-B5A3-9F1B687BEAD3}" type="pres">
      <dgm:prSet presAssocID="{C4AF60DE-A711-4981-A03D-0FDC2F4C5FC5}" presName="Child5" presStyleLbl="node1" presStyleIdx="4" presStyleCnt="6">
        <dgm:presLayoutVars>
          <dgm:chMax val="0"/>
          <dgm:chPref val="0"/>
          <dgm:bulletEnabled val="1"/>
        </dgm:presLayoutVars>
      </dgm:prSet>
      <dgm:spPr/>
    </dgm:pt>
    <dgm:pt modelId="{7A31A158-EFFB-41B5-9A02-F3E6B6DCEC72}" type="pres">
      <dgm:prSet presAssocID="{D6B44AA5-FE78-43C4-927D-90D43CE5512E}" presName="Accent6" presStyleCnt="0"/>
      <dgm:spPr/>
    </dgm:pt>
    <dgm:pt modelId="{9707A0D6-B623-4347-B214-8A6D61234F29}" type="pres">
      <dgm:prSet presAssocID="{D6B44AA5-FE78-43C4-927D-90D43CE5512E}" presName="Accent" presStyleLbl="bgShp" presStyleIdx="5" presStyleCnt="6"/>
      <dgm:spPr/>
    </dgm:pt>
    <dgm:pt modelId="{B64EE39D-2995-4881-AFC4-9DC30AA34330}" type="pres">
      <dgm:prSet presAssocID="{D6B44AA5-FE78-43C4-927D-90D43CE5512E}" presName="Child6" presStyleLbl="node1" presStyleIdx="5" presStyleCnt="6">
        <dgm:presLayoutVars>
          <dgm:chMax val="0"/>
          <dgm:chPref val="0"/>
          <dgm:bulletEnabled val="1"/>
        </dgm:presLayoutVars>
      </dgm:prSet>
      <dgm:spPr/>
    </dgm:pt>
  </dgm:ptLst>
  <dgm:cxnLst>
    <dgm:cxn modelId="{0E3D821D-767D-41EA-AC1C-28CD3B125B43}" type="presOf" srcId="{02CA83D7-130B-48EE-933D-A7DBFFD77F58}" destId="{29F7F9D6-D0AA-41E7-B78D-3A9363855421}" srcOrd="0" destOrd="0" presId="urn:microsoft.com/office/officeart/2011/layout/HexagonRadial"/>
    <dgm:cxn modelId="{D9F54E5C-168E-4DA1-B3F8-C7FDCC727635}" srcId="{AA359762-F1F7-49E3-8AEF-349532EF9359}" destId="{A49AA799-6599-443A-BA6C-715CF6DE0540}" srcOrd="0" destOrd="0" parTransId="{B84873A8-A55B-4209-B996-C23BC9D68612}" sibTransId="{63E48306-E026-4C9F-85E8-36B0A3B2E319}"/>
    <dgm:cxn modelId="{C49ADB60-55CA-4E32-9853-24B68E49C3BD}" srcId="{A49AA799-6599-443A-BA6C-715CF6DE0540}" destId="{656CE130-E70C-4444-B15A-3E327EA5EDF9}" srcOrd="3" destOrd="0" parTransId="{7D8C0AE3-62D3-4BB5-A59E-3EAF92B94A04}" sibTransId="{4B535D25-DE93-43AA-AD1E-0C0506445AD1}"/>
    <dgm:cxn modelId="{48841562-CB88-4982-8A7F-976F7EFBAB11}" type="presOf" srcId="{D6B44AA5-FE78-43C4-927D-90D43CE5512E}" destId="{B64EE39D-2995-4881-AFC4-9DC30AA34330}" srcOrd="0" destOrd="0" presId="urn:microsoft.com/office/officeart/2011/layout/HexagonRadial"/>
    <dgm:cxn modelId="{3795D363-C1FC-42A5-ACD3-87A17FDAF8A3}" srcId="{A49AA799-6599-443A-BA6C-715CF6DE0540}" destId="{D6B44AA5-FE78-43C4-927D-90D43CE5512E}" srcOrd="5" destOrd="0" parTransId="{1460C578-AAE7-4AC0-ACDB-049100019A67}" sibTransId="{EE0E8689-A5F0-43D4-8BF6-3D5E5C4F0C38}"/>
    <dgm:cxn modelId="{E1D37546-CA77-4F03-B01E-ABE3E0B68E07}" srcId="{A49AA799-6599-443A-BA6C-715CF6DE0540}" destId="{02CA83D7-130B-48EE-933D-A7DBFFD77F58}" srcOrd="1" destOrd="0" parTransId="{E54960B7-D617-4665-A379-A92623439ECA}" sibTransId="{60C2C337-3335-4B27-9558-779C68CA6767}"/>
    <dgm:cxn modelId="{A32C1A47-AF48-444E-8BEF-B4D7B6F19557}" srcId="{A49AA799-6599-443A-BA6C-715CF6DE0540}" destId="{C4AF60DE-A711-4981-A03D-0FDC2F4C5FC5}" srcOrd="4" destOrd="0" parTransId="{F8CD696A-440E-47E7-963B-5EEAC0B40C3F}" sibTransId="{CE02B28D-277D-473C-82B3-B1CBD0EF794C}"/>
    <dgm:cxn modelId="{5E3AB773-8C84-416C-98B9-7F3CE5901077}" type="presOf" srcId="{8EEBE929-D7D8-43D3-AC2E-1AC5757D6FAA}" destId="{39734EB9-94B4-4A9C-B661-557D525B8EF7}" srcOrd="0" destOrd="0" presId="urn:microsoft.com/office/officeart/2011/layout/HexagonRadial"/>
    <dgm:cxn modelId="{B2600A7D-16F0-4226-8FD7-C51AE435C4AA}" type="presOf" srcId="{AA359762-F1F7-49E3-8AEF-349532EF9359}" destId="{0548297A-1031-47A4-847A-CBF3D6A290CF}" srcOrd="0" destOrd="0" presId="urn:microsoft.com/office/officeart/2011/layout/HexagonRadial"/>
    <dgm:cxn modelId="{948B8193-8E45-48EE-B645-C9E731D29A01}" type="presOf" srcId="{A49AA799-6599-443A-BA6C-715CF6DE0540}" destId="{43B3CD63-D0B8-40F6-B3BD-319B336AA51A}" srcOrd="0" destOrd="0" presId="urn:microsoft.com/office/officeart/2011/layout/HexagonRadial"/>
    <dgm:cxn modelId="{823209B9-D375-4F36-925B-D2A4EB72F112}" srcId="{A49AA799-6599-443A-BA6C-715CF6DE0540}" destId="{B8337260-17E8-45F6-A6C6-F68C6DE46A2B}" srcOrd="0" destOrd="0" parTransId="{519F1AAA-D58A-4311-BC95-2D65A10BB349}" sibTransId="{1ACAA89F-0C57-4422-9C68-8F5C24BC11E4}"/>
    <dgm:cxn modelId="{E2BBB6DD-B75A-4857-AA23-95145A7453CC}" type="presOf" srcId="{B8337260-17E8-45F6-A6C6-F68C6DE46A2B}" destId="{34C3BEC3-CE2D-4AA2-871B-19D3A2A8C1E2}" srcOrd="0" destOrd="0" presId="urn:microsoft.com/office/officeart/2011/layout/HexagonRadial"/>
    <dgm:cxn modelId="{57D073EF-ADED-4365-96C0-45B0FEDF56B3}" srcId="{A49AA799-6599-443A-BA6C-715CF6DE0540}" destId="{8EEBE929-D7D8-43D3-AC2E-1AC5757D6FAA}" srcOrd="2" destOrd="0" parTransId="{D09B0472-1DC0-4B48-92B1-3EB8865EBE64}" sibTransId="{8D20DE6B-EA8C-4C0A-95FA-12DD06169CD2}"/>
    <dgm:cxn modelId="{239AB3F6-0690-4069-8F0A-E0B44204D05D}" type="presOf" srcId="{656CE130-E70C-4444-B15A-3E327EA5EDF9}" destId="{3585EC98-1AC5-4E5B-BB6B-54E1DE63E278}" srcOrd="0" destOrd="0" presId="urn:microsoft.com/office/officeart/2011/layout/HexagonRadial"/>
    <dgm:cxn modelId="{DF1E37FA-9A11-4B0A-B6F1-77532B6B04F5}" type="presOf" srcId="{C4AF60DE-A711-4981-A03D-0FDC2F4C5FC5}" destId="{C1FBFE4E-753F-4952-B5A3-9F1B687BEAD3}" srcOrd="0" destOrd="0" presId="urn:microsoft.com/office/officeart/2011/layout/HexagonRadial"/>
    <dgm:cxn modelId="{12C3D5B9-834C-4BE8-A639-F0FABB652911}" type="presParOf" srcId="{0548297A-1031-47A4-847A-CBF3D6A290CF}" destId="{43B3CD63-D0B8-40F6-B3BD-319B336AA51A}" srcOrd="0" destOrd="0" presId="urn:microsoft.com/office/officeart/2011/layout/HexagonRadial"/>
    <dgm:cxn modelId="{8F07CD7F-4234-4DE3-8BC7-20AEB54AC8C3}" type="presParOf" srcId="{0548297A-1031-47A4-847A-CBF3D6A290CF}" destId="{1685685B-63CE-495D-BF59-AE6A86035A8E}" srcOrd="1" destOrd="0" presId="urn:microsoft.com/office/officeart/2011/layout/HexagonRadial"/>
    <dgm:cxn modelId="{DFBC346A-4271-40E1-905C-D95593B4DFC4}" type="presParOf" srcId="{1685685B-63CE-495D-BF59-AE6A86035A8E}" destId="{8D0BAAED-80A0-4AA2-97AD-C5C7C4EF5334}" srcOrd="0" destOrd="0" presId="urn:microsoft.com/office/officeart/2011/layout/HexagonRadial"/>
    <dgm:cxn modelId="{1A594D97-C9C5-42E5-A327-536E861A6218}" type="presParOf" srcId="{0548297A-1031-47A4-847A-CBF3D6A290CF}" destId="{34C3BEC3-CE2D-4AA2-871B-19D3A2A8C1E2}" srcOrd="2" destOrd="0" presId="urn:microsoft.com/office/officeart/2011/layout/HexagonRadial"/>
    <dgm:cxn modelId="{DAFCF71B-9A8E-488E-A700-2B22FF7847EB}" type="presParOf" srcId="{0548297A-1031-47A4-847A-CBF3D6A290CF}" destId="{3990DA13-4324-479D-A2EB-7D507C4BA244}" srcOrd="3" destOrd="0" presId="urn:microsoft.com/office/officeart/2011/layout/HexagonRadial"/>
    <dgm:cxn modelId="{7A0A52D1-F2B1-42F1-AC3A-337217AFE4CD}" type="presParOf" srcId="{3990DA13-4324-479D-A2EB-7D507C4BA244}" destId="{915D874C-1E8D-4459-9D57-78CA4CA46657}" srcOrd="0" destOrd="0" presId="urn:microsoft.com/office/officeart/2011/layout/HexagonRadial"/>
    <dgm:cxn modelId="{8A8245F0-599C-4797-997E-F7F1BD2BD901}" type="presParOf" srcId="{0548297A-1031-47A4-847A-CBF3D6A290CF}" destId="{29F7F9D6-D0AA-41E7-B78D-3A9363855421}" srcOrd="4" destOrd="0" presId="urn:microsoft.com/office/officeart/2011/layout/HexagonRadial"/>
    <dgm:cxn modelId="{B4BE27EA-4D5D-4A12-92B3-B41C6DFFE8BA}" type="presParOf" srcId="{0548297A-1031-47A4-847A-CBF3D6A290CF}" destId="{D65F1C2C-418E-4EEC-ABBB-AA565B438324}" srcOrd="5" destOrd="0" presId="urn:microsoft.com/office/officeart/2011/layout/HexagonRadial"/>
    <dgm:cxn modelId="{53AA1B80-E24A-4200-B3D0-E467637548F7}" type="presParOf" srcId="{D65F1C2C-418E-4EEC-ABBB-AA565B438324}" destId="{2188CF52-ECD6-4349-AF38-2D071940ACDA}" srcOrd="0" destOrd="0" presId="urn:microsoft.com/office/officeart/2011/layout/HexagonRadial"/>
    <dgm:cxn modelId="{42668983-A720-4A82-889B-728E11DA2EC8}" type="presParOf" srcId="{0548297A-1031-47A4-847A-CBF3D6A290CF}" destId="{39734EB9-94B4-4A9C-B661-557D525B8EF7}" srcOrd="6" destOrd="0" presId="urn:microsoft.com/office/officeart/2011/layout/HexagonRadial"/>
    <dgm:cxn modelId="{C8C3481A-137F-489C-82B4-7F8171E2A2D5}" type="presParOf" srcId="{0548297A-1031-47A4-847A-CBF3D6A290CF}" destId="{9446001B-F1BA-4081-88A7-D2397A3AEF25}" srcOrd="7" destOrd="0" presId="urn:microsoft.com/office/officeart/2011/layout/HexagonRadial"/>
    <dgm:cxn modelId="{13FC839C-0109-462B-BBBB-26957261E1F6}" type="presParOf" srcId="{9446001B-F1BA-4081-88A7-D2397A3AEF25}" destId="{CE08AA2E-F9E4-475B-9602-2A22CF9B20C4}" srcOrd="0" destOrd="0" presId="urn:microsoft.com/office/officeart/2011/layout/HexagonRadial"/>
    <dgm:cxn modelId="{176D148C-4FFA-4FDF-82B7-69B88479F8BA}" type="presParOf" srcId="{0548297A-1031-47A4-847A-CBF3D6A290CF}" destId="{3585EC98-1AC5-4E5B-BB6B-54E1DE63E278}" srcOrd="8" destOrd="0" presId="urn:microsoft.com/office/officeart/2011/layout/HexagonRadial"/>
    <dgm:cxn modelId="{D0AECBE4-7385-40B8-9C10-1023E8F04BB7}" type="presParOf" srcId="{0548297A-1031-47A4-847A-CBF3D6A290CF}" destId="{67855313-0C69-44F1-856B-E5BFD77ECDF7}" srcOrd="9" destOrd="0" presId="urn:microsoft.com/office/officeart/2011/layout/HexagonRadial"/>
    <dgm:cxn modelId="{3EF42C0B-22B1-4BFF-B2B2-56F936FEBB81}" type="presParOf" srcId="{67855313-0C69-44F1-856B-E5BFD77ECDF7}" destId="{48F66C99-3DF2-4D6F-AE01-62B3B31E2B68}" srcOrd="0" destOrd="0" presId="urn:microsoft.com/office/officeart/2011/layout/HexagonRadial"/>
    <dgm:cxn modelId="{8BFD88D3-1373-490E-9413-EE51852FDBB4}" type="presParOf" srcId="{0548297A-1031-47A4-847A-CBF3D6A290CF}" destId="{C1FBFE4E-753F-4952-B5A3-9F1B687BEAD3}" srcOrd="10" destOrd="0" presId="urn:microsoft.com/office/officeart/2011/layout/HexagonRadial"/>
    <dgm:cxn modelId="{5CE8761E-8F13-4C13-9012-A74B135CEF42}" type="presParOf" srcId="{0548297A-1031-47A4-847A-CBF3D6A290CF}" destId="{7A31A158-EFFB-41B5-9A02-F3E6B6DCEC72}" srcOrd="11" destOrd="0" presId="urn:microsoft.com/office/officeart/2011/layout/HexagonRadial"/>
    <dgm:cxn modelId="{23AF01B0-A5C7-4C79-9EEB-A13B26203F3B}" type="presParOf" srcId="{7A31A158-EFFB-41B5-9A02-F3E6B6DCEC72}" destId="{9707A0D6-B623-4347-B214-8A6D61234F29}" srcOrd="0" destOrd="0" presId="urn:microsoft.com/office/officeart/2011/layout/HexagonRadial"/>
    <dgm:cxn modelId="{05A220D3-C297-47E6-88AD-A435E5175363}" type="presParOf" srcId="{0548297A-1031-47A4-847A-CBF3D6A290CF}" destId="{B64EE39D-2995-4881-AFC4-9DC30AA34330}"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3CD63-D0B8-40F6-B3BD-319B336AA51A}">
      <dsp:nvSpPr>
        <dsp:cNvPr id="0" name=""/>
        <dsp:cNvSpPr/>
      </dsp:nvSpPr>
      <dsp:spPr>
        <a:xfrm>
          <a:off x="4133843" y="1708700"/>
          <a:ext cx="2171833" cy="1878723"/>
        </a:xfrm>
        <a:prstGeom prst="hexagon">
          <a:avLst>
            <a:gd name="adj" fmla="val 28570"/>
            <a:gd name="vf" fmla="val 115470"/>
          </a:avLst>
        </a:prstGeom>
        <a:solidFill>
          <a:schemeClr val="accent2">
            <a:shade val="6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lumMod val="75000"/>
                  <a:lumOff val="25000"/>
                </a:schemeClr>
              </a:solidFill>
              <a:latin typeface="Times New Roman" panose="02020603050405020304" pitchFamily="18" charset="0"/>
              <a:cs typeface="Times New Roman" panose="02020603050405020304" pitchFamily="18" charset="0"/>
            </a:rPr>
            <a:t>Advantages of Attendance system using face Recognition</a:t>
          </a:r>
          <a:endParaRPr lang="en-IN" sz="2000" b="1" kern="1200" dirty="0">
            <a:solidFill>
              <a:schemeClr val="tx1">
                <a:lumMod val="75000"/>
                <a:lumOff val="25000"/>
              </a:schemeClr>
            </a:solidFill>
            <a:latin typeface="Times New Roman" panose="02020603050405020304" pitchFamily="18" charset="0"/>
            <a:cs typeface="Times New Roman" panose="02020603050405020304" pitchFamily="18" charset="0"/>
          </a:endParaRPr>
        </a:p>
      </dsp:txBody>
      <dsp:txXfrm>
        <a:off x="4493746" y="2020031"/>
        <a:ext cx="1452027" cy="1256061"/>
      </dsp:txXfrm>
    </dsp:sp>
    <dsp:sp modelId="{915D874C-1E8D-4459-9D57-78CA4CA46657}">
      <dsp:nvSpPr>
        <dsp:cNvPr id="0" name=""/>
        <dsp:cNvSpPr/>
      </dsp:nvSpPr>
      <dsp:spPr>
        <a:xfrm>
          <a:off x="5493828" y="809858"/>
          <a:ext cx="819426" cy="706044"/>
        </a:xfrm>
        <a:prstGeom prst="hexagon">
          <a:avLst>
            <a:gd name="adj" fmla="val 28900"/>
            <a:gd name="vf" fmla="val 115470"/>
          </a:avLst>
        </a:prstGeom>
        <a:solidFill>
          <a:schemeClr val="accent2">
            <a:tint val="5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4C3BEC3-CE2D-4AA2-871B-19D3A2A8C1E2}">
      <dsp:nvSpPr>
        <dsp:cNvPr id="0" name=""/>
        <dsp:cNvSpPr/>
      </dsp:nvSpPr>
      <dsp:spPr>
        <a:xfrm>
          <a:off x="4333900" y="0"/>
          <a:ext cx="1779801" cy="1539737"/>
        </a:xfrm>
        <a:prstGeom prst="hexagon">
          <a:avLst>
            <a:gd name="adj" fmla="val 28570"/>
            <a:gd name="vf" fmla="val 115470"/>
          </a:avLst>
        </a:prstGeom>
        <a:solidFill>
          <a:schemeClr val="accent2">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lumOff val="25000"/>
                </a:schemeClr>
              </a:solidFill>
              <a:latin typeface="Times New Roman" panose="02020603050405020304" pitchFamily="18" charset="0"/>
              <a:cs typeface="Times New Roman" panose="02020603050405020304" pitchFamily="18" charset="0"/>
            </a:rPr>
            <a:t>Great time Saver</a:t>
          </a:r>
          <a:endParaRPr lang="en-IN" sz="2000" kern="1200" dirty="0">
            <a:solidFill>
              <a:schemeClr val="tx1">
                <a:lumMod val="75000"/>
                <a:lumOff val="25000"/>
              </a:schemeClr>
            </a:solidFill>
            <a:latin typeface="Times New Roman" panose="02020603050405020304" pitchFamily="18" charset="0"/>
            <a:cs typeface="Times New Roman" panose="02020603050405020304" pitchFamily="18" charset="0"/>
          </a:endParaRPr>
        </a:p>
      </dsp:txBody>
      <dsp:txXfrm>
        <a:off x="4628851" y="255167"/>
        <a:ext cx="1189899" cy="1029403"/>
      </dsp:txXfrm>
    </dsp:sp>
    <dsp:sp modelId="{2188CF52-ECD6-4349-AF38-2D071940ACDA}">
      <dsp:nvSpPr>
        <dsp:cNvPr id="0" name=""/>
        <dsp:cNvSpPr/>
      </dsp:nvSpPr>
      <dsp:spPr>
        <a:xfrm>
          <a:off x="6450162" y="2129784"/>
          <a:ext cx="819426" cy="706044"/>
        </a:xfrm>
        <a:prstGeom prst="hexagon">
          <a:avLst>
            <a:gd name="adj" fmla="val 28900"/>
            <a:gd name="vf" fmla="val 115470"/>
          </a:avLst>
        </a:prstGeom>
        <a:solidFill>
          <a:schemeClr val="accent2">
            <a:tint val="5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9F7F9D6-D0AA-41E7-B78D-3A9363855421}">
      <dsp:nvSpPr>
        <dsp:cNvPr id="0" name=""/>
        <dsp:cNvSpPr/>
      </dsp:nvSpPr>
      <dsp:spPr>
        <a:xfrm>
          <a:off x="5966185" y="947041"/>
          <a:ext cx="1779801" cy="1539737"/>
        </a:xfrm>
        <a:prstGeom prst="hexagon">
          <a:avLst>
            <a:gd name="adj" fmla="val 28570"/>
            <a:gd name="vf" fmla="val 115470"/>
          </a:avLst>
        </a:prstGeom>
        <a:solidFill>
          <a:schemeClr val="accent2">
            <a:shade val="50000"/>
            <a:hueOff val="-99025"/>
            <a:satOff val="-1617"/>
            <a:lumOff val="1524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lumOff val="25000"/>
                </a:schemeClr>
              </a:solidFill>
              <a:latin typeface="Times New Roman" panose="02020603050405020304" pitchFamily="18" charset="0"/>
              <a:cs typeface="Times New Roman" panose="02020603050405020304" pitchFamily="18" charset="0"/>
            </a:rPr>
            <a:t>Data will digitally saved</a:t>
          </a:r>
          <a:endParaRPr lang="en-IN" sz="2000" kern="1200" dirty="0">
            <a:solidFill>
              <a:schemeClr val="tx1">
                <a:lumMod val="75000"/>
                <a:lumOff val="25000"/>
              </a:schemeClr>
            </a:solidFill>
            <a:latin typeface="Times New Roman" panose="02020603050405020304" pitchFamily="18" charset="0"/>
            <a:cs typeface="Times New Roman" panose="02020603050405020304" pitchFamily="18" charset="0"/>
          </a:endParaRPr>
        </a:p>
      </dsp:txBody>
      <dsp:txXfrm>
        <a:off x="6261136" y="1202208"/>
        <a:ext cx="1189899" cy="1029403"/>
      </dsp:txXfrm>
    </dsp:sp>
    <dsp:sp modelId="{CE08AA2E-F9E4-475B-9602-2A22CF9B20C4}">
      <dsp:nvSpPr>
        <dsp:cNvPr id="0" name=""/>
        <dsp:cNvSpPr/>
      </dsp:nvSpPr>
      <dsp:spPr>
        <a:xfrm>
          <a:off x="5785830" y="3619734"/>
          <a:ext cx="819426" cy="706044"/>
        </a:xfrm>
        <a:prstGeom prst="hexagon">
          <a:avLst>
            <a:gd name="adj" fmla="val 28900"/>
            <a:gd name="vf" fmla="val 115470"/>
          </a:avLst>
        </a:prstGeom>
        <a:solidFill>
          <a:schemeClr val="accent2">
            <a:tint val="5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9734EB9-94B4-4A9C-B661-557D525B8EF7}">
      <dsp:nvSpPr>
        <dsp:cNvPr id="0" name=""/>
        <dsp:cNvSpPr/>
      </dsp:nvSpPr>
      <dsp:spPr>
        <a:xfrm>
          <a:off x="5966185" y="2808816"/>
          <a:ext cx="1779801" cy="1539737"/>
        </a:xfrm>
        <a:prstGeom prst="hexagon">
          <a:avLst>
            <a:gd name="adj" fmla="val 28570"/>
            <a:gd name="vf" fmla="val 115470"/>
          </a:avLst>
        </a:prstGeom>
        <a:solidFill>
          <a:schemeClr val="accent2">
            <a:shade val="50000"/>
            <a:hueOff val="-198051"/>
            <a:satOff val="-3234"/>
            <a:lumOff val="304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lumOff val="25000"/>
                </a:schemeClr>
              </a:solidFill>
              <a:latin typeface="Times New Roman" panose="02020603050405020304" pitchFamily="18" charset="0"/>
              <a:cs typeface="Times New Roman" panose="02020603050405020304" pitchFamily="18" charset="0"/>
            </a:rPr>
            <a:t>Real time status recording</a:t>
          </a:r>
          <a:endParaRPr lang="en-IN" sz="2000" kern="1200" dirty="0">
            <a:solidFill>
              <a:schemeClr val="tx1">
                <a:lumMod val="75000"/>
                <a:lumOff val="25000"/>
              </a:schemeClr>
            </a:solidFill>
            <a:latin typeface="Times New Roman" panose="02020603050405020304" pitchFamily="18" charset="0"/>
            <a:cs typeface="Times New Roman" panose="02020603050405020304" pitchFamily="18" charset="0"/>
          </a:endParaRPr>
        </a:p>
      </dsp:txBody>
      <dsp:txXfrm>
        <a:off x="6261136" y="3063983"/>
        <a:ext cx="1189899" cy="1029403"/>
      </dsp:txXfrm>
    </dsp:sp>
    <dsp:sp modelId="{48F66C99-3DF2-4D6F-AE01-62B3B31E2B68}">
      <dsp:nvSpPr>
        <dsp:cNvPr id="0" name=""/>
        <dsp:cNvSpPr/>
      </dsp:nvSpPr>
      <dsp:spPr>
        <a:xfrm>
          <a:off x="4137884" y="3774396"/>
          <a:ext cx="819426" cy="706044"/>
        </a:xfrm>
        <a:prstGeom prst="hexagon">
          <a:avLst>
            <a:gd name="adj" fmla="val 28900"/>
            <a:gd name="vf" fmla="val 115470"/>
          </a:avLst>
        </a:prstGeom>
        <a:solidFill>
          <a:schemeClr val="accent2">
            <a:tint val="5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585EC98-1AC5-4E5B-BB6B-54E1DE63E278}">
      <dsp:nvSpPr>
        <dsp:cNvPr id="0" name=""/>
        <dsp:cNvSpPr/>
      </dsp:nvSpPr>
      <dsp:spPr>
        <a:xfrm>
          <a:off x="4333900" y="3756917"/>
          <a:ext cx="1779801" cy="1539737"/>
        </a:xfrm>
        <a:prstGeom prst="hexagon">
          <a:avLst>
            <a:gd name="adj" fmla="val 28570"/>
            <a:gd name="vf" fmla="val 115470"/>
          </a:avLst>
        </a:prstGeom>
        <a:solidFill>
          <a:schemeClr val="accent2">
            <a:shade val="50000"/>
            <a:hueOff val="-297076"/>
            <a:satOff val="-4851"/>
            <a:lumOff val="4573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lumOff val="25000"/>
                </a:schemeClr>
              </a:solidFill>
              <a:latin typeface="Times New Roman" panose="02020603050405020304" pitchFamily="18" charset="0"/>
              <a:cs typeface="Times New Roman" panose="02020603050405020304" pitchFamily="18" charset="0"/>
            </a:rPr>
            <a:t>Track attendance any time of student</a:t>
          </a:r>
          <a:endParaRPr lang="en-IN" sz="2000" kern="1200" dirty="0">
            <a:solidFill>
              <a:schemeClr val="tx1">
                <a:lumMod val="75000"/>
                <a:lumOff val="25000"/>
              </a:schemeClr>
            </a:solidFill>
            <a:latin typeface="Times New Roman" panose="02020603050405020304" pitchFamily="18" charset="0"/>
            <a:cs typeface="Times New Roman" panose="02020603050405020304" pitchFamily="18" charset="0"/>
          </a:endParaRPr>
        </a:p>
      </dsp:txBody>
      <dsp:txXfrm>
        <a:off x="4628851" y="4012084"/>
        <a:ext cx="1189899" cy="1029403"/>
      </dsp:txXfrm>
    </dsp:sp>
    <dsp:sp modelId="{9707A0D6-B623-4347-B214-8A6D61234F29}">
      <dsp:nvSpPr>
        <dsp:cNvPr id="0" name=""/>
        <dsp:cNvSpPr/>
      </dsp:nvSpPr>
      <dsp:spPr>
        <a:xfrm>
          <a:off x="3165889" y="2454999"/>
          <a:ext cx="819426" cy="706044"/>
        </a:xfrm>
        <a:prstGeom prst="hexagon">
          <a:avLst>
            <a:gd name="adj" fmla="val 28900"/>
            <a:gd name="vf" fmla="val 115470"/>
          </a:avLst>
        </a:prstGeom>
        <a:solidFill>
          <a:schemeClr val="accent2">
            <a:tint val="5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1FBFE4E-753F-4952-B5A3-9F1B687BEAD3}">
      <dsp:nvSpPr>
        <dsp:cNvPr id="0" name=""/>
        <dsp:cNvSpPr/>
      </dsp:nvSpPr>
      <dsp:spPr>
        <a:xfrm>
          <a:off x="2694037" y="2809875"/>
          <a:ext cx="1779801" cy="1539737"/>
        </a:xfrm>
        <a:prstGeom prst="hexagon">
          <a:avLst>
            <a:gd name="adj" fmla="val 28570"/>
            <a:gd name="vf" fmla="val 115470"/>
          </a:avLst>
        </a:prstGeom>
        <a:solidFill>
          <a:schemeClr val="accent2">
            <a:shade val="50000"/>
            <a:hueOff val="-198051"/>
            <a:satOff val="-3234"/>
            <a:lumOff val="304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lumOff val="25000"/>
                </a:schemeClr>
              </a:solidFill>
              <a:latin typeface="Times New Roman" panose="02020603050405020304" pitchFamily="18" charset="0"/>
              <a:cs typeface="Times New Roman" panose="02020603050405020304" pitchFamily="18" charset="0"/>
            </a:rPr>
            <a:t>Increases Accuracy</a:t>
          </a:r>
          <a:endParaRPr lang="en-IN" sz="2000" kern="1200" dirty="0">
            <a:solidFill>
              <a:schemeClr val="tx1">
                <a:lumMod val="75000"/>
                <a:lumOff val="25000"/>
              </a:schemeClr>
            </a:solidFill>
            <a:latin typeface="Times New Roman" panose="02020603050405020304" pitchFamily="18" charset="0"/>
            <a:cs typeface="Times New Roman" panose="02020603050405020304" pitchFamily="18" charset="0"/>
          </a:endParaRPr>
        </a:p>
      </dsp:txBody>
      <dsp:txXfrm>
        <a:off x="2988988" y="3065042"/>
        <a:ext cx="1189899" cy="1029403"/>
      </dsp:txXfrm>
    </dsp:sp>
    <dsp:sp modelId="{B64EE39D-2995-4881-AFC4-9DC30AA34330}">
      <dsp:nvSpPr>
        <dsp:cNvPr id="0" name=""/>
        <dsp:cNvSpPr/>
      </dsp:nvSpPr>
      <dsp:spPr>
        <a:xfrm>
          <a:off x="2694037" y="944923"/>
          <a:ext cx="1779801" cy="1539737"/>
        </a:xfrm>
        <a:prstGeom prst="hexagon">
          <a:avLst>
            <a:gd name="adj" fmla="val 28570"/>
            <a:gd name="vf" fmla="val 115470"/>
          </a:avLst>
        </a:prstGeom>
        <a:solidFill>
          <a:schemeClr val="accent2">
            <a:shade val="50000"/>
            <a:hueOff val="-99025"/>
            <a:satOff val="-1617"/>
            <a:lumOff val="1524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lumOff val="25000"/>
                </a:schemeClr>
              </a:solidFill>
              <a:latin typeface="Times New Roman" panose="02020603050405020304" pitchFamily="18" charset="0"/>
              <a:cs typeface="Times New Roman" panose="02020603050405020304" pitchFamily="18" charset="0"/>
            </a:rPr>
            <a:t>Information can send to parents</a:t>
          </a:r>
          <a:endParaRPr lang="en-IN" sz="2000" kern="1200" dirty="0">
            <a:solidFill>
              <a:schemeClr val="tx1">
                <a:lumMod val="75000"/>
                <a:lumOff val="25000"/>
              </a:schemeClr>
            </a:solidFill>
            <a:latin typeface="Times New Roman" panose="02020603050405020304" pitchFamily="18" charset="0"/>
            <a:cs typeface="Times New Roman" panose="02020603050405020304" pitchFamily="18" charset="0"/>
          </a:endParaRPr>
        </a:p>
      </dsp:txBody>
      <dsp:txXfrm>
        <a:off x="2988988" y="1200090"/>
        <a:ext cx="1189899" cy="102940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99BE1A-82AC-4EB6-A67C-D413F4B41CEB}" type="datetimeFigureOut">
              <a:rPr lang="en-IN" smtClean="0"/>
              <a:pPr/>
              <a:t>05-06-2023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66C225-4AA5-4246-8EC1-15A0E977254E}" type="slidenum">
              <a:rPr lang="en-IN" smtClean="0"/>
              <a:pPr/>
              <a:t>‹#›</a:t>
            </a:fld>
            <a:endParaRPr lang="en-IN"/>
          </a:p>
        </p:txBody>
      </p:sp>
    </p:spTree>
    <p:extLst>
      <p:ext uri="{BB962C8B-B14F-4D97-AF65-F5344CB8AC3E}">
        <p14:creationId xmlns:p14="http://schemas.microsoft.com/office/powerpoint/2010/main" val="369244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59CA6-DF24-4F1F-8DDE-8FE6A6F22AE1}" type="datetimeFigureOut">
              <a:rPr lang="en-IN" smtClean="0"/>
              <a:pPr/>
              <a:t>05-06-2023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202EF-D053-43DD-832B-B1C6DDA27D0F}" type="slidenum">
              <a:rPr lang="en-IN" smtClean="0"/>
              <a:pPr/>
              <a:t>‹#›</a:t>
            </a:fld>
            <a:endParaRPr lang="en-IN"/>
          </a:p>
        </p:txBody>
      </p:sp>
    </p:spTree>
    <p:extLst>
      <p:ext uri="{BB962C8B-B14F-4D97-AF65-F5344CB8AC3E}">
        <p14:creationId xmlns:p14="http://schemas.microsoft.com/office/powerpoint/2010/main" val="248675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59F25-20B0-40A1-9F57-60D3093643AD}"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274150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F196D-BE76-401A-8B96-AF73602AB3A9}" type="datetime1">
              <a:rPr lang="en-IN" smtClean="0"/>
              <a:pPr/>
              <a:t>05-06-2023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111947949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F196D-BE76-401A-8B96-AF73602AB3A9}" type="datetime1">
              <a:rPr lang="en-IN" smtClean="0"/>
              <a:pPr/>
              <a:t>05-06-2023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178003036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F196D-BE76-401A-8B96-AF73602AB3A9}" type="datetime1">
              <a:rPr lang="en-IN" smtClean="0"/>
              <a:pPr/>
              <a:t>05-06-2023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B1428A4C-6517-4556-81A7-D42336C11265}" type="slidenum">
              <a:rPr lang="en-IN" smtClean="0"/>
              <a:pPr/>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732610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F196D-BE76-401A-8B96-AF73602AB3A9}" type="datetime1">
              <a:rPr lang="en-IN" smtClean="0"/>
              <a:pPr/>
              <a:t>05-06-2023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266513040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6F196D-BE76-401A-8B96-AF73602AB3A9}" type="datetime1">
              <a:rPr lang="en-IN" smtClean="0"/>
              <a:pPr/>
              <a:t>05-06-2023</a:t>
            </a:fld>
            <a:endParaRPr lang="en-IN"/>
          </a:p>
        </p:txBody>
      </p:sp>
      <p:sp>
        <p:nvSpPr>
          <p:cNvPr id="4" name="Footer Placeholder 3"/>
          <p:cNvSpPr>
            <a:spLocks noGrp="1"/>
          </p:cNvSpPr>
          <p:nvPr>
            <p:ph type="ftr" sz="quarter" idx="11"/>
          </p:nvPr>
        </p:nvSpPr>
        <p:spPr/>
        <p:txBody>
          <a:bodyPr/>
          <a:lstStyle/>
          <a:p>
            <a:r>
              <a:rPr lang="en-IN"/>
              <a:t>Project Title</a:t>
            </a:r>
          </a:p>
        </p:txBody>
      </p:sp>
      <p:sp>
        <p:nvSpPr>
          <p:cNvPr id="5" name="Slide Number Placeholder 4"/>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331424808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6F196D-BE76-401A-8B96-AF73602AB3A9}" type="datetime1">
              <a:rPr lang="en-IN" smtClean="0"/>
              <a:pPr/>
              <a:t>05-06-2023</a:t>
            </a:fld>
            <a:endParaRPr lang="en-IN"/>
          </a:p>
        </p:txBody>
      </p:sp>
      <p:sp>
        <p:nvSpPr>
          <p:cNvPr id="4" name="Footer Placeholder 3"/>
          <p:cNvSpPr>
            <a:spLocks noGrp="1"/>
          </p:cNvSpPr>
          <p:nvPr>
            <p:ph type="ftr" sz="quarter" idx="11"/>
          </p:nvPr>
        </p:nvSpPr>
        <p:spPr/>
        <p:txBody>
          <a:bodyPr/>
          <a:lstStyle/>
          <a:p>
            <a:r>
              <a:rPr lang="en-IN"/>
              <a:t>Project Title</a:t>
            </a:r>
          </a:p>
        </p:txBody>
      </p:sp>
      <p:sp>
        <p:nvSpPr>
          <p:cNvPr id="5" name="Slide Number Placeholder 4"/>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25441280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401021477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380471806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a:gradFill flip="none" rotWithShape="1">
            <a:gsLst>
              <a:gs pos="20000">
                <a:schemeClr val="accent2">
                  <a:lumMod val="20000"/>
                  <a:lumOff val="80000"/>
                </a:schemeClr>
              </a:gs>
              <a:gs pos="0">
                <a:schemeClr val="accent2">
                  <a:lumMod val="60000"/>
                  <a:lumOff val="40000"/>
                </a:schemeClr>
              </a:gs>
              <a:gs pos="100000">
                <a:schemeClr val="bg1"/>
              </a:gs>
            </a:gsLst>
            <a:path path="circle">
              <a:fillToRect r="100000" b="100000"/>
            </a:path>
            <a:tileRect l="-100000" t="-100000"/>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lvl1pPr>
              <a:defRPr sz="3200">
                <a:solidFill>
                  <a:schemeClr val="accent2"/>
                </a:solidFill>
                <a:latin typeface="Arial Black" panose="020B0A04020102020204" pitchFamily="34" charset="0"/>
              </a:defRPr>
            </a:lvl1pPr>
          </a:lstStyle>
          <a:p>
            <a:r>
              <a:rPr lang="en-US"/>
              <a:t>Click to edit Master title style</a:t>
            </a:r>
            <a:endParaRPr lang="en-IN"/>
          </a:p>
        </p:txBody>
      </p:sp>
      <p:sp>
        <p:nvSpPr>
          <p:cNvPr id="3" name="Content Placeholder 2"/>
          <p:cNvSpPr>
            <a:spLocks noGrp="1"/>
          </p:cNvSpPr>
          <p:nvPr>
            <p:ph idx="1"/>
          </p:nvPr>
        </p:nvSpPr>
        <p:spPr>
          <a:xfrm>
            <a:off x="838200" y="1335314"/>
            <a:ext cx="10515600" cy="4841649"/>
          </a:xfrm>
        </p:spPr>
        <p:txBody>
          <a:bodyPr/>
          <a:lstStyle>
            <a:lvl1pPr>
              <a:lnSpc>
                <a:spcPct val="150000"/>
              </a:lnSpc>
              <a:defRPr>
                <a:latin typeface="Century Gothic" panose="020B0502020202020204" pitchFamily="34" charset="0"/>
              </a:defRPr>
            </a:lvl1pPr>
            <a:lvl2pPr>
              <a:lnSpc>
                <a:spcPct val="150000"/>
              </a:lnSpc>
              <a:defRPr>
                <a:latin typeface="Century Gothic" panose="020B0502020202020204" pitchFamily="34" charset="0"/>
              </a:defRPr>
            </a:lvl2pPr>
            <a:lvl3pPr>
              <a:lnSpc>
                <a:spcPct val="150000"/>
              </a:lnSpc>
              <a:defRPr>
                <a:latin typeface="Century Gothic" panose="020B0502020202020204" pitchFamily="34" charset="0"/>
              </a:defRPr>
            </a:lvl3pPr>
            <a:lvl4pPr>
              <a:lnSpc>
                <a:spcPct val="150000"/>
              </a:lnSpc>
              <a:defRPr>
                <a:latin typeface="Century Gothic" panose="020B0502020202020204" pitchFamily="34" charset="0"/>
              </a:defRPr>
            </a:lvl4pPr>
            <a:lvl5pPr>
              <a:lnSpc>
                <a:spcPct val="150000"/>
              </a:lnSpc>
              <a:defRPr>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01436" y="6372225"/>
            <a:ext cx="1135743" cy="365125"/>
          </a:xfrm>
          <a:solidFill>
            <a:schemeClr val="accent2"/>
          </a:solidFill>
          <a:effectLst>
            <a:softEdge rad="63500"/>
          </a:effectLst>
        </p:spPr>
        <p:txBody>
          <a:bodyPr/>
          <a:lstStyle>
            <a:lvl1pPr algn="ctr">
              <a:defRPr>
                <a:solidFill>
                  <a:schemeClr val="bg1"/>
                </a:solidFill>
                <a:latin typeface="Century Gothic" panose="020B0502020202020204" pitchFamily="34" charset="0"/>
              </a:defRPr>
            </a:lvl1p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lvl1pPr>
              <a:defRPr>
                <a:latin typeface="Century Gothic" panose="020B0502020202020204" pitchFamily="34" charset="0"/>
              </a:defRPr>
            </a:lvl1pPr>
          </a:lstStyle>
          <a:p>
            <a:r>
              <a:rPr lang="en-IN"/>
              <a:t>Project Title</a:t>
            </a:r>
          </a:p>
        </p:txBody>
      </p:sp>
      <p:sp>
        <p:nvSpPr>
          <p:cNvPr id="6" name="Slide Number Placeholder 5"/>
          <p:cNvSpPr>
            <a:spLocks noGrp="1"/>
          </p:cNvSpPr>
          <p:nvPr>
            <p:ph type="sldNum" sz="quarter" idx="12"/>
          </p:nvPr>
        </p:nvSpPr>
        <p:spPr>
          <a:xfrm>
            <a:off x="11411856" y="6370864"/>
            <a:ext cx="576944" cy="411480"/>
          </a:xfrm>
          <a:prstGeom prst="octagon">
            <a:avLst/>
          </a:prstGeom>
          <a:solidFill>
            <a:schemeClr val="accent2"/>
          </a:solidFill>
        </p:spPr>
        <p:txBody>
          <a:bodyPr/>
          <a:lstStyle>
            <a:lvl1pPr algn="ctr">
              <a:defRPr sz="1400">
                <a:solidFill>
                  <a:schemeClr val="bg1"/>
                </a:solidFill>
                <a:latin typeface="Century Gothic" panose="020B0502020202020204" pitchFamily="34" charset="0"/>
              </a:defRPr>
            </a:lvl1pPr>
          </a:lstStyle>
          <a:p>
            <a:fld id="{B1428A4C-6517-4556-81A7-D42336C11265}" type="slidenum">
              <a:rPr lang="en-IN" smtClean="0"/>
              <a:pPr/>
              <a:t>‹#›</a:t>
            </a:fld>
            <a:endParaRPr lang="en-IN" dirty="0"/>
          </a:p>
        </p:txBody>
      </p:sp>
    </p:spTree>
    <p:extLst>
      <p:ext uri="{BB962C8B-B14F-4D97-AF65-F5344CB8AC3E}">
        <p14:creationId xmlns:p14="http://schemas.microsoft.com/office/powerpoint/2010/main" val="140396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272595290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A59B4-2D2D-4129-962E-3854C87D0A72}"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232817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F196D-BE76-401A-8B96-AF73602AB3A9}" type="datetime1">
              <a:rPr lang="en-IN" smtClean="0"/>
              <a:pPr/>
              <a:t>05-06-2023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89510154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F196D-BE76-401A-8B96-AF73602AB3A9}" type="datetime1">
              <a:rPr lang="en-IN" smtClean="0"/>
              <a:pPr/>
              <a:t>05-06-2023</a:t>
            </a:fld>
            <a:endParaRPr lang="en-IN"/>
          </a:p>
        </p:txBody>
      </p:sp>
      <p:sp>
        <p:nvSpPr>
          <p:cNvPr id="8" name="Footer Placeholder 7"/>
          <p:cNvSpPr>
            <a:spLocks noGrp="1"/>
          </p:cNvSpPr>
          <p:nvPr>
            <p:ph type="ftr" sz="quarter" idx="11"/>
          </p:nvPr>
        </p:nvSpPr>
        <p:spPr/>
        <p:txBody>
          <a:bodyPr/>
          <a:lstStyle/>
          <a:p>
            <a:r>
              <a:rPr lang="en-IN"/>
              <a:t>Project Title</a:t>
            </a:r>
          </a:p>
        </p:txBody>
      </p:sp>
      <p:sp>
        <p:nvSpPr>
          <p:cNvPr id="9" name="Slide Number Placeholder 8"/>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424026381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950D56-8DA2-4EE4-B378-08019D5C8BAD}" type="datetime1">
              <a:rPr lang="en-IN" smtClean="0"/>
              <a:pPr/>
              <a:t>05-06-2023</a:t>
            </a:fld>
            <a:endParaRPr lang="en-IN"/>
          </a:p>
        </p:txBody>
      </p:sp>
      <p:sp>
        <p:nvSpPr>
          <p:cNvPr id="4" name="Footer Placeholder 3"/>
          <p:cNvSpPr>
            <a:spLocks noGrp="1"/>
          </p:cNvSpPr>
          <p:nvPr>
            <p:ph type="ftr" sz="quarter" idx="11"/>
          </p:nvPr>
        </p:nvSpPr>
        <p:spPr/>
        <p:txBody>
          <a:bodyPr/>
          <a:lstStyle/>
          <a:p>
            <a:r>
              <a:rPr lang="en-IN"/>
              <a:t>Project Title</a:t>
            </a:r>
          </a:p>
        </p:txBody>
      </p:sp>
      <p:sp>
        <p:nvSpPr>
          <p:cNvPr id="5" name="Slide Number Placeholder 4"/>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285210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A28951D-969E-40BF-ADD6-F2A11DF7C3CE}" type="datetime1">
              <a:rPr lang="en-IN" smtClean="0"/>
              <a:pPr/>
              <a:t>05-06-2023</a:t>
            </a:fld>
            <a:endParaRPr lang="en-IN"/>
          </a:p>
        </p:txBody>
      </p:sp>
      <p:sp>
        <p:nvSpPr>
          <p:cNvPr id="3" name="Footer Placeholder 2"/>
          <p:cNvSpPr>
            <a:spLocks noGrp="1"/>
          </p:cNvSpPr>
          <p:nvPr>
            <p:ph type="ftr" sz="quarter" idx="11"/>
          </p:nvPr>
        </p:nvSpPr>
        <p:spPr/>
        <p:txBody>
          <a:bodyPr/>
          <a:lstStyle/>
          <a:p>
            <a:r>
              <a:rPr lang="en-IN"/>
              <a:t>Project Title</a:t>
            </a:r>
          </a:p>
        </p:txBody>
      </p:sp>
      <p:sp>
        <p:nvSpPr>
          <p:cNvPr id="4" name="Slide Number Placeholder 3"/>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151513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F196D-BE76-401A-8B96-AF73602AB3A9}" type="datetime1">
              <a:rPr lang="en-IN" smtClean="0"/>
              <a:pPr/>
              <a:t>05-06-2023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227295532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A5961C-3B9C-4FA8-9CB8-BB931B517EDE}" type="datetime1">
              <a:rPr lang="en-IN" smtClean="0"/>
              <a:pPr/>
              <a:t>05-06-2023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104505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accent1">
                <a:lumMod val="5000"/>
                <a:lumOff val="9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D6F196D-BE76-401A-8B96-AF73602AB3A9}" type="datetime1">
              <a:rPr lang="en-IN" smtClean="0"/>
              <a:pPr/>
              <a:t>05-06-2023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IN"/>
              <a:t>Project Title</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1428A4C-6517-4556-81A7-D42336C11265}" type="slidenum">
              <a:rPr lang="en-IN" smtClean="0"/>
              <a:pPr/>
              <a:t>‹#›</a:t>
            </a:fld>
            <a:endParaRPr lang="en-IN"/>
          </a:p>
        </p:txBody>
      </p:sp>
    </p:spTree>
    <p:extLst>
      <p:ext uri="{BB962C8B-B14F-4D97-AF65-F5344CB8AC3E}">
        <p14:creationId xmlns:p14="http://schemas.microsoft.com/office/powerpoint/2010/main" val="370651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3512" y="148051"/>
            <a:ext cx="9144000" cy="1721289"/>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A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Project Based Learning-II (PBL-II) Presentation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on</a:t>
            </a:r>
            <a:endParaRPr lang="en-IN"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5167480"/>
            <a:ext cx="9144000" cy="917041"/>
          </a:xfrm>
        </p:spPr>
        <p:txBody>
          <a:bodyPr>
            <a:normAutofit fontScale="85000" lnSpcReduction="20000"/>
          </a:bodyPr>
          <a:lstStyle/>
          <a:p>
            <a:r>
              <a:rPr lang="en-US" dirty="0">
                <a:solidFill>
                  <a:schemeClr val="accent6">
                    <a:lumMod val="50000"/>
                  </a:schemeClr>
                </a:solidFill>
                <a:latin typeface="Times New Roman" panose="02020603050405020304" pitchFamily="18" charset="0"/>
                <a:ea typeface="Tahoma" panose="020B0604030504040204" pitchFamily="34" charset="0"/>
                <a:cs typeface="Times New Roman" panose="02020603050405020304" pitchFamily="18" charset="0"/>
              </a:rPr>
              <a:t>Under the Guidance of</a:t>
            </a:r>
          </a:p>
          <a:p>
            <a:r>
              <a:rPr lang="en-US" sz="3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Prof. </a:t>
            </a:r>
            <a:r>
              <a:rPr lang="en-US" sz="30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Wakchaure</a:t>
            </a:r>
            <a:r>
              <a:rPr lang="en-US" sz="3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P.B.</a:t>
            </a:r>
          </a:p>
        </p:txBody>
      </p:sp>
      <p:sp>
        <p:nvSpPr>
          <p:cNvPr id="4" name="Subtitle 2"/>
          <p:cNvSpPr txBox="1">
            <a:spLocks/>
          </p:cNvSpPr>
          <p:nvPr/>
        </p:nvSpPr>
        <p:spPr>
          <a:xfrm>
            <a:off x="1523999" y="1869675"/>
            <a:ext cx="9144000" cy="917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a:p>
        </p:txBody>
      </p:sp>
      <p:sp>
        <p:nvSpPr>
          <p:cNvPr id="5" name="Subtitle 2"/>
          <p:cNvSpPr txBox="1">
            <a:spLocks/>
          </p:cNvSpPr>
          <p:nvPr/>
        </p:nvSpPr>
        <p:spPr>
          <a:xfrm>
            <a:off x="1523999" y="1985742"/>
            <a:ext cx="9144000" cy="627797"/>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ln/>
                <a:solidFill>
                  <a:schemeClr val="accent3"/>
                </a:solidFill>
                <a:latin typeface="Bell MT" panose="02020503060305020303" pitchFamily="18" charset="0"/>
              </a:rPr>
              <a:t>Automatic Attendance system using Face </a:t>
            </a:r>
            <a:r>
              <a:rPr lang="en-US" sz="2800" b="1" dirty="0" err="1">
                <a:ln/>
                <a:solidFill>
                  <a:schemeClr val="accent3"/>
                </a:solidFill>
                <a:latin typeface="Bell MT" panose="02020503060305020303" pitchFamily="18" charset="0"/>
              </a:rPr>
              <a:t>Recogniation</a:t>
            </a:r>
            <a:endParaRPr lang="en-US" sz="2800" b="1" dirty="0">
              <a:ln/>
              <a:solidFill>
                <a:schemeClr val="accent3"/>
              </a:solidFill>
              <a:latin typeface="Bell MT" panose="02020503060305020303"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3" y="207099"/>
            <a:ext cx="1842478" cy="1649833"/>
          </a:xfrm>
          <a:prstGeom prst="rect">
            <a:avLst/>
          </a:prstGeom>
          <a:ln>
            <a:noFill/>
          </a:ln>
          <a:effectLst>
            <a:softEdge rad="112500"/>
          </a:effectLst>
        </p:spPr>
      </p:pic>
      <p:pic>
        <p:nvPicPr>
          <p:cNvPr id="1026" name="Picture 2" descr="SPPU's courses on Swayam platform to begin from August 5 - Times of India"/>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97" t="1126" r="776" b="2716"/>
          <a:stretch/>
        </p:blipFill>
        <p:spPr bwMode="auto">
          <a:xfrm>
            <a:off x="9826588" y="207099"/>
            <a:ext cx="2256229" cy="16498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2974258187"/>
              </p:ext>
            </p:extLst>
          </p:nvPr>
        </p:nvGraphicFramePr>
        <p:xfrm>
          <a:off x="2164010" y="2700983"/>
          <a:ext cx="7863978" cy="2286000"/>
        </p:xfrm>
        <a:graphic>
          <a:graphicData uri="http://schemas.openxmlformats.org/drawingml/2006/table">
            <a:tbl>
              <a:tblPr firstRow="1" bandRow="1">
                <a:tableStyleId>{2D5ABB26-0587-4C30-8999-92F81FD0307C}</a:tableStyleId>
              </a:tblPr>
              <a:tblGrid>
                <a:gridCol w="4397919">
                  <a:extLst>
                    <a:ext uri="{9D8B030D-6E8A-4147-A177-3AD203B41FA5}">
                      <a16:colId xmlns:a16="http://schemas.microsoft.com/office/drawing/2014/main" val="3726320984"/>
                    </a:ext>
                  </a:extLst>
                </a:gridCol>
                <a:gridCol w="1023110">
                  <a:extLst>
                    <a:ext uri="{9D8B030D-6E8A-4147-A177-3AD203B41FA5}">
                      <a16:colId xmlns:a16="http://schemas.microsoft.com/office/drawing/2014/main" val="824833276"/>
                    </a:ext>
                  </a:extLst>
                </a:gridCol>
                <a:gridCol w="2442949">
                  <a:extLst>
                    <a:ext uri="{9D8B030D-6E8A-4147-A177-3AD203B41FA5}">
                      <a16:colId xmlns:a16="http://schemas.microsoft.com/office/drawing/2014/main" val="2416534047"/>
                    </a:ext>
                  </a:extLst>
                </a:gridCol>
              </a:tblGrid>
              <a:tr h="443143">
                <a:tc gridSpan="3">
                  <a:txBody>
                    <a:bodyPr/>
                    <a:lstStyle/>
                    <a:p>
                      <a:pPr algn="ctr"/>
                      <a:r>
                        <a:rPr lang="en-US" sz="2400" b="1" dirty="0">
                          <a:latin typeface="Times New Roman" panose="02020603050405020304" pitchFamily="18" charset="0"/>
                          <a:ea typeface="Verdana" panose="020B0604030504040204" pitchFamily="34" charset="0"/>
                          <a:cs typeface="Times New Roman" panose="02020603050405020304" pitchFamily="18" charset="0"/>
                        </a:rPr>
                        <a:t>Presented by</a:t>
                      </a:r>
                      <a:endParaRPr lang="en-IN" sz="2400" b="1" dirty="0">
                        <a:latin typeface="Times New Roman" panose="02020603050405020304" pitchFamily="18" charset="0"/>
                        <a:ea typeface="Verdana" panose="020B0604030504040204" pitchFamily="34"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971073736"/>
                  </a:ext>
                </a:extLst>
              </a:tr>
              <a:tr h="359438">
                <a:tc>
                  <a:txBody>
                    <a:bodyPr/>
                    <a:lstStyle/>
                    <a:p>
                      <a:pPr marL="0" indent="0">
                        <a:buFont typeface="+mj-lt"/>
                        <a:buNone/>
                      </a:pPr>
                      <a:r>
                        <a:rPr lang="en-US" b="1" dirty="0" err="1">
                          <a:latin typeface="Times New Roman" panose="02020603050405020304" pitchFamily="18" charset="0"/>
                          <a:ea typeface="Verdana" panose="020B0604030504040204" pitchFamily="34" charset="0"/>
                          <a:cs typeface="Times New Roman" panose="02020603050405020304" pitchFamily="18" charset="0"/>
                        </a:rPr>
                        <a:t>Mr</a:t>
                      </a:r>
                      <a:r>
                        <a:rPr lang="en-US" b="1" dirty="0">
                          <a:latin typeface="Times New Roman" panose="02020603050405020304" pitchFamily="18" charset="0"/>
                          <a:ea typeface="Verdana" panose="020B0604030504040204" pitchFamily="34" charset="0"/>
                          <a:cs typeface="Times New Roman" panose="02020603050405020304" pitchFamily="18" charset="0"/>
                        </a:rPr>
                        <a:t> . </a:t>
                      </a:r>
                      <a:r>
                        <a:rPr lang="en-US" b="1" dirty="0" err="1">
                          <a:latin typeface="Times New Roman" panose="02020603050405020304" pitchFamily="18" charset="0"/>
                          <a:ea typeface="Verdana" panose="020B0604030504040204" pitchFamily="34" charset="0"/>
                          <a:cs typeface="Times New Roman" panose="02020603050405020304" pitchFamily="18" charset="0"/>
                        </a:rPr>
                        <a:t>Kakad</a:t>
                      </a:r>
                      <a:r>
                        <a:rPr lang="en-US" b="1" dirty="0">
                          <a:latin typeface="Times New Roman" panose="02020603050405020304" pitchFamily="18" charset="0"/>
                          <a:ea typeface="Verdana" panose="020B0604030504040204" pitchFamily="34" charset="0"/>
                          <a:cs typeface="Times New Roman" panose="02020603050405020304" pitchFamily="18" charset="0"/>
                        </a:rPr>
                        <a:t> Abhishek Satu</a:t>
                      </a:r>
                    </a:p>
                  </a:txBody>
                  <a:tcPr anchor="b"/>
                </a:tc>
                <a:tc>
                  <a:txBody>
                    <a:bodyPr/>
                    <a:lstStyle/>
                    <a:p>
                      <a:pPr algn="ctr"/>
                      <a:r>
                        <a:rPr lang="en-US" b="1" dirty="0">
                          <a:latin typeface="Times New Roman" panose="02020603050405020304" pitchFamily="18" charset="0"/>
                          <a:ea typeface="Verdana" panose="020B0604030504040204" pitchFamily="34" charset="0"/>
                          <a:cs typeface="Times New Roman" panose="02020603050405020304" pitchFamily="18" charset="0"/>
                        </a:rPr>
                        <a:t>23</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algn="ctr"/>
                      <a:r>
                        <a:rPr lang="en-US" b="1" dirty="0">
                          <a:latin typeface="Times New Roman" panose="02020603050405020304" pitchFamily="18" charset="0"/>
                          <a:ea typeface="Verdana" panose="020B0604030504040204" pitchFamily="34" charset="0"/>
                          <a:cs typeface="Times New Roman" panose="02020603050405020304" pitchFamily="18" charset="0"/>
                        </a:rPr>
                        <a:t>S190101526</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txBody>
                  <a:tcPr anchor="b"/>
                </a:tc>
                <a:extLst>
                  <a:ext uri="{0D108BD9-81ED-4DB2-BD59-A6C34878D82A}">
                    <a16:rowId xmlns:a16="http://schemas.microsoft.com/office/drawing/2014/main" val="3624854458"/>
                  </a:ext>
                </a:extLst>
              </a:tr>
              <a:tr h="359438">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Mr . Kale Abhishek Subhash</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S190101527</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extLst>
                  <a:ext uri="{0D108BD9-81ED-4DB2-BD59-A6C34878D82A}">
                    <a16:rowId xmlns:a16="http://schemas.microsoft.com/office/drawing/2014/main" val="3309448562"/>
                  </a:ext>
                </a:extLst>
              </a:tr>
              <a:tr h="359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Mr</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 . Karle Rushikesh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Shivshankar</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25</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S190101528</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extLst>
                  <a:ext uri="{0D108BD9-81ED-4DB2-BD59-A6C34878D82A}">
                    <a16:rowId xmlns:a16="http://schemas.microsoft.com/office/drawing/2014/main" val="1033670953"/>
                  </a:ext>
                </a:extLst>
              </a:tr>
              <a:tr h="359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err="1">
                          <a:ln>
                            <a:noFill/>
                          </a:ln>
                          <a:effectLst/>
                          <a:uLnTx/>
                          <a:uFillTx/>
                          <a:latin typeface="Times New Roman" panose="02020603050405020304" pitchFamily="18" charset="0"/>
                          <a:ea typeface="Verdana" panose="020B0604030504040204" pitchFamily="34" charset="0"/>
                          <a:cs typeface="Times New Roman" panose="02020603050405020304" pitchFamily="18" charset="0"/>
                        </a:rPr>
                        <a:t>Mr</a:t>
                      </a:r>
                      <a:r>
                        <a:rPr kumimoji="0" lang="en-US" sz="1800" b="1" u="none" strike="noStrike" kern="1200" cap="none" spc="0" normalizeH="0" baseline="0" noProof="0" dirty="0">
                          <a:ln>
                            <a:noFill/>
                          </a:ln>
                          <a:effectLst/>
                          <a:uLnTx/>
                          <a:uFillTx/>
                          <a:latin typeface="Times New Roman" panose="02020603050405020304" pitchFamily="18" charset="0"/>
                          <a:ea typeface="Verdana" panose="020B0604030504040204" pitchFamily="34" charset="0"/>
                          <a:cs typeface="Times New Roman" panose="02020603050405020304" pitchFamily="18" charset="0"/>
                        </a:rPr>
                        <a:t> . </a:t>
                      </a:r>
                      <a:r>
                        <a:rPr kumimoji="0" lang="en-US" sz="1800" b="1" u="none" strike="noStrike" kern="1200" cap="none" spc="0" normalizeH="0" baseline="0" noProof="0" dirty="0" err="1">
                          <a:ln>
                            <a:noFill/>
                          </a:ln>
                          <a:effectLst/>
                          <a:uLnTx/>
                          <a:uFillTx/>
                          <a:latin typeface="Times New Roman" panose="02020603050405020304" pitchFamily="18" charset="0"/>
                          <a:ea typeface="Verdana" panose="020B0604030504040204" pitchFamily="34" charset="0"/>
                          <a:cs typeface="Times New Roman" panose="02020603050405020304" pitchFamily="18" charset="0"/>
                        </a:rPr>
                        <a:t>Kawade</a:t>
                      </a:r>
                      <a:r>
                        <a:rPr kumimoji="0" lang="en-US" sz="1800" b="1" u="none" strike="noStrike" kern="1200" cap="none" spc="0" normalizeH="0" baseline="0" noProof="0" dirty="0">
                          <a:ln>
                            <a:noFill/>
                          </a:ln>
                          <a:effectLst/>
                          <a:uLnTx/>
                          <a:uFillTx/>
                          <a:latin typeface="Times New Roman" panose="02020603050405020304" pitchFamily="18" charset="0"/>
                          <a:ea typeface="Verdana" panose="020B0604030504040204" pitchFamily="34" charset="0"/>
                          <a:cs typeface="Times New Roman" panose="02020603050405020304" pitchFamily="18" charset="0"/>
                        </a:rPr>
                        <a:t> Ganesh </a:t>
                      </a:r>
                      <a:r>
                        <a:rPr kumimoji="0" lang="en-US" sz="1800" b="1" u="none" strike="noStrike" kern="1200" cap="none" spc="0" normalizeH="0" baseline="0" noProof="0" dirty="0" err="1">
                          <a:ln>
                            <a:noFill/>
                          </a:ln>
                          <a:effectLst/>
                          <a:uLnTx/>
                          <a:uFillTx/>
                          <a:latin typeface="Times New Roman" panose="02020603050405020304" pitchFamily="18" charset="0"/>
                          <a:ea typeface="Verdana" panose="020B0604030504040204" pitchFamily="34" charset="0"/>
                          <a:cs typeface="Times New Roman" panose="02020603050405020304" pitchFamily="18" charset="0"/>
                        </a:rPr>
                        <a:t>Popat</a:t>
                      </a:r>
                      <a:endParaRPr kumimoji="0" lang="en-US" sz="1800" b="1" u="none" strike="noStrike" kern="1200" cap="none" spc="0" normalizeH="0" baseline="0" noProof="0" dirty="0">
                        <a:ln>
                          <a:noFill/>
                        </a:ln>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27</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S190101530</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extLst>
                  <a:ext uri="{0D108BD9-81ED-4DB2-BD59-A6C34878D82A}">
                    <a16:rowId xmlns:a16="http://schemas.microsoft.com/office/drawing/2014/main" val="902478430"/>
                  </a:ext>
                </a:extLst>
              </a:tr>
              <a:tr h="359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Mr</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 . Mule Ashutosh Bhausaheb</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37</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S190101541</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extLst>
                  <a:ext uri="{0D108BD9-81ED-4DB2-BD59-A6C34878D82A}">
                    <a16:rowId xmlns:a16="http://schemas.microsoft.com/office/drawing/2014/main" val="3954011466"/>
                  </a:ext>
                </a:extLst>
              </a:tr>
            </a:tbl>
          </a:graphicData>
        </a:graphic>
      </p:graphicFrame>
      <p:sp>
        <p:nvSpPr>
          <p:cNvPr id="8" name="Rectangle 7"/>
          <p:cNvSpPr/>
          <p:nvPr/>
        </p:nvSpPr>
        <p:spPr>
          <a:xfrm>
            <a:off x="1223512" y="6125174"/>
            <a:ext cx="8765541"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Amrutvahini College of Engineering, Sangamner</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82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46E6-B8D6-43B2-99F6-1288E190CB1E}"/>
              </a:ext>
            </a:extLst>
          </p:cNvPr>
          <p:cNvSpPr>
            <a:spLocks noGrp="1"/>
          </p:cNvSpPr>
          <p:nvPr>
            <p:ph type="title"/>
          </p:nvPr>
        </p:nvSpPr>
        <p:spPr>
          <a:xfrm>
            <a:off x="838200" y="217642"/>
            <a:ext cx="10515600" cy="685753"/>
          </a:xfrm>
        </p:spPr>
        <p:txBody>
          <a:bodyPr/>
          <a:lstStyle/>
          <a:p>
            <a:r>
              <a:rPr lang="en-IN" b="1" dirty="0">
                <a:latin typeface="Times New Roman" panose="02020603050405020304" pitchFamily="18" charset="0"/>
                <a:cs typeface="Times New Roman" panose="02020603050405020304" pitchFamily="18" charset="0"/>
              </a:rPr>
              <a:t>Required tools</a:t>
            </a:r>
          </a:p>
        </p:txBody>
      </p:sp>
      <p:sp>
        <p:nvSpPr>
          <p:cNvPr id="3" name="Content Placeholder 2">
            <a:extLst>
              <a:ext uri="{FF2B5EF4-FFF2-40B4-BE49-F238E27FC236}">
                <a16:creationId xmlns:a16="http://schemas.microsoft.com/office/drawing/2014/main" id="{829A1FCF-ADB4-44D1-8BD8-DA587D3E82AF}"/>
              </a:ext>
            </a:extLst>
          </p:cNvPr>
          <p:cNvSpPr>
            <a:spLocks noGrp="1"/>
          </p:cNvSpPr>
          <p:nvPr>
            <p:ph idx="1"/>
          </p:nvPr>
        </p:nvSpPr>
        <p:spPr>
          <a:xfrm>
            <a:off x="838200" y="1384475"/>
            <a:ext cx="10515600" cy="4841649"/>
          </a:xfrm>
        </p:spPr>
        <p:txBody>
          <a:bodyPr/>
          <a:lstStyle/>
          <a:p>
            <a:pPr marL="457200" indent="-457200">
              <a:buAutoNum type="arabicParenR" startAt="2"/>
            </a:pPr>
            <a:r>
              <a:rPr lang="en-IN" cap="none" dirty="0">
                <a:latin typeface="Times New Roman" panose="02020603050405020304" pitchFamily="18" charset="0"/>
                <a:cs typeface="Times New Roman" panose="02020603050405020304" pitchFamily="18" charset="0"/>
              </a:rPr>
              <a:t>Python language:</a:t>
            </a:r>
          </a:p>
          <a:p>
            <a:pPr marL="457200" lvl="1" indent="0">
              <a:buNone/>
            </a:pPr>
            <a:r>
              <a:rPr lang="en-IN" cap="none" dirty="0">
                <a:latin typeface="Times New Roman" panose="02020603050405020304" pitchFamily="18" charset="0"/>
                <a:cs typeface="Times New Roman" panose="02020603050405020304" pitchFamily="18" charset="0"/>
              </a:rPr>
              <a:t>It is being used in visual studio code with our available </a:t>
            </a:r>
            <a:r>
              <a:rPr lang="en-IN" cap="none" dirty="0" err="1">
                <a:latin typeface="Times New Roman" panose="02020603050405020304" pitchFamily="18" charset="0"/>
                <a:cs typeface="Times New Roman" panose="02020603050405020304" pitchFamily="18" charset="0"/>
              </a:rPr>
              <a:t>knowlage</a:t>
            </a:r>
            <a:r>
              <a:rPr lang="en-IN" cap="none" dirty="0">
                <a:latin typeface="Times New Roman" panose="02020603050405020304" pitchFamily="18" charset="0"/>
                <a:cs typeface="Times New Roman" panose="02020603050405020304" pitchFamily="18" charset="0"/>
              </a:rPr>
              <a:t> about python language to create the interface.</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128D328-549C-4789-B340-468B69685F6C}"/>
              </a:ext>
            </a:extLst>
          </p:cNvPr>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a:extLst>
              <a:ext uri="{FF2B5EF4-FFF2-40B4-BE49-F238E27FC236}">
                <a16:creationId xmlns:a16="http://schemas.microsoft.com/office/drawing/2014/main" id="{E98E664D-F486-4AE1-98C8-DB1FEE117CCF}"/>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Automatic attendance system using face recognition</a:t>
            </a:r>
          </a:p>
        </p:txBody>
      </p:sp>
      <p:sp>
        <p:nvSpPr>
          <p:cNvPr id="6" name="Slide Number Placeholder 5">
            <a:extLst>
              <a:ext uri="{FF2B5EF4-FFF2-40B4-BE49-F238E27FC236}">
                <a16:creationId xmlns:a16="http://schemas.microsoft.com/office/drawing/2014/main" id="{6820376A-A8B5-46C9-B7A4-082C2C1E472C}"/>
              </a:ext>
            </a:extLst>
          </p:cNvPr>
          <p:cNvSpPr>
            <a:spLocks noGrp="1"/>
          </p:cNvSpPr>
          <p:nvPr>
            <p:ph type="sldNum" sz="quarter" idx="12"/>
          </p:nvPr>
        </p:nvSpPr>
        <p:spPr/>
        <p:txBody>
          <a:bodyPr/>
          <a:lstStyle/>
          <a:p>
            <a:fld id="{B1428A4C-6517-4556-81A7-D42336C11265}" type="slidenum">
              <a:rPr lang="en-IN" smtClean="0"/>
              <a:pPr/>
              <a:t>10</a:t>
            </a:fld>
            <a:endParaRPr lang="en-IN" dirty="0"/>
          </a:p>
        </p:txBody>
      </p:sp>
      <p:pic>
        <p:nvPicPr>
          <p:cNvPr id="10" name="Picture 9">
            <a:extLst>
              <a:ext uri="{FF2B5EF4-FFF2-40B4-BE49-F238E27FC236}">
                <a16:creationId xmlns:a16="http://schemas.microsoft.com/office/drawing/2014/main" id="{556DCC37-6C34-437E-B6D0-B88529A0DF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9458" y="2475483"/>
            <a:ext cx="4875817" cy="2157181"/>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C065B331-96C8-424E-81EF-348974304D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30" y="3559970"/>
            <a:ext cx="4116603" cy="22090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83EE40EB-8C26-4917-8D52-938A016F3B44}"/>
              </a:ext>
            </a:extLst>
          </p:cNvPr>
          <p:cNvSpPr txBox="1"/>
          <p:nvPr/>
        </p:nvSpPr>
        <p:spPr>
          <a:xfrm>
            <a:off x="6617108" y="5180347"/>
            <a:ext cx="371659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dirty="0">
                <a:latin typeface="Times New Roman" panose="02020603050405020304" pitchFamily="18" charset="0"/>
                <a:cs typeface="Times New Roman" panose="02020603050405020304" pitchFamily="18" charset="0"/>
              </a:rPr>
              <a:t>By programming the visual outcome</a:t>
            </a:r>
          </a:p>
        </p:txBody>
      </p:sp>
      <p:sp>
        <p:nvSpPr>
          <p:cNvPr id="15" name="Arrow: Right 14">
            <a:extLst>
              <a:ext uri="{FF2B5EF4-FFF2-40B4-BE49-F238E27FC236}">
                <a16:creationId xmlns:a16="http://schemas.microsoft.com/office/drawing/2014/main" id="{1CB11D8B-5BC9-4FB8-A6C6-1A52DB2824F1}"/>
              </a:ext>
            </a:extLst>
          </p:cNvPr>
          <p:cNvSpPr/>
          <p:nvPr/>
        </p:nvSpPr>
        <p:spPr>
          <a:xfrm rot="10800000">
            <a:off x="5712541" y="5176776"/>
            <a:ext cx="707923" cy="398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11252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899B-943B-4E69-8F7A-9C770F7DA9C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Required tools</a:t>
            </a:r>
          </a:p>
        </p:txBody>
      </p:sp>
      <p:sp>
        <p:nvSpPr>
          <p:cNvPr id="3" name="Content Placeholder 2">
            <a:extLst>
              <a:ext uri="{FF2B5EF4-FFF2-40B4-BE49-F238E27FC236}">
                <a16:creationId xmlns:a16="http://schemas.microsoft.com/office/drawing/2014/main" id="{91AF477E-8AB5-4C50-959A-6E53A2390524}"/>
              </a:ext>
            </a:extLst>
          </p:cNvPr>
          <p:cNvSpPr>
            <a:spLocks noGrp="1"/>
          </p:cNvSpPr>
          <p:nvPr>
            <p:ph idx="1"/>
          </p:nvPr>
        </p:nvSpPr>
        <p:spPr/>
        <p:txBody>
          <a:bodyPr/>
          <a:lstStyle/>
          <a:p>
            <a:pPr marL="457200" indent="-457200">
              <a:buAutoNum type="arabicParenR" startAt="3"/>
            </a:pPr>
            <a:r>
              <a:rPr lang="en-IN" cap="none" dirty="0">
                <a:latin typeface="Times New Roman" panose="02020603050405020304" pitchFamily="18" charset="0"/>
                <a:cs typeface="Times New Roman" panose="02020603050405020304" pitchFamily="18" charset="0"/>
              </a:rPr>
              <a:t>my SQL Workbench:</a:t>
            </a:r>
          </a:p>
          <a:p>
            <a:pPr marL="914400" lvl="2" indent="0">
              <a:buNone/>
            </a:pPr>
            <a:r>
              <a:rPr lang="en-IN" sz="1800" cap="none" dirty="0">
                <a:latin typeface="Times New Roman" panose="02020603050405020304" pitchFamily="18" charset="0"/>
                <a:cs typeface="Times New Roman" panose="02020603050405020304" pitchFamily="18" charset="0"/>
              </a:rPr>
              <a:t>This is used to creates the create the columns for storage that stores students details as well as marks the attendance in proper way.</a:t>
            </a:r>
          </a:p>
        </p:txBody>
      </p:sp>
      <p:sp>
        <p:nvSpPr>
          <p:cNvPr id="4" name="Date Placeholder 3">
            <a:extLst>
              <a:ext uri="{FF2B5EF4-FFF2-40B4-BE49-F238E27FC236}">
                <a16:creationId xmlns:a16="http://schemas.microsoft.com/office/drawing/2014/main" id="{155CE21C-7D79-4EF1-AB82-94E86365ECC3}"/>
              </a:ext>
            </a:extLst>
          </p:cNvPr>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a:extLst>
              <a:ext uri="{FF2B5EF4-FFF2-40B4-BE49-F238E27FC236}">
                <a16:creationId xmlns:a16="http://schemas.microsoft.com/office/drawing/2014/main" id="{8BA4CC3F-0270-4EAA-8A1C-BB0C9D414A9D}"/>
              </a:ext>
            </a:extLst>
          </p:cNvPr>
          <p:cNvSpPr>
            <a:spLocks noGrp="1"/>
          </p:cNvSpPr>
          <p:nvPr>
            <p:ph type="ftr" sz="quarter" idx="11"/>
          </p:nvPr>
        </p:nvSpPr>
        <p:spPr/>
        <p:txBody>
          <a:bodyPr/>
          <a:lstStyle/>
          <a:p>
            <a:r>
              <a:rPr lang="en-IN" sz="1100" dirty="0">
                <a:latin typeface="Times New Roman" panose="02020603050405020304" pitchFamily="18" charset="0"/>
                <a:cs typeface="Times New Roman" panose="02020603050405020304" pitchFamily="18" charset="0"/>
              </a:rPr>
              <a:t>Automatic attendance system using face recognition</a:t>
            </a:r>
          </a:p>
        </p:txBody>
      </p:sp>
      <p:sp>
        <p:nvSpPr>
          <p:cNvPr id="6" name="Slide Number Placeholder 5">
            <a:extLst>
              <a:ext uri="{FF2B5EF4-FFF2-40B4-BE49-F238E27FC236}">
                <a16:creationId xmlns:a16="http://schemas.microsoft.com/office/drawing/2014/main" id="{5D68CF0F-B5DF-4F6C-89B4-7854FD802E67}"/>
              </a:ext>
            </a:extLst>
          </p:cNvPr>
          <p:cNvSpPr>
            <a:spLocks noGrp="1"/>
          </p:cNvSpPr>
          <p:nvPr>
            <p:ph type="sldNum" sz="quarter" idx="12"/>
          </p:nvPr>
        </p:nvSpPr>
        <p:spPr/>
        <p:txBody>
          <a:bodyPr/>
          <a:lstStyle/>
          <a:p>
            <a:fld id="{B1428A4C-6517-4556-81A7-D42336C11265}" type="slidenum">
              <a:rPr lang="en-IN" smtClean="0"/>
              <a:pPr/>
              <a:t>11</a:t>
            </a:fld>
            <a:endParaRPr lang="en-IN" dirty="0"/>
          </a:p>
        </p:txBody>
      </p:sp>
      <p:pic>
        <p:nvPicPr>
          <p:cNvPr id="8" name="Picture 7">
            <a:extLst>
              <a:ext uri="{FF2B5EF4-FFF2-40B4-BE49-F238E27FC236}">
                <a16:creationId xmlns:a16="http://schemas.microsoft.com/office/drawing/2014/main" id="{036E4639-0F60-4E0F-BDEC-8FB22CD99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0815" y="2632294"/>
            <a:ext cx="5574890" cy="2971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8FFDF789-3805-4C67-AC6D-68C681E79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888" y="3746501"/>
            <a:ext cx="1577854" cy="15778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5109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581"/>
            <a:ext cx="10487297" cy="854935"/>
          </a:xfrm>
        </p:spPr>
        <p:txBody>
          <a:bodyPr>
            <a:normAutofit/>
          </a:bodyPr>
          <a:lstStyle/>
          <a:p>
            <a:r>
              <a:rPr lang="en-US" b="1" dirty="0">
                <a:latin typeface="Times New Roman" panose="02020603050405020304" pitchFamily="18" charset="0"/>
                <a:cs typeface="Times New Roman" panose="02020603050405020304" pitchFamily="18" charset="0"/>
              </a:rPr>
              <a:t>Design of model</a:t>
            </a:r>
            <a:endParaRPr lang="en-IN"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a:xfrm>
            <a:off x="1237179" y="6305294"/>
            <a:ext cx="6672887" cy="365125"/>
          </a:xfrm>
        </p:spPr>
        <p:txBody>
          <a:bodyPr/>
          <a:lstStyle/>
          <a:p>
            <a:r>
              <a:rPr lang="en-IN" dirty="0"/>
              <a:t>Automatic attendance system using face Recognition</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12</a:t>
            </a:fld>
            <a:endParaRPr lang="en-IN" dirty="0"/>
          </a:p>
        </p:txBody>
      </p:sp>
      <p:pic>
        <p:nvPicPr>
          <p:cNvPr id="25" name="Content Placeholder 7">
            <a:extLst>
              <a:ext uri="{FF2B5EF4-FFF2-40B4-BE49-F238E27FC236}">
                <a16:creationId xmlns:a16="http://schemas.microsoft.com/office/drawing/2014/main" id="{8862462A-9726-4213-B603-4C3CC271C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669" y="1396488"/>
            <a:ext cx="7138661" cy="48418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6127226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D7CF-1254-475C-8700-A5DC3BF4928E}"/>
              </a:ext>
            </a:extLst>
          </p:cNvPr>
          <p:cNvSpPr>
            <a:spLocks noGrp="1"/>
          </p:cNvSpPr>
          <p:nvPr>
            <p:ph type="title"/>
          </p:nvPr>
        </p:nvSpPr>
        <p:spPr>
          <a:xfrm>
            <a:off x="838200" y="315964"/>
            <a:ext cx="10515600" cy="685753"/>
          </a:xfrm>
        </p:spPr>
        <p:txBody>
          <a:bodyPr/>
          <a:lstStyle/>
          <a:p>
            <a:r>
              <a:rPr lang="en-IN" b="1" dirty="0">
                <a:latin typeface="Times New Roman" panose="02020603050405020304" pitchFamily="18" charset="0"/>
                <a:cs typeface="Times New Roman" panose="02020603050405020304" pitchFamily="18" charset="0"/>
              </a:rPr>
              <a:t>methodology</a:t>
            </a:r>
          </a:p>
        </p:txBody>
      </p:sp>
      <p:sp>
        <p:nvSpPr>
          <p:cNvPr id="4" name="Date Placeholder 3">
            <a:extLst>
              <a:ext uri="{FF2B5EF4-FFF2-40B4-BE49-F238E27FC236}">
                <a16:creationId xmlns:a16="http://schemas.microsoft.com/office/drawing/2014/main" id="{DC705A76-067B-432F-A53F-85623CD7E471}"/>
              </a:ext>
            </a:extLst>
          </p:cNvPr>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a:extLst>
              <a:ext uri="{FF2B5EF4-FFF2-40B4-BE49-F238E27FC236}">
                <a16:creationId xmlns:a16="http://schemas.microsoft.com/office/drawing/2014/main" id="{0889B969-EF65-4EB3-9261-2072A1B37029}"/>
              </a:ext>
            </a:extLst>
          </p:cNvPr>
          <p:cNvSpPr>
            <a:spLocks noGrp="1"/>
          </p:cNvSpPr>
          <p:nvPr>
            <p:ph type="ftr" sz="quarter" idx="11"/>
          </p:nvPr>
        </p:nvSpPr>
        <p:spPr>
          <a:xfrm>
            <a:off x="1316897" y="6211479"/>
            <a:ext cx="6672887" cy="365125"/>
          </a:xfrm>
        </p:spPr>
        <p:txBody>
          <a:bodyPr/>
          <a:lstStyle/>
          <a:p>
            <a:r>
              <a:rPr lang="en-IN" dirty="0"/>
              <a:t>Automatic attendance system using face Recognition</a:t>
            </a:r>
          </a:p>
          <a:p>
            <a:endParaRPr lang="en-IN" dirty="0"/>
          </a:p>
        </p:txBody>
      </p:sp>
      <p:sp>
        <p:nvSpPr>
          <p:cNvPr id="6" name="Slide Number Placeholder 5">
            <a:extLst>
              <a:ext uri="{FF2B5EF4-FFF2-40B4-BE49-F238E27FC236}">
                <a16:creationId xmlns:a16="http://schemas.microsoft.com/office/drawing/2014/main" id="{E021D3C3-89B0-4625-8A7F-F1435A868A4A}"/>
              </a:ext>
            </a:extLst>
          </p:cNvPr>
          <p:cNvSpPr>
            <a:spLocks noGrp="1"/>
          </p:cNvSpPr>
          <p:nvPr>
            <p:ph type="sldNum" sz="quarter" idx="12"/>
          </p:nvPr>
        </p:nvSpPr>
        <p:spPr/>
        <p:txBody>
          <a:bodyPr/>
          <a:lstStyle/>
          <a:p>
            <a:fld id="{B1428A4C-6517-4556-81A7-D42336C11265}" type="slidenum">
              <a:rPr lang="en-IN" smtClean="0"/>
              <a:pPr/>
              <a:t>13</a:t>
            </a:fld>
            <a:endParaRPr lang="en-IN" dirty="0"/>
          </a:p>
        </p:txBody>
      </p:sp>
      <p:pic>
        <p:nvPicPr>
          <p:cNvPr id="12" name="Content Placeholder 11">
            <a:extLst>
              <a:ext uri="{FF2B5EF4-FFF2-40B4-BE49-F238E27FC236}">
                <a16:creationId xmlns:a16="http://schemas.microsoft.com/office/drawing/2014/main" id="{3F06318C-0E89-4E3E-A88B-31EA22DB32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6155" y="2460388"/>
            <a:ext cx="5401624" cy="3643851"/>
          </a:xfrm>
        </p:spPr>
      </p:pic>
      <p:sp>
        <p:nvSpPr>
          <p:cNvPr id="13" name="Rectangle: Rounded Corners 12">
            <a:extLst>
              <a:ext uri="{FF2B5EF4-FFF2-40B4-BE49-F238E27FC236}">
                <a16:creationId xmlns:a16="http://schemas.microsoft.com/office/drawing/2014/main" id="{2BC64396-CA34-4AEA-B528-C3106C8FD075}"/>
              </a:ext>
            </a:extLst>
          </p:cNvPr>
          <p:cNvSpPr/>
          <p:nvPr/>
        </p:nvSpPr>
        <p:spPr>
          <a:xfrm>
            <a:off x="933855" y="1468877"/>
            <a:ext cx="2261629" cy="7925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000" dirty="0">
                <a:solidFill>
                  <a:sysClr val="windowText" lastClr="000000"/>
                </a:solidFill>
                <a:latin typeface="Times New Roman" panose="02020603050405020304" pitchFamily="18" charset="0"/>
                <a:cs typeface="Times New Roman" panose="02020603050405020304" pitchFamily="18" charset="0"/>
              </a:rPr>
              <a:t>Take Attendance</a:t>
            </a:r>
          </a:p>
        </p:txBody>
      </p:sp>
      <p:sp>
        <p:nvSpPr>
          <p:cNvPr id="18" name="Arrow: Left 17">
            <a:extLst>
              <a:ext uri="{FF2B5EF4-FFF2-40B4-BE49-F238E27FC236}">
                <a16:creationId xmlns:a16="http://schemas.microsoft.com/office/drawing/2014/main" id="{3B140C5F-5C21-47D8-B6A7-3E172FD2AAD9}"/>
              </a:ext>
            </a:extLst>
          </p:cNvPr>
          <p:cNvSpPr/>
          <p:nvPr/>
        </p:nvSpPr>
        <p:spPr>
          <a:xfrm rot="1369412">
            <a:off x="3616079" y="2204750"/>
            <a:ext cx="1011676" cy="365125"/>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4757323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02D3-45B2-4955-B32A-7045EA069CD3}"/>
              </a:ext>
            </a:extLst>
          </p:cNvPr>
          <p:cNvSpPr>
            <a:spLocks noGrp="1"/>
          </p:cNvSpPr>
          <p:nvPr>
            <p:ph type="title"/>
          </p:nvPr>
        </p:nvSpPr>
        <p:spPr>
          <a:xfrm>
            <a:off x="838200" y="315964"/>
            <a:ext cx="10515600" cy="685753"/>
          </a:xfrm>
        </p:spPr>
        <p:txBody>
          <a:bodyPr/>
          <a:lstStyle/>
          <a:p>
            <a:r>
              <a:rPr lang="en-IN" b="1" dirty="0">
                <a:latin typeface="Times New Roman" panose="02020603050405020304" pitchFamily="18"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5BD9DE98-A389-4AA8-94B6-9B201AE83517}"/>
              </a:ext>
            </a:extLst>
          </p:cNvPr>
          <p:cNvSpPr>
            <a:spLocks noGrp="1"/>
          </p:cNvSpPr>
          <p:nvPr>
            <p:ph idx="1"/>
          </p:nvPr>
        </p:nvSpPr>
        <p:spPr/>
        <p:txBody>
          <a:bodyPr>
            <a:normAutofit/>
          </a:bodyPr>
          <a:lstStyle/>
          <a:p>
            <a:pPr>
              <a:buFont typeface="Wingdings" panose="05000000000000000000" pitchFamily="2" charset="2"/>
              <a:buChar char="v"/>
            </a:pPr>
            <a:r>
              <a:rPr lang="en-IN" sz="2800" cap="none" dirty="0">
                <a:latin typeface="Times New Roman" panose="02020603050405020304" pitchFamily="18" charset="0"/>
                <a:cs typeface="Times New Roman" panose="02020603050405020304" pitchFamily="18" charset="0"/>
              </a:rPr>
              <a:t>Role of the students:</a:t>
            </a:r>
          </a:p>
        </p:txBody>
      </p:sp>
      <p:sp>
        <p:nvSpPr>
          <p:cNvPr id="4" name="Date Placeholder 3">
            <a:extLst>
              <a:ext uri="{FF2B5EF4-FFF2-40B4-BE49-F238E27FC236}">
                <a16:creationId xmlns:a16="http://schemas.microsoft.com/office/drawing/2014/main" id="{1E45FAEC-4006-4AF9-8BAB-40EB5DDAE898}"/>
              </a:ext>
            </a:extLst>
          </p:cNvPr>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a:extLst>
              <a:ext uri="{FF2B5EF4-FFF2-40B4-BE49-F238E27FC236}">
                <a16:creationId xmlns:a16="http://schemas.microsoft.com/office/drawing/2014/main" id="{BD1C38F5-A86F-4D83-8FD2-E53280388123}"/>
              </a:ext>
            </a:extLst>
          </p:cNvPr>
          <p:cNvSpPr>
            <a:spLocks noGrp="1"/>
          </p:cNvSpPr>
          <p:nvPr>
            <p:ph type="ftr" sz="quarter" idx="11"/>
          </p:nvPr>
        </p:nvSpPr>
        <p:spPr>
          <a:xfrm>
            <a:off x="1237179" y="6359473"/>
            <a:ext cx="6672887" cy="365125"/>
          </a:xfrm>
        </p:spPr>
        <p:txBody>
          <a:bodyPr/>
          <a:lstStyle/>
          <a:p>
            <a:r>
              <a:rPr lang="en-IN" dirty="0"/>
              <a:t>Automatic attendance system using face Recognition</a:t>
            </a:r>
          </a:p>
        </p:txBody>
      </p:sp>
      <p:sp>
        <p:nvSpPr>
          <p:cNvPr id="6" name="Slide Number Placeholder 5">
            <a:extLst>
              <a:ext uri="{FF2B5EF4-FFF2-40B4-BE49-F238E27FC236}">
                <a16:creationId xmlns:a16="http://schemas.microsoft.com/office/drawing/2014/main" id="{DE939150-EF55-468B-91F9-6B62310AF444}"/>
              </a:ext>
            </a:extLst>
          </p:cNvPr>
          <p:cNvSpPr>
            <a:spLocks noGrp="1"/>
          </p:cNvSpPr>
          <p:nvPr>
            <p:ph type="sldNum" sz="quarter" idx="12"/>
          </p:nvPr>
        </p:nvSpPr>
        <p:spPr/>
        <p:txBody>
          <a:bodyPr/>
          <a:lstStyle/>
          <a:p>
            <a:fld id="{B1428A4C-6517-4556-81A7-D42336C11265}" type="slidenum">
              <a:rPr lang="en-IN" smtClean="0"/>
              <a:pPr/>
              <a:t>14</a:t>
            </a:fld>
            <a:endParaRPr lang="en-IN" dirty="0"/>
          </a:p>
        </p:txBody>
      </p:sp>
      <p:pic>
        <p:nvPicPr>
          <p:cNvPr id="10" name="Picture 9">
            <a:extLst>
              <a:ext uri="{FF2B5EF4-FFF2-40B4-BE49-F238E27FC236}">
                <a16:creationId xmlns:a16="http://schemas.microsoft.com/office/drawing/2014/main" id="{BE5C10F3-5BFA-47FF-8893-9F5D41EA0D97}"/>
              </a:ext>
            </a:extLst>
          </p:cNvPr>
          <p:cNvPicPr/>
          <p:nvPr/>
        </p:nvPicPr>
        <p:blipFill>
          <a:blip r:embed="rId2"/>
          <a:stretch>
            <a:fillRect/>
          </a:stretch>
        </p:blipFill>
        <p:spPr>
          <a:xfrm>
            <a:off x="3189143" y="2172306"/>
            <a:ext cx="6004019" cy="400465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1609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1FA5-2F0E-45A0-820F-CB96343D5685}"/>
              </a:ext>
            </a:extLst>
          </p:cNvPr>
          <p:cNvSpPr>
            <a:spLocks noGrp="1"/>
          </p:cNvSpPr>
          <p:nvPr>
            <p:ph type="title"/>
          </p:nvPr>
        </p:nvSpPr>
        <p:spPr>
          <a:xfrm>
            <a:off x="838200" y="315964"/>
            <a:ext cx="10515600" cy="685753"/>
          </a:xfrm>
        </p:spPr>
        <p:txBody>
          <a:bodyPr/>
          <a:lstStyle/>
          <a:p>
            <a:r>
              <a:rPr lang="en-IN" b="1" dirty="0">
                <a:latin typeface="Times New Roman" panose="02020603050405020304" pitchFamily="18"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BE08F17C-58DB-49AA-B9B4-86060EDFD567}"/>
              </a:ext>
            </a:extLst>
          </p:cNvPr>
          <p:cNvSpPr>
            <a:spLocks noGrp="1"/>
          </p:cNvSpPr>
          <p:nvPr>
            <p:ph idx="1"/>
          </p:nvPr>
        </p:nvSpPr>
        <p:spPr/>
        <p:txBody>
          <a:bodyPr>
            <a:normAutofit/>
          </a:bodyPr>
          <a:lstStyle/>
          <a:p>
            <a:r>
              <a:rPr lang="en-IN" sz="2400" cap="none" dirty="0">
                <a:latin typeface="Times New Roman" panose="02020603050405020304" pitchFamily="18" charset="0"/>
                <a:cs typeface="Times New Roman" panose="02020603050405020304" pitchFamily="18" charset="0"/>
              </a:rPr>
              <a:t>After capturing all faces it saves the attendance in excel sheet with Timing with status</a:t>
            </a:r>
          </a:p>
        </p:txBody>
      </p:sp>
      <p:sp>
        <p:nvSpPr>
          <p:cNvPr id="4" name="Date Placeholder 3">
            <a:extLst>
              <a:ext uri="{FF2B5EF4-FFF2-40B4-BE49-F238E27FC236}">
                <a16:creationId xmlns:a16="http://schemas.microsoft.com/office/drawing/2014/main" id="{E000CF9F-289F-4664-95EB-70EA6C9A4412}"/>
              </a:ext>
            </a:extLst>
          </p:cNvPr>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a:extLst>
              <a:ext uri="{FF2B5EF4-FFF2-40B4-BE49-F238E27FC236}">
                <a16:creationId xmlns:a16="http://schemas.microsoft.com/office/drawing/2014/main" id="{71BC662C-76FB-421D-B291-3389D24A4184}"/>
              </a:ext>
            </a:extLst>
          </p:cNvPr>
          <p:cNvSpPr>
            <a:spLocks noGrp="1"/>
          </p:cNvSpPr>
          <p:nvPr>
            <p:ph type="ftr" sz="quarter" idx="11"/>
          </p:nvPr>
        </p:nvSpPr>
        <p:spPr>
          <a:xfrm>
            <a:off x="1307064" y="6211479"/>
            <a:ext cx="6672887" cy="365125"/>
          </a:xfrm>
        </p:spPr>
        <p:txBody>
          <a:bodyPr/>
          <a:lstStyle/>
          <a:p>
            <a:r>
              <a:rPr lang="en-IN" dirty="0"/>
              <a:t>Automatic attendance system using face Recognition</a:t>
            </a:r>
          </a:p>
        </p:txBody>
      </p:sp>
      <p:sp>
        <p:nvSpPr>
          <p:cNvPr id="6" name="Slide Number Placeholder 5">
            <a:extLst>
              <a:ext uri="{FF2B5EF4-FFF2-40B4-BE49-F238E27FC236}">
                <a16:creationId xmlns:a16="http://schemas.microsoft.com/office/drawing/2014/main" id="{41FB434F-363E-4F4D-9306-4EEE7F017DFD}"/>
              </a:ext>
            </a:extLst>
          </p:cNvPr>
          <p:cNvSpPr>
            <a:spLocks noGrp="1"/>
          </p:cNvSpPr>
          <p:nvPr>
            <p:ph type="sldNum" sz="quarter" idx="12"/>
          </p:nvPr>
        </p:nvSpPr>
        <p:spPr/>
        <p:txBody>
          <a:bodyPr/>
          <a:lstStyle/>
          <a:p>
            <a:fld id="{B1428A4C-6517-4556-81A7-D42336C11265}" type="slidenum">
              <a:rPr lang="en-IN" smtClean="0"/>
              <a:pPr/>
              <a:t>15</a:t>
            </a:fld>
            <a:endParaRPr lang="en-IN" dirty="0"/>
          </a:p>
        </p:txBody>
      </p:sp>
      <p:pic>
        <p:nvPicPr>
          <p:cNvPr id="8" name="Picture 7">
            <a:extLst>
              <a:ext uri="{FF2B5EF4-FFF2-40B4-BE49-F238E27FC236}">
                <a16:creationId xmlns:a16="http://schemas.microsoft.com/office/drawing/2014/main" id="{AE4C1E36-24B5-479A-9A80-9E6302B19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899" y="2140698"/>
            <a:ext cx="6121887" cy="38601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2401751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Results and discussions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b="0" i="0" cap="none" dirty="0">
                <a:solidFill>
                  <a:schemeClr val="tx2"/>
                </a:solidFill>
                <a:effectLst/>
                <a:latin typeface="Times New Roman" panose="02020603050405020304" pitchFamily="18" charset="0"/>
                <a:cs typeface="Times New Roman" panose="02020603050405020304" pitchFamily="18" charset="0"/>
              </a:rPr>
              <a:t>As an automated attendance-management system, facial recognition provides precise time records</a:t>
            </a:r>
          </a:p>
          <a:p>
            <a:pPr>
              <a:buFont typeface="Wingdings" panose="05000000000000000000" pitchFamily="2" charset="2"/>
              <a:buChar char="v"/>
            </a:pPr>
            <a:r>
              <a:rPr lang="en-US" sz="2400" b="0" i="0" cap="none" dirty="0">
                <a:solidFill>
                  <a:schemeClr val="tx2"/>
                </a:solidFill>
                <a:effectLst/>
                <a:latin typeface="Times New Roman" panose="02020603050405020304" pitchFamily="18" charset="0"/>
                <a:cs typeface="Times New Roman" panose="02020603050405020304" pitchFamily="18" charset="0"/>
              </a:rPr>
              <a:t>Reducing costly mistakes.</a:t>
            </a:r>
          </a:p>
          <a:p>
            <a:pPr>
              <a:buFont typeface="Wingdings" panose="05000000000000000000" pitchFamily="2" charset="2"/>
              <a:buChar char="v"/>
            </a:pPr>
            <a:r>
              <a:rPr lang="en-US" sz="2400" cap="none" dirty="0">
                <a:solidFill>
                  <a:schemeClr val="tx2"/>
                </a:solidFill>
                <a:latin typeface="Times New Roman" panose="02020603050405020304" pitchFamily="18" charset="0"/>
                <a:cs typeface="Times New Roman" panose="02020603050405020304" pitchFamily="18" charset="0"/>
              </a:rPr>
              <a:t>Easy Process.</a:t>
            </a:r>
            <a:endParaRPr lang="en-IN" sz="2400" b="0" i="0" cap="none" dirty="0">
              <a:solidFill>
                <a:schemeClr val="tx2"/>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cap="none" dirty="0">
                <a:solidFill>
                  <a:schemeClr val="tx2"/>
                </a:solidFill>
                <a:latin typeface="Times New Roman" panose="02020603050405020304" pitchFamily="18" charset="0"/>
                <a:cs typeface="Times New Roman" panose="02020603050405020304" pitchFamily="18" charset="0"/>
              </a:rPr>
              <a:t>Gives accurate datasheet of students.</a:t>
            </a:r>
          </a:p>
          <a:p>
            <a:pPr>
              <a:buFont typeface="Wingdings" panose="05000000000000000000" pitchFamily="2" charset="2"/>
              <a:buChar char="v"/>
            </a:pPr>
            <a:r>
              <a:rPr lang="en-IN" sz="2400" cap="none" dirty="0">
                <a:solidFill>
                  <a:schemeClr val="tx2"/>
                </a:solidFill>
                <a:latin typeface="Times New Roman" panose="02020603050405020304" pitchFamily="18" charset="0"/>
                <a:cs typeface="Times New Roman" panose="02020603050405020304" pitchFamily="18" charset="0"/>
              </a:rPr>
              <a:t>Digital data is being saved.</a:t>
            </a:r>
          </a:p>
          <a:p>
            <a:pPr>
              <a:buFont typeface="Wingdings" panose="05000000000000000000" pitchFamily="2" charset="2"/>
              <a:buChar char="v"/>
            </a:pPr>
            <a:r>
              <a:rPr lang="en-IN" sz="2400" cap="none" dirty="0">
                <a:solidFill>
                  <a:schemeClr val="tx2"/>
                </a:solidFill>
                <a:latin typeface="Times New Roman" panose="02020603050405020304" pitchFamily="18" charset="0"/>
                <a:cs typeface="Times New Roman" panose="02020603050405020304" pitchFamily="18" charset="0"/>
              </a:rPr>
              <a:t>Saves attendance time of teachers.</a:t>
            </a:r>
          </a:p>
          <a:p>
            <a:pPr marL="0" indent="0">
              <a:buNone/>
            </a:pPr>
            <a:endParaRPr lang="en-IN" sz="2400" cap="none" dirty="0">
              <a:solidFill>
                <a:schemeClr val="tx2"/>
              </a:solidFill>
              <a:latin typeface="Times New Roman" panose="02020603050405020304" pitchFamily="18" charset="0"/>
              <a:cs typeface="Times New Roman" panose="02020603050405020304" pitchFamily="18" charset="0"/>
            </a:endParaRPr>
          </a:p>
          <a:p>
            <a:pPr algn="ctr"/>
            <a:endParaRPr lang="en-IN" dirty="0">
              <a:solidFill>
                <a:srgbClr val="BDC1C6"/>
              </a:solidFill>
              <a:latin typeface="Google Sans"/>
            </a:endParaRPr>
          </a:p>
          <a:p>
            <a:pPr algn="ctr"/>
            <a:endParaRPr lang="en-US" b="0" i="0" dirty="0">
              <a:solidFill>
                <a:srgbClr val="BDC1C6"/>
              </a:solidFill>
              <a:effectLst/>
              <a:latin typeface="Google Sans"/>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dirty="0"/>
              <a:t>Automatic attendance system using face Recognition</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16</a:t>
            </a:fld>
            <a:endParaRPr lang="en-IN" dirty="0"/>
          </a:p>
        </p:txBody>
      </p:sp>
    </p:spTree>
    <p:extLst>
      <p:ext uri="{BB962C8B-B14F-4D97-AF65-F5344CB8AC3E}">
        <p14:creationId xmlns:p14="http://schemas.microsoft.com/office/powerpoint/2010/main" val="122840185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8090" y="1327356"/>
            <a:ext cx="10655710" cy="4849608"/>
          </a:xfrm>
        </p:spPr>
        <p:txBody>
          <a:bodyPr>
            <a:normAutofit/>
          </a:bodyPr>
          <a:lstStyle/>
          <a:p>
            <a:pPr>
              <a:buFont typeface="Wingdings" panose="05000000000000000000" pitchFamily="2" charset="2"/>
              <a:buChar char="Ø"/>
            </a:pPr>
            <a:r>
              <a:rPr lang="en-GB" sz="2400" cap="none" dirty="0">
                <a:latin typeface="Times New Roman" panose="02020603050405020304" pitchFamily="18" charset="0"/>
                <a:cs typeface="Times New Roman" panose="02020603050405020304" pitchFamily="18" charset="0"/>
              </a:rPr>
              <a:t>Can be deployed for verification and attendance tracking at various colleges ,government offices and corporations. </a:t>
            </a:r>
          </a:p>
          <a:p>
            <a:pPr>
              <a:buFont typeface="Wingdings" panose="05000000000000000000" pitchFamily="2" charset="2"/>
              <a:buChar char="Ø"/>
            </a:pPr>
            <a:r>
              <a:rPr lang="en-GB" sz="2400" cap="none" dirty="0">
                <a:latin typeface="Times New Roman" panose="02020603050405020304" pitchFamily="18" charset="0"/>
                <a:cs typeface="Times New Roman" panose="02020603050405020304" pitchFamily="18" charset="0"/>
              </a:rPr>
              <a:t>Access control verification and identification of authentic users it can also installed in bank lockers and vaults.</a:t>
            </a:r>
          </a:p>
          <a:p>
            <a:pPr>
              <a:buFont typeface="Wingdings" panose="05000000000000000000" pitchFamily="2" charset="2"/>
              <a:buChar char="Ø"/>
            </a:pPr>
            <a:r>
              <a:rPr lang="en-GB" sz="2400" cap="none" dirty="0">
                <a:latin typeface="Times New Roman" panose="02020603050405020304" pitchFamily="18" charset="0"/>
                <a:cs typeface="Times New Roman" panose="02020603050405020304" pitchFamily="18" charset="0"/>
              </a:rPr>
              <a:t>For identification of criminals the system can be used by police force. </a:t>
            </a:r>
          </a:p>
          <a:p>
            <a:pPr>
              <a:buFont typeface="Wingdings" panose="05000000000000000000" pitchFamily="2" charset="2"/>
              <a:buChar char="Ø"/>
            </a:pPr>
            <a:r>
              <a:rPr lang="en-GB" sz="2400" cap="none" dirty="0">
                <a:latin typeface="Times New Roman" panose="02020603050405020304" pitchFamily="18" charset="0"/>
                <a:cs typeface="Times New Roman" panose="02020603050405020304" pitchFamily="18" charset="0"/>
              </a:rPr>
              <a:t>Also find missing person in our society.</a:t>
            </a:r>
            <a:endParaRPr lang="en-IN" sz="2400" cap="none"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dirty="0"/>
              <a:t>Automated attendance system using face recognition </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17</a:t>
            </a:fld>
            <a:endParaRPr lang="en-IN" dirty="0"/>
          </a:p>
        </p:txBody>
      </p:sp>
    </p:spTree>
    <p:extLst>
      <p:ext uri="{BB962C8B-B14F-4D97-AF65-F5344CB8AC3E}">
        <p14:creationId xmlns:p14="http://schemas.microsoft.com/office/powerpoint/2010/main" val="67394286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18928"/>
            <a:ext cx="10515600" cy="3620144"/>
          </a:xfrm>
        </p:spPr>
        <p:txBody>
          <a:bodyPr/>
          <a:lstStyle/>
          <a:p>
            <a:pPr marL="0" indent="0" algn="ctr">
              <a:buNone/>
            </a:pPr>
            <a:r>
              <a:rPr lang="en-US" sz="2800" cap="none" dirty="0">
                <a:latin typeface="Times New Roman" panose="02020603050405020304" pitchFamily="18" charset="0"/>
                <a:cs typeface="Times New Roman" panose="02020603050405020304" pitchFamily="18" charset="0"/>
              </a:rPr>
              <a:t>An automatic attendance system is an educational ERP system that records the students' attendance in an institution. Unlike the conventional attendance system, the automatic attendance software enables the faculty to record, store, and monitor students' attendance history &amp; manage the classroom efficiently</a:t>
            </a:r>
            <a:r>
              <a:rPr lang="en-US" dirty="0"/>
              <a:t>.</a:t>
            </a:r>
            <a:endParaRPr lang="en-IN" dirty="0"/>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dirty="0"/>
              <a:t>Automatic attendance system using face Recognition</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18</a:t>
            </a:fld>
            <a:endParaRPr lang="en-IN" dirty="0"/>
          </a:p>
        </p:txBody>
      </p:sp>
    </p:spTree>
    <p:extLst>
      <p:ext uri="{BB962C8B-B14F-4D97-AF65-F5344CB8AC3E}">
        <p14:creationId xmlns:p14="http://schemas.microsoft.com/office/powerpoint/2010/main" val="74366148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Photos</a:t>
            </a:r>
            <a:endParaRPr lang="en-IN"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dirty="0"/>
              <a:t>Automated attendance system using face recognition </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19</a:t>
            </a:fld>
            <a:endParaRPr lang="en-IN" dirty="0"/>
          </a:p>
        </p:txBody>
      </p:sp>
      <p:pic>
        <p:nvPicPr>
          <p:cNvPr id="11" name="Picture 10">
            <a:extLst>
              <a:ext uri="{FF2B5EF4-FFF2-40B4-BE49-F238E27FC236}">
                <a16:creationId xmlns:a16="http://schemas.microsoft.com/office/drawing/2014/main" id="{3E493116-7884-4ECB-947F-4B4961AE9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712" y="1195958"/>
            <a:ext cx="8886156" cy="4680000"/>
          </a:xfrm>
          <a:prstGeom prst="rect">
            <a:avLst/>
          </a:prstGeom>
          <a:ln>
            <a:noFill/>
          </a:ln>
          <a:effectLst>
            <a:softEdge rad="112500"/>
          </a:effectLst>
        </p:spPr>
      </p:pic>
    </p:spTree>
    <p:extLst>
      <p:ext uri="{BB962C8B-B14F-4D97-AF65-F5344CB8AC3E}">
        <p14:creationId xmlns:p14="http://schemas.microsoft.com/office/powerpoint/2010/main" val="342902255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39246"/>
            <a:ext cx="10515600" cy="685753"/>
          </a:xfrm>
          <a:gradFill>
            <a:gsLst>
              <a:gs pos="100000">
                <a:schemeClr val="accent1">
                  <a:lumMod val="60000"/>
                  <a:lumOff val="40000"/>
                </a:schemeClr>
              </a:gs>
              <a:gs pos="0">
                <a:schemeClr val="accent2">
                  <a:lumMod val="60000"/>
                  <a:lumOff val="40000"/>
                </a:schemeClr>
              </a:gs>
              <a:gs pos="100000">
                <a:schemeClr val="bg1"/>
              </a:gs>
            </a:gsLst>
          </a:gradFill>
        </p:spPr>
        <p:txBody>
          <a:bodyPr/>
          <a:lstStyle/>
          <a:p>
            <a:r>
              <a:rPr lang="en-US" b="1" dirty="0">
                <a:solidFill>
                  <a:schemeClr val="tx1">
                    <a:lumMod val="65000"/>
                    <a:lumOff val="35000"/>
                  </a:schemeClr>
                </a:solidFill>
                <a:latin typeface="Times New Roman" panose="02020603050405020304" pitchFamily="18" charset="0"/>
                <a:cs typeface="Times New Roman" panose="02020603050405020304" pitchFamily="18" charset="0"/>
              </a:rPr>
              <a:t>Contents</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10183"/>
            <a:ext cx="10515600" cy="5240742"/>
          </a:xfrm>
        </p:spPr>
        <p:txBody>
          <a:bodyPr>
            <a:noAutofit/>
          </a:bodyPr>
          <a:lstStyle/>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Introduction</a:t>
            </a:r>
          </a:p>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Need For Project</a:t>
            </a:r>
          </a:p>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Problem Statement/Aim</a:t>
            </a:r>
          </a:p>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Objectives</a:t>
            </a:r>
          </a:p>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Literature Review</a:t>
            </a:r>
          </a:p>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Required Tools</a:t>
            </a:r>
          </a:p>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Design Of Model</a:t>
            </a:r>
          </a:p>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Methodology</a:t>
            </a:r>
          </a:p>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Results Of Project And Discussions</a:t>
            </a:r>
          </a:p>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Conclusion</a:t>
            </a:r>
          </a:p>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Future Scope</a:t>
            </a:r>
          </a:p>
          <a:p>
            <a:pPr>
              <a:lnSpc>
                <a:spcPts val="1900"/>
              </a:lnSpc>
              <a:buFont typeface="Wingdings" panose="05000000000000000000" pitchFamily="2" charset="2"/>
              <a:buChar char="v"/>
            </a:pPr>
            <a:r>
              <a:rPr lang="en-US" sz="2400" cap="none" dirty="0">
                <a:latin typeface="Times New Roman" panose="02020603050405020304" pitchFamily="18" charset="0"/>
                <a:cs typeface="Times New Roman" panose="02020603050405020304" pitchFamily="18" charset="0"/>
              </a:rPr>
              <a:t>References</a:t>
            </a:r>
            <a:endParaRPr lang="en-IN" sz="2400" cap="none"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E77FC1-3AD8-424D-AEBC-259D1AC92F56}"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Automatic Attendance System Using Face </a:t>
            </a:r>
            <a:r>
              <a:rPr lang="en-IN" dirty="0" err="1">
                <a:latin typeface="Times New Roman" panose="02020603050405020304" pitchFamily="18" charset="0"/>
                <a:cs typeface="Times New Roman" panose="02020603050405020304" pitchFamily="18" charset="0"/>
              </a:rPr>
              <a:t>Recongnisation</a:t>
            </a: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1428A4C-6517-4556-81A7-D42336C11265}" type="slidenum">
              <a:rPr lang="en-IN" smtClean="0"/>
              <a:pPr/>
              <a:t>2</a:t>
            </a:fld>
            <a:endParaRPr lang="en-IN" dirty="0"/>
          </a:p>
        </p:txBody>
      </p:sp>
    </p:spTree>
    <p:extLst>
      <p:ext uri="{BB962C8B-B14F-4D97-AF65-F5344CB8AC3E}">
        <p14:creationId xmlns:p14="http://schemas.microsoft.com/office/powerpoint/2010/main" val="22270926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FBD1-D7B1-4CF5-9CE5-F22580303348}"/>
              </a:ext>
            </a:extLst>
          </p:cNvPr>
          <p:cNvSpPr>
            <a:spLocks noGrp="1"/>
          </p:cNvSpPr>
          <p:nvPr>
            <p:ph type="title"/>
          </p:nvPr>
        </p:nvSpPr>
        <p:spPr>
          <a:xfrm>
            <a:off x="838200" y="286781"/>
            <a:ext cx="10515600" cy="685753"/>
          </a:xfrm>
        </p:spPr>
        <p:txBody>
          <a:bodyPr/>
          <a:lstStyle/>
          <a:p>
            <a:r>
              <a:rPr lang="en-US" b="1" dirty="0">
                <a:latin typeface="Times New Roman" panose="02020603050405020304" pitchFamily="18" charset="0"/>
                <a:cs typeface="Times New Roman" panose="02020603050405020304" pitchFamily="18" charset="0"/>
              </a:rPr>
              <a:t>Photos</a:t>
            </a:r>
            <a:endParaRPr lang="en-IN" dirty="0"/>
          </a:p>
        </p:txBody>
      </p:sp>
      <p:sp>
        <p:nvSpPr>
          <p:cNvPr id="4" name="Date Placeholder 3">
            <a:extLst>
              <a:ext uri="{FF2B5EF4-FFF2-40B4-BE49-F238E27FC236}">
                <a16:creationId xmlns:a16="http://schemas.microsoft.com/office/drawing/2014/main" id="{41997705-AF83-4123-8D80-891B2B442576}"/>
              </a:ext>
            </a:extLst>
          </p:cNvPr>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a:extLst>
              <a:ext uri="{FF2B5EF4-FFF2-40B4-BE49-F238E27FC236}">
                <a16:creationId xmlns:a16="http://schemas.microsoft.com/office/drawing/2014/main" id="{ECD1AC5D-4A31-4061-949A-15795AFF96EB}"/>
              </a:ext>
            </a:extLst>
          </p:cNvPr>
          <p:cNvSpPr>
            <a:spLocks noGrp="1"/>
          </p:cNvSpPr>
          <p:nvPr>
            <p:ph type="ftr" sz="quarter" idx="11"/>
          </p:nvPr>
        </p:nvSpPr>
        <p:spPr/>
        <p:txBody>
          <a:bodyPr/>
          <a:lstStyle/>
          <a:p>
            <a:r>
              <a:rPr lang="en-IN" dirty="0"/>
              <a:t>Automated attendance system using face recognition </a:t>
            </a:r>
          </a:p>
        </p:txBody>
      </p:sp>
      <p:sp>
        <p:nvSpPr>
          <p:cNvPr id="6" name="Slide Number Placeholder 5">
            <a:extLst>
              <a:ext uri="{FF2B5EF4-FFF2-40B4-BE49-F238E27FC236}">
                <a16:creationId xmlns:a16="http://schemas.microsoft.com/office/drawing/2014/main" id="{DCB511D2-DE4B-44A5-AF88-3B8A3B857D0B}"/>
              </a:ext>
            </a:extLst>
          </p:cNvPr>
          <p:cNvSpPr>
            <a:spLocks noGrp="1"/>
          </p:cNvSpPr>
          <p:nvPr>
            <p:ph type="sldNum" sz="quarter" idx="12"/>
          </p:nvPr>
        </p:nvSpPr>
        <p:spPr/>
        <p:txBody>
          <a:bodyPr/>
          <a:lstStyle/>
          <a:p>
            <a:fld id="{B1428A4C-6517-4556-81A7-D42336C11265}" type="slidenum">
              <a:rPr lang="en-IN" smtClean="0"/>
              <a:pPr/>
              <a:t>20</a:t>
            </a:fld>
            <a:endParaRPr lang="en-IN" dirty="0"/>
          </a:p>
        </p:txBody>
      </p:sp>
      <p:pic>
        <p:nvPicPr>
          <p:cNvPr id="8" name="Picture 7">
            <a:extLst>
              <a:ext uri="{FF2B5EF4-FFF2-40B4-BE49-F238E27FC236}">
                <a16:creationId xmlns:a16="http://schemas.microsoft.com/office/drawing/2014/main" id="{B95C31ED-03FB-46A1-9D57-A7BC20A5F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283" y="1286575"/>
            <a:ext cx="9097434" cy="4596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38502874"/>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C80A-D5B3-4137-90ED-5CEF2806911F}"/>
              </a:ext>
            </a:extLst>
          </p:cNvPr>
          <p:cNvSpPr>
            <a:spLocks noGrp="1"/>
          </p:cNvSpPr>
          <p:nvPr>
            <p:ph type="title"/>
          </p:nvPr>
        </p:nvSpPr>
        <p:spPr>
          <a:xfrm>
            <a:off x="838200" y="335942"/>
            <a:ext cx="10515600" cy="685753"/>
          </a:xfrm>
        </p:spPr>
        <p:txBody>
          <a:bodyPr/>
          <a:lstStyle/>
          <a:p>
            <a:r>
              <a:rPr lang="en-US" b="1" dirty="0">
                <a:latin typeface="Times New Roman" panose="02020603050405020304" pitchFamily="18" charset="0"/>
                <a:cs typeface="Times New Roman" panose="02020603050405020304" pitchFamily="18" charset="0"/>
              </a:rPr>
              <a:t>Photos</a:t>
            </a:r>
            <a:endParaRPr lang="en-IN" dirty="0"/>
          </a:p>
        </p:txBody>
      </p:sp>
      <p:sp>
        <p:nvSpPr>
          <p:cNvPr id="4" name="Date Placeholder 3">
            <a:extLst>
              <a:ext uri="{FF2B5EF4-FFF2-40B4-BE49-F238E27FC236}">
                <a16:creationId xmlns:a16="http://schemas.microsoft.com/office/drawing/2014/main" id="{274190AB-ABCA-48CF-8F8F-8634526484A1}"/>
              </a:ext>
            </a:extLst>
          </p:cNvPr>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a:extLst>
              <a:ext uri="{FF2B5EF4-FFF2-40B4-BE49-F238E27FC236}">
                <a16:creationId xmlns:a16="http://schemas.microsoft.com/office/drawing/2014/main" id="{55AEA097-60AE-41F0-9A5D-987DEE291229}"/>
              </a:ext>
            </a:extLst>
          </p:cNvPr>
          <p:cNvSpPr>
            <a:spLocks noGrp="1"/>
          </p:cNvSpPr>
          <p:nvPr>
            <p:ph type="ftr" sz="quarter" idx="11"/>
          </p:nvPr>
        </p:nvSpPr>
        <p:spPr>
          <a:xfrm>
            <a:off x="838200" y="5999227"/>
            <a:ext cx="6672887" cy="365125"/>
          </a:xfrm>
        </p:spPr>
        <p:txBody>
          <a:bodyPr/>
          <a:lstStyle/>
          <a:p>
            <a:r>
              <a:rPr lang="en-IN" dirty="0"/>
              <a:t>Automatic attendance system using face Recognition</a:t>
            </a:r>
          </a:p>
        </p:txBody>
      </p:sp>
      <p:sp>
        <p:nvSpPr>
          <p:cNvPr id="6" name="Slide Number Placeholder 5">
            <a:extLst>
              <a:ext uri="{FF2B5EF4-FFF2-40B4-BE49-F238E27FC236}">
                <a16:creationId xmlns:a16="http://schemas.microsoft.com/office/drawing/2014/main" id="{C4DA3D31-8270-4E82-81D8-20CEEC947DA5}"/>
              </a:ext>
            </a:extLst>
          </p:cNvPr>
          <p:cNvSpPr>
            <a:spLocks noGrp="1"/>
          </p:cNvSpPr>
          <p:nvPr>
            <p:ph type="sldNum" sz="quarter" idx="12"/>
          </p:nvPr>
        </p:nvSpPr>
        <p:spPr/>
        <p:txBody>
          <a:bodyPr/>
          <a:lstStyle/>
          <a:p>
            <a:fld id="{B1428A4C-6517-4556-81A7-D42336C11265}" type="slidenum">
              <a:rPr lang="en-IN" smtClean="0"/>
              <a:pPr/>
              <a:t>21</a:t>
            </a:fld>
            <a:endParaRPr lang="en-IN" dirty="0"/>
          </a:p>
        </p:txBody>
      </p:sp>
      <p:pic>
        <p:nvPicPr>
          <p:cNvPr id="8" name="Picture 7">
            <a:extLst>
              <a:ext uri="{FF2B5EF4-FFF2-40B4-BE49-F238E27FC236}">
                <a16:creationId xmlns:a16="http://schemas.microsoft.com/office/drawing/2014/main" id="{F76284A1-9F2B-4328-A80D-6A1080238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776" y="1445456"/>
            <a:ext cx="8452448" cy="45356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5512852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439B-2978-4D1E-88B7-31C4FBF3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Photos</a:t>
            </a:r>
            <a:endParaRPr lang="en-IN" dirty="0"/>
          </a:p>
        </p:txBody>
      </p:sp>
      <p:sp>
        <p:nvSpPr>
          <p:cNvPr id="4" name="Date Placeholder 3">
            <a:extLst>
              <a:ext uri="{FF2B5EF4-FFF2-40B4-BE49-F238E27FC236}">
                <a16:creationId xmlns:a16="http://schemas.microsoft.com/office/drawing/2014/main" id="{4F69AE21-C287-436D-B9FC-66A2DA6039FD}"/>
              </a:ext>
            </a:extLst>
          </p:cNvPr>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a:extLst>
              <a:ext uri="{FF2B5EF4-FFF2-40B4-BE49-F238E27FC236}">
                <a16:creationId xmlns:a16="http://schemas.microsoft.com/office/drawing/2014/main" id="{772D6F41-3C3A-42E2-92DC-56E271FA5A7C}"/>
              </a:ext>
            </a:extLst>
          </p:cNvPr>
          <p:cNvSpPr>
            <a:spLocks noGrp="1"/>
          </p:cNvSpPr>
          <p:nvPr>
            <p:ph type="ftr" sz="quarter" idx="11"/>
          </p:nvPr>
        </p:nvSpPr>
        <p:spPr>
          <a:xfrm>
            <a:off x="838200" y="6005739"/>
            <a:ext cx="6672887" cy="365125"/>
          </a:xfrm>
        </p:spPr>
        <p:txBody>
          <a:bodyPr/>
          <a:lstStyle/>
          <a:p>
            <a:r>
              <a:rPr lang="en-IN" dirty="0"/>
              <a:t>Automatic attendance system using face Recognition</a:t>
            </a:r>
          </a:p>
        </p:txBody>
      </p:sp>
      <p:sp>
        <p:nvSpPr>
          <p:cNvPr id="6" name="Slide Number Placeholder 5">
            <a:extLst>
              <a:ext uri="{FF2B5EF4-FFF2-40B4-BE49-F238E27FC236}">
                <a16:creationId xmlns:a16="http://schemas.microsoft.com/office/drawing/2014/main" id="{B87046B0-1BAF-4BEB-9E36-F8BADCA61A0D}"/>
              </a:ext>
            </a:extLst>
          </p:cNvPr>
          <p:cNvSpPr>
            <a:spLocks noGrp="1"/>
          </p:cNvSpPr>
          <p:nvPr>
            <p:ph type="sldNum" sz="quarter" idx="12"/>
          </p:nvPr>
        </p:nvSpPr>
        <p:spPr/>
        <p:txBody>
          <a:bodyPr/>
          <a:lstStyle/>
          <a:p>
            <a:fld id="{B1428A4C-6517-4556-81A7-D42336C11265}" type="slidenum">
              <a:rPr lang="en-IN" smtClean="0"/>
              <a:pPr/>
              <a:t>22</a:t>
            </a:fld>
            <a:endParaRPr lang="en-IN" dirty="0"/>
          </a:p>
        </p:txBody>
      </p:sp>
      <p:pic>
        <p:nvPicPr>
          <p:cNvPr id="8" name="Picture 7">
            <a:extLst>
              <a:ext uri="{FF2B5EF4-FFF2-40B4-BE49-F238E27FC236}">
                <a16:creationId xmlns:a16="http://schemas.microsoft.com/office/drawing/2014/main" id="{8D8A2DE6-C065-484E-9A88-691B9BD7B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329" y="1157268"/>
            <a:ext cx="9065341" cy="472600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2687095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D6A2-9400-4D19-A345-63BF6615FBDE}"/>
              </a:ext>
            </a:extLst>
          </p:cNvPr>
          <p:cNvSpPr>
            <a:spLocks noGrp="1"/>
          </p:cNvSpPr>
          <p:nvPr>
            <p:ph type="title"/>
          </p:nvPr>
        </p:nvSpPr>
        <p:spPr>
          <a:xfrm>
            <a:off x="838200" y="315964"/>
            <a:ext cx="10515600" cy="685753"/>
          </a:xfrm>
        </p:spPr>
        <p:txBody>
          <a:bodyPr/>
          <a:lstStyle/>
          <a:p>
            <a:r>
              <a:rPr lang="en-US" b="1" dirty="0">
                <a:latin typeface="Times New Roman" panose="02020603050405020304" pitchFamily="18" charset="0"/>
                <a:cs typeface="Times New Roman" panose="02020603050405020304" pitchFamily="18" charset="0"/>
              </a:rPr>
              <a:t>Photos</a:t>
            </a:r>
            <a:endParaRPr lang="en-IN" dirty="0"/>
          </a:p>
        </p:txBody>
      </p:sp>
      <p:sp>
        <p:nvSpPr>
          <p:cNvPr id="4" name="Date Placeholder 3">
            <a:extLst>
              <a:ext uri="{FF2B5EF4-FFF2-40B4-BE49-F238E27FC236}">
                <a16:creationId xmlns:a16="http://schemas.microsoft.com/office/drawing/2014/main" id="{0D41CDA6-CF6B-4EF0-9C87-5F2A35C4D920}"/>
              </a:ext>
            </a:extLst>
          </p:cNvPr>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a:extLst>
              <a:ext uri="{FF2B5EF4-FFF2-40B4-BE49-F238E27FC236}">
                <a16:creationId xmlns:a16="http://schemas.microsoft.com/office/drawing/2014/main" id="{48C7245C-C80D-44D6-9EB9-7B5BCB35BAFA}"/>
              </a:ext>
            </a:extLst>
          </p:cNvPr>
          <p:cNvSpPr>
            <a:spLocks noGrp="1"/>
          </p:cNvSpPr>
          <p:nvPr>
            <p:ph type="ftr" sz="quarter" idx="11"/>
          </p:nvPr>
        </p:nvSpPr>
        <p:spPr>
          <a:xfrm>
            <a:off x="838200" y="5986718"/>
            <a:ext cx="6672887" cy="365125"/>
          </a:xfrm>
        </p:spPr>
        <p:txBody>
          <a:bodyPr/>
          <a:lstStyle/>
          <a:p>
            <a:r>
              <a:rPr lang="en-IN" dirty="0"/>
              <a:t>Automatic attendance system using face Recognition</a:t>
            </a:r>
          </a:p>
        </p:txBody>
      </p:sp>
      <p:sp>
        <p:nvSpPr>
          <p:cNvPr id="6" name="Slide Number Placeholder 5">
            <a:extLst>
              <a:ext uri="{FF2B5EF4-FFF2-40B4-BE49-F238E27FC236}">
                <a16:creationId xmlns:a16="http://schemas.microsoft.com/office/drawing/2014/main" id="{D3B62B3E-E262-43D4-B291-DFAF0DC10B34}"/>
              </a:ext>
            </a:extLst>
          </p:cNvPr>
          <p:cNvSpPr>
            <a:spLocks noGrp="1"/>
          </p:cNvSpPr>
          <p:nvPr>
            <p:ph type="sldNum" sz="quarter" idx="12"/>
          </p:nvPr>
        </p:nvSpPr>
        <p:spPr/>
        <p:txBody>
          <a:bodyPr/>
          <a:lstStyle/>
          <a:p>
            <a:fld id="{B1428A4C-6517-4556-81A7-D42336C11265}" type="slidenum">
              <a:rPr lang="en-IN" smtClean="0"/>
              <a:pPr/>
              <a:t>23</a:t>
            </a:fld>
            <a:endParaRPr lang="en-IN" dirty="0"/>
          </a:p>
        </p:txBody>
      </p:sp>
      <p:pic>
        <p:nvPicPr>
          <p:cNvPr id="8" name="Picture 7">
            <a:extLst>
              <a:ext uri="{FF2B5EF4-FFF2-40B4-BE49-F238E27FC236}">
                <a16:creationId xmlns:a16="http://schemas.microsoft.com/office/drawing/2014/main" id="{C9E671AB-ADD0-4C89-90D2-50EE7601C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580" y="1356549"/>
            <a:ext cx="8690839" cy="445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980057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23E1-B415-49BF-9A16-C28655F16A8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Photos</a:t>
            </a:r>
            <a:endParaRPr lang="en-IN" dirty="0"/>
          </a:p>
        </p:txBody>
      </p:sp>
      <p:sp>
        <p:nvSpPr>
          <p:cNvPr id="4" name="Date Placeholder 3">
            <a:extLst>
              <a:ext uri="{FF2B5EF4-FFF2-40B4-BE49-F238E27FC236}">
                <a16:creationId xmlns:a16="http://schemas.microsoft.com/office/drawing/2014/main" id="{BAE838B1-BD35-4EA6-BD29-1F57B7967D69}"/>
              </a:ext>
            </a:extLst>
          </p:cNvPr>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a:extLst>
              <a:ext uri="{FF2B5EF4-FFF2-40B4-BE49-F238E27FC236}">
                <a16:creationId xmlns:a16="http://schemas.microsoft.com/office/drawing/2014/main" id="{83F80107-A662-4F36-802B-E5A4F4F4A492}"/>
              </a:ext>
            </a:extLst>
          </p:cNvPr>
          <p:cNvSpPr>
            <a:spLocks noGrp="1"/>
          </p:cNvSpPr>
          <p:nvPr>
            <p:ph type="ftr" sz="quarter" idx="11"/>
          </p:nvPr>
        </p:nvSpPr>
        <p:spPr>
          <a:xfrm>
            <a:off x="1020778" y="6005739"/>
            <a:ext cx="6672887" cy="365125"/>
          </a:xfrm>
        </p:spPr>
        <p:txBody>
          <a:bodyPr/>
          <a:lstStyle/>
          <a:p>
            <a:r>
              <a:rPr lang="en-IN" dirty="0"/>
              <a:t>Automatic attendance system using face Recognition</a:t>
            </a:r>
          </a:p>
        </p:txBody>
      </p:sp>
      <p:sp>
        <p:nvSpPr>
          <p:cNvPr id="6" name="Slide Number Placeholder 5">
            <a:extLst>
              <a:ext uri="{FF2B5EF4-FFF2-40B4-BE49-F238E27FC236}">
                <a16:creationId xmlns:a16="http://schemas.microsoft.com/office/drawing/2014/main" id="{7E960F49-84F2-4AE2-8775-8CD272752365}"/>
              </a:ext>
            </a:extLst>
          </p:cNvPr>
          <p:cNvSpPr>
            <a:spLocks noGrp="1"/>
          </p:cNvSpPr>
          <p:nvPr>
            <p:ph type="sldNum" sz="quarter" idx="12"/>
          </p:nvPr>
        </p:nvSpPr>
        <p:spPr/>
        <p:txBody>
          <a:bodyPr/>
          <a:lstStyle/>
          <a:p>
            <a:fld id="{B1428A4C-6517-4556-81A7-D42336C11265}" type="slidenum">
              <a:rPr lang="en-IN" smtClean="0"/>
              <a:pPr/>
              <a:t>24</a:t>
            </a:fld>
            <a:endParaRPr lang="en-IN" dirty="0"/>
          </a:p>
        </p:txBody>
      </p:sp>
      <p:pic>
        <p:nvPicPr>
          <p:cNvPr id="8" name="Picture 7">
            <a:extLst>
              <a:ext uri="{FF2B5EF4-FFF2-40B4-BE49-F238E27FC236}">
                <a16:creationId xmlns:a16="http://schemas.microsoft.com/office/drawing/2014/main" id="{7539F385-4AAA-435B-9255-47AE88A73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557" y="1313950"/>
            <a:ext cx="9062654" cy="4569325"/>
          </a:xfrm>
          <a:prstGeom prst="rect">
            <a:avLst/>
          </a:prstGeom>
          <a:ln w="88900" cap="sq" cmpd="thickThin">
            <a:solidFill>
              <a:srgbClr val="000000"/>
            </a:solidFill>
            <a:prstDash val="solid"/>
            <a:miter lim="800000"/>
          </a:ln>
          <a:effectLst>
            <a:glow rad="101600">
              <a:schemeClr val="accent2">
                <a:satMod val="175000"/>
                <a:alpha val="40000"/>
              </a:schemeClr>
            </a:glow>
            <a:innerShdw blurRad="76200">
              <a:srgbClr val="000000"/>
            </a:innerShdw>
          </a:effectLst>
        </p:spPr>
      </p:pic>
    </p:spTree>
    <p:extLst>
      <p:ext uri="{BB962C8B-B14F-4D97-AF65-F5344CB8AC3E}">
        <p14:creationId xmlns:p14="http://schemas.microsoft.com/office/powerpoint/2010/main" val="2549994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5819" y="1144734"/>
            <a:ext cx="11000362" cy="5226130"/>
          </a:xfrm>
        </p:spPr>
        <p:txBody>
          <a:bodyPr>
            <a:normAutofit/>
          </a:bodyPr>
          <a:lstStyle/>
          <a:p>
            <a:pPr marL="342900" indent="-342900">
              <a:buFont typeface="+mj-lt"/>
              <a:buAutoNum type="arabicParenR"/>
            </a:pPr>
            <a:r>
              <a:rPr lang="en-US" sz="1200" cap="none" dirty="0">
                <a:latin typeface="Times New Roman" panose="02020603050405020304" pitchFamily="18" charset="0"/>
                <a:cs typeface="Times New Roman" panose="02020603050405020304" pitchFamily="18" charset="0"/>
              </a:rPr>
              <a:t>D. Gupta And S. Choubey, “Discrete Wavelet Transform For Image Processing,” International Journal Of Emerging Technology And Advanced Engineering, Vol. 4, Issue 3, March, 2015.</a:t>
            </a:r>
          </a:p>
          <a:p>
            <a:pPr marL="342900" indent="-342900">
              <a:buFont typeface="+mj-lt"/>
              <a:buAutoNum type="arabicParenR"/>
            </a:pPr>
            <a:r>
              <a:rPr lang="en-IN" sz="1200" cap="none" dirty="0">
                <a:latin typeface="Times New Roman" panose="02020603050405020304" pitchFamily="18" charset="0"/>
                <a:cs typeface="Times New Roman" panose="02020603050405020304" pitchFamily="18" charset="0"/>
              </a:rPr>
              <a:t>S. E. Handy, S. Lukas, And H. </a:t>
            </a:r>
            <a:r>
              <a:rPr lang="en-IN" sz="1200" cap="none" dirty="0" err="1">
                <a:latin typeface="Times New Roman" panose="02020603050405020304" pitchFamily="18" charset="0"/>
                <a:cs typeface="Times New Roman" panose="02020603050405020304" pitchFamily="18" charset="0"/>
              </a:rPr>
              <a:t>Margaretha</a:t>
            </a:r>
            <a:r>
              <a:rPr lang="en-IN" sz="1200" cap="none" dirty="0">
                <a:latin typeface="Times New Roman" panose="02020603050405020304" pitchFamily="18" charset="0"/>
                <a:cs typeface="Times New Roman" panose="02020603050405020304" pitchFamily="18" charset="0"/>
              </a:rPr>
              <a:t>, “Further Tests For Face Recognition Using Discrete Cosine Transform And Hidden Markov Model,” In Proc. International Conference On Electrical Engineering And Informatics (MICEEI), </a:t>
            </a:r>
            <a:r>
              <a:rPr lang="en-IN" sz="1200" cap="none" dirty="0" err="1">
                <a:latin typeface="Times New Roman" panose="02020603050405020304" pitchFamily="18" charset="0"/>
                <a:cs typeface="Times New Roman" panose="02020603050405020304" pitchFamily="18" charset="0"/>
              </a:rPr>
              <a:t>Makasar</a:t>
            </a:r>
            <a:r>
              <a:rPr lang="en-IN" sz="1200" cap="none" dirty="0">
                <a:latin typeface="Times New Roman" panose="02020603050405020304" pitchFamily="18" charset="0"/>
                <a:cs typeface="Times New Roman" panose="02020603050405020304" pitchFamily="18" charset="0"/>
              </a:rPr>
              <a:t>, 2012</a:t>
            </a:r>
            <a:r>
              <a:rPr lang="en-US" sz="1200" cap="none" dirty="0">
                <a:latin typeface="Times New Roman" panose="02020603050405020304" pitchFamily="18" charset="0"/>
                <a:cs typeface="Times New Roman" panose="02020603050405020304" pitchFamily="18" charset="0"/>
              </a:rPr>
              <a:t>.</a:t>
            </a:r>
          </a:p>
          <a:p>
            <a:pPr marL="342900" indent="-342900">
              <a:buFont typeface="+mj-lt"/>
              <a:buAutoNum type="arabicParenR"/>
            </a:pPr>
            <a:r>
              <a:rPr lang="en-IN" sz="1200" cap="none" dirty="0">
                <a:latin typeface="Times New Roman" panose="02020603050405020304" pitchFamily="18" charset="0"/>
                <a:cs typeface="Times New Roman" panose="02020603050405020304" pitchFamily="18" charset="0"/>
              </a:rPr>
              <a:t>Radhika </a:t>
            </a:r>
            <a:r>
              <a:rPr lang="en-IN" sz="1200" cap="none" dirty="0" err="1">
                <a:latin typeface="Times New Roman" panose="02020603050405020304" pitchFamily="18" charset="0"/>
                <a:cs typeface="Times New Roman" panose="02020603050405020304" pitchFamily="18" charset="0"/>
              </a:rPr>
              <a:t>C.Damale</a:t>
            </a:r>
            <a:r>
              <a:rPr lang="en-IN" sz="1200" cap="none" dirty="0">
                <a:latin typeface="Times New Roman" panose="02020603050405020304" pitchFamily="18" charset="0"/>
                <a:cs typeface="Times New Roman" panose="02020603050405020304" pitchFamily="18" charset="0"/>
              </a:rPr>
              <a:t>, </a:t>
            </a:r>
            <a:r>
              <a:rPr lang="en-IN" sz="1200" cap="none" dirty="0" err="1">
                <a:latin typeface="Times New Roman" panose="02020603050405020304" pitchFamily="18" charset="0"/>
                <a:cs typeface="Times New Roman" panose="02020603050405020304" pitchFamily="18" charset="0"/>
              </a:rPr>
              <a:t>Prof.Bageshree.V.Pathak.“Face</a:t>
            </a:r>
            <a:r>
              <a:rPr lang="en-IN" sz="1200" cap="none" dirty="0">
                <a:latin typeface="Times New Roman" panose="02020603050405020304" pitchFamily="18" charset="0"/>
                <a:cs typeface="Times New Roman" panose="02020603050405020304" pitchFamily="18" charset="0"/>
              </a:rPr>
              <a:t> Recognition Based Attendance System Using Machine Learning Algorithms." Proceedings Of The Second International Conference On Intelligent Computing And Control Systems (ICICCS 2018) IEEE Xplore Compliant Part Number: CFP18K74-ART; ISBN:978-1-5386- 2842-3. </a:t>
            </a:r>
            <a:r>
              <a:rPr lang="en-IN" sz="1200" cap="none" dirty="0" err="1">
                <a:latin typeface="Times New Roman" panose="02020603050405020304" pitchFamily="18" charset="0"/>
                <a:cs typeface="Times New Roman" panose="02020603050405020304" pitchFamily="18" charset="0"/>
              </a:rPr>
              <a:t>Ieee</a:t>
            </a:r>
            <a:r>
              <a:rPr lang="en-IN" sz="1200" cap="none" dirty="0">
                <a:latin typeface="Times New Roman" panose="02020603050405020304" pitchFamily="18" charset="0"/>
                <a:cs typeface="Times New Roman" panose="02020603050405020304" pitchFamily="18" charset="0"/>
              </a:rPr>
              <a:t> 2018</a:t>
            </a:r>
            <a:r>
              <a:rPr lang="en-US" sz="1200" cap="none" dirty="0">
                <a:latin typeface="Times New Roman" panose="02020603050405020304" pitchFamily="18" charset="0"/>
                <a:cs typeface="Times New Roman" panose="02020603050405020304" pitchFamily="18" charset="0"/>
              </a:rPr>
              <a:t>.</a:t>
            </a:r>
          </a:p>
          <a:p>
            <a:pPr marL="342900" indent="-342900">
              <a:buFont typeface="+mj-lt"/>
              <a:buAutoNum type="arabicParenR"/>
            </a:pPr>
            <a:r>
              <a:rPr lang="en-IN" sz="1200" cap="none" dirty="0">
                <a:latin typeface="Times New Roman" panose="02020603050405020304" pitchFamily="18" charset="0"/>
                <a:cs typeface="Times New Roman" panose="02020603050405020304" pitchFamily="18" charset="0"/>
              </a:rPr>
              <a:t>S. </a:t>
            </a:r>
            <a:r>
              <a:rPr lang="en-IN" sz="1200" cap="none" dirty="0" err="1">
                <a:latin typeface="Times New Roman" panose="02020603050405020304" pitchFamily="18" charset="0"/>
                <a:cs typeface="Times New Roman" panose="02020603050405020304" pitchFamily="18" charset="0"/>
              </a:rPr>
              <a:t>Kadry</a:t>
            </a:r>
            <a:r>
              <a:rPr lang="en-IN" sz="1200" cap="none" dirty="0">
                <a:latin typeface="Times New Roman" panose="02020603050405020304" pitchFamily="18" charset="0"/>
                <a:cs typeface="Times New Roman" panose="02020603050405020304" pitchFamily="18" charset="0"/>
              </a:rPr>
              <a:t> And K. </a:t>
            </a:r>
            <a:r>
              <a:rPr lang="en-IN" sz="1200" cap="none" dirty="0" err="1">
                <a:latin typeface="Times New Roman" panose="02020603050405020304" pitchFamily="18" charset="0"/>
                <a:cs typeface="Times New Roman" panose="02020603050405020304" pitchFamily="18" charset="0"/>
              </a:rPr>
              <a:t>Smaili</a:t>
            </a:r>
            <a:r>
              <a:rPr lang="en-IN" sz="1200" cap="none" dirty="0">
                <a:latin typeface="Times New Roman" panose="02020603050405020304" pitchFamily="18" charset="0"/>
                <a:cs typeface="Times New Roman" panose="02020603050405020304" pitchFamily="18" charset="0"/>
              </a:rPr>
              <a:t>, “A Design And Implementation Of A Wireless Iris Recognition Attendance Management System”, Information Technology And Control, Vol. 36, No. 3, Pp. 323–329, 2007 </a:t>
            </a:r>
          </a:p>
          <a:p>
            <a:pPr marL="342900" indent="-342900">
              <a:buFont typeface="+mj-lt"/>
              <a:buAutoNum type="arabicParenR"/>
            </a:pPr>
            <a:r>
              <a:rPr lang="en-IN" sz="1200" cap="none" dirty="0">
                <a:latin typeface="Times New Roman" panose="02020603050405020304" pitchFamily="18" charset="0"/>
                <a:cs typeface="Times New Roman" panose="02020603050405020304" pitchFamily="18" charset="0"/>
              </a:rPr>
              <a:t>B. Bhanu, X. Tan, “Learned Templates For Feature Extraction In Fingerprint Images”, Proceedings Of The IEEE Conference On Computer Vision And </a:t>
            </a:r>
            <a:r>
              <a:rPr lang="en-IN" sz="1200" cap="none" dirty="0" err="1">
                <a:latin typeface="Times New Roman" panose="02020603050405020304" pitchFamily="18" charset="0"/>
                <a:cs typeface="Times New Roman" panose="02020603050405020304" pitchFamily="18" charset="0"/>
              </a:rPr>
              <a:t>Pettern</a:t>
            </a:r>
            <a:r>
              <a:rPr lang="en-IN" sz="1200" cap="none" dirty="0">
                <a:latin typeface="Times New Roman" panose="02020603050405020304" pitchFamily="18" charset="0"/>
                <a:cs typeface="Times New Roman" panose="02020603050405020304" pitchFamily="18" charset="0"/>
              </a:rPr>
              <a:t> Recognition, Vol.2, 2001, Pp.591-596. </a:t>
            </a:r>
          </a:p>
          <a:p>
            <a:pPr marL="342900" indent="-342900">
              <a:buFont typeface="+mj-lt"/>
              <a:buAutoNum type="arabicParenR"/>
            </a:pPr>
            <a:r>
              <a:rPr lang="en-IN" sz="1200" cap="none" dirty="0">
                <a:latin typeface="Times New Roman" panose="02020603050405020304" pitchFamily="18" charset="0"/>
                <a:cs typeface="Times New Roman" panose="02020603050405020304" pitchFamily="18" charset="0"/>
              </a:rPr>
              <a:t>T. Lim, S. Sim, And M. </a:t>
            </a:r>
            <a:r>
              <a:rPr lang="en-IN" sz="1200" cap="none" dirty="0" err="1">
                <a:latin typeface="Times New Roman" panose="02020603050405020304" pitchFamily="18" charset="0"/>
                <a:cs typeface="Times New Roman" panose="02020603050405020304" pitchFamily="18" charset="0"/>
              </a:rPr>
              <a:t>Mansor</a:t>
            </a:r>
            <a:r>
              <a:rPr lang="en-IN" sz="1200" cap="none" dirty="0">
                <a:latin typeface="Times New Roman" panose="02020603050405020304" pitchFamily="18" charset="0"/>
                <a:cs typeface="Times New Roman" panose="02020603050405020304" pitchFamily="18" charset="0"/>
              </a:rPr>
              <a:t>, “</a:t>
            </a:r>
            <a:r>
              <a:rPr lang="en-IN" sz="1200" cap="none" dirty="0" err="1">
                <a:latin typeface="Times New Roman" panose="02020603050405020304" pitchFamily="18" charset="0"/>
                <a:cs typeface="Times New Roman" panose="02020603050405020304" pitchFamily="18" charset="0"/>
              </a:rPr>
              <a:t>Rfid</a:t>
            </a:r>
            <a:r>
              <a:rPr lang="en-IN" sz="1200" cap="none" dirty="0">
                <a:latin typeface="Times New Roman" panose="02020603050405020304" pitchFamily="18" charset="0"/>
                <a:cs typeface="Times New Roman" panose="02020603050405020304" pitchFamily="18" charset="0"/>
              </a:rPr>
              <a:t> Based Attendance System”, In Industrial Electronics &amp; Applications, 2009. </a:t>
            </a:r>
            <a:r>
              <a:rPr lang="en-IN" sz="1200" cap="none" dirty="0" err="1">
                <a:latin typeface="Times New Roman" panose="02020603050405020304" pitchFamily="18" charset="0"/>
                <a:cs typeface="Times New Roman" panose="02020603050405020304" pitchFamily="18" charset="0"/>
              </a:rPr>
              <a:t>Isiea</a:t>
            </a:r>
            <a:r>
              <a:rPr lang="en-IN" sz="1200" cap="none" dirty="0">
                <a:latin typeface="Times New Roman" panose="02020603050405020304" pitchFamily="18" charset="0"/>
                <a:cs typeface="Times New Roman" panose="02020603050405020304" pitchFamily="18" charset="0"/>
              </a:rPr>
              <a:t> 2009. IEEE Symposium On, Vol. 2. IEEE, 2009, Pp</a:t>
            </a:r>
            <a:r>
              <a:rPr lang="en-US" sz="1100" dirty="0"/>
              <a:t>O.</a:t>
            </a:r>
          </a:p>
          <a:p>
            <a:pPr marL="342900" indent="-342900">
              <a:buFont typeface="+mj-lt"/>
              <a:buAutoNum type="arabicParenR"/>
            </a:pPr>
            <a:r>
              <a:rPr lang="en-US" sz="1200" cap="none" dirty="0">
                <a:latin typeface="Times New Roman" panose="02020603050405020304" pitchFamily="18" charset="0"/>
                <a:cs typeface="Times New Roman" panose="02020603050405020304" pitchFamily="18" charset="0"/>
              </a:rPr>
              <a:t>HTTPS://WWW.RESEARCHGATE.NET/PUBLICATION/367476432_vIRTUAL_tEACHING_aSSISTANT_FOR_cAPTURING_fACIAL_AND_pOSE_lANDMARKS_OF_THE_sTUDENTS_IN_THE_cLASSROOM_uSING_dEEP_lEARNING</a:t>
            </a:r>
            <a:endParaRPr lang="en-IN" sz="1200" cap="none"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6" name="Slide Number Placeholder 5"/>
          <p:cNvSpPr>
            <a:spLocks noGrp="1"/>
          </p:cNvSpPr>
          <p:nvPr>
            <p:ph type="sldNum" sz="quarter" idx="12"/>
          </p:nvPr>
        </p:nvSpPr>
        <p:spPr/>
        <p:txBody>
          <a:bodyPr/>
          <a:lstStyle/>
          <a:p>
            <a:fld id="{B1428A4C-6517-4556-81A7-D42336C11265}" type="slidenum">
              <a:rPr lang="en-IN" smtClean="0"/>
              <a:pPr/>
              <a:t>25</a:t>
            </a:fld>
            <a:endParaRPr lang="en-IN" dirty="0"/>
          </a:p>
        </p:txBody>
      </p:sp>
    </p:spTree>
    <p:extLst>
      <p:ext uri="{BB962C8B-B14F-4D97-AF65-F5344CB8AC3E}">
        <p14:creationId xmlns:p14="http://schemas.microsoft.com/office/powerpoint/2010/main" val="26484239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F47197-6756-41E6-BC89-7A583875BD1E}"/>
              </a:ext>
            </a:extLst>
          </p:cNvPr>
          <p:cNvSpPr>
            <a:spLocks noGrp="1"/>
          </p:cNvSpPr>
          <p:nvPr>
            <p:ph type="dt" sz="half" idx="10"/>
          </p:nvPr>
        </p:nvSpPr>
        <p:spPr/>
        <p:txBody>
          <a:bodyPr/>
          <a:lstStyle/>
          <a:p>
            <a:fld id="{1C496009-FF53-4354-9001-EC9A5E59587E}" type="datetime1">
              <a:rPr lang="en-IN" smtClean="0"/>
              <a:pPr/>
              <a:t>05-06-2023</a:t>
            </a:fld>
            <a:endParaRPr lang="en-IN"/>
          </a:p>
        </p:txBody>
      </p:sp>
      <p:sp>
        <p:nvSpPr>
          <p:cNvPr id="6" name="Slide Number Placeholder 5">
            <a:extLst>
              <a:ext uri="{FF2B5EF4-FFF2-40B4-BE49-F238E27FC236}">
                <a16:creationId xmlns:a16="http://schemas.microsoft.com/office/drawing/2014/main" id="{EA42EB23-800E-416D-9B72-0F08B5BE8926}"/>
              </a:ext>
            </a:extLst>
          </p:cNvPr>
          <p:cNvSpPr>
            <a:spLocks noGrp="1"/>
          </p:cNvSpPr>
          <p:nvPr>
            <p:ph type="sldNum" sz="quarter" idx="12"/>
          </p:nvPr>
        </p:nvSpPr>
        <p:spPr/>
        <p:txBody>
          <a:bodyPr/>
          <a:lstStyle/>
          <a:p>
            <a:fld id="{B1428A4C-6517-4556-81A7-D42336C11265}" type="slidenum">
              <a:rPr lang="en-IN" smtClean="0"/>
              <a:pPr/>
              <a:t>26</a:t>
            </a:fld>
            <a:endParaRPr lang="en-IN" dirty="0"/>
          </a:p>
        </p:txBody>
      </p:sp>
      <p:sp>
        <p:nvSpPr>
          <p:cNvPr id="7" name="TextBox 6">
            <a:extLst>
              <a:ext uri="{FF2B5EF4-FFF2-40B4-BE49-F238E27FC236}">
                <a16:creationId xmlns:a16="http://schemas.microsoft.com/office/drawing/2014/main" id="{52F9671E-F13E-41F7-94A8-4C8E53B59ED9}"/>
              </a:ext>
            </a:extLst>
          </p:cNvPr>
          <p:cNvSpPr txBox="1"/>
          <p:nvPr/>
        </p:nvSpPr>
        <p:spPr>
          <a:xfrm>
            <a:off x="1147493" y="268369"/>
            <a:ext cx="9897011" cy="1015663"/>
          </a:xfrm>
          <a:prstGeom prst="rect">
            <a:avLst/>
          </a:prstGeom>
          <a:noFill/>
        </p:spPr>
        <p:txBody>
          <a:bodyPr wrap="square" rtlCol="0">
            <a:spAutoFit/>
          </a:bodyPr>
          <a:lstStyle/>
          <a:p>
            <a:pPr algn="ctr"/>
            <a:r>
              <a:rPr lang="en-IN" sz="6000" b="1" dirty="0">
                <a:solidFill>
                  <a:srgbClr val="002060"/>
                </a:solidFill>
                <a:latin typeface="Castellar" panose="020A0402060406010301" pitchFamily="18" charset="0"/>
              </a:rPr>
              <a:t>Thank</a:t>
            </a:r>
            <a:r>
              <a:rPr lang="en-IN" sz="5400" b="1" dirty="0">
                <a:solidFill>
                  <a:srgbClr val="002060"/>
                </a:solidFill>
                <a:latin typeface="Castellar" panose="020A0402060406010301" pitchFamily="18" charset="0"/>
              </a:rPr>
              <a:t> you</a:t>
            </a:r>
          </a:p>
        </p:txBody>
      </p:sp>
      <p:pic>
        <p:nvPicPr>
          <p:cNvPr id="8" name="Picture 7">
            <a:extLst>
              <a:ext uri="{FF2B5EF4-FFF2-40B4-BE49-F238E27FC236}">
                <a16:creationId xmlns:a16="http://schemas.microsoft.com/office/drawing/2014/main" id="{997542C3-B931-423E-B433-E016AD36F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787" y="1284032"/>
            <a:ext cx="8209936" cy="545331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8911322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cap="none" dirty="0">
                <a:latin typeface="Times New Roman" panose="02020603050405020304" pitchFamily="18" charset="0"/>
                <a:cs typeface="Times New Roman" panose="02020603050405020304" pitchFamily="18" charset="0"/>
              </a:rPr>
              <a:t>Automatic attendance system is automated version of physical presence of person without any manual interference.</a:t>
            </a:r>
          </a:p>
          <a:p>
            <a:pPr>
              <a:buFont typeface="Wingdings" panose="05000000000000000000" pitchFamily="2" charset="2"/>
              <a:buChar char="Ø"/>
            </a:pPr>
            <a:r>
              <a:rPr lang="en-IN" sz="2400" cap="none" dirty="0">
                <a:latin typeface="Times New Roman" panose="02020603050405020304" pitchFamily="18" charset="0"/>
                <a:cs typeface="Times New Roman" panose="02020603050405020304" pitchFamily="18" charset="0"/>
              </a:rPr>
              <a:t>Real-time face recognition algorithms are used and integrated with existing management system.</a:t>
            </a:r>
          </a:p>
          <a:p>
            <a:pPr>
              <a:buFont typeface="Wingdings" panose="05000000000000000000" pitchFamily="2" charset="2"/>
              <a:buChar char="Ø"/>
            </a:pPr>
            <a:r>
              <a:rPr lang="en-IN" sz="2400" cap="none" dirty="0">
                <a:latin typeface="Times New Roman" panose="02020603050405020304" pitchFamily="18" charset="0"/>
                <a:cs typeface="Times New Roman" panose="02020603050405020304" pitchFamily="18" charset="0"/>
              </a:rPr>
              <a:t>With advancements in parallel computing ,complex learning like face recognition are being used in todays time with loss error and high accuracy.</a:t>
            </a:r>
          </a:p>
        </p:txBody>
      </p:sp>
      <p:sp>
        <p:nvSpPr>
          <p:cNvPr id="4" name="Date Placeholder 3"/>
          <p:cNvSpPr>
            <a:spLocks noGrp="1"/>
          </p:cNvSpPr>
          <p:nvPr>
            <p:ph type="dt" sz="half" idx="10"/>
          </p:nvPr>
        </p:nvSpPr>
        <p:spPr/>
        <p:txBody>
          <a:bodyPr/>
          <a:lstStyle/>
          <a:p>
            <a:fld id="{55351B68-B3E4-4C91-A14D-5675633C483B}"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Automatic Attendance System Using Face </a:t>
            </a:r>
            <a:r>
              <a:rPr lang="en-IN" dirty="0" err="1">
                <a:latin typeface="Times New Roman" panose="02020603050405020304" pitchFamily="18" charset="0"/>
                <a:cs typeface="Times New Roman" panose="02020603050405020304" pitchFamily="18" charset="0"/>
              </a:rPr>
              <a:t>Recongnition</a:t>
            </a:r>
            <a:endParaRPr lang="en-IN" dirty="0">
              <a:latin typeface="Times New Roman" panose="02020603050405020304" pitchFamily="18" charset="0"/>
              <a:cs typeface="Times New Roman" panose="02020603050405020304" pitchFamily="18" charset="0"/>
            </a:endParaRPr>
          </a:p>
          <a:p>
            <a:endParaRPr lang="en-IN" dirty="0"/>
          </a:p>
        </p:txBody>
      </p:sp>
      <p:sp>
        <p:nvSpPr>
          <p:cNvPr id="6" name="Slide Number Placeholder 5"/>
          <p:cNvSpPr>
            <a:spLocks noGrp="1"/>
          </p:cNvSpPr>
          <p:nvPr>
            <p:ph type="sldNum" sz="quarter" idx="12"/>
          </p:nvPr>
        </p:nvSpPr>
        <p:spPr/>
        <p:txBody>
          <a:bodyPr/>
          <a:lstStyle/>
          <a:p>
            <a:fld id="{B1428A4C-6517-4556-81A7-D42336C11265}" type="slidenum">
              <a:rPr lang="en-IN" smtClean="0"/>
              <a:pPr/>
              <a:t>3</a:t>
            </a:fld>
            <a:endParaRPr lang="en-IN" dirty="0"/>
          </a:p>
        </p:txBody>
      </p:sp>
    </p:spTree>
    <p:extLst>
      <p:ext uri="{BB962C8B-B14F-4D97-AF65-F5344CB8AC3E}">
        <p14:creationId xmlns:p14="http://schemas.microsoft.com/office/powerpoint/2010/main" val="330951959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0B0729-889B-70A1-22F6-D9E5B4690BDF}"/>
              </a:ext>
            </a:extLst>
          </p:cNvPr>
          <p:cNvSpPr>
            <a:spLocks noGrp="1"/>
          </p:cNvSpPr>
          <p:nvPr>
            <p:ph type="dt" sz="half" idx="10"/>
          </p:nvPr>
        </p:nvSpPr>
        <p:spPr/>
        <p:txBody>
          <a:bodyPr/>
          <a:lstStyle/>
          <a:p>
            <a:fld id="{2A28951D-969E-40BF-ADD6-F2A11DF7C3CE}" type="datetime1">
              <a:rPr lang="en-IN" smtClean="0"/>
              <a:pPr/>
              <a:t>05-06-2023</a:t>
            </a:fld>
            <a:endParaRPr lang="en-IN"/>
          </a:p>
        </p:txBody>
      </p:sp>
      <p:sp>
        <p:nvSpPr>
          <p:cNvPr id="3" name="Footer Placeholder 2">
            <a:extLst>
              <a:ext uri="{FF2B5EF4-FFF2-40B4-BE49-F238E27FC236}">
                <a16:creationId xmlns:a16="http://schemas.microsoft.com/office/drawing/2014/main" id="{32D0D4D5-1C86-C14C-8739-FAA9A77F3103}"/>
              </a:ext>
            </a:extLst>
          </p:cNvPr>
          <p:cNvSpPr>
            <a:spLocks noGrp="1"/>
          </p:cNvSpPr>
          <p:nvPr>
            <p:ph type="ftr" sz="quarter" idx="11"/>
          </p:nvPr>
        </p:nvSpPr>
        <p:spPr/>
        <p:txBody>
          <a:bodyPr/>
          <a:lstStyle/>
          <a:p>
            <a:r>
              <a:rPr lang="en-GB" dirty="0"/>
              <a:t>Automatic attendance system using face </a:t>
            </a:r>
            <a:r>
              <a:rPr lang="en-GB" dirty="0" err="1"/>
              <a:t>recognization</a:t>
            </a:r>
            <a:endParaRPr lang="en-IN" dirty="0"/>
          </a:p>
        </p:txBody>
      </p:sp>
      <p:sp>
        <p:nvSpPr>
          <p:cNvPr id="4" name="Slide Number Placeholder 3">
            <a:extLst>
              <a:ext uri="{FF2B5EF4-FFF2-40B4-BE49-F238E27FC236}">
                <a16:creationId xmlns:a16="http://schemas.microsoft.com/office/drawing/2014/main" id="{A3C0F24D-CA44-3771-6034-F40B5851DD79}"/>
              </a:ext>
            </a:extLst>
          </p:cNvPr>
          <p:cNvSpPr>
            <a:spLocks noGrp="1"/>
          </p:cNvSpPr>
          <p:nvPr>
            <p:ph type="sldNum" sz="quarter" idx="12"/>
          </p:nvPr>
        </p:nvSpPr>
        <p:spPr>
          <a:xfrm>
            <a:off x="10514013" y="5142271"/>
            <a:ext cx="764213" cy="1106129"/>
          </a:xfrm>
        </p:spPr>
        <p:txBody>
          <a:bodyPr/>
          <a:lstStyle/>
          <a:p>
            <a:fld id="{B1428A4C-6517-4556-81A7-D42336C11265}" type="slidenum">
              <a:rPr lang="en-IN" smtClean="0"/>
              <a:pPr/>
              <a:t>4</a:t>
            </a:fld>
            <a:endParaRPr lang="en-IN"/>
          </a:p>
        </p:txBody>
      </p:sp>
      <p:sp>
        <p:nvSpPr>
          <p:cNvPr id="6" name="TextBox 5">
            <a:extLst>
              <a:ext uri="{FF2B5EF4-FFF2-40B4-BE49-F238E27FC236}">
                <a16:creationId xmlns:a16="http://schemas.microsoft.com/office/drawing/2014/main" id="{EF4A2C0F-C32D-FC6F-25EA-3966FEB356D6}"/>
              </a:ext>
            </a:extLst>
          </p:cNvPr>
          <p:cNvSpPr txBox="1"/>
          <p:nvPr/>
        </p:nvSpPr>
        <p:spPr>
          <a:xfrm>
            <a:off x="1291060" y="1314985"/>
            <a:ext cx="8520382" cy="1200329"/>
          </a:xfrm>
          <a:prstGeom prst="rect">
            <a:avLst/>
          </a:prstGeom>
          <a:noFill/>
        </p:spPr>
        <p:txBody>
          <a:bodyPr wrap="square">
            <a:spAutoFit/>
          </a:bodyPr>
          <a:lstStyle/>
          <a:p>
            <a:pPr>
              <a:buFont typeface="Wingdings" panose="05000000000000000000" pitchFamily="2" charset="2"/>
              <a:buChar char="Ø"/>
            </a:pPr>
            <a:r>
              <a:rPr lang="en-IN" sz="2400" cap="none" dirty="0">
                <a:latin typeface="Times New Roman" panose="02020603050405020304" pitchFamily="18" charset="0"/>
                <a:cs typeface="Times New Roman" panose="02020603050405020304" pitchFamily="18" charset="0"/>
              </a:rPr>
              <a:t>With advancements in parallel computing ,complex learning like face recognition are being used in todays time with lass error and high accuracy.</a:t>
            </a:r>
          </a:p>
        </p:txBody>
      </p:sp>
      <p:pic>
        <p:nvPicPr>
          <p:cNvPr id="15" name="Picture 14">
            <a:extLst>
              <a:ext uri="{FF2B5EF4-FFF2-40B4-BE49-F238E27FC236}">
                <a16:creationId xmlns:a16="http://schemas.microsoft.com/office/drawing/2014/main" id="{7C936D99-1D1C-48AD-99BB-100D0CF6D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973" y="2515314"/>
            <a:ext cx="5102972" cy="3367961"/>
          </a:xfrm>
          <a:prstGeom prst="rect">
            <a:avLst/>
          </a:prstGeom>
        </p:spPr>
      </p:pic>
    </p:spTree>
    <p:extLst>
      <p:ext uri="{BB962C8B-B14F-4D97-AF65-F5344CB8AC3E}">
        <p14:creationId xmlns:p14="http://schemas.microsoft.com/office/powerpoint/2010/main" val="350718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2786"/>
            <a:ext cx="10515600" cy="685753"/>
          </a:xfrm>
        </p:spPr>
        <p:txBody>
          <a:bodyPr/>
          <a:lstStyle/>
          <a:p>
            <a:r>
              <a:rPr lang="en-US" b="1" dirty="0">
                <a:latin typeface="Times New Roman" panose="02020603050405020304" pitchFamily="18" charset="0"/>
                <a:cs typeface="Times New Roman" panose="02020603050405020304" pitchFamily="18" charset="0"/>
              </a:rPr>
              <a:t>Need of the Project</a:t>
            </a:r>
            <a:endParaRPr lang="en-IN"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Automatic Attendance System Using Face </a:t>
            </a:r>
            <a:r>
              <a:rPr lang="en-IN" dirty="0" err="1">
                <a:latin typeface="Times New Roman" panose="02020603050405020304" pitchFamily="18" charset="0"/>
                <a:cs typeface="Times New Roman" panose="02020603050405020304" pitchFamily="18" charset="0"/>
              </a:rPr>
              <a:t>Recongnisation</a:t>
            </a:r>
            <a:endParaRPr lang="en-IN" dirty="0">
              <a:latin typeface="Times New Roman" panose="02020603050405020304" pitchFamily="18" charset="0"/>
              <a:cs typeface="Times New Roman" panose="02020603050405020304" pitchFamily="18" charset="0"/>
            </a:endParaRPr>
          </a:p>
          <a:p>
            <a:endParaRPr lang="en-IN" dirty="0"/>
          </a:p>
        </p:txBody>
      </p:sp>
      <p:sp>
        <p:nvSpPr>
          <p:cNvPr id="6" name="Slide Number Placeholder 5"/>
          <p:cNvSpPr>
            <a:spLocks noGrp="1"/>
          </p:cNvSpPr>
          <p:nvPr>
            <p:ph type="sldNum" sz="quarter" idx="12"/>
          </p:nvPr>
        </p:nvSpPr>
        <p:spPr/>
        <p:txBody>
          <a:bodyPr/>
          <a:lstStyle/>
          <a:p>
            <a:fld id="{B1428A4C-6517-4556-81A7-D42336C11265}" type="slidenum">
              <a:rPr lang="en-IN" smtClean="0"/>
              <a:pPr/>
              <a:t>5</a:t>
            </a:fld>
            <a:endParaRPr lang="en-IN" dirty="0"/>
          </a:p>
        </p:txBody>
      </p:sp>
      <p:graphicFrame>
        <p:nvGraphicFramePr>
          <p:cNvPr id="3" name="Diagram 2">
            <a:extLst>
              <a:ext uri="{FF2B5EF4-FFF2-40B4-BE49-F238E27FC236}">
                <a16:creationId xmlns:a16="http://schemas.microsoft.com/office/drawing/2014/main" id="{94E27AD6-7229-43AC-8D3E-03A3969D90BD}"/>
              </a:ext>
            </a:extLst>
          </p:cNvPr>
          <p:cNvGraphicFramePr/>
          <p:nvPr>
            <p:extLst>
              <p:ext uri="{D42A27DB-BD31-4B8C-83A1-F6EECF244321}">
                <p14:modId xmlns:p14="http://schemas.microsoft.com/office/powerpoint/2010/main" val="1664239748"/>
              </p:ext>
            </p:extLst>
          </p:nvPr>
        </p:nvGraphicFramePr>
        <p:xfrm>
          <a:off x="971831" y="1195046"/>
          <a:ext cx="10440025" cy="5296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163296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Statement/Aim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arenR"/>
            </a:pPr>
            <a:r>
              <a:rPr lang="en-GB" sz="2400" cap="none" dirty="0">
                <a:latin typeface="Times New Roman" panose="02020603050405020304" pitchFamily="18" charset="0"/>
                <a:cs typeface="Times New Roman" panose="02020603050405020304" pitchFamily="18" charset="0"/>
              </a:rPr>
              <a:t>Traditional method of attendance recording has proven to be stressfully and in effective.</a:t>
            </a:r>
          </a:p>
          <a:p>
            <a:pPr marL="457200" indent="-457200">
              <a:buFont typeface="+mj-lt"/>
              <a:buAutoNum type="arabicParenR"/>
            </a:pPr>
            <a:r>
              <a:rPr lang="en-GB" sz="2400" cap="none" dirty="0">
                <a:latin typeface="Times New Roman" panose="02020603050405020304" pitchFamily="18" charset="0"/>
                <a:cs typeface="Times New Roman" panose="02020603050405020304" pitchFamily="18" charset="0"/>
              </a:rPr>
              <a:t>Sometimes proxy attendance has been recorded by students.</a:t>
            </a:r>
          </a:p>
          <a:p>
            <a:pPr marL="457200" indent="-457200">
              <a:buFont typeface="+mj-lt"/>
              <a:buAutoNum type="arabicParenR"/>
            </a:pPr>
            <a:r>
              <a:rPr lang="en-GB" sz="2400" cap="none" dirty="0">
                <a:latin typeface="Times New Roman" panose="02020603050405020304" pitchFamily="18" charset="0"/>
                <a:cs typeface="Times New Roman" panose="02020603050405020304" pitchFamily="18" charset="0"/>
              </a:rPr>
              <a:t>To fill attendance in book becomes </a:t>
            </a:r>
            <a:r>
              <a:rPr lang="en-GB" sz="2400" cap="none" dirty="0" err="1">
                <a:latin typeface="Times New Roman" panose="02020603050405020304" pitchFamily="18" charset="0"/>
                <a:cs typeface="Times New Roman" panose="02020603050405020304" pitchFamily="18" charset="0"/>
              </a:rPr>
              <a:t>stressfull</a:t>
            </a:r>
            <a:r>
              <a:rPr lang="en-GB" sz="2400" cap="none" dirty="0">
                <a:latin typeface="Times New Roman" panose="02020603050405020304" pitchFamily="18" charset="0"/>
                <a:cs typeface="Times New Roman" panose="02020603050405020304" pitchFamily="18" charset="0"/>
              </a:rPr>
              <a:t> .</a:t>
            </a:r>
          </a:p>
          <a:p>
            <a:pPr marL="457200" indent="-457200">
              <a:buFont typeface="+mj-lt"/>
              <a:buAutoNum type="arabicParenR"/>
            </a:pPr>
            <a:r>
              <a:rPr lang="en-GB" sz="2400" cap="none" dirty="0">
                <a:latin typeface="Times New Roman" panose="02020603050405020304" pitchFamily="18" charset="0"/>
                <a:cs typeface="Times New Roman" panose="02020603050405020304" pitchFamily="18" charset="0"/>
              </a:rPr>
              <a:t>No transparency of attendance.</a:t>
            </a:r>
          </a:p>
          <a:p>
            <a:pPr>
              <a:buFont typeface="Wingdings" panose="05000000000000000000" pitchFamily="2" charset="2"/>
              <a:buChar char="v"/>
            </a:pPr>
            <a:r>
              <a:rPr lang="en-GB" sz="2400" cap="none" dirty="0">
                <a:latin typeface="Times New Roman" panose="02020603050405020304" pitchFamily="18" charset="0"/>
                <a:cs typeface="Times New Roman" panose="02020603050405020304" pitchFamily="18" charset="0"/>
              </a:rPr>
              <a:t>Aim-: to reduce the attendance time and attendance can digitally recorded in the form of datasheet.</a:t>
            </a: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dirty="0"/>
              <a:t>Automated attendance system using face recognition</a:t>
            </a:r>
          </a:p>
        </p:txBody>
      </p:sp>
      <p:sp>
        <p:nvSpPr>
          <p:cNvPr id="6" name="Slide Number Placeholder 5"/>
          <p:cNvSpPr>
            <a:spLocks noGrp="1"/>
          </p:cNvSpPr>
          <p:nvPr>
            <p:ph type="sldNum" sz="quarter" idx="12"/>
          </p:nvPr>
        </p:nvSpPr>
        <p:spPr/>
        <p:txBody>
          <a:bodyPr/>
          <a:lstStyle/>
          <a:p>
            <a:fld id="{B1428A4C-6517-4556-81A7-D42336C11265}" type="slidenum">
              <a:rPr lang="en-IN" smtClean="0"/>
              <a:pPr/>
              <a:t>6</a:t>
            </a:fld>
            <a:endParaRPr lang="en-IN" dirty="0"/>
          </a:p>
        </p:txBody>
      </p:sp>
    </p:spTree>
    <p:extLst>
      <p:ext uri="{BB962C8B-B14F-4D97-AF65-F5344CB8AC3E}">
        <p14:creationId xmlns:p14="http://schemas.microsoft.com/office/powerpoint/2010/main" val="356302412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19A8C84B-A3E3-4EF2-B9FE-4319D3F82E8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65718" y="2168165"/>
            <a:ext cx="2909738" cy="3082565"/>
          </a:xfrm>
          <a:prstGeom prst="rect">
            <a:avLst/>
          </a:prstGeom>
          <a:ln>
            <a:noFill/>
          </a:ln>
          <a:effectLst>
            <a:softEdge rad="112500"/>
          </a:effectLst>
        </p:spPr>
      </p:pic>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dirty="0"/>
          </a:p>
        </p:txBody>
      </p:sp>
      <p:sp>
        <p:nvSpPr>
          <p:cNvPr id="5" name="Footer Placeholder 4"/>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Automatic attendance system using face recognition</a:t>
            </a:r>
          </a:p>
        </p:txBody>
      </p:sp>
      <p:sp>
        <p:nvSpPr>
          <p:cNvPr id="6" name="Slide Number Placeholder 5"/>
          <p:cNvSpPr>
            <a:spLocks noGrp="1"/>
          </p:cNvSpPr>
          <p:nvPr>
            <p:ph type="sldNum" sz="quarter" idx="12"/>
          </p:nvPr>
        </p:nvSpPr>
        <p:spPr/>
        <p:txBody>
          <a:bodyPr/>
          <a:lstStyle/>
          <a:p>
            <a:fld id="{B1428A4C-6517-4556-81A7-D42336C11265}" type="slidenum">
              <a:rPr lang="en-IN" smtClean="0"/>
              <a:pPr/>
              <a:t>7</a:t>
            </a:fld>
            <a:endParaRPr lang="en-IN" dirty="0"/>
          </a:p>
        </p:txBody>
      </p:sp>
      <p:sp>
        <p:nvSpPr>
          <p:cNvPr id="14" name="TextBox 13">
            <a:extLst>
              <a:ext uri="{FF2B5EF4-FFF2-40B4-BE49-F238E27FC236}">
                <a16:creationId xmlns:a16="http://schemas.microsoft.com/office/drawing/2014/main" id="{7E13D8F6-62A0-4EE0-B6D7-92780620125F}"/>
              </a:ext>
            </a:extLst>
          </p:cNvPr>
          <p:cNvSpPr txBox="1"/>
          <p:nvPr/>
        </p:nvSpPr>
        <p:spPr>
          <a:xfrm>
            <a:off x="690246" y="2190987"/>
            <a:ext cx="4126851" cy="830997"/>
          </a:xfrm>
          <a:prstGeom prst="rect">
            <a:avLst/>
          </a:prstGeom>
          <a:noFill/>
        </p:spPr>
        <p:txBody>
          <a:bodyPr wrap="square">
            <a:spAutoFit/>
          </a:bodyPr>
          <a:lstStyle/>
          <a:p>
            <a:pPr marL="342900" indent="-3429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Automated update in the database without human intervention</a:t>
            </a:r>
            <a:r>
              <a:rPr lang="en-GB" sz="2800" cap="none" dirty="0">
                <a:latin typeface="Times New Roman" panose="02020603050405020304" pitchFamily="18" charset="0"/>
                <a:cs typeface="Times New Roman" panose="02020603050405020304" pitchFamily="18" charset="0"/>
              </a:rPr>
              <a:t> </a:t>
            </a:r>
            <a:endParaRPr lang="en-IN" sz="2800" dirty="0"/>
          </a:p>
        </p:txBody>
      </p:sp>
      <p:sp>
        <p:nvSpPr>
          <p:cNvPr id="16" name="TextBox 15">
            <a:extLst>
              <a:ext uri="{FF2B5EF4-FFF2-40B4-BE49-F238E27FC236}">
                <a16:creationId xmlns:a16="http://schemas.microsoft.com/office/drawing/2014/main" id="{444F2673-DF2B-43F8-B82D-8108BBD903B8}"/>
              </a:ext>
            </a:extLst>
          </p:cNvPr>
          <p:cNvSpPr txBox="1"/>
          <p:nvPr/>
        </p:nvSpPr>
        <p:spPr>
          <a:xfrm>
            <a:off x="690246" y="4505174"/>
            <a:ext cx="3875471" cy="707886"/>
          </a:xfrm>
          <a:prstGeom prst="rect">
            <a:avLst/>
          </a:prstGeom>
          <a:noFill/>
        </p:spPr>
        <p:txBody>
          <a:bodyPr wrap="square">
            <a:spAutoFit/>
          </a:bodyPr>
          <a:lstStyle/>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  Avoiding the time losses during class started.</a:t>
            </a:r>
          </a:p>
        </p:txBody>
      </p:sp>
      <p:sp>
        <p:nvSpPr>
          <p:cNvPr id="18" name="TextBox 17">
            <a:extLst>
              <a:ext uri="{FF2B5EF4-FFF2-40B4-BE49-F238E27FC236}">
                <a16:creationId xmlns:a16="http://schemas.microsoft.com/office/drawing/2014/main" id="{83CBCFA1-76B9-4EEF-AE33-D17D036A4D9F}"/>
              </a:ext>
            </a:extLst>
          </p:cNvPr>
          <p:cNvSpPr txBox="1"/>
          <p:nvPr/>
        </p:nvSpPr>
        <p:spPr>
          <a:xfrm>
            <a:off x="7586661" y="2206654"/>
            <a:ext cx="4291112" cy="400110"/>
          </a:xfrm>
          <a:prstGeom prst="rect">
            <a:avLst/>
          </a:prstGeom>
          <a:noFill/>
        </p:spPr>
        <p:txBody>
          <a:bodyPr wrap="square">
            <a:spAutoFit/>
          </a:bodyPr>
          <a:lstStyle/>
          <a:p>
            <a:pPr>
              <a:buFont typeface="Wingdings" panose="05000000000000000000" pitchFamily="2" charset="2"/>
              <a:buChar char="Ø"/>
            </a:pPr>
            <a:r>
              <a:rPr lang="en-GB" sz="2000" cap="none" dirty="0">
                <a:latin typeface="Times New Roman" panose="02020603050405020304" pitchFamily="18" charset="0"/>
                <a:cs typeface="Times New Roman" panose="02020603050405020304" pitchFamily="18" charset="0"/>
              </a:rPr>
              <a:t>Calculate the attendance subject wise.</a:t>
            </a:r>
            <a:endParaRPr lang="en-IN" sz="2000" cap="none"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7FF85417-F473-4E02-8DF5-C20190A3E050}"/>
              </a:ext>
            </a:extLst>
          </p:cNvPr>
          <p:cNvSpPr txBox="1"/>
          <p:nvPr/>
        </p:nvSpPr>
        <p:spPr>
          <a:xfrm>
            <a:off x="7586661" y="4640141"/>
            <a:ext cx="4291112" cy="707886"/>
          </a:xfrm>
          <a:prstGeom prst="rect">
            <a:avLst/>
          </a:prstGeom>
          <a:noFill/>
        </p:spPr>
        <p:txBody>
          <a:bodyPr wrap="square">
            <a:spAutoFit/>
          </a:bodyPr>
          <a:lstStyle/>
          <a:p>
            <a:pPr>
              <a:buFont typeface="Wingdings" panose="05000000000000000000" pitchFamily="2" charset="2"/>
              <a:buChar char="Ø"/>
            </a:pPr>
            <a:r>
              <a:rPr lang="en-IN" sz="2000" cap="none" dirty="0">
                <a:latin typeface="Times New Roman" panose="02020603050405020304" pitchFamily="18" charset="0"/>
                <a:cs typeface="Times New Roman" panose="02020603050405020304" pitchFamily="18" charset="0"/>
              </a:rPr>
              <a:t>Provide a valuable attendance service for both teachers and students.</a:t>
            </a:r>
          </a:p>
        </p:txBody>
      </p:sp>
    </p:spTree>
    <p:extLst>
      <p:ext uri="{BB962C8B-B14F-4D97-AF65-F5344CB8AC3E}">
        <p14:creationId xmlns:p14="http://schemas.microsoft.com/office/powerpoint/2010/main" val="236924501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13217914"/>
              </p:ext>
            </p:extLst>
          </p:nvPr>
        </p:nvGraphicFramePr>
        <p:xfrm>
          <a:off x="838200" y="1335088"/>
          <a:ext cx="10515600" cy="4694126"/>
        </p:xfrm>
        <a:graphic>
          <a:graphicData uri="http://schemas.openxmlformats.org/drawingml/2006/table">
            <a:tbl>
              <a:tblPr firstRow="1" bandRow="1">
                <a:tableStyleId>{5940675A-B579-460E-94D1-54222C63F5DA}</a:tableStyleId>
              </a:tblPr>
              <a:tblGrid>
                <a:gridCol w="649406">
                  <a:extLst>
                    <a:ext uri="{9D8B030D-6E8A-4147-A177-3AD203B41FA5}">
                      <a16:colId xmlns:a16="http://schemas.microsoft.com/office/drawing/2014/main" val="1965522200"/>
                    </a:ext>
                  </a:extLst>
                </a:gridCol>
                <a:gridCol w="1915470">
                  <a:extLst>
                    <a:ext uri="{9D8B030D-6E8A-4147-A177-3AD203B41FA5}">
                      <a16:colId xmlns:a16="http://schemas.microsoft.com/office/drawing/2014/main" val="1874478922"/>
                    </a:ext>
                  </a:extLst>
                </a:gridCol>
                <a:gridCol w="3261675">
                  <a:extLst>
                    <a:ext uri="{9D8B030D-6E8A-4147-A177-3AD203B41FA5}">
                      <a16:colId xmlns:a16="http://schemas.microsoft.com/office/drawing/2014/main" val="1098397860"/>
                    </a:ext>
                  </a:extLst>
                </a:gridCol>
                <a:gridCol w="4689049">
                  <a:extLst>
                    <a:ext uri="{9D8B030D-6E8A-4147-A177-3AD203B41FA5}">
                      <a16:colId xmlns:a16="http://schemas.microsoft.com/office/drawing/2014/main" val="3822395890"/>
                    </a:ext>
                  </a:extLst>
                </a:gridCol>
              </a:tblGrid>
              <a:tr h="667054">
                <a:tc>
                  <a:txBody>
                    <a:bodyPr/>
                    <a:lstStyle/>
                    <a:p>
                      <a:pPr algn="ctr"/>
                      <a:r>
                        <a:rPr lang="en-US" b="1" dirty="0">
                          <a:latin typeface="Century Gothic" panose="020B0502020202020204" pitchFamily="34" charset="0"/>
                        </a:rPr>
                        <a:t>Sr. No</a:t>
                      </a:r>
                      <a:endParaRPr lang="en-IN" b="1" dirty="0">
                        <a:latin typeface="Century Gothic" panose="020B0502020202020204" pitchFamily="34" charset="0"/>
                      </a:endParaRPr>
                    </a:p>
                  </a:txBody>
                  <a:tcPr/>
                </a:tc>
                <a:tc>
                  <a:txBody>
                    <a:bodyPr/>
                    <a:lstStyle/>
                    <a:p>
                      <a:pPr algn="ctr"/>
                      <a:r>
                        <a:rPr lang="en-US" b="1" dirty="0">
                          <a:latin typeface="Century Gothic" panose="020B0502020202020204" pitchFamily="34" charset="0"/>
                        </a:rPr>
                        <a:t>Authors</a:t>
                      </a:r>
                      <a:endParaRPr lang="en-IN" b="1" dirty="0">
                        <a:latin typeface="Century Gothic" panose="020B0502020202020204" pitchFamily="34" charset="0"/>
                      </a:endParaRPr>
                    </a:p>
                  </a:txBody>
                  <a:tcPr/>
                </a:tc>
                <a:tc>
                  <a:txBody>
                    <a:bodyPr/>
                    <a:lstStyle/>
                    <a:p>
                      <a:pPr algn="ctr"/>
                      <a:r>
                        <a:rPr lang="en-US" b="1" dirty="0">
                          <a:latin typeface="Century Gothic" panose="020B0502020202020204" pitchFamily="34" charset="0"/>
                        </a:rPr>
                        <a:t>Name of Topic</a:t>
                      </a:r>
                      <a:endParaRPr lang="en-IN" b="1" dirty="0">
                        <a:latin typeface="Century Gothic" panose="020B0502020202020204" pitchFamily="34" charset="0"/>
                      </a:endParaRPr>
                    </a:p>
                  </a:txBody>
                  <a:tcPr/>
                </a:tc>
                <a:tc>
                  <a:txBody>
                    <a:bodyPr/>
                    <a:lstStyle/>
                    <a:p>
                      <a:pPr algn="ctr"/>
                      <a:r>
                        <a:rPr lang="en-US" b="1" dirty="0">
                          <a:latin typeface="Century Gothic" panose="020B0502020202020204" pitchFamily="34" charset="0"/>
                        </a:rPr>
                        <a:t>Major Findings</a:t>
                      </a:r>
                      <a:endParaRPr lang="en-IN" b="1" dirty="0">
                        <a:latin typeface="Century Gothic" panose="020B0502020202020204" pitchFamily="34" charset="0"/>
                      </a:endParaRPr>
                    </a:p>
                  </a:txBody>
                  <a:tcPr/>
                </a:tc>
                <a:extLst>
                  <a:ext uri="{0D108BD9-81ED-4DB2-BD59-A6C34878D82A}">
                    <a16:rowId xmlns:a16="http://schemas.microsoft.com/office/drawing/2014/main" val="987859543"/>
                  </a:ext>
                </a:extLst>
              </a:tr>
              <a:tr h="779096">
                <a:tc>
                  <a:txBody>
                    <a:bodyPr/>
                    <a:lstStyle/>
                    <a:p>
                      <a:pPr algn="ctr"/>
                      <a:r>
                        <a:rPr lang="en-US" dirty="0">
                          <a:latin typeface="Century Gothic" panose="020B0502020202020204" pitchFamily="34" charset="0"/>
                        </a:rPr>
                        <a:t>1</a:t>
                      </a:r>
                      <a:endParaRPr lang="en-IN" dirty="0">
                        <a:latin typeface="Century Gothic" panose="020B0502020202020204" pitchFamily="34" charset="0"/>
                      </a:endParaRPr>
                    </a:p>
                  </a:txBody>
                  <a:tcPr/>
                </a:tc>
                <a:tc>
                  <a:txBody>
                    <a:bodyPr/>
                    <a:lstStyle/>
                    <a:p>
                      <a:r>
                        <a:rPr lang="en-GB" sz="1600" b="0" i="1" dirty="0">
                          <a:latin typeface="Times New Roman" panose="02020603050405020304" pitchFamily="18" charset="0"/>
                          <a:cs typeface="Times New Roman" panose="02020603050405020304" pitchFamily="18" charset="0"/>
                        </a:rPr>
                        <a:t>D . Gupta and S . Choubey</a:t>
                      </a:r>
                      <a:endParaRPr lang="en-IN" sz="1600" b="0" i="1" dirty="0">
                        <a:latin typeface="Times New Roman" panose="02020603050405020304" pitchFamily="18" charset="0"/>
                        <a:cs typeface="Times New Roman" panose="02020603050405020304" pitchFamily="18" charset="0"/>
                      </a:endParaRPr>
                    </a:p>
                  </a:txBody>
                  <a:tcPr/>
                </a:tc>
                <a:tc>
                  <a:txBody>
                    <a:bodyPr/>
                    <a:lstStyle/>
                    <a:p>
                      <a:r>
                        <a:rPr lang="en-GB" sz="1600" b="0" i="1" dirty="0">
                          <a:latin typeface="Times New Roman" panose="02020603050405020304" pitchFamily="18" charset="0"/>
                          <a:cs typeface="Times New Roman" panose="02020603050405020304" pitchFamily="18" charset="0"/>
                        </a:rPr>
                        <a:t>Face Recognition based attendance system  </a:t>
                      </a:r>
                      <a:endParaRPr lang="en-IN" sz="1600" b="0" i="1" dirty="0">
                        <a:latin typeface="Times New Roman" panose="02020603050405020304" pitchFamily="18" charset="0"/>
                        <a:cs typeface="Times New Roman" panose="02020603050405020304" pitchFamily="18" charset="0"/>
                      </a:endParaRPr>
                    </a:p>
                  </a:txBody>
                  <a:tcPr/>
                </a:tc>
                <a:tc>
                  <a:txBody>
                    <a:bodyPr/>
                    <a:lstStyle/>
                    <a:p>
                      <a:r>
                        <a:rPr lang="en-GB" sz="1600" b="0" i="1" dirty="0">
                          <a:latin typeface="Times New Roman" panose="02020603050405020304" pitchFamily="18" charset="0"/>
                          <a:cs typeface="Times New Roman" panose="02020603050405020304" pitchFamily="18" charset="0"/>
                        </a:rPr>
                        <a:t>“ Discrete wavelet transform for image processing “</a:t>
                      </a:r>
                      <a:endParaRPr lang="en-IN" sz="16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721917"/>
                  </a:ext>
                </a:extLst>
              </a:tr>
              <a:tr h="779096">
                <a:tc>
                  <a:txBody>
                    <a:bodyPr/>
                    <a:lstStyle/>
                    <a:p>
                      <a:pPr algn="ctr"/>
                      <a:r>
                        <a:rPr lang="en-US" dirty="0">
                          <a:latin typeface="Century Gothic" panose="020B0502020202020204" pitchFamily="34" charset="0"/>
                        </a:rPr>
                        <a:t>2</a:t>
                      </a:r>
                      <a:endParaRPr lang="en-IN" dirty="0">
                        <a:latin typeface="Century Gothic" panose="020B0502020202020204" pitchFamily="34" charset="0"/>
                      </a:endParaRPr>
                    </a:p>
                  </a:txBody>
                  <a:tcPr/>
                </a:tc>
                <a:tc>
                  <a:txBody>
                    <a:bodyPr/>
                    <a:lstStyle/>
                    <a:p>
                      <a:r>
                        <a:rPr lang="en-GB" sz="1600" b="0" i="1" dirty="0">
                          <a:latin typeface="Times New Roman" panose="02020603050405020304" pitchFamily="18" charset="0"/>
                          <a:cs typeface="Times New Roman" panose="02020603050405020304" pitchFamily="18" charset="0"/>
                        </a:rPr>
                        <a:t>S . E . Handy , S . Lukas and H . </a:t>
                      </a:r>
                      <a:r>
                        <a:rPr lang="en-GB" sz="1600" b="0" i="1" dirty="0" err="1">
                          <a:latin typeface="Times New Roman" panose="02020603050405020304" pitchFamily="18" charset="0"/>
                          <a:cs typeface="Times New Roman" panose="02020603050405020304" pitchFamily="18" charset="0"/>
                        </a:rPr>
                        <a:t>Margaretha</a:t>
                      </a:r>
                      <a:endParaRPr lang="en-IN" sz="1600" b="0" i="1" dirty="0">
                        <a:latin typeface="Times New Roman" panose="02020603050405020304" pitchFamily="18" charset="0"/>
                        <a:cs typeface="Times New Roman" panose="02020603050405020304" pitchFamily="18" charset="0"/>
                      </a:endParaRPr>
                    </a:p>
                  </a:txBody>
                  <a:tcPr/>
                </a:tc>
                <a:tc>
                  <a:txBody>
                    <a:bodyPr/>
                    <a:lstStyle/>
                    <a:p>
                      <a:r>
                        <a:rPr lang="en-GB" sz="1600" b="0" i="1" dirty="0">
                          <a:latin typeface="Times New Roman" panose="02020603050405020304" pitchFamily="18" charset="0"/>
                          <a:cs typeface="Times New Roman" panose="02020603050405020304" pitchFamily="18" charset="0"/>
                        </a:rPr>
                        <a:t>Automatic attendance system using face recognition</a:t>
                      </a:r>
                      <a:endParaRPr lang="en-IN" sz="1600" b="0" i="1" dirty="0">
                        <a:latin typeface="Times New Roman" panose="02020603050405020304" pitchFamily="18" charset="0"/>
                        <a:cs typeface="Times New Roman" panose="02020603050405020304" pitchFamily="18" charset="0"/>
                      </a:endParaRPr>
                    </a:p>
                  </a:txBody>
                  <a:tcPr/>
                </a:tc>
                <a:tc>
                  <a:txBody>
                    <a:bodyPr/>
                    <a:lstStyle/>
                    <a:p>
                      <a:r>
                        <a:rPr lang="en-GB" sz="1600" b="0" i="1" dirty="0">
                          <a:latin typeface="Times New Roman" panose="02020603050405020304" pitchFamily="18" charset="0"/>
                          <a:cs typeface="Times New Roman" panose="02020603050405020304" pitchFamily="18" charset="0"/>
                        </a:rPr>
                        <a:t>“ Further tests for face recognition using discrete cosine transform and hidden Markov model “</a:t>
                      </a:r>
                      <a:endParaRPr lang="en-IN" sz="16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1318915"/>
                  </a:ext>
                </a:extLst>
              </a:tr>
              <a:tr h="779096">
                <a:tc>
                  <a:txBody>
                    <a:bodyPr/>
                    <a:lstStyle/>
                    <a:p>
                      <a:pPr algn="ctr"/>
                      <a:r>
                        <a:rPr lang="en-US" dirty="0">
                          <a:latin typeface="Century Gothic" panose="020B0502020202020204" pitchFamily="34" charset="0"/>
                        </a:rPr>
                        <a:t>3</a:t>
                      </a:r>
                      <a:endParaRPr lang="en-IN" dirty="0">
                        <a:latin typeface="Century Gothic" panose="020B0502020202020204" pitchFamily="34" charset="0"/>
                      </a:endParaRPr>
                    </a:p>
                  </a:txBody>
                  <a:tcPr/>
                </a:tc>
                <a:tc>
                  <a:txBody>
                    <a:bodyPr/>
                    <a:lstStyle/>
                    <a:p>
                      <a:r>
                        <a:rPr lang="en-GB" sz="1600" b="0" i="1" dirty="0">
                          <a:latin typeface="Times New Roman" panose="02020603050405020304" pitchFamily="18" charset="0"/>
                          <a:cs typeface="Times New Roman" panose="02020603050405020304" pitchFamily="18" charset="0"/>
                        </a:rPr>
                        <a:t>Radhika C . </a:t>
                      </a:r>
                      <a:r>
                        <a:rPr lang="en-GB" sz="1600" b="0" i="1" dirty="0" err="1">
                          <a:latin typeface="Times New Roman" panose="02020603050405020304" pitchFamily="18" charset="0"/>
                          <a:cs typeface="Times New Roman" panose="02020603050405020304" pitchFamily="18" charset="0"/>
                        </a:rPr>
                        <a:t>Damale</a:t>
                      </a:r>
                      <a:r>
                        <a:rPr lang="en-GB" sz="1600" b="0" i="1" dirty="0">
                          <a:latin typeface="Times New Roman" panose="02020603050405020304" pitchFamily="18" charset="0"/>
                          <a:cs typeface="Times New Roman" panose="02020603050405020304" pitchFamily="18" charset="0"/>
                        </a:rPr>
                        <a:t> , </a:t>
                      </a:r>
                      <a:r>
                        <a:rPr lang="en-GB" sz="1600" b="0" i="1" dirty="0" err="1">
                          <a:latin typeface="Times New Roman" panose="02020603050405020304" pitchFamily="18" charset="0"/>
                          <a:cs typeface="Times New Roman" panose="02020603050405020304" pitchFamily="18" charset="0"/>
                        </a:rPr>
                        <a:t>Prof.Bageshree</a:t>
                      </a:r>
                      <a:r>
                        <a:rPr lang="en-GB" sz="1600" b="0" i="1" dirty="0">
                          <a:latin typeface="Times New Roman" panose="02020603050405020304" pitchFamily="18" charset="0"/>
                          <a:cs typeface="Times New Roman" panose="02020603050405020304" pitchFamily="18" charset="0"/>
                        </a:rPr>
                        <a:t> V. Pathak. </a:t>
                      </a:r>
                      <a:endParaRPr lang="en-IN" sz="1600" b="0" i="1" dirty="0">
                        <a:latin typeface="Times New Roman" panose="02020603050405020304" pitchFamily="18" charset="0"/>
                        <a:cs typeface="Times New Roman" panose="02020603050405020304" pitchFamily="18" charset="0"/>
                      </a:endParaRPr>
                    </a:p>
                  </a:txBody>
                  <a:tcPr/>
                </a:tc>
                <a:tc>
                  <a:txBody>
                    <a:bodyPr/>
                    <a:lstStyle/>
                    <a:p>
                      <a:r>
                        <a:rPr lang="en-GB" sz="1600" b="0" i="1" dirty="0">
                          <a:latin typeface="Times New Roman" panose="02020603050405020304" pitchFamily="18" charset="0"/>
                          <a:cs typeface="Times New Roman" panose="02020603050405020304" pitchFamily="18" charset="0"/>
                        </a:rPr>
                        <a:t>Attendance </a:t>
                      </a:r>
                      <a:r>
                        <a:rPr lang="en-GB" sz="1600" b="0" i="1" dirty="0" err="1">
                          <a:latin typeface="Times New Roman" panose="02020603050405020304" pitchFamily="18" charset="0"/>
                          <a:cs typeface="Times New Roman" panose="02020603050405020304" pitchFamily="18" charset="0"/>
                        </a:rPr>
                        <a:t>manegement</a:t>
                      </a:r>
                      <a:r>
                        <a:rPr lang="en-GB" sz="1600" b="0" i="1" dirty="0">
                          <a:latin typeface="Times New Roman" panose="02020603050405020304" pitchFamily="18" charset="0"/>
                          <a:cs typeface="Times New Roman" panose="02020603050405020304" pitchFamily="18" charset="0"/>
                        </a:rPr>
                        <a:t> system using face recognition</a:t>
                      </a:r>
                      <a:endParaRPr lang="en-IN" sz="1600" b="0" i="1" dirty="0">
                        <a:latin typeface="Times New Roman" panose="02020603050405020304" pitchFamily="18" charset="0"/>
                        <a:cs typeface="Times New Roman" panose="02020603050405020304" pitchFamily="18" charset="0"/>
                      </a:endParaRPr>
                    </a:p>
                  </a:txBody>
                  <a:tcPr/>
                </a:tc>
                <a:tc>
                  <a:txBody>
                    <a:bodyPr/>
                    <a:lstStyle/>
                    <a:p>
                      <a:r>
                        <a:rPr lang="en-GB" sz="1600" b="0" i="1" dirty="0">
                          <a:latin typeface="Times New Roman" panose="02020603050405020304" pitchFamily="18" charset="0"/>
                          <a:cs typeface="Times New Roman" panose="02020603050405020304" pitchFamily="18" charset="0"/>
                        </a:rPr>
                        <a:t>“ Face recognition Based attendance system using machine Learning Algorithms “</a:t>
                      </a:r>
                    </a:p>
                    <a:p>
                      <a:endParaRPr lang="en-IN" sz="16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9112878"/>
                  </a:ext>
                </a:extLst>
              </a:tr>
              <a:tr h="764749">
                <a:tc>
                  <a:txBody>
                    <a:bodyPr/>
                    <a:lstStyle/>
                    <a:p>
                      <a:pPr algn="ctr"/>
                      <a:r>
                        <a:rPr lang="en-US" dirty="0">
                          <a:latin typeface="Century Gothic" panose="020B0502020202020204" pitchFamily="34" charset="0"/>
                        </a:rPr>
                        <a:t>4</a:t>
                      </a:r>
                      <a:endParaRPr lang="en-IN" dirty="0">
                        <a:latin typeface="Century Gothic" panose="020B0502020202020204" pitchFamily="34" charset="0"/>
                      </a:endParaRPr>
                    </a:p>
                  </a:txBody>
                  <a:tcPr/>
                </a:tc>
                <a:tc>
                  <a:txBody>
                    <a:bodyPr/>
                    <a:lstStyle/>
                    <a:p>
                      <a:r>
                        <a:rPr lang="en-GB" sz="1600" b="0" i="1" dirty="0">
                          <a:latin typeface="Times New Roman" panose="02020603050405020304" pitchFamily="18" charset="0"/>
                          <a:cs typeface="Times New Roman" panose="02020603050405020304" pitchFamily="18" charset="0"/>
                        </a:rPr>
                        <a:t>Dhanush </a:t>
                      </a:r>
                      <a:r>
                        <a:rPr lang="en-GB" sz="1600" b="0" i="1" dirty="0" err="1">
                          <a:latin typeface="Times New Roman" panose="02020603050405020304" pitchFamily="18" charset="0"/>
                          <a:cs typeface="Times New Roman" panose="02020603050405020304" pitchFamily="18" charset="0"/>
                        </a:rPr>
                        <a:t>Gowada</a:t>
                      </a:r>
                      <a:r>
                        <a:rPr lang="en-GB" sz="1600" b="0" i="1" dirty="0">
                          <a:latin typeface="Times New Roman" panose="02020603050405020304" pitchFamily="18" charset="0"/>
                          <a:cs typeface="Times New Roman" panose="02020603050405020304" pitchFamily="18" charset="0"/>
                        </a:rPr>
                        <a:t> , K </a:t>
                      </a:r>
                      <a:r>
                        <a:rPr lang="en-GB" sz="1600" b="0" i="1" dirty="0" err="1">
                          <a:latin typeface="Times New Roman" panose="02020603050405020304" pitchFamily="18" charset="0"/>
                          <a:cs typeface="Times New Roman" panose="02020603050405020304" pitchFamily="18" charset="0"/>
                        </a:rPr>
                        <a:t>vishal</a:t>
                      </a:r>
                      <a:r>
                        <a:rPr lang="en-GB" sz="1600" b="0" i="1" dirty="0">
                          <a:latin typeface="Times New Roman" panose="02020603050405020304" pitchFamily="18" charset="0"/>
                          <a:cs typeface="Times New Roman" panose="02020603050405020304" pitchFamily="18" charset="0"/>
                        </a:rPr>
                        <a:t> , </a:t>
                      </a:r>
                      <a:r>
                        <a:rPr lang="en-GB" sz="1600" b="0" i="1" dirty="0" err="1">
                          <a:latin typeface="Times New Roman" panose="02020603050405020304" pitchFamily="18" charset="0"/>
                          <a:cs typeface="Times New Roman" panose="02020603050405020304" pitchFamily="18" charset="0"/>
                        </a:rPr>
                        <a:t>Keertiraj.B.R</a:t>
                      </a:r>
                      <a:endParaRPr lang="en-IN" sz="1600" b="0" i="1" dirty="0">
                        <a:latin typeface="Times New Roman" panose="02020603050405020304" pitchFamily="18" charset="0"/>
                        <a:cs typeface="Times New Roman" panose="02020603050405020304" pitchFamily="18" charset="0"/>
                      </a:endParaRPr>
                    </a:p>
                  </a:txBody>
                  <a:tcPr/>
                </a:tc>
                <a:tc>
                  <a:txBody>
                    <a:bodyPr/>
                    <a:lstStyle/>
                    <a:p>
                      <a:r>
                        <a:rPr lang="en-GB" sz="1600" b="0" i="1" dirty="0">
                          <a:latin typeface="Times New Roman" panose="02020603050405020304" pitchFamily="18" charset="0"/>
                          <a:cs typeface="Times New Roman" panose="02020603050405020304" pitchFamily="18" charset="0"/>
                        </a:rPr>
                        <a:t>Face Recognition based attendance system</a:t>
                      </a:r>
                      <a:endParaRPr lang="en-IN" sz="1600" b="0" i="1" dirty="0">
                        <a:latin typeface="Times New Roman" panose="02020603050405020304" pitchFamily="18" charset="0"/>
                        <a:cs typeface="Times New Roman" panose="02020603050405020304" pitchFamily="18" charset="0"/>
                      </a:endParaRPr>
                    </a:p>
                  </a:txBody>
                  <a:tcPr/>
                </a:tc>
                <a:tc>
                  <a:txBody>
                    <a:bodyPr/>
                    <a:lstStyle/>
                    <a:p>
                      <a:r>
                        <a:rPr lang="en-GB" sz="1600" b="0" i="1" dirty="0">
                          <a:latin typeface="Times New Roman" panose="02020603050405020304" pitchFamily="18" charset="0"/>
                          <a:cs typeface="Times New Roman" panose="02020603050405020304" pitchFamily="18" charset="0"/>
                        </a:rPr>
                        <a:t>Automated attendance , image processing face detection </a:t>
                      </a:r>
                      <a:endParaRPr lang="en-IN" sz="16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8745023"/>
                  </a:ext>
                </a:extLst>
              </a:tr>
              <a:tr h="779096">
                <a:tc>
                  <a:txBody>
                    <a:bodyPr/>
                    <a:lstStyle/>
                    <a:p>
                      <a:pPr algn="ctr"/>
                      <a:r>
                        <a:rPr lang="en-US" dirty="0">
                          <a:latin typeface="Century Gothic" panose="020B0502020202020204" pitchFamily="34" charset="0"/>
                        </a:rPr>
                        <a:t>5</a:t>
                      </a:r>
                      <a:endParaRPr lang="en-IN" dirty="0">
                        <a:latin typeface="Century Gothic" panose="020B0502020202020204" pitchFamily="34" charset="0"/>
                      </a:endParaRPr>
                    </a:p>
                  </a:txBody>
                  <a:tcPr/>
                </a:tc>
                <a:tc>
                  <a:txBody>
                    <a:bodyPr/>
                    <a:lstStyle/>
                    <a:p>
                      <a:r>
                        <a:rPr lang="en-GB" sz="1600" b="0" i="1" dirty="0">
                          <a:latin typeface="Times New Roman" panose="02020603050405020304" pitchFamily="18" charset="0"/>
                          <a:cs typeface="Times New Roman" panose="02020603050405020304" pitchFamily="18" charset="0"/>
                        </a:rPr>
                        <a:t>Sager Chanchal , Tanmay Desai</a:t>
                      </a:r>
                      <a:endParaRPr lang="en-IN" sz="1600" b="0" i="1" dirty="0">
                        <a:latin typeface="Times New Roman" panose="02020603050405020304" pitchFamily="18" charset="0"/>
                        <a:cs typeface="Times New Roman" panose="02020603050405020304" pitchFamily="18" charset="0"/>
                      </a:endParaRPr>
                    </a:p>
                  </a:txBody>
                  <a:tcPr/>
                </a:tc>
                <a:tc>
                  <a:txBody>
                    <a:bodyPr/>
                    <a:lstStyle/>
                    <a:p>
                      <a:r>
                        <a:rPr lang="en-GB" sz="1600" b="0" i="1" dirty="0">
                          <a:latin typeface="Times New Roman" panose="02020603050405020304" pitchFamily="18" charset="0"/>
                          <a:cs typeface="Times New Roman" panose="02020603050405020304" pitchFamily="18" charset="0"/>
                        </a:rPr>
                        <a:t>Attendance management system using face recognition</a:t>
                      </a:r>
                      <a:endParaRPr lang="en-IN" sz="1600" b="0" i="1" dirty="0">
                        <a:latin typeface="Times New Roman" panose="02020603050405020304" pitchFamily="18" charset="0"/>
                        <a:cs typeface="Times New Roman" panose="02020603050405020304" pitchFamily="18" charset="0"/>
                      </a:endParaRPr>
                    </a:p>
                  </a:txBody>
                  <a:tcPr/>
                </a:tc>
                <a:tc>
                  <a:txBody>
                    <a:bodyPr/>
                    <a:lstStyle/>
                    <a:p>
                      <a:r>
                        <a:rPr lang="en-GB" sz="1600" b="0" i="1" dirty="0">
                          <a:latin typeface="Times New Roman" panose="02020603050405020304" pitchFamily="18" charset="0"/>
                          <a:cs typeface="Times New Roman" panose="02020603050405020304" pitchFamily="18" charset="0"/>
                        </a:rPr>
                        <a:t>Attendance , Facial recognition &amp; detection , open </a:t>
                      </a:r>
                    </a:p>
                    <a:p>
                      <a:r>
                        <a:rPr lang="en-GB" sz="1600" b="0" i="1" dirty="0">
                          <a:latin typeface="Times New Roman" panose="02020603050405020304" pitchFamily="18" charset="0"/>
                          <a:cs typeface="Times New Roman" panose="02020603050405020304" pitchFamily="18" charset="0"/>
                        </a:rPr>
                        <a:t>CV-Python</a:t>
                      </a:r>
                      <a:endParaRPr lang="en-IN" sz="16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4239049"/>
                  </a:ext>
                </a:extLst>
              </a:tr>
            </a:tbl>
          </a:graphicData>
        </a:graphic>
      </p:graphicFrame>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a:xfrm>
            <a:off x="913774" y="6029214"/>
            <a:ext cx="6834045" cy="365124"/>
          </a:xfrm>
        </p:spPr>
        <p:txBody>
          <a:bodyPr/>
          <a:lstStyle/>
          <a:p>
            <a:r>
              <a:rPr lang="en-IN" dirty="0"/>
              <a:t> </a:t>
            </a:r>
            <a:r>
              <a:rPr lang="en-IN" dirty="0">
                <a:latin typeface="Times New Roman" panose="02020603050405020304" pitchFamily="18" charset="0"/>
                <a:cs typeface="Times New Roman" panose="02020603050405020304" pitchFamily="18" charset="0"/>
              </a:rPr>
              <a:t>Automatic attendance system using face Recognition </a:t>
            </a:r>
          </a:p>
        </p:txBody>
      </p:sp>
      <p:sp>
        <p:nvSpPr>
          <p:cNvPr id="6" name="Slide Number Placeholder 5"/>
          <p:cNvSpPr>
            <a:spLocks noGrp="1"/>
          </p:cNvSpPr>
          <p:nvPr>
            <p:ph type="sldNum" sz="quarter" idx="12"/>
          </p:nvPr>
        </p:nvSpPr>
        <p:spPr/>
        <p:txBody>
          <a:bodyPr/>
          <a:lstStyle/>
          <a:p>
            <a:fld id="{B1428A4C-6517-4556-81A7-D42336C11265}" type="slidenum">
              <a:rPr lang="en-IN" smtClean="0"/>
              <a:pPr/>
              <a:t>8</a:t>
            </a:fld>
            <a:endParaRPr lang="en-IN" dirty="0"/>
          </a:p>
        </p:txBody>
      </p:sp>
    </p:spTree>
    <p:extLst>
      <p:ext uri="{BB962C8B-B14F-4D97-AF65-F5344CB8AC3E}">
        <p14:creationId xmlns:p14="http://schemas.microsoft.com/office/powerpoint/2010/main" val="160593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Automatic attendance system using face recognition</a:t>
            </a:r>
          </a:p>
        </p:txBody>
      </p:sp>
      <p:sp>
        <p:nvSpPr>
          <p:cNvPr id="6" name="Slide Number Placeholder 5"/>
          <p:cNvSpPr>
            <a:spLocks noGrp="1"/>
          </p:cNvSpPr>
          <p:nvPr>
            <p:ph type="sldNum" sz="quarter" idx="12"/>
          </p:nvPr>
        </p:nvSpPr>
        <p:spPr/>
        <p:txBody>
          <a:bodyPr/>
          <a:lstStyle/>
          <a:p>
            <a:fld id="{B1428A4C-6517-4556-81A7-D42336C11265}" type="slidenum">
              <a:rPr lang="en-IN" smtClean="0"/>
              <a:pPr/>
              <a:t>9</a:t>
            </a:fld>
            <a:endParaRPr lang="en-IN" dirty="0"/>
          </a:p>
        </p:txBody>
      </p:sp>
      <p:sp>
        <p:nvSpPr>
          <p:cNvPr id="9" name="Content Placeholder 8">
            <a:extLst>
              <a:ext uri="{FF2B5EF4-FFF2-40B4-BE49-F238E27FC236}">
                <a16:creationId xmlns:a16="http://schemas.microsoft.com/office/drawing/2014/main" id="{441A9592-4540-48B4-96CC-68363BD00A6A}"/>
              </a:ext>
            </a:extLst>
          </p:cNvPr>
          <p:cNvSpPr>
            <a:spLocks noGrp="1"/>
          </p:cNvSpPr>
          <p:nvPr>
            <p:ph idx="1"/>
          </p:nvPr>
        </p:nvSpPr>
        <p:spPr/>
        <p:txBody>
          <a:bodyPr>
            <a:normAutofit/>
          </a:bodyPr>
          <a:lstStyle/>
          <a:p>
            <a:r>
              <a:rPr lang="en-IN" sz="2400" cap="none" dirty="0">
                <a:latin typeface="Times New Roman" panose="02020603050405020304" pitchFamily="18" charset="0"/>
                <a:cs typeface="Times New Roman" panose="02020603050405020304" pitchFamily="18" charset="0"/>
              </a:rPr>
              <a:t>In this project we had used the following tools for face </a:t>
            </a:r>
            <a:r>
              <a:rPr lang="en-IN" sz="2400" cap="none" dirty="0" err="1">
                <a:latin typeface="Times New Roman" panose="02020603050405020304" pitchFamily="18" charset="0"/>
                <a:cs typeface="Times New Roman" panose="02020603050405020304" pitchFamily="18" charset="0"/>
              </a:rPr>
              <a:t>recongnition</a:t>
            </a:r>
            <a:r>
              <a:rPr lang="en-IN" sz="2400" cap="none" dirty="0">
                <a:latin typeface="Times New Roman" panose="02020603050405020304" pitchFamily="18" charset="0"/>
                <a:cs typeface="Times New Roman" panose="02020603050405020304" pitchFamily="18" charset="0"/>
              </a:rPr>
              <a:t> and data storage of process:-</a:t>
            </a:r>
          </a:p>
          <a:p>
            <a:pPr marL="800100" lvl="1" indent="-342900" algn="just">
              <a:buFont typeface="+mj-lt"/>
              <a:buAutoNum type="arabicParenR"/>
            </a:pPr>
            <a:r>
              <a:rPr lang="en-IN" sz="2000" cap="none" dirty="0">
                <a:latin typeface="Times New Roman" panose="02020603050405020304" pitchFamily="18" charset="0"/>
                <a:cs typeface="Times New Roman" panose="02020603050405020304" pitchFamily="18" charset="0"/>
              </a:rPr>
              <a:t>Visual Studio code Software:</a:t>
            </a:r>
          </a:p>
          <a:p>
            <a:pPr marL="914400" lvl="2" indent="0" algn="just">
              <a:buNone/>
            </a:pPr>
            <a:r>
              <a:rPr lang="en-IN" cap="none" dirty="0">
                <a:latin typeface="Times New Roman" panose="02020603050405020304" pitchFamily="18" charset="0"/>
                <a:cs typeface="Times New Roman" panose="02020603050405020304" pitchFamily="18" charset="0"/>
              </a:rPr>
              <a:t>We used this software for creating login page and controlling page that makes this system easy to operate and as well as easy to connect it to other </a:t>
            </a:r>
            <a:r>
              <a:rPr lang="en-IN" cap="none" dirty="0" err="1">
                <a:latin typeface="Times New Roman" panose="02020603050405020304" pitchFamily="18" charset="0"/>
                <a:cs typeface="Times New Roman" panose="02020603050405020304" pitchFamily="18" charset="0"/>
              </a:rPr>
              <a:t>Softwares</a:t>
            </a:r>
            <a:r>
              <a:rPr lang="en-IN" sz="2000" cap="none" dirty="0">
                <a:latin typeface="Times New Roman" panose="02020603050405020304" pitchFamily="18" charset="0"/>
                <a:cs typeface="Times New Roman" panose="02020603050405020304" pitchFamily="18" charset="0"/>
              </a:rPr>
              <a:t>.</a:t>
            </a:r>
          </a:p>
        </p:txBody>
      </p:sp>
      <p:pic>
        <p:nvPicPr>
          <p:cNvPr id="11" name="Picture 10">
            <a:extLst>
              <a:ext uri="{FF2B5EF4-FFF2-40B4-BE49-F238E27FC236}">
                <a16:creationId xmlns:a16="http://schemas.microsoft.com/office/drawing/2014/main" id="{9665976D-925E-423B-AAE7-9041EA35FE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0193" y="3561355"/>
            <a:ext cx="4685563" cy="2504482"/>
          </a:xfrm>
          <a:prstGeom prst="roundRect">
            <a:avLst>
              <a:gd name="adj" fmla="val 8594"/>
            </a:avLst>
          </a:prstGeom>
          <a:solidFill>
            <a:srgbClr val="FFFFFF">
              <a:shade val="85000"/>
            </a:srgbClr>
          </a:solidFill>
          <a:ln>
            <a:solidFill>
              <a:schemeClr val="accent3"/>
            </a:solidFill>
          </a:ln>
          <a:effectLst>
            <a:reflection blurRad="12700" stA="38000" endPos="28000" dist="5000" dir="5400000" sy="-100000" algn="bl" rotWithShape="0"/>
          </a:effectLst>
        </p:spPr>
      </p:pic>
      <p:sp>
        <p:nvSpPr>
          <p:cNvPr id="13" name="Title 12">
            <a:extLst>
              <a:ext uri="{FF2B5EF4-FFF2-40B4-BE49-F238E27FC236}">
                <a16:creationId xmlns:a16="http://schemas.microsoft.com/office/drawing/2014/main" id="{5FC40263-BEB8-488F-8CF0-39A8B15D69F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Required tools</a:t>
            </a:r>
          </a:p>
        </p:txBody>
      </p:sp>
    </p:spTree>
    <p:extLst>
      <p:ext uri="{BB962C8B-B14F-4D97-AF65-F5344CB8AC3E}">
        <p14:creationId xmlns:p14="http://schemas.microsoft.com/office/powerpoint/2010/main" val="6989035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1547</TotalTime>
  <Words>1246</Words>
  <Application>Microsoft Office PowerPoint</Application>
  <PresentationFormat>Widescreen</PresentationFormat>
  <Paragraphs>205</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Arial Black</vt:lpstr>
      <vt:lpstr>Bell MT</vt:lpstr>
      <vt:lpstr>Calibri</vt:lpstr>
      <vt:lpstr>Castellar</vt:lpstr>
      <vt:lpstr>Century Gothic</vt:lpstr>
      <vt:lpstr>Google Sans</vt:lpstr>
      <vt:lpstr>Times New Roman</vt:lpstr>
      <vt:lpstr>Tw Cen MT</vt:lpstr>
      <vt:lpstr>Wingdings</vt:lpstr>
      <vt:lpstr>Droplet</vt:lpstr>
      <vt:lpstr>A  Project Based Learning-II (PBL-II) Presentation  on</vt:lpstr>
      <vt:lpstr>Contents</vt:lpstr>
      <vt:lpstr>Introduction</vt:lpstr>
      <vt:lpstr>PowerPoint Presentation</vt:lpstr>
      <vt:lpstr>Need of the Project</vt:lpstr>
      <vt:lpstr>Problem Statement/Aim</vt:lpstr>
      <vt:lpstr>Objectives</vt:lpstr>
      <vt:lpstr>Literature Review</vt:lpstr>
      <vt:lpstr>Required tools</vt:lpstr>
      <vt:lpstr>Required tools</vt:lpstr>
      <vt:lpstr>Required tools</vt:lpstr>
      <vt:lpstr>Design of model</vt:lpstr>
      <vt:lpstr>methodology</vt:lpstr>
      <vt:lpstr>methodology</vt:lpstr>
      <vt:lpstr>methodology</vt:lpstr>
      <vt:lpstr>Results and discussions  </vt:lpstr>
      <vt:lpstr>Future scope</vt:lpstr>
      <vt:lpstr>Conclusion</vt:lpstr>
      <vt:lpstr>Photos</vt:lpstr>
      <vt:lpstr>Photos</vt:lpstr>
      <vt:lpstr>Photos</vt:lpstr>
      <vt:lpstr>Photos</vt:lpstr>
      <vt:lpstr>Photos</vt:lpstr>
      <vt:lpstr>Photos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Based Learning (PBL) Presentation  on</dc:title>
  <dc:creator>Sujit</dc:creator>
  <cp:lastModifiedBy>YASHRAJ S DUBE</cp:lastModifiedBy>
  <cp:revision>57</cp:revision>
  <dcterms:created xsi:type="dcterms:W3CDTF">2022-06-05T15:51:23Z</dcterms:created>
  <dcterms:modified xsi:type="dcterms:W3CDTF">2023-06-05T05:00:48Z</dcterms:modified>
</cp:coreProperties>
</file>