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4" r:id="rId1"/>
  </p:sldMasterIdLst>
  <p:notesMasterIdLst>
    <p:notesMasterId r:id="rId20"/>
  </p:notesMasterIdLst>
  <p:handoutMasterIdLst>
    <p:handoutMasterId r:id="rId21"/>
  </p:handoutMasterIdLst>
  <p:sldIdLst>
    <p:sldId id="256" r:id="rId2"/>
    <p:sldId id="257" r:id="rId3"/>
    <p:sldId id="285" r:id="rId4"/>
    <p:sldId id="284" r:id="rId5"/>
    <p:sldId id="273" r:id="rId6"/>
    <p:sldId id="281" r:id="rId7"/>
    <p:sldId id="264" r:id="rId8"/>
    <p:sldId id="286" r:id="rId9"/>
    <p:sldId id="265" r:id="rId10"/>
    <p:sldId id="287" r:id="rId11"/>
    <p:sldId id="288" r:id="rId12"/>
    <p:sldId id="266" r:id="rId13"/>
    <p:sldId id="289" r:id="rId14"/>
    <p:sldId id="275" r:id="rId15"/>
    <p:sldId id="276" r:id="rId16"/>
    <p:sldId id="269"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DFC"/>
    <a:srgbClr val="FE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0AD71-F982-464E-B7C8-20AB6C565736}" v="80" dt="2023-05-20T13:19:0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99BE1A-82AC-4EB6-A67C-D413F4B41CEB}" type="datetimeFigureOut">
              <a:rPr lang="en-IN" smtClean="0"/>
              <a:pPr/>
              <a:t>05-06-2023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6C225-4AA5-4246-8EC1-15A0E977254E}" type="slidenum">
              <a:rPr lang="en-IN" smtClean="0"/>
              <a:pPr/>
              <a:t>‹#›</a:t>
            </a:fld>
            <a:endParaRPr lang="en-IN"/>
          </a:p>
        </p:txBody>
      </p:sp>
    </p:spTree>
    <p:extLst>
      <p:ext uri="{BB962C8B-B14F-4D97-AF65-F5344CB8AC3E}">
        <p14:creationId xmlns:p14="http://schemas.microsoft.com/office/powerpoint/2010/main" val="369244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9CA6-DF24-4F1F-8DDE-8FE6A6F22AE1}" type="datetimeFigureOut">
              <a:rPr lang="en-IN" smtClean="0"/>
              <a:pPr/>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202EF-D053-43DD-832B-B1C6DDA27D0F}" type="slidenum">
              <a:rPr lang="en-IN" smtClean="0"/>
              <a:pPr/>
              <a:t>‹#›</a:t>
            </a:fld>
            <a:endParaRPr lang="en-IN"/>
          </a:p>
        </p:txBody>
      </p:sp>
    </p:spTree>
    <p:extLst>
      <p:ext uri="{BB962C8B-B14F-4D97-AF65-F5344CB8AC3E}">
        <p14:creationId xmlns:p14="http://schemas.microsoft.com/office/powerpoint/2010/main" val="248675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59F25-20B0-40A1-9F57-60D3093643AD}"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84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6F196D-BE76-401A-8B96-AF73602AB3A9}" type="datetime1">
              <a:rPr lang="en-IN" smtClean="0"/>
              <a:pPr/>
              <a:t>05-06-2023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8714772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792433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402142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8530487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847111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23490210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04937023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64560711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28131609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A59B4-2D2D-4129-962E-3854C87D0A72}" type="datetime1">
              <a:rPr lang="en-IN" smtClean="0"/>
              <a:pPr/>
              <a:t>05-06-2023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64230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127007459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F196D-BE76-401A-8B96-AF73602AB3A9}" type="datetime1">
              <a:rPr lang="en-IN" smtClean="0"/>
              <a:pPr/>
              <a:t>05-06-2023</a:t>
            </a:fld>
            <a:endParaRPr lang="en-IN"/>
          </a:p>
        </p:txBody>
      </p:sp>
      <p:sp>
        <p:nvSpPr>
          <p:cNvPr id="8" name="Footer Placeholder 7"/>
          <p:cNvSpPr>
            <a:spLocks noGrp="1"/>
          </p:cNvSpPr>
          <p:nvPr>
            <p:ph type="ftr" sz="quarter" idx="11"/>
          </p:nvPr>
        </p:nvSpPr>
        <p:spPr/>
        <p:txBody>
          <a:bodyPr/>
          <a:lstStyle/>
          <a:p>
            <a:r>
              <a:rPr lang="en-IN"/>
              <a:t>Project Title</a:t>
            </a:r>
          </a:p>
        </p:txBody>
      </p:sp>
      <p:sp>
        <p:nvSpPr>
          <p:cNvPr id="9" name="Slide Number Placeholder 8"/>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90163168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950D56-8DA2-4EE4-B378-08019D5C8BAD}" type="datetime1">
              <a:rPr lang="en-IN" smtClean="0"/>
              <a:pPr/>
              <a:t>05-06-2023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62353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8951D-969E-40BF-ADD6-F2A11DF7C3CE}" type="datetime1">
              <a:rPr lang="en-IN" smtClean="0"/>
              <a:pPr/>
              <a:t>05-06-2023</a:t>
            </a:fld>
            <a:endParaRPr lang="en-IN"/>
          </a:p>
        </p:txBody>
      </p:sp>
      <p:sp>
        <p:nvSpPr>
          <p:cNvPr id="3" name="Footer Placeholder 2"/>
          <p:cNvSpPr>
            <a:spLocks noGrp="1"/>
          </p:cNvSpPr>
          <p:nvPr>
            <p:ph type="ftr" sz="quarter" idx="11"/>
          </p:nvPr>
        </p:nvSpPr>
        <p:spPr/>
        <p:txBody>
          <a:bodyPr/>
          <a:lstStyle/>
          <a:p>
            <a:r>
              <a:rPr lang="en-IN"/>
              <a:t>Project Title</a:t>
            </a:r>
          </a:p>
        </p:txBody>
      </p:sp>
      <p:sp>
        <p:nvSpPr>
          <p:cNvPr id="4" name="Slide Number Placeholder 3"/>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382577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F196D-BE76-401A-8B96-AF73602AB3A9}"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4245604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5961C-3B9C-4FA8-9CB8-BB931B517EDE}" type="datetime1">
              <a:rPr lang="en-IN" smtClean="0"/>
              <a:pPr/>
              <a:t>05-06-2023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B1428A4C-6517-4556-81A7-D42336C11265}" type="slidenum">
              <a:rPr lang="en-IN" smtClean="0"/>
              <a:pPr/>
              <a:t>‹#›</a:t>
            </a:fld>
            <a:endParaRPr lang="en-IN"/>
          </a:p>
        </p:txBody>
      </p:sp>
    </p:spTree>
    <p:extLst>
      <p:ext uri="{BB962C8B-B14F-4D97-AF65-F5344CB8AC3E}">
        <p14:creationId xmlns:p14="http://schemas.microsoft.com/office/powerpoint/2010/main" val="245677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2">
                <a:tint val="97000"/>
                <a:hueMod val="92000"/>
                <a:satMod val="169000"/>
                <a:lumMod val="164000"/>
              </a:schemeClr>
            </a:gs>
            <a:gs pos="100000">
              <a:schemeClr val="bg2">
                <a:shade val="96000"/>
                <a:satMod val="120000"/>
                <a:lumMod val="9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6F196D-BE76-401A-8B96-AF73602AB3A9}" type="datetime1">
              <a:rPr lang="en-IN" smtClean="0"/>
              <a:pPr/>
              <a:t>05-06-2023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IN"/>
              <a:t>Project Title</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1428A4C-6517-4556-81A7-D42336C11265}" type="slidenum">
              <a:rPr lang="en-IN" smtClean="0"/>
              <a:pPr/>
              <a:t>‹#›</a:t>
            </a:fld>
            <a:endParaRPr lang="en-IN"/>
          </a:p>
        </p:txBody>
      </p:sp>
    </p:spTree>
    <p:extLst>
      <p:ext uri="{BB962C8B-B14F-4D97-AF65-F5344CB8AC3E}">
        <p14:creationId xmlns:p14="http://schemas.microsoft.com/office/powerpoint/2010/main" val="2468743379"/>
      </p:ext>
    </p:extLst>
  </p:cSld>
  <p:clrMap bg1="dk1" tx1="lt1" bg2="dk2" tx2="lt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356" y="514099"/>
            <a:ext cx="8771284" cy="1284791"/>
          </a:xfrm>
        </p:spPr>
        <p:txBody>
          <a:bodyPr>
            <a:noAutofit/>
          </a:bodyPr>
          <a:lstStyle/>
          <a:p>
            <a:pPr algn="ctr">
              <a:lnSpc>
                <a:spcPct val="150000"/>
              </a:lnSpc>
            </a:pPr>
            <a:br>
              <a:rPr lang="en-US" sz="2400" cap="none"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2800" cap="none" dirty="0" err="1">
                <a:solidFill>
                  <a:schemeClr val="tx2">
                    <a:lumMod val="50000"/>
                  </a:schemeClr>
                </a:solidFill>
                <a:latin typeface="Times New Roman" panose="02020603050405020304" pitchFamily="18" charset="0"/>
                <a:cs typeface="Times New Roman" panose="02020603050405020304" pitchFamily="18" charset="0"/>
              </a:rPr>
              <a:t>Kinamatics</a:t>
            </a:r>
            <a:r>
              <a:rPr lang="en-US" sz="2800" cap="none" dirty="0">
                <a:solidFill>
                  <a:schemeClr val="tx2">
                    <a:lumMod val="50000"/>
                  </a:schemeClr>
                </a:solidFill>
                <a:latin typeface="Times New Roman" panose="02020603050405020304" pitchFamily="18" charset="0"/>
                <a:cs typeface="Times New Roman" panose="02020603050405020304" pitchFamily="18" charset="0"/>
              </a:rPr>
              <a:t> of </a:t>
            </a:r>
            <a:r>
              <a:rPr lang="en-US" sz="2800" cap="none" dirty="0" err="1">
                <a:solidFill>
                  <a:schemeClr val="tx2">
                    <a:lumMod val="50000"/>
                  </a:schemeClr>
                </a:solidFill>
                <a:latin typeface="Times New Roman" panose="02020603050405020304" pitchFamily="18" charset="0"/>
                <a:cs typeface="Times New Roman" panose="02020603050405020304" pitchFamily="18" charset="0"/>
              </a:rPr>
              <a:t>Machinary</a:t>
            </a:r>
            <a:r>
              <a:rPr lang="en-US" sz="2800" cap="none" dirty="0">
                <a:solidFill>
                  <a:schemeClr val="tx2">
                    <a:lumMod val="50000"/>
                  </a:schemeClr>
                </a:solidFill>
                <a:latin typeface="Times New Roman" panose="02020603050405020304" pitchFamily="18" charset="0"/>
                <a:cs typeface="Times New Roman" panose="02020603050405020304" pitchFamily="18" charset="0"/>
              </a:rPr>
              <a:t>(KOM) presentation </a:t>
            </a:r>
            <a:br>
              <a:rPr lang="en-US" sz="2800" cap="none" dirty="0">
                <a:solidFill>
                  <a:schemeClr val="tx2">
                    <a:lumMod val="50000"/>
                  </a:schemeClr>
                </a:solidFill>
                <a:latin typeface="Times New Roman" panose="02020603050405020304" pitchFamily="18" charset="0"/>
                <a:cs typeface="Times New Roman" panose="02020603050405020304" pitchFamily="18" charset="0"/>
              </a:rPr>
            </a:br>
            <a:r>
              <a:rPr lang="en-US" sz="2800" cap="none" dirty="0">
                <a:solidFill>
                  <a:schemeClr val="tx2">
                    <a:lumMod val="50000"/>
                  </a:schemeClr>
                </a:solidFill>
                <a:latin typeface="Times New Roman" panose="02020603050405020304" pitchFamily="18" charset="0"/>
                <a:cs typeface="Times New Roman" panose="02020603050405020304" pitchFamily="18" charset="0"/>
              </a:rPr>
              <a:t>on</a:t>
            </a: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8" y="5586552"/>
            <a:ext cx="9144000" cy="917041"/>
          </a:xfrm>
        </p:spPr>
        <p:txBody>
          <a:bodyPr>
            <a:normAutofit fontScale="92500" lnSpcReduction="10000"/>
          </a:bodyPr>
          <a:lstStyle/>
          <a:p>
            <a:pPr algn="ctr"/>
            <a:r>
              <a:rPr lang="en-US" dirty="0">
                <a:solidFill>
                  <a:schemeClr val="accent6">
                    <a:lumMod val="50000"/>
                  </a:schemeClr>
                </a:solidFill>
                <a:latin typeface="Times New Roman" panose="02020603050405020304" pitchFamily="18" charset="0"/>
                <a:ea typeface="Tahoma" panose="020B0604030504040204" pitchFamily="34" charset="0"/>
                <a:cs typeface="Times New Roman" panose="02020603050405020304" pitchFamily="18" charset="0"/>
              </a:rPr>
              <a:t>Under the Guidance of</a:t>
            </a:r>
          </a:p>
          <a:p>
            <a:pPr algn="ctr"/>
            <a:r>
              <a:rPr lang="en-US" sz="3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Prof. </a:t>
            </a:r>
            <a:r>
              <a:rPr lang="en-US" sz="3000" b="1" dirty="0" err="1">
                <a:solidFill>
                  <a:srgbClr val="0070C0"/>
                </a:solidFill>
                <a:latin typeface="Times New Roman" panose="02020603050405020304" pitchFamily="18" charset="0"/>
                <a:ea typeface="Tahoma" panose="020B0604030504040204" pitchFamily="34" charset="0"/>
                <a:cs typeface="Times New Roman" panose="02020603050405020304" pitchFamily="18" charset="0"/>
              </a:rPr>
              <a:t>Pathade</a:t>
            </a:r>
            <a:r>
              <a:rPr lang="en-US" sz="3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sir</a:t>
            </a:r>
          </a:p>
        </p:txBody>
      </p:sp>
      <p:sp>
        <p:nvSpPr>
          <p:cNvPr id="4" name="Subtitle 2"/>
          <p:cNvSpPr txBox="1">
            <a:spLocks/>
          </p:cNvSpPr>
          <p:nvPr/>
        </p:nvSpPr>
        <p:spPr>
          <a:xfrm>
            <a:off x="1523999" y="1869675"/>
            <a:ext cx="9144000" cy="917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p>
        </p:txBody>
      </p:sp>
      <p:sp>
        <p:nvSpPr>
          <p:cNvPr id="5" name="Subtitle 2"/>
          <p:cNvSpPr txBox="1">
            <a:spLocks/>
          </p:cNvSpPr>
          <p:nvPr/>
        </p:nvSpPr>
        <p:spPr>
          <a:xfrm>
            <a:off x="1523998" y="1998501"/>
            <a:ext cx="9144000" cy="627797"/>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n/>
                <a:solidFill>
                  <a:schemeClr val="accent3"/>
                </a:solidFill>
                <a:latin typeface="Bell MT" panose="02020503060305020303" pitchFamily="18" charset="0"/>
              </a:rPr>
              <a:t>Robotic Arm Mechanism using Servo Motor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3" y="207099"/>
            <a:ext cx="1842478" cy="1649833"/>
          </a:xfrm>
          <a:prstGeom prst="rect">
            <a:avLst/>
          </a:prstGeom>
          <a:ln>
            <a:noFill/>
          </a:ln>
          <a:effectLst>
            <a:softEdge rad="112500"/>
          </a:effectLst>
        </p:spPr>
      </p:pic>
      <p:pic>
        <p:nvPicPr>
          <p:cNvPr id="1026" name="Picture 2" descr="SPPU's courses on Swayam platform to begin from August 5 - Times of Indi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7" t="1126" r="776" b="2716"/>
          <a:stretch/>
        </p:blipFill>
        <p:spPr bwMode="auto">
          <a:xfrm>
            <a:off x="9826588" y="207099"/>
            <a:ext cx="2256229" cy="16498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690204434"/>
              </p:ext>
            </p:extLst>
          </p:nvPr>
        </p:nvGraphicFramePr>
        <p:xfrm>
          <a:off x="1879982" y="2767867"/>
          <a:ext cx="8432032" cy="2468880"/>
        </p:xfrm>
        <a:graphic>
          <a:graphicData uri="http://schemas.openxmlformats.org/drawingml/2006/table">
            <a:tbl>
              <a:tblPr firstRow="1" bandRow="1">
                <a:tableStyleId>{2D5ABB26-0587-4C30-8999-92F81FD0307C}</a:tableStyleId>
              </a:tblPr>
              <a:tblGrid>
                <a:gridCol w="4719170">
                  <a:extLst>
                    <a:ext uri="{9D8B030D-6E8A-4147-A177-3AD203B41FA5}">
                      <a16:colId xmlns:a16="http://schemas.microsoft.com/office/drawing/2014/main" val="3726320984"/>
                    </a:ext>
                  </a:extLst>
                </a:gridCol>
                <a:gridCol w="1095961">
                  <a:extLst>
                    <a:ext uri="{9D8B030D-6E8A-4147-A177-3AD203B41FA5}">
                      <a16:colId xmlns:a16="http://schemas.microsoft.com/office/drawing/2014/main" val="824833276"/>
                    </a:ext>
                  </a:extLst>
                </a:gridCol>
                <a:gridCol w="2616901">
                  <a:extLst>
                    <a:ext uri="{9D8B030D-6E8A-4147-A177-3AD203B41FA5}">
                      <a16:colId xmlns:a16="http://schemas.microsoft.com/office/drawing/2014/main" val="2416534047"/>
                    </a:ext>
                  </a:extLst>
                </a:gridCol>
              </a:tblGrid>
              <a:tr h="444469">
                <a:tc gridSpan="3">
                  <a:txBody>
                    <a:bodyPr/>
                    <a:lstStyle/>
                    <a:p>
                      <a:pPr algn="ctr"/>
                      <a:r>
                        <a:rPr lang="en-US" sz="26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Presented by</a:t>
                      </a:r>
                      <a:endParaRPr lang="en-IN" sz="26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1073736"/>
                  </a:ext>
                </a:extLst>
              </a:tr>
              <a:tr h="355575">
                <a:tc>
                  <a:txBody>
                    <a:bodyPr/>
                    <a:lstStyle/>
                    <a:p>
                      <a:pPr marL="0" indent="0">
                        <a:buFont typeface="+mj-lt"/>
                        <a:buNone/>
                      </a:pPr>
                      <a:r>
                        <a:rPr lang="en-US" sz="2000" b="1" dirty="0" err="1">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Mr</a:t>
                      </a:r>
                      <a:r>
                        <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 . </a:t>
                      </a:r>
                      <a:r>
                        <a:rPr lang="en-US" sz="2000" b="1" dirty="0" err="1">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KakadAbhishek</a:t>
                      </a:r>
                      <a:r>
                        <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 Satu</a:t>
                      </a:r>
                    </a:p>
                  </a:txBody>
                  <a:tcPr anchor="b"/>
                </a:tc>
                <a:tc>
                  <a:txBody>
                    <a:bodyPr/>
                    <a:lstStyle/>
                    <a:p>
                      <a:pPr algn="ctr"/>
                      <a:r>
                        <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23</a:t>
                      </a:r>
                      <a:endParaRPr lang="en-IN"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algn="ctr"/>
                      <a:r>
                        <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S190101526</a:t>
                      </a:r>
                      <a:endParaRPr lang="en-IN"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624854458"/>
                  </a:ext>
                </a:extLst>
              </a:tr>
              <a:tr h="355575">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Mr . Kale Abhishek Subhash</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S190101527</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309448562"/>
                  </a:ext>
                </a:extLst>
              </a:tr>
              <a:tr h="355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 . Karle Rushikesh </a:t>
                      </a:r>
                      <a:r>
                        <a:rPr kumimoji="0" lang="en-US" sz="2000" b="1" i="0"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Shivshankar</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25</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S190101528</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1033670953"/>
                  </a:ext>
                </a:extLst>
              </a:tr>
              <a:tr h="355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2000" b="1"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 . </a:t>
                      </a:r>
                      <a:r>
                        <a:rPr kumimoji="0" lang="en-US" sz="2000" b="1"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Kawade</a:t>
                      </a:r>
                      <a:r>
                        <a:rPr kumimoji="0" lang="en-US" sz="2000" b="1"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 Ganesh </a:t>
                      </a:r>
                      <a:r>
                        <a:rPr kumimoji="0" lang="en-US" sz="2000" b="1"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Popat</a:t>
                      </a:r>
                      <a:endParaRPr kumimoji="0" lang="en-US" sz="2000" b="1"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27</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S190101530</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902478430"/>
                  </a:ext>
                </a:extLst>
              </a:tr>
              <a:tr h="355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Mr</a:t>
                      </a: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 . Mule Ashutosh Bhausaheb</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37</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rPr>
                        <a:t>S190101541</a:t>
                      </a:r>
                      <a:endParaRPr kumimoji="0" lang="en-IN" sz="2000" b="1" i="0" u="none" strike="noStrike" kern="1200" cap="none" spc="0" normalizeH="0" baseline="0" noProof="0" dirty="0">
                        <a:ln>
                          <a:noFill/>
                        </a:ln>
                        <a:solidFill>
                          <a:schemeClr val="accent1"/>
                        </a:solidFill>
                        <a:effectLst/>
                        <a:uLnTx/>
                        <a:uFillTx/>
                        <a:latin typeface="Times New Roman" panose="02020603050405020304" pitchFamily="18" charset="0"/>
                        <a:ea typeface="Verdana" panose="020B0604030504040204" pitchFamily="34" charset="0"/>
                        <a:cs typeface="Times New Roman" panose="02020603050405020304" pitchFamily="18" charset="0"/>
                      </a:endParaRPr>
                    </a:p>
                  </a:txBody>
                  <a:tcPr anchor="b"/>
                </a:tc>
                <a:extLst>
                  <a:ext uri="{0D108BD9-81ED-4DB2-BD59-A6C34878D82A}">
                    <a16:rowId xmlns:a16="http://schemas.microsoft.com/office/drawing/2014/main" val="3772094188"/>
                  </a:ext>
                </a:extLst>
              </a:tr>
            </a:tbl>
          </a:graphicData>
        </a:graphic>
      </p:graphicFrame>
    </p:spTree>
    <p:extLst>
      <p:ext uri="{BB962C8B-B14F-4D97-AF65-F5344CB8AC3E}">
        <p14:creationId xmlns:p14="http://schemas.microsoft.com/office/powerpoint/2010/main" val="157682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715"/>
            <a:ext cx="10431417" cy="854935"/>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SPECIFICATIONS:</a:t>
            </a: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10</a:t>
            </a:fld>
            <a:endParaRPr lang="en-IN" dirty="0"/>
          </a:p>
        </p:txBody>
      </p:sp>
      <p:sp>
        <p:nvSpPr>
          <p:cNvPr id="33" name="TextBox 32">
            <a:extLst>
              <a:ext uri="{FF2B5EF4-FFF2-40B4-BE49-F238E27FC236}">
                <a16:creationId xmlns:a16="http://schemas.microsoft.com/office/drawing/2014/main" id="{85599546-BB38-4713-BB5E-4A61A4C62ADA}"/>
              </a:ext>
            </a:extLst>
          </p:cNvPr>
          <p:cNvSpPr txBox="1"/>
          <p:nvPr/>
        </p:nvSpPr>
        <p:spPr>
          <a:xfrm>
            <a:off x="1503044" y="5146374"/>
            <a:ext cx="3855720" cy="461665"/>
          </a:xfrm>
          <a:prstGeom prst="rect">
            <a:avLst/>
          </a:prstGeom>
          <a:noFill/>
        </p:spPr>
        <p:txBody>
          <a:bodyPr wrap="square" rtlCol="0">
            <a:spAutoFit/>
          </a:bodyPr>
          <a:lstStyle/>
          <a:p>
            <a:r>
              <a:rPr lang="en-IN" sz="2400" dirty="0">
                <a:solidFill>
                  <a:schemeClr val="accent1">
                    <a:lumMod val="50000"/>
                  </a:schemeClr>
                </a:solidFill>
                <a:latin typeface="Times New Roman" panose="02020603050405020304" pitchFamily="18" charset="0"/>
                <a:cs typeface="Times New Roman" panose="02020603050405020304" pitchFamily="18" charset="0"/>
              </a:rPr>
              <a:t>Joystick Module</a:t>
            </a:r>
          </a:p>
        </p:txBody>
      </p:sp>
      <p:graphicFrame>
        <p:nvGraphicFramePr>
          <p:cNvPr id="7" name="Table 6">
            <a:extLst>
              <a:ext uri="{FF2B5EF4-FFF2-40B4-BE49-F238E27FC236}">
                <a16:creationId xmlns:a16="http://schemas.microsoft.com/office/drawing/2014/main" id="{A387DAE3-D6FF-4F3D-9178-5BBA910F01F4}"/>
              </a:ext>
            </a:extLst>
          </p:cNvPr>
          <p:cNvGraphicFramePr>
            <a:graphicFrameLocks noGrp="1"/>
          </p:cNvGraphicFramePr>
          <p:nvPr/>
        </p:nvGraphicFramePr>
        <p:xfrm>
          <a:off x="5171439" y="1407908"/>
          <a:ext cx="5867400" cy="4042183"/>
        </p:xfrm>
        <a:graphic>
          <a:graphicData uri="http://schemas.openxmlformats.org/drawingml/2006/table">
            <a:tbl>
              <a:tblPr>
                <a:tableStyleId>{2D5ABB26-0587-4C30-8999-92F81FD0307C}</a:tableStyleId>
              </a:tblPr>
              <a:tblGrid>
                <a:gridCol w="2933700">
                  <a:extLst>
                    <a:ext uri="{9D8B030D-6E8A-4147-A177-3AD203B41FA5}">
                      <a16:colId xmlns:a16="http://schemas.microsoft.com/office/drawing/2014/main" val="2762702746"/>
                    </a:ext>
                  </a:extLst>
                </a:gridCol>
                <a:gridCol w="2933700">
                  <a:extLst>
                    <a:ext uri="{9D8B030D-6E8A-4147-A177-3AD203B41FA5}">
                      <a16:colId xmlns:a16="http://schemas.microsoft.com/office/drawing/2014/main" val="3522110492"/>
                    </a:ext>
                  </a:extLst>
                </a:gridCol>
              </a:tblGrid>
              <a:tr h="521572">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Operating Voltage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5V</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9954078"/>
                  </a:ext>
                </a:extLst>
              </a:tr>
              <a:tr h="521572">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Internal Potentiometer value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10K</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788452"/>
                  </a:ext>
                </a:extLst>
              </a:tr>
              <a:tr h="521572">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Operating temperature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0 to 70 °C</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727569"/>
                  </a:ext>
                </a:extLst>
              </a:tr>
              <a:tr h="912751">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Potentiometer Outputs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800">
                          <a:solidFill>
                            <a:schemeClr val="accent1">
                              <a:lumMod val="50000"/>
                            </a:schemeClr>
                          </a:solidFill>
                          <a:effectLst/>
                          <a:latin typeface="Times New Roman" panose="02020603050405020304" pitchFamily="18" charset="0"/>
                          <a:cs typeface="Times New Roman" panose="02020603050405020304" pitchFamily="18" charset="0"/>
                        </a:rPr>
                        <a:t>Analog outputs range of 0 to 1023 (0v – 5v)</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31155"/>
                  </a:ext>
                </a:extLst>
              </a:tr>
              <a:tr h="521572">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Pushbutton Output</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Digital output Active Low</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984"/>
                  </a:ext>
                </a:extLst>
              </a:tr>
              <a:tr h="521572">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Dimensions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800" dirty="0">
                          <a:solidFill>
                            <a:schemeClr val="accent1">
                              <a:lumMod val="50000"/>
                            </a:schemeClr>
                          </a:solidFill>
                          <a:effectLst/>
                          <a:latin typeface="Times New Roman" panose="02020603050405020304" pitchFamily="18" charset="0"/>
                          <a:cs typeface="Times New Roman" panose="02020603050405020304" pitchFamily="18" charset="0"/>
                        </a:rPr>
                        <a:t>40 x 27 x 15 (</a:t>
                      </a:r>
                      <a:r>
                        <a:rPr lang="en-US" sz="1800" dirty="0" err="1">
                          <a:solidFill>
                            <a:schemeClr val="accent1">
                              <a:lumMod val="50000"/>
                            </a:schemeClr>
                          </a:solidFill>
                          <a:effectLst/>
                          <a:latin typeface="Times New Roman" panose="02020603050405020304" pitchFamily="18" charset="0"/>
                          <a:cs typeface="Times New Roman" panose="02020603050405020304" pitchFamily="18" charset="0"/>
                        </a:rPr>
                        <a:t>LxWxH</a:t>
                      </a:r>
                      <a:r>
                        <a:rPr lang="en-US" sz="1800" dirty="0">
                          <a:solidFill>
                            <a:schemeClr val="accent1">
                              <a:lumMod val="50000"/>
                            </a:schemeClr>
                          </a:solidFill>
                          <a:effectLst/>
                          <a:latin typeface="Times New Roman" panose="02020603050405020304" pitchFamily="18" charset="0"/>
                          <a:cs typeface="Times New Roman" panose="02020603050405020304" pitchFamily="18" charset="0"/>
                        </a:rPr>
                        <a:t>) mm</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527447"/>
                  </a:ext>
                </a:extLst>
              </a:tr>
              <a:tr h="521572">
                <a:tc>
                  <a:txBody>
                    <a:bodyPr/>
                    <a:lstStyle/>
                    <a:p>
                      <a:pPr algn="l" fontAlgn="base"/>
                      <a:r>
                        <a:rPr lang="en-IN" sz="1800">
                          <a:solidFill>
                            <a:schemeClr val="accent1">
                              <a:lumMod val="50000"/>
                            </a:schemeClr>
                          </a:solidFill>
                          <a:effectLst/>
                          <a:latin typeface="Times New Roman" panose="02020603050405020304" pitchFamily="18" charset="0"/>
                          <a:cs typeface="Times New Roman" panose="02020603050405020304" pitchFamily="18" charset="0"/>
                        </a:rPr>
                        <a:t>Weight</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800" dirty="0">
                          <a:solidFill>
                            <a:schemeClr val="accent1">
                              <a:lumMod val="50000"/>
                            </a:schemeClr>
                          </a:solidFill>
                          <a:effectLst/>
                          <a:latin typeface="Times New Roman" panose="02020603050405020304" pitchFamily="18" charset="0"/>
                          <a:cs typeface="Times New Roman" panose="02020603050405020304" pitchFamily="18" charset="0"/>
                        </a:rPr>
                        <a:t>10gm (without Hat)</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2373"/>
                  </a:ext>
                </a:extLst>
              </a:tr>
            </a:tbl>
          </a:graphicData>
        </a:graphic>
      </p:graphicFrame>
      <p:pic>
        <p:nvPicPr>
          <p:cNvPr id="11" name="Picture 10">
            <a:extLst>
              <a:ext uri="{FF2B5EF4-FFF2-40B4-BE49-F238E27FC236}">
                <a16:creationId xmlns:a16="http://schemas.microsoft.com/office/drawing/2014/main" id="{D54B1D30-148A-4FE6-94C5-268A86C20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78811"/>
            <a:ext cx="3678556" cy="3166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06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0675"/>
            <a:ext cx="8534400" cy="924559"/>
          </a:xfrm>
        </p:spPr>
        <p:txBody>
          <a:bodyPr>
            <a:normAutofit/>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INTERFACING </a:t>
            </a:r>
            <a:r>
              <a:rPr lang="en-US" b="1" dirty="0" err="1">
                <a:solidFill>
                  <a:schemeClr val="tx2">
                    <a:lumMod val="50000"/>
                  </a:schemeClr>
                </a:solidFill>
                <a:latin typeface="Times New Roman" panose="02020603050405020304" pitchFamily="18" charset="0"/>
                <a:cs typeface="Times New Roman" panose="02020603050405020304" pitchFamily="18" charset="0"/>
              </a:rPr>
              <a:t>DIAGRAm</a:t>
            </a:r>
            <a:r>
              <a:rPr lang="en-US" b="1" dirty="0">
                <a:solidFill>
                  <a:schemeClr val="tx2">
                    <a:lumMod val="50000"/>
                  </a:schemeClr>
                </a:solidFill>
                <a:latin typeface="Times New Roman" panose="02020603050405020304" pitchFamily="18" charset="0"/>
                <a:cs typeface="Times New Roman" panose="02020603050405020304" pitchFamily="18" charset="0"/>
              </a:rPr>
              <a:t>:</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11</a:t>
            </a:fld>
            <a:endParaRPr lang="en-IN" dirty="0"/>
          </a:p>
        </p:txBody>
      </p:sp>
      <p:pic>
        <p:nvPicPr>
          <p:cNvPr id="10" name="Picture 9">
            <a:extLst>
              <a:ext uri="{FF2B5EF4-FFF2-40B4-BE49-F238E27FC236}">
                <a16:creationId xmlns:a16="http://schemas.microsoft.com/office/drawing/2014/main" id="{CC4A62D0-8518-4BB0-9D85-E9608778A0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369" y="1245234"/>
            <a:ext cx="7135261" cy="4749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0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72" y="396240"/>
            <a:ext cx="8534400" cy="853439"/>
          </a:xfrm>
        </p:spPr>
        <p:txBody>
          <a:bodyPr>
            <a:normAutofit/>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Mechanism Specifications:</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12</a:t>
            </a:fld>
            <a:endParaRPr lang="en-IN" dirty="0"/>
          </a:p>
        </p:txBody>
      </p:sp>
      <p:pic>
        <p:nvPicPr>
          <p:cNvPr id="74" name="Picture 73">
            <a:extLst>
              <a:ext uri="{FF2B5EF4-FFF2-40B4-BE49-F238E27FC236}">
                <a16:creationId xmlns:a16="http://schemas.microsoft.com/office/drawing/2014/main" id="{C6E82209-7B0E-4669-9FDC-938A96AF6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401" y="1828800"/>
            <a:ext cx="4121975" cy="3423920"/>
          </a:xfrm>
          <a:prstGeom prst="rect">
            <a:avLst/>
          </a:prstGeom>
          <a:ln>
            <a:noFill/>
          </a:ln>
          <a:effectLst>
            <a:outerShdw blurRad="292100" dist="139700" dir="2700000" algn="tl" rotWithShape="0">
              <a:srgbClr val="333333">
                <a:alpha val="65000"/>
              </a:srgbClr>
            </a:outerShdw>
          </a:effectLst>
        </p:spPr>
      </p:pic>
      <p:sp>
        <p:nvSpPr>
          <p:cNvPr id="75" name="TextBox 74">
            <a:extLst>
              <a:ext uri="{FF2B5EF4-FFF2-40B4-BE49-F238E27FC236}">
                <a16:creationId xmlns:a16="http://schemas.microsoft.com/office/drawing/2014/main" id="{38954708-3A00-477C-8B89-EB4FDD0334BF}"/>
              </a:ext>
            </a:extLst>
          </p:cNvPr>
          <p:cNvSpPr txBox="1"/>
          <p:nvPr/>
        </p:nvSpPr>
        <p:spPr>
          <a:xfrm>
            <a:off x="5963920" y="1849120"/>
            <a:ext cx="5222240" cy="4093428"/>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chemeClr val="accent1">
                    <a:lumMod val="50000"/>
                  </a:schemeClr>
                </a:solidFill>
                <a:latin typeface="Times New Roman" panose="02020603050405020304" pitchFamily="18" charset="0"/>
                <a:cs typeface="Times New Roman" panose="02020603050405020304" pitchFamily="18" charset="0"/>
              </a:rPr>
              <a:t>Totally 4 </a:t>
            </a:r>
            <a:r>
              <a:rPr lang="en-IN" sz="2000" dirty="0" err="1">
                <a:solidFill>
                  <a:schemeClr val="accent1">
                    <a:lumMod val="50000"/>
                  </a:schemeClr>
                </a:solidFill>
                <a:latin typeface="Times New Roman" panose="02020603050405020304" pitchFamily="18" charset="0"/>
                <a:cs typeface="Times New Roman" panose="02020603050405020304" pitchFamily="18" charset="0"/>
              </a:rPr>
              <a:t>motos</a:t>
            </a:r>
            <a:r>
              <a:rPr lang="en-IN" sz="2000" dirty="0">
                <a:solidFill>
                  <a:schemeClr val="accent1">
                    <a:lumMod val="50000"/>
                  </a:schemeClr>
                </a:solidFill>
                <a:latin typeface="Times New Roman" panose="02020603050405020304" pitchFamily="18" charset="0"/>
                <a:cs typeface="Times New Roman" panose="02020603050405020304" pitchFamily="18" charset="0"/>
              </a:rPr>
              <a:t> are used in this robotic arm mechanism</a:t>
            </a:r>
          </a:p>
          <a:p>
            <a:pPr marL="285750" indent="-285750">
              <a:buFont typeface="Wingdings" panose="05000000000000000000" pitchFamily="2" charset="2"/>
              <a:buChar char="v"/>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accent1">
                    <a:lumMod val="50000"/>
                  </a:schemeClr>
                </a:solidFill>
                <a:latin typeface="Times New Roman" panose="02020603050405020304" pitchFamily="18" charset="0"/>
                <a:cs typeface="Times New Roman" panose="02020603050405020304" pitchFamily="18" charset="0"/>
              </a:rPr>
              <a:t>3 Servo motors and 1 high power dc  motor</a:t>
            </a:r>
          </a:p>
          <a:p>
            <a:pPr marL="285750" indent="-285750">
              <a:buFont typeface="Wingdings" panose="05000000000000000000" pitchFamily="2" charset="2"/>
              <a:buChar char="v"/>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accent1">
                    <a:lumMod val="50000"/>
                  </a:schemeClr>
                </a:solidFill>
                <a:latin typeface="Times New Roman" panose="02020603050405020304" pitchFamily="18" charset="0"/>
                <a:cs typeface="Times New Roman" panose="02020603050405020304" pitchFamily="18" charset="0"/>
              </a:rPr>
              <a:t>Dc motor is being attached at </a:t>
            </a:r>
            <a:r>
              <a:rPr lang="en-IN" sz="2000" dirty="0" err="1">
                <a:solidFill>
                  <a:schemeClr val="accent1">
                    <a:lumMod val="50000"/>
                  </a:schemeClr>
                </a:solidFill>
                <a:latin typeface="Times New Roman" panose="02020603050405020304" pitchFamily="18" charset="0"/>
                <a:cs typeface="Times New Roman" panose="02020603050405020304" pitchFamily="18" charset="0"/>
              </a:rPr>
              <a:t>sholder</a:t>
            </a:r>
            <a:r>
              <a:rPr lang="en-IN" sz="2000" dirty="0">
                <a:solidFill>
                  <a:schemeClr val="accent1">
                    <a:lumMod val="50000"/>
                  </a:schemeClr>
                </a:solidFill>
                <a:latin typeface="Times New Roman" panose="02020603050405020304" pitchFamily="18" charset="0"/>
                <a:cs typeface="Times New Roman" panose="02020603050405020304" pitchFamily="18" charset="0"/>
              </a:rPr>
              <a:t> to get 360* </a:t>
            </a:r>
            <a:r>
              <a:rPr lang="en-IN" sz="2000" dirty="0" err="1">
                <a:solidFill>
                  <a:schemeClr val="accent1">
                    <a:lumMod val="50000"/>
                  </a:schemeClr>
                </a:solidFill>
                <a:latin typeface="Times New Roman" panose="02020603050405020304" pitchFamily="18" charset="0"/>
                <a:cs typeface="Times New Roman" panose="02020603050405020304" pitchFamily="18" charset="0"/>
              </a:rPr>
              <a:t>moverments</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accent1">
                    <a:lumMod val="50000"/>
                  </a:schemeClr>
                </a:solidFill>
                <a:latin typeface="Times New Roman" panose="02020603050405020304" pitchFamily="18" charset="0"/>
                <a:cs typeface="Times New Roman" panose="02020603050405020304" pitchFamily="18" charset="0"/>
              </a:rPr>
              <a:t>3 Servo motors are attached at </a:t>
            </a:r>
            <a:r>
              <a:rPr lang="en-IN" sz="2000" dirty="0" err="1">
                <a:solidFill>
                  <a:schemeClr val="accent1">
                    <a:lumMod val="50000"/>
                  </a:schemeClr>
                </a:solidFill>
                <a:latin typeface="Times New Roman" panose="02020603050405020304" pitchFamily="18" charset="0"/>
                <a:cs typeface="Times New Roman" panose="02020603050405020304" pitchFamily="18" charset="0"/>
              </a:rPr>
              <a:t>elbow,wrist</a:t>
            </a:r>
            <a:r>
              <a:rPr lang="en-IN" sz="2000" dirty="0">
                <a:solidFill>
                  <a:schemeClr val="accent1">
                    <a:lumMod val="50000"/>
                  </a:schemeClr>
                </a:solidFill>
                <a:latin typeface="Times New Roman" panose="02020603050405020304" pitchFamily="18" charset="0"/>
                <a:cs typeface="Times New Roman" panose="02020603050405020304" pitchFamily="18" charset="0"/>
              </a:rPr>
              <a:t> and for gripper movements.</a:t>
            </a:r>
          </a:p>
          <a:p>
            <a:pPr marL="285750" indent="-285750">
              <a:buFont typeface="Wingdings" panose="05000000000000000000" pitchFamily="2" charset="2"/>
              <a:buChar char="v"/>
            </a:pP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solidFill>
                  <a:schemeClr val="accent1">
                    <a:lumMod val="50000"/>
                  </a:schemeClr>
                </a:solidFill>
                <a:latin typeface="Times New Roman" panose="02020603050405020304" pitchFamily="18" charset="0"/>
                <a:cs typeface="Times New Roman" panose="02020603050405020304" pitchFamily="18" charset="0"/>
              </a:rPr>
              <a:t>All movements are being done by joystick control.</a:t>
            </a:r>
          </a:p>
        </p:txBody>
      </p:sp>
    </p:spTree>
    <p:extLst>
      <p:ext uri="{BB962C8B-B14F-4D97-AF65-F5344CB8AC3E}">
        <p14:creationId xmlns:p14="http://schemas.microsoft.com/office/powerpoint/2010/main" val="122840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72" y="396240"/>
            <a:ext cx="8534400" cy="853439"/>
          </a:xfrm>
        </p:spPr>
        <p:txBody>
          <a:bodyPr>
            <a:normAutofit/>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Mechanism Specifications:</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13</a:t>
            </a:fld>
            <a:endParaRPr lang="en-IN" dirty="0"/>
          </a:p>
        </p:txBody>
      </p:sp>
      <p:pic>
        <p:nvPicPr>
          <p:cNvPr id="7" name="Picture 6">
            <a:extLst>
              <a:ext uri="{FF2B5EF4-FFF2-40B4-BE49-F238E27FC236}">
                <a16:creationId xmlns:a16="http://schemas.microsoft.com/office/drawing/2014/main" id="{7BED17B4-D48F-491C-BFA9-6816C1FA0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765935"/>
            <a:ext cx="6590348" cy="260286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E436B95-F9A1-4C0C-99CA-31701A31DA7C}"/>
              </a:ext>
            </a:extLst>
          </p:cNvPr>
          <p:cNvSpPr txBox="1"/>
          <p:nvPr/>
        </p:nvSpPr>
        <p:spPr>
          <a:xfrm>
            <a:off x="606267" y="4670335"/>
            <a:ext cx="6746240" cy="400110"/>
          </a:xfrm>
          <a:prstGeom prst="rect">
            <a:avLst/>
          </a:prstGeom>
          <a:noFill/>
        </p:spPr>
        <p:txBody>
          <a:bodyPr wrap="square" rtlCol="0">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These Movements can be done by this Robotic Arm Mechanism</a:t>
            </a:r>
          </a:p>
        </p:txBody>
      </p:sp>
      <p:sp>
        <p:nvSpPr>
          <p:cNvPr id="11" name="TextBox 10">
            <a:extLst>
              <a:ext uri="{FF2B5EF4-FFF2-40B4-BE49-F238E27FC236}">
                <a16:creationId xmlns:a16="http://schemas.microsoft.com/office/drawing/2014/main" id="{FDBD22BB-D9AD-4B8E-8BB9-79A77253E3A5}"/>
              </a:ext>
            </a:extLst>
          </p:cNvPr>
          <p:cNvSpPr txBox="1"/>
          <p:nvPr/>
        </p:nvSpPr>
        <p:spPr>
          <a:xfrm>
            <a:off x="7582693" y="2136338"/>
            <a:ext cx="4003040" cy="2585323"/>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latin typeface="Times New Roman" panose="02020603050405020304" pitchFamily="18" charset="0"/>
                <a:cs typeface="Times New Roman" panose="02020603050405020304" pitchFamily="18" charset="0"/>
              </a:rPr>
              <a:t>It having 5 Degree of Freedom</a:t>
            </a:r>
          </a:p>
          <a:p>
            <a:r>
              <a:rPr lang="en-IN" dirty="0">
                <a:solidFill>
                  <a:schemeClr val="accent1">
                    <a:lumMod val="50000"/>
                  </a:schemeClr>
                </a:solidFill>
                <a:latin typeface="Times New Roman" panose="02020603050405020304" pitchFamily="18" charset="0"/>
                <a:cs typeface="Times New Roman" panose="02020603050405020304" pitchFamily="18" charset="0"/>
              </a:rPr>
              <a:t>   </a:t>
            </a:r>
          </a:p>
          <a:p>
            <a:r>
              <a:rPr lang="en-IN" dirty="0">
                <a:solidFill>
                  <a:schemeClr val="accent1">
                    <a:lumMod val="50000"/>
                  </a:schemeClr>
                </a:solidFill>
                <a:latin typeface="Times New Roman" panose="02020603050405020304" pitchFamily="18" charset="0"/>
                <a:cs typeface="Times New Roman" panose="02020603050405020304" pitchFamily="18" charset="0"/>
              </a:rPr>
              <a:t>  These are as follows:</a:t>
            </a:r>
          </a:p>
          <a:p>
            <a:pPr marL="342900" indent="-342900">
              <a:buFont typeface="+mj-lt"/>
              <a:buAutoNum type="arabicParenR"/>
            </a:pPr>
            <a:r>
              <a:rPr lang="en-IN" dirty="0">
                <a:solidFill>
                  <a:schemeClr val="accent1">
                    <a:lumMod val="50000"/>
                  </a:schemeClr>
                </a:solidFill>
                <a:latin typeface="Times New Roman" panose="02020603050405020304" pitchFamily="18" charset="0"/>
                <a:cs typeface="Times New Roman" panose="02020603050405020304" pitchFamily="18" charset="0"/>
              </a:rPr>
              <a:t>Forward &amp; Backward movement of </a:t>
            </a:r>
            <a:r>
              <a:rPr lang="en-IN" dirty="0" err="1">
                <a:solidFill>
                  <a:schemeClr val="accent1">
                    <a:lumMod val="50000"/>
                  </a:schemeClr>
                </a:solidFill>
                <a:latin typeface="Times New Roman" panose="02020603050405020304" pitchFamily="18" charset="0"/>
                <a:cs typeface="Times New Roman" panose="02020603050405020304" pitchFamily="18" charset="0"/>
              </a:rPr>
              <a:t>Sholder</a:t>
            </a:r>
            <a:r>
              <a:rPr lang="en-IN" dirty="0">
                <a:solidFill>
                  <a:schemeClr val="accent1">
                    <a:lumMod val="50000"/>
                  </a:schemeClr>
                </a:solidFill>
                <a:latin typeface="Times New Roman" panose="02020603050405020304" pitchFamily="18" charset="0"/>
                <a:cs typeface="Times New Roman" panose="02020603050405020304" pitchFamily="18" charset="0"/>
              </a:rPr>
              <a:t>.</a:t>
            </a:r>
          </a:p>
          <a:p>
            <a:pPr marL="342900" indent="-342900">
              <a:buFont typeface="+mj-lt"/>
              <a:buAutoNum type="arabicParenR"/>
            </a:pPr>
            <a:r>
              <a:rPr lang="en-IN" dirty="0">
                <a:solidFill>
                  <a:schemeClr val="accent1">
                    <a:lumMod val="50000"/>
                  </a:schemeClr>
                </a:solidFill>
                <a:latin typeface="Times New Roman" panose="02020603050405020304" pitchFamily="18" charset="0"/>
                <a:cs typeface="Times New Roman" panose="02020603050405020304" pitchFamily="18" charset="0"/>
              </a:rPr>
              <a:t>Upward &amp; Downward Movement Of Elbow</a:t>
            </a:r>
          </a:p>
          <a:p>
            <a:pPr marL="342900" indent="-342900">
              <a:buFont typeface="+mj-lt"/>
              <a:buAutoNum type="arabicParenR"/>
            </a:pPr>
            <a:r>
              <a:rPr lang="en-IN" dirty="0" err="1">
                <a:solidFill>
                  <a:schemeClr val="accent1">
                    <a:lumMod val="50000"/>
                  </a:schemeClr>
                </a:solidFill>
                <a:latin typeface="Times New Roman" panose="02020603050405020304" pitchFamily="18" charset="0"/>
                <a:cs typeface="Times New Roman" panose="02020603050405020304" pitchFamily="18" charset="0"/>
              </a:rPr>
              <a:t>Ratational</a:t>
            </a:r>
            <a:r>
              <a:rPr lang="en-IN" dirty="0">
                <a:solidFill>
                  <a:schemeClr val="accent1">
                    <a:lumMod val="50000"/>
                  </a:schemeClr>
                </a:solidFill>
                <a:latin typeface="Times New Roman" panose="02020603050405020304" pitchFamily="18" charset="0"/>
                <a:cs typeface="Times New Roman" panose="02020603050405020304" pitchFamily="18" charset="0"/>
              </a:rPr>
              <a:t> Movement of the wrist.</a:t>
            </a:r>
          </a:p>
          <a:p>
            <a:endParaRPr lang="en-IN" dirty="0"/>
          </a:p>
        </p:txBody>
      </p:sp>
    </p:spTree>
    <p:extLst>
      <p:ext uri="{BB962C8B-B14F-4D97-AF65-F5344CB8AC3E}">
        <p14:creationId xmlns:p14="http://schemas.microsoft.com/office/powerpoint/2010/main" val="159609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3720-57D7-5C9F-C165-C6FD40142B18}"/>
              </a:ext>
            </a:extLst>
          </p:cNvPr>
          <p:cNvSpPr>
            <a:spLocks noGrp="1"/>
          </p:cNvSpPr>
          <p:nvPr>
            <p:ph type="title"/>
          </p:nvPr>
        </p:nvSpPr>
        <p:spPr>
          <a:xfrm>
            <a:off x="684212" y="470217"/>
            <a:ext cx="4487228" cy="837565"/>
          </a:xfrm>
        </p:spPr>
        <p:txBody>
          <a:bodyPr>
            <a:normAutofit/>
          </a:bodyPr>
          <a:lstStyle/>
          <a:p>
            <a:r>
              <a:rPr lang="en-US" sz="4000" b="1" dirty="0">
                <a:solidFill>
                  <a:schemeClr val="tx2">
                    <a:lumMod val="50000"/>
                  </a:schemeClr>
                </a:solidFill>
                <a:latin typeface="Times New Roman" panose="02020603050405020304" pitchFamily="18" charset="0"/>
                <a:cs typeface="Times New Roman" panose="02020603050405020304" pitchFamily="18" charset="0"/>
              </a:rPr>
              <a:t>Advantages:</a:t>
            </a:r>
          </a:p>
        </p:txBody>
      </p:sp>
      <p:sp>
        <p:nvSpPr>
          <p:cNvPr id="4" name="Date Placeholder 3">
            <a:extLst>
              <a:ext uri="{FF2B5EF4-FFF2-40B4-BE49-F238E27FC236}">
                <a16:creationId xmlns:a16="http://schemas.microsoft.com/office/drawing/2014/main" id="{2C14A03C-F653-BB0E-34CA-9046AE55403F}"/>
              </a:ext>
            </a:extLst>
          </p:cNvPr>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a:extLst>
              <a:ext uri="{FF2B5EF4-FFF2-40B4-BE49-F238E27FC236}">
                <a16:creationId xmlns:a16="http://schemas.microsoft.com/office/drawing/2014/main" id="{0EF44C84-CAAF-D168-166D-765A472542E9}"/>
              </a:ext>
            </a:extLst>
          </p:cNvPr>
          <p:cNvSpPr>
            <a:spLocks noGrp="1"/>
          </p:cNvSpPr>
          <p:nvPr>
            <p:ph type="ftr" sz="quarter" idx="11"/>
          </p:nvPr>
        </p:nvSpPr>
        <p:spPr/>
        <p:txBody>
          <a:bodyPr/>
          <a:lstStyle/>
          <a:p>
            <a:r>
              <a:rPr lang="en-US" sz="1000" b="1" dirty="0">
                <a:ln/>
                <a:solidFill>
                  <a:schemeClr val="accent3"/>
                </a:solidFill>
                <a:latin typeface="Bell MT" panose="02020503060305020303" pitchFamily="18" charset="0"/>
              </a:rPr>
              <a:t>Robotic Arm Mechanism using Servo Motor</a:t>
            </a:r>
          </a:p>
        </p:txBody>
      </p:sp>
      <p:sp>
        <p:nvSpPr>
          <p:cNvPr id="6" name="Slide Number Placeholder 5">
            <a:extLst>
              <a:ext uri="{FF2B5EF4-FFF2-40B4-BE49-F238E27FC236}">
                <a16:creationId xmlns:a16="http://schemas.microsoft.com/office/drawing/2014/main" id="{E4CE3C3D-1797-0463-B600-5173DBEE0EF6}"/>
              </a:ext>
            </a:extLst>
          </p:cNvPr>
          <p:cNvSpPr>
            <a:spLocks noGrp="1"/>
          </p:cNvSpPr>
          <p:nvPr>
            <p:ph type="sldNum" sz="quarter" idx="12"/>
          </p:nvPr>
        </p:nvSpPr>
        <p:spPr/>
        <p:txBody>
          <a:bodyPr/>
          <a:lstStyle/>
          <a:p>
            <a:fld id="{B1428A4C-6517-4556-81A7-D42336C11265}" type="slidenum">
              <a:rPr lang="en-IN" smtClean="0"/>
              <a:pPr/>
              <a:t>14</a:t>
            </a:fld>
            <a:endParaRPr lang="en-IN"/>
          </a:p>
        </p:txBody>
      </p:sp>
      <p:sp>
        <p:nvSpPr>
          <p:cNvPr id="14" name="TextBox 13">
            <a:extLst>
              <a:ext uri="{FF2B5EF4-FFF2-40B4-BE49-F238E27FC236}">
                <a16:creationId xmlns:a16="http://schemas.microsoft.com/office/drawing/2014/main" id="{A7DC125F-3D6A-4F5D-8C2A-9D36F3F0C8F4}"/>
              </a:ext>
            </a:extLst>
          </p:cNvPr>
          <p:cNvSpPr txBox="1"/>
          <p:nvPr/>
        </p:nvSpPr>
        <p:spPr>
          <a:xfrm>
            <a:off x="684212" y="1483360"/>
            <a:ext cx="10820400" cy="4247317"/>
          </a:xfrm>
          <a:prstGeom prst="rect">
            <a:avLst/>
          </a:prstGeom>
          <a:noFill/>
        </p:spPr>
        <p:txBody>
          <a:bodyPr wrap="square" rtlCol="0">
            <a:spAutoFit/>
          </a:bodyPr>
          <a:lstStyle/>
          <a:p>
            <a:pPr algn="just">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Cost Effectiveness: </a:t>
            </a:r>
          </a:p>
          <a:p>
            <a:pPr lvl="1" algn="just"/>
            <a:r>
              <a:rPr lang="en-US" dirty="0">
                <a:solidFill>
                  <a:schemeClr val="accent1">
                    <a:lumMod val="50000"/>
                  </a:schemeClr>
                </a:solidFill>
                <a:latin typeface="Times New Roman" panose="02020603050405020304" pitchFamily="18" charset="0"/>
                <a:cs typeface="Times New Roman" panose="02020603050405020304" pitchFamily="18" charset="0"/>
              </a:rPr>
              <a:t>There will be no lunchbreaks, holidays, sick leave or shift time allocated for robotic Improved. </a:t>
            </a:r>
          </a:p>
          <a:p>
            <a:pPr lvl="1" algn="just"/>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Quality Assurance: </a:t>
            </a:r>
          </a:p>
          <a:p>
            <a:pPr lvl="1" algn="just"/>
            <a:r>
              <a:rPr lang="en-US" dirty="0">
                <a:solidFill>
                  <a:schemeClr val="accent1">
                    <a:lumMod val="50000"/>
                  </a:schemeClr>
                </a:solidFill>
                <a:latin typeface="Times New Roman" panose="02020603050405020304" pitchFamily="18" charset="0"/>
                <a:cs typeface="Times New Roman" panose="02020603050405020304" pitchFamily="18" charset="0"/>
              </a:rPr>
              <a:t>Robotic automation eliminates the risks of vigilance decrement by accurately producing and chocking items meet the required standard without fail. </a:t>
            </a:r>
          </a:p>
          <a:p>
            <a:pPr lvl="1" algn="just"/>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Increased Productivity:</a:t>
            </a:r>
          </a:p>
          <a:p>
            <a:pPr lvl="1" algn="just"/>
            <a:r>
              <a:rPr lang="en-US" dirty="0">
                <a:solidFill>
                  <a:schemeClr val="accent1">
                    <a:lumMod val="50000"/>
                  </a:schemeClr>
                </a:solidFill>
                <a:latin typeface="Times New Roman" panose="02020603050405020304" pitchFamily="18" charset="0"/>
                <a:cs typeface="Times New Roman" panose="02020603050405020304" pitchFamily="18" charset="0"/>
              </a:rPr>
              <a:t> Due to continuous and stress less work the production will take place continuously and will boost the production.</a:t>
            </a:r>
          </a:p>
          <a:p>
            <a:pPr lvl="1" algn="just"/>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Work In Hazardous Environments: </a:t>
            </a:r>
          </a:p>
          <a:p>
            <a:pPr lvl="1" algn="just"/>
            <a:r>
              <a:rPr lang="en-US" dirty="0">
                <a:solidFill>
                  <a:schemeClr val="accent1">
                    <a:lumMod val="50000"/>
                  </a:schemeClr>
                </a:solidFill>
                <a:latin typeface="Times New Roman" panose="02020603050405020304" pitchFamily="18" charset="0"/>
                <a:cs typeface="Times New Roman" panose="02020603050405020304" pitchFamily="18" charset="0"/>
              </a:rPr>
              <a:t>If a high level of chemicals are present, robotic automation offers the ideal solution, as it will continue to work without harm, even in areas that have extremely high or low temperatures Robotics will prove themselves the best</a:t>
            </a:r>
            <a:endParaRPr lang="en-IN" dirty="0"/>
          </a:p>
        </p:txBody>
      </p:sp>
    </p:spTree>
    <p:extLst>
      <p:ext uri="{BB962C8B-B14F-4D97-AF65-F5344CB8AC3E}">
        <p14:creationId xmlns:p14="http://schemas.microsoft.com/office/powerpoint/2010/main" val="401004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5BBF-1DBF-140C-D641-39BABE59655A}"/>
              </a:ext>
            </a:extLst>
          </p:cNvPr>
          <p:cNvSpPr>
            <a:spLocks noGrp="1"/>
          </p:cNvSpPr>
          <p:nvPr>
            <p:ph type="title"/>
          </p:nvPr>
        </p:nvSpPr>
        <p:spPr>
          <a:xfrm>
            <a:off x="684212" y="403013"/>
            <a:ext cx="4741228" cy="836508"/>
          </a:xfrm>
        </p:spPr>
        <p:txBody>
          <a:bodyPr>
            <a:normAutofit/>
          </a:bodyPr>
          <a:lstStyle/>
          <a:p>
            <a:r>
              <a:rPr lang="en-US" sz="4000" b="1" dirty="0">
                <a:solidFill>
                  <a:schemeClr val="tx2">
                    <a:lumMod val="50000"/>
                  </a:schemeClr>
                </a:solidFill>
                <a:latin typeface="Times New Roman" panose="02020603050405020304" pitchFamily="18" charset="0"/>
                <a:cs typeface="Times New Roman" panose="02020603050405020304" pitchFamily="18" charset="0"/>
              </a:rPr>
              <a:t>Disadvantages:</a:t>
            </a:r>
          </a:p>
        </p:txBody>
      </p:sp>
      <p:sp>
        <p:nvSpPr>
          <p:cNvPr id="4" name="Date Placeholder 3">
            <a:extLst>
              <a:ext uri="{FF2B5EF4-FFF2-40B4-BE49-F238E27FC236}">
                <a16:creationId xmlns:a16="http://schemas.microsoft.com/office/drawing/2014/main" id="{1C40881D-8DD6-7BDB-E215-37D7C573B2C9}"/>
              </a:ext>
            </a:extLst>
          </p:cNvPr>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a:extLst>
              <a:ext uri="{FF2B5EF4-FFF2-40B4-BE49-F238E27FC236}">
                <a16:creationId xmlns:a16="http://schemas.microsoft.com/office/drawing/2014/main" id="{CA18C69C-4D44-8E3F-934E-DE73D8662C9C}"/>
              </a:ext>
            </a:extLst>
          </p:cNvPr>
          <p:cNvSpPr>
            <a:spLocks noGrp="1"/>
          </p:cNvSpPr>
          <p:nvPr>
            <p:ph type="ftr" sz="quarter" idx="11"/>
          </p:nvPr>
        </p:nvSpPr>
        <p:spPr/>
        <p:txBody>
          <a:bodyPr/>
          <a:lstStyle/>
          <a:p>
            <a:r>
              <a:rPr lang="en-US" sz="1000" b="1" dirty="0">
                <a:ln/>
                <a:solidFill>
                  <a:schemeClr val="accent3"/>
                </a:solidFill>
                <a:latin typeface="Bell MT" panose="02020503060305020303" pitchFamily="18" charset="0"/>
              </a:rPr>
              <a:t>Joystick Controlled Robotic Arm</a:t>
            </a:r>
          </a:p>
        </p:txBody>
      </p:sp>
      <p:sp>
        <p:nvSpPr>
          <p:cNvPr id="6" name="Slide Number Placeholder 5">
            <a:extLst>
              <a:ext uri="{FF2B5EF4-FFF2-40B4-BE49-F238E27FC236}">
                <a16:creationId xmlns:a16="http://schemas.microsoft.com/office/drawing/2014/main" id="{E8936FCC-05CC-8E0D-2F72-0D0FC43D9E67}"/>
              </a:ext>
            </a:extLst>
          </p:cNvPr>
          <p:cNvSpPr>
            <a:spLocks noGrp="1"/>
          </p:cNvSpPr>
          <p:nvPr>
            <p:ph type="sldNum" sz="quarter" idx="12"/>
          </p:nvPr>
        </p:nvSpPr>
        <p:spPr/>
        <p:txBody>
          <a:bodyPr/>
          <a:lstStyle/>
          <a:p>
            <a:fld id="{B1428A4C-6517-4556-81A7-D42336C11265}" type="slidenum">
              <a:rPr lang="en-IN" smtClean="0"/>
              <a:pPr/>
              <a:t>15</a:t>
            </a:fld>
            <a:endParaRPr lang="en-IN"/>
          </a:p>
        </p:txBody>
      </p:sp>
      <p:sp>
        <p:nvSpPr>
          <p:cNvPr id="7" name="TextBox 6">
            <a:extLst>
              <a:ext uri="{FF2B5EF4-FFF2-40B4-BE49-F238E27FC236}">
                <a16:creationId xmlns:a16="http://schemas.microsoft.com/office/drawing/2014/main" id="{89FAC9B0-0740-4535-9BF7-3B8AE7CD94BB}"/>
              </a:ext>
            </a:extLst>
          </p:cNvPr>
          <p:cNvSpPr txBox="1"/>
          <p:nvPr/>
        </p:nvSpPr>
        <p:spPr>
          <a:xfrm>
            <a:off x="684212" y="1608157"/>
            <a:ext cx="10308908" cy="3970318"/>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Potential Job Losses: </a:t>
            </a:r>
          </a:p>
          <a:p>
            <a:pPr lvl="1"/>
            <a:r>
              <a:rPr lang="en-US" dirty="0">
                <a:solidFill>
                  <a:schemeClr val="accent1">
                    <a:lumMod val="50000"/>
                  </a:schemeClr>
                </a:solidFill>
                <a:latin typeface="Times New Roman" panose="02020603050405020304" pitchFamily="18" charset="0"/>
                <a:cs typeface="Times New Roman" panose="02020603050405020304" pitchFamily="18" charset="0"/>
              </a:rPr>
              <a:t>One of the biggest concerns surrounding the introduction of robotic automation is the impact of jobs for workers. If a robot can perform at a faster, more consistent rate, then the fear is that humans may not be needed at all.</a:t>
            </a:r>
          </a:p>
          <a:p>
            <a:pPr lvl="1"/>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Initial Investment Costs: </a:t>
            </a:r>
          </a:p>
          <a:p>
            <a:pPr lvl="1"/>
            <a:r>
              <a:rPr lang="en-US" dirty="0">
                <a:solidFill>
                  <a:schemeClr val="accent1">
                    <a:lumMod val="50000"/>
                  </a:schemeClr>
                </a:solidFill>
                <a:latin typeface="Times New Roman" panose="02020603050405020304" pitchFamily="18" charset="0"/>
                <a:cs typeface="Times New Roman" panose="02020603050405020304" pitchFamily="18" charset="0"/>
              </a:rPr>
              <a:t>This is typically the biggest obstacle that will decide whether or not a company will invest in robotic automation, or wait until a later stage. The cash flow must be sustainable in the meantime and the stability of the company is by no means worth the risk if the returns are only marginal.</a:t>
            </a:r>
          </a:p>
          <a:p>
            <a:pPr lvl="1"/>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chemeClr val="accent1">
                    <a:lumMod val="50000"/>
                  </a:schemeClr>
                </a:solidFill>
                <a:latin typeface="Times New Roman" panose="02020603050405020304" pitchFamily="18" charset="0"/>
                <a:cs typeface="Times New Roman" panose="02020603050405020304" pitchFamily="18" charset="0"/>
              </a:rPr>
              <a:t>Hiring Skilled Staff: </a:t>
            </a:r>
          </a:p>
          <a:p>
            <a:pPr lvl="1"/>
            <a:r>
              <a:rPr lang="en-US" dirty="0">
                <a:solidFill>
                  <a:schemeClr val="accent1">
                    <a:lumMod val="50000"/>
                  </a:schemeClr>
                </a:solidFill>
                <a:latin typeface="Times New Roman" panose="02020603050405020304" pitchFamily="18" charset="0"/>
                <a:cs typeface="Times New Roman" panose="02020603050405020304" pitchFamily="18" charset="0"/>
              </a:rPr>
              <a:t>Over the past decade manufacturers have found it harder to source skilled staff members to fill the specialized roles in their factories</a:t>
            </a:r>
            <a:r>
              <a:rPr lang="en-US" dirty="0">
                <a:solidFill>
                  <a:schemeClr val="accent1">
                    <a:lumMod val="50000"/>
                  </a:schemeClr>
                </a:solidFill>
              </a:rPr>
              <a:t>.</a:t>
            </a:r>
          </a:p>
          <a:p>
            <a:endParaRPr lang="en-IN" dirty="0"/>
          </a:p>
        </p:txBody>
      </p:sp>
    </p:spTree>
    <p:extLst>
      <p:ext uri="{BB962C8B-B14F-4D97-AF65-F5344CB8AC3E}">
        <p14:creationId xmlns:p14="http://schemas.microsoft.com/office/powerpoint/2010/main" val="98682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31470"/>
            <a:ext cx="8534400" cy="848042"/>
          </a:xfrm>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16</a:t>
            </a:fld>
            <a:endParaRPr lang="en-IN" dirty="0"/>
          </a:p>
        </p:txBody>
      </p:sp>
      <p:sp>
        <p:nvSpPr>
          <p:cNvPr id="9" name="TextBox 8">
            <a:extLst>
              <a:ext uri="{FF2B5EF4-FFF2-40B4-BE49-F238E27FC236}">
                <a16:creationId xmlns:a16="http://schemas.microsoft.com/office/drawing/2014/main" id="{C0CB52A6-78ED-4E8C-A151-67877462744E}"/>
              </a:ext>
            </a:extLst>
          </p:cNvPr>
          <p:cNvSpPr txBox="1"/>
          <p:nvPr/>
        </p:nvSpPr>
        <p:spPr>
          <a:xfrm>
            <a:off x="684212" y="2244695"/>
            <a:ext cx="718978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If more time and more efforts would have been put into the model, more complexity could have been brought out.</a:t>
            </a:r>
          </a:p>
          <a:p>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 Moreover instead of manual operation of switches and controller could have been replaced by pre-defined computer program or merely by pressing switch operated.</a:t>
            </a:r>
          </a:p>
          <a:p>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 Further more varieties and more flexibility to add or replace any part according to the requirements can be done to improve its use and increase field of usage and to make it more universal or flexible.</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004875C-DC6F-4B7F-82F8-4FEBD0730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788" y="1027748"/>
            <a:ext cx="3008433" cy="46523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7394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0675"/>
            <a:ext cx="8534400" cy="1066800"/>
          </a:xfrm>
        </p:spPr>
        <p:txBody>
          <a:bodyPr>
            <a:normAutofit/>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Conclusion:</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Joystick Controlled Robotic Arm</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17</a:t>
            </a:fld>
            <a:endParaRPr lang="en-IN" dirty="0"/>
          </a:p>
        </p:txBody>
      </p:sp>
      <p:sp>
        <p:nvSpPr>
          <p:cNvPr id="7" name="TextBox 6">
            <a:extLst>
              <a:ext uri="{FF2B5EF4-FFF2-40B4-BE49-F238E27FC236}">
                <a16:creationId xmlns:a16="http://schemas.microsoft.com/office/drawing/2014/main" id="{9EED453D-FDF8-4BBE-868C-1E56375B10F3}"/>
              </a:ext>
            </a:extLst>
          </p:cNvPr>
          <p:cNvSpPr txBox="1"/>
          <p:nvPr/>
        </p:nvSpPr>
        <p:spPr>
          <a:xfrm>
            <a:off x="560388" y="2021840"/>
            <a:ext cx="6001068" cy="261112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50000"/>
                  </a:schemeClr>
                </a:solidFill>
                <a:latin typeface="Times New Roman" panose="02020603050405020304" pitchFamily="18" charset="0"/>
                <a:cs typeface="Times New Roman" panose="02020603050405020304" pitchFamily="18" charset="0"/>
              </a:rPr>
              <a:t>Thus we had prepared mechanism has been successfully constrained and executed to carry out the required work of picking up the weight of the object like table tennis ball and to put them in to the placed at different location.</a:t>
            </a:r>
          </a:p>
          <a:p>
            <a:pPr marL="285750" indent="-285750">
              <a:buFont typeface="Wingdings" panose="05000000000000000000" pitchFamily="2" charset="2"/>
              <a:buChar char="v"/>
            </a:pP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accent1">
                    <a:lumMod val="50000"/>
                  </a:schemeClr>
                </a:solidFill>
                <a:latin typeface="Times New Roman" panose="02020603050405020304" pitchFamily="18" charset="0"/>
                <a:cs typeface="Times New Roman" panose="02020603050405020304" pitchFamily="18" charset="0"/>
              </a:rPr>
              <a:t>This robot can be modified using some of the latest techniques to make it more flexible and addition of movable joints to increase its working capacity.</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D26FDB68-530D-4B0B-8E57-B2132A19FA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5612" y="2951480"/>
            <a:ext cx="4826000" cy="241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366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48640"/>
            <a:ext cx="8534400" cy="843279"/>
          </a:xfrm>
        </p:spPr>
        <p:txBody>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Photos &amp; videos</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a:xfrm>
            <a:off x="605555" y="6065837"/>
            <a:ext cx="7543800" cy="365125"/>
          </a:xfrm>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18</a:t>
            </a:fld>
            <a:endParaRPr lang="en-IN" dirty="0"/>
          </a:p>
        </p:txBody>
      </p:sp>
      <p:pic>
        <p:nvPicPr>
          <p:cNvPr id="7" name="Picture 6">
            <a:extLst>
              <a:ext uri="{FF2B5EF4-FFF2-40B4-BE49-F238E27FC236}">
                <a16:creationId xmlns:a16="http://schemas.microsoft.com/office/drawing/2014/main" id="{60292449-FFC7-4F86-B5AB-59FC954CF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720" y="1492885"/>
            <a:ext cx="3779520" cy="2693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02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39246"/>
            <a:ext cx="10515600" cy="685753"/>
          </a:xfrm>
          <a:gradFill>
            <a:gsLst>
              <a:gs pos="100000">
                <a:schemeClr val="tx1">
                  <a:lumMod val="60000"/>
                  <a:lumOff val="40000"/>
                </a:schemeClr>
              </a:gs>
              <a:gs pos="0">
                <a:schemeClr val="tx2">
                  <a:lumMod val="40000"/>
                  <a:lumOff val="60000"/>
                </a:schemeClr>
              </a:gs>
            </a:gsLst>
          </a:gradFill>
        </p:spPr>
        <p:txBody>
          <a:bodyPr>
            <a:normAutofit/>
          </a:bodyPr>
          <a:lstStyle/>
          <a:p>
            <a:r>
              <a:rPr lang="en-US" b="1" cap="none" dirty="0">
                <a:solidFill>
                  <a:schemeClr val="tx2">
                    <a:lumMod val="50000"/>
                  </a:schemeClr>
                </a:solidFill>
                <a:latin typeface="Times New Roman" panose="02020603050405020304" pitchFamily="18" charset="0"/>
                <a:cs typeface="Times New Roman" panose="02020603050405020304" pitchFamily="18" charset="0"/>
              </a:rPr>
              <a:t>Contents</a:t>
            </a:r>
            <a:endParaRPr lang="en-IN" b="1" cap="none"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5626"/>
            <a:ext cx="10515600" cy="4279673"/>
          </a:xfrm>
        </p:spPr>
        <p:txBody>
          <a:bodyPr>
            <a:noAutofit/>
          </a:bodyPr>
          <a:lstStyle/>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Introduction</a:t>
            </a:r>
          </a:p>
          <a:p>
            <a:pPr>
              <a:lnSpc>
                <a:spcPts val="1900"/>
              </a:lnSpc>
              <a:buFont typeface="Wingdings" panose="05000000000000000000" pitchFamily="2" charset="2"/>
              <a:buChar char="v"/>
            </a:pPr>
            <a:r>
              <a:rPr lang="en-US" sz="2800" dirty="0">
                <a:solidFill>
                  <a:srgbClr val="0070C0"/>
                </a:solidFill>
                <a:latin typeface="Times New Roman" panose="02020603050405020304" pitchFamily="18" charset="0"/>
                <a:cs typeface="Times New Roman" panose="02020603050405020304" pitchFamily="18" charset="0"/>
              </a:rPr>
              <a:t>Project Motivation</a:t>
            </a: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Problem Statement</a:t>
            </a: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Aims &amp; Objectives</a:t>
            </a: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Literature </a:t>
            </a:r>
            <a:r>
              <a:rPr lang="en-US" sz="2800" dirty="0">
                <a:solidFill>
                  <a:srgbClr val="0070C0"/>
                </a:solidFill>
                <a:latin typeface="Times New Roman" panose="02020603050405020304" pitchFamily="18" charset="0"/>
                <a:cs typeface="Times New Roman" panose="02020603050405020304" pitchFamily="18" charset="0"/>
              </a:rPr>
              <a:t>Survey</a:t>
            </a:r>
            <a:endParaRPr lang="en-US" sz="2800" cap="none" dirty="0">
              <a:solidFill>
                <a:srgbClr val="0070C0"/>
              </a:solidFill>
              <a:latin typeface="Times New Roman" panose="02020603050405020304" pitchFamily="18" charset="0"/>
              <a:cs typeface="Times New Roman" panose="02020603050405020304" pitchFamily="18" charset="0"/>
            </a:endParaRPr>
          </a:p>
          <a:p>
            <a:pPr>
              <a:lnSpc>
                <a:spcPts val="1900"/>
              </a:lnSpc>
              <a:buFont typeface="Wingdings" panose="05000000000000000000" pitchFamily="2" charset="2"/>
              <a:buChar char="v"/>
            </a:pPr>
            <a:r>
              <a:rPr lang="en-US" sz="2800" dirty="0">
                <a:solidFill>
                  <a:srgbClr val="0070C0"/>
                </a:solidFill>
                <a:latin typeface="Times New Roman" panose="02020603050405020304" pitchFamily="18" charset="0"/>
                <a:cs typeface="Times New Roman" panose="02020603050405020304" pitchFamily="18" charset="0"/>
              </a:rPr>
              <a:t>Components</a:t>
            </a: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Interfa</a:t>
            </a:r>
            <a:r>
              <a:rPr lang="en-US" sz="2800" dirty="0">
                <a:solidFill>
                  <a:srgbClr val="0070C0"/>
                </a:solidFill>
                <a:latin typeface="Times New Roman" panose="02020603050405020304" pitchFamily="18" charset="0"/>
                <a:cs typeface="Times New Roman" panose="02020603050405020304" pitchFamily="18" charset="0"/>
              </a:rPr>
              <a:t>cing Diagram</a:t>
            </a:r>
            <a:endParaRPr lang="en-US" sz="2800" cap="none" dirty="0">
              <a:solidFill>
                <a:srgbClr val="0070C0"/>
              </a:solidFill>
              <a:latin typeface="Times New Roman" panose="02020603050405020304" pitchFamily="18" charset="0"/>
              <a:cs typeface="Times New Roman" panose="02020603050405020304" pitchFamily="18" charset="0"/>
            </a:endParaRPr>
          </a:p>
          <a:p>
            <a:pPr>
              <a:lnSpc>
                <a:spcPts val="1900"/>
              </a:lnSpc>
              <a:buFont typeface="Wingdings" panose="05000000000000000000" pitchFamily="2" charset="2"/>
              <a:buChar char="v"/>
            </a:pPr>
            <a:r>
              <a:rPr lang="en-US" sz="2800" dirty="0">
                <a:solidFill>
                  <a:srgbClr val="0070C0"/>
                </a:solidFill>
                <a:latin typeface="Times New Roman" panose="02020603050405020304" pitchFamily="18" charset="0"/>
                <a:cs typeface="Times New Roman" panose="02020603050405020304" pitchFamily="18" charset="0"/>
              </a:rPr>
              <a:t>Mechanism Specifications</a:t>
            </a:r>
            <a:endParaRPr lang="en-US" sz="2800" cap="none" dirty="0">
              <a:solidFill>
                <a:srgbClr val="0070C0"/>
              </a:solidFill>
              <a:latin typeface="Times New Roman" panose="02020603050405020304" pitchFamily="18" charset="0"/>
              <a:cs typeface="Times New Roman" panose="02020603050405020304" pitchFamily="18" charset="0"/>
            </a:endParaRP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Advantages &amp; Limitations</a:t>
            </a:r>
          </a:p>
          <a:p>
            <a:pPr>
              <a:lnSpc>
                <a:spcPts val="1900"/>
              </a:lnSpc>
              <a:buFont typeface="Wingdings" panose="05000000000000000000" pitchFamily="2" charset="2"/>
              <a:buChar char="v"/>
            </a:pPr>
            <a:r>
              <a:rPr lang="en-US" sz="2800" dirty="0">
                <a:solidFill>
                  <a:srgbClr val="0070C0"/>
                </a:solidFill>
                <a:latin typeface="Times New Roman" panose="02020603050405020304" pitchFamily="18" charset="0"/>
                <a:cs typeface="Times New Roman" panose="02020603050405020304" pitchFamily="18" charset="0"/>
              </a:rPr>
              <a:t>Future Scope</a:t>
            </a:r>
            <a:endParaRPr lang="en-US" sz="2800" cap="none" dirty="0">
              <a:solidFill>
                <a:srgbClr val="0070C0"/>
              </a:solidFill>
              <a:latin typeface="Times New Roman" panose="02020603050405020304" pitchFamily="18" charset="0"/>
              <a:cs typeface="Times New Roman" panose="02020603050405020304" pitchFamily="18" charset="0"/>
            </a:endParaRPr>
          </a:p>
          <a:p>
            <a:pPr>
              <a:lnSpc>
                <a:spcPts val="1900"/>
              </a:lnSpc>
              <a:buFont typeface="Wingdings" panose="05000000000000000000" pitchFamily="2" charset="2"/>
              <a:buChar char="v"/>
            </a:pPr>
            <a:r>
              <a:rPr lang="en-US" sz="2800" cap="none" dirty="0">
                <a:solidFill>
                  <a:srgbClr val="0070C0"/>
                </a:solidFill>
                <a:latin typeface="Times New Roman" panose="02020603050405020304" pitchFamily="18" charset="0"/>
                <a:cs typeface="Times New Roman" panose="02020603050405020304" pitchFamily="18" charset="0"/>
              </a:rPr>
              <a:t>Conclusion</a:t>
            </a:r>
          </a:p>
          <a:p>
            <a:pPr>
              <a:lnSpc>
                <a:spcPts val="1900"/>
              </a:lnSpc>
              <a:buFont typeface="Wingdings" panose="05000000000000000000" pitchFamily="2" charset="2"/>
              <a:buChar char="v"/>
            </a:pPr>
            <a:r>
              <a:rPr lang="en-US" sz="2800" dirty="0">
                <a:solidFill>
                  <a:srgbClr val="0070C0"/>
                </a:solidFill>
                <a:latin typeface="Times New Roman" panose="02020603050405020304" pitchFamily="18" charset="0"/>
                <a:cs typeface="Times New Roman" panose="02020603050405020304" pitchFamily="18" charset="0"/>
              </a:rPr>
              <a:t>Photos &amp; Videos</a:t>
            </a:r>
            <a:endParaRPr lang="en-US" sz="2800" cap="none" dirty="0">
              <a:solidFill>
                <a:srgbClr val="0070C0"/>
              </a:solidFill>
              <a:latin typeface="Times New Roman" panose="02020603050405020304" pitchFamily="18" charset="0"/>
              <a:cs typeface="Times New Roman" panose="02020603050405020304" pitchFamily="18" charset="0"/>
            </a:endParaRPr>
          </a:p>
          <a:p>
            <a:pPr marL="0" indent="0">
              <a:lnSpc>
                <a:spcPts val="1900"/>
              </a:lnSpc>
              <a:buNone/>
            </a:pPr>
            <a:endParaRPr lang="en-IN" sz="2400" cap="none"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E77FC1-3AD8-424D-AEBC-259D1AC92F56}"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2</a:t>
            </a:fld>
            <a:endParaRPr lang="en-IN" dirty="0"/>
          </a:p>
        </p:txBody>
      </p:sp>
    </p:spTree>
    <p:extLst>
      <p:ext uri="{BB962C8B-B14F-4D97-AF65-F5344CB8AC3E}">
        <p14:creationId xmlns:p14="http://schemas.microsoft.com/office/powerpoint/2010/main" val="222709267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0675"/>
            <a:ext cx="3995943" cy="1166760"/>
          </a:xfrm>
        </p:spPr>
        <p:txBody>
          <a:bodyPr>
            <a:normAutofit/>
          </a:bodyPr>
          <a:lstStyle/>
          <a:p>
            <a:r>
              <a:rPr lang="en-US" b="1" dirty="0">
                <a:solidFill>
                  <a:schemeClr val="tx2">
                    <a:lumMod val="50000"/>
                  </a:schemeClr>
                </a:solidFill>
                <a:latin typeface="Times New Roman" panose="02020603050405020304" pitchFamily="18" charset="0"/>
                <a:cs typeface="Times New Roman" panose="02020603050405020304" pitchFamily="18" charset="0"/>
              </a:rPr>
              <a:t>Introduction:</a:t>
            </a:r>
            <a:endParaRPr lang="en-IN"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1791" y="4429798"/>
            <a:ext cx="8534400" cy="1362201"/>
          </a:xfrm>
        </p:spPr>
        <p:txBody>
          <a:bodyPr>
            <a:normAutofit/>
          </a:bodyPr>
          <a:lstStyle/>
          <a:p>
            <a:pPr>
              <a:buFont typeface="Wingdings" panose="05000000000000000000" pitchFamily="2" charset="2"/>
              <a:buChar char="v"/>
            </a:pPr>
            <a:r>
              <a:rPr lang="en-IN" dirty="0">
                <a:solidFill>
                  <a:schemeClr val="bg2">
                    <a:lumMod val="10000"/>
                  </a:schemeClr>
                </a:solidFill>
                <a:latin typeface="Times New Roman" panose="02020603050405020304" pitchFamily="18" charset="0"/>
                <a:cs typeface="Times New Roman" panose="02020603050405020304" pitchFamily="18" charset="0"/>
              </a:rPr>
              <a:t>A Robotic Arm is a manipulator with programmable memory having similar functions as human hand</a:t>
            </a:r>
            <a:endParaRPr lang="en-IN" cap="none"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351B68-B3E4-4C91-A14D-5675633C483B}"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000" b="1" dirty="0">
                <a:ln/>
                <a:solidFill>
                  <a:schemeClr val="accent3"/>
                </a:solidFill>
                <a:latin typeface="Bell MT" panose="02020503060305020303" pitchFamily="18" charset="0"/>
              </a:rPr>
              <a:t>Robotic Arm Mechanism using Servo Motor</a:t>
            </a:r>
          </a:p>
          <a:p>
            <a:endParaRPr lang="en-IN" dirty="0"/>
          </a:p>
        </p:txBody>
      </p:sp>
      <p:sp>
        <p:nvSpPr>
          <p:cNvPr id="6" name="Slide Number Placeholder 5"/>
          <p:cNvSpPr>
            <a:spLocks noGrp="1"/>
          </p:cNvSpPr>
          <p:nvPr>
            <p:ph type="sldNum" sz="quarter" idx="12"/>
          </p:nvPr>
        </p:nvSpPr>
        <p:spPr/>
        <p:txBody>
          <a:bodyPr/>
          <a:lstStyle/>
          <a:p>
            <a:fld id="{B1428A4C-6517-4556-81A7-D42336C11265}" type="slidenum">
              <a:rPr lang="en-IN" smtClean="0"/>
              <a:pPr/>
              <a:t>3</a:t>
            </a:fld>
            <a:endParaRPr lang="en-IN" dirty="0"/>
          </a:p>
        </p:txBody>
      </p:sp>
      <p:sp>
        <p:nvSpPr>
          <p:cNvPr id="9" name="Rectangle 2">
            <a:extLst>
              <a:ext uri="{FF2B5EF4-FFF2-40B4-BE49-F238E27FC236}">
                <a16:creationId xmlns:a16="http://schemas.microsoft.com/office/drawing/2014/main" id="{3D537F5C-E224-4A8E-BF8A-136AB4B37C4E}"/>
              </a:ext>
            </a:extLst>
          </p:cNvPr>
          <p:cNvSpPr>
            <a:spLocks noChangeArrowheads="1"/>
          </p:cNvSpPr>
          <p:nvPr/>
        </p:nvSpPr>
        <p:spPr bwMode="auto">
          <a:xfrm>
            <a:off x="2135187" y="2348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AC86A28B-17EE-41FC-BBAD-D4E0C5429BED}"/>
              </a:ext>
            </a:extLst>
          </p:cNvPr>
          <p:cNvSpPr txBox="1"/>
          <p:nvPr/>
        </p:nvSpPr>
        <p:spPr>
          <a:xfrm>
            <a:off x="1411792" y="1686380"/>
            <a:ext cx="5662247" cy="132812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Robots will play an important role in providing physical assistance and even companionship for the elderly."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-Bill Gates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5D68CA1-3568-4446-ABBD-D8F93C574AF6}"/>
              </a:ext>
            </a:extLst>
          </p:cNvPr>
          <p:cNvSpPr txBox="1"/>
          <p:nvPr/>
        </p:nvSpPr>
        <p:spPr>
          <a:xfrm>
            <a:off x="1411791" y="3214320"/>
            <a:ext cx="5662247" cy="1015663"/>
          </a:xfrm>
          <a:prstGeom prst="rect">
            <a:avLst/>
          </a:prstGeom>
          <a:noFill/>
        </p:spPr>
        <p:txBody>
          <a:bodyPr wrap="square" rtlCol="0">
            <a:spAutoFit/>
          </a:bodyPr>
          <a:lstStyle/>
          <a:p>
            <a:pPr marL="342900" indent="-342900">
              <a:buFont typeface="Wingdings" panose="05000000000000000000" pitchFamily="2" charset="2"/>
              <a:buChar char="v"/>
            </a:pPr>
            <a:r>
              <a:rPr lang="en-IN" sz="2000" cap="none" dirty="0">
                <a:solidFill>
                  <a:schemeClr val="bg2">
                    <a:lumMod val="10000"/>
                  </a:schemeClr>
                </a:solidFill>
                <a:latin typeface="Times New Roman" panose="02020603050405020304" pitchFamily="18" charset="0"/>
                <a:cs typeface="Times New Roman" panose="02020603050405020304" pitchFamily="18" charset="0"/>
              </a:rPr>
              <a:t>Robotic arm is mechanical arm like structured robot that is capable of lifting objects and keeping it in desired plane within the limit of arms</a:t>
            </a:r>
            <a:r>
              <a:rPr lang="en-IN" sz="1800" cap="none" dirty="0">
                <a:latin typeface="Times New Roman" panose="02020603050405020304" pitchFamily="18" charset="0"/>
                <a:cs typeface="Times New Roman" panose="02020603050405020304" pitchFamily="18" charset="0"/>
              </a:rPr>
              <a:t>.</a:t>
            </a:r>
            <a:endParaRPr lang="en-IN" dirty="0"/>
          </a:p>
        </p:txBody>
      </p:sp>
      <p:pic>
        <p:nvPicPr>
          <p:cNvPr id="19" name="Picture 18">
            <a:extLst>
              <a:ext uri="{FF2B5EF4-FFF2-40B4-BE49-F238E27FC236}">
                <a16:creationId xmlns:a16="http://schemas.microsoft.com/office/drawing/2014/main" id="{825C188D-2012-4DAD-8B89-D803EA203C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038" y="1627900"/>
            <a:ext cx="4308167" cy="2904270"/>
          </a:xfrm>
          <a:prstGeom prst="rect">
            <a:avLst/>
          </a:prstGeom>
          <a:ln>
            <a:noFill/>
          </a:ln>
          <a:effectLst>
            <a:softEdge rad="112500"/>
          </a:effectLst>
        </p:spPr>
      </p:pic>
    </p:spTree>
    <p:extLst>
      <p:ext uri="{BB962C8B-B14F-4D97-AF65-F5344CB8AC3E}">
        <p14:creationId xmlns:p14="http://schemas.microsoft.com/office/powerpoint/2010/main" val="330951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3F36EF-6D3F-4D2A-AA85-9E05573F9532}"/>
              </a:ext>
            </a:extLst>
          </p:cNvPr>
          <p:cNvSpPr>
            <a:spLocks noGrp="1"/>
          </p:cNvSpPr>
          <p:nvPr>
            <p:ph type="subTitle" idx="1"/>
          </p:nvPr>
        </p:nvSpPr>
        <p:spPr>
          <a:xfrm>
            <a:off x="851360" y="1808588"/>
            <a:ext cx="6739144" cy="3972779"/>
          </a:xfrm>
        </p:spPr>
        <p:txBody>
          <a:bodyPr>
            <a:normAutofit/>
          </a:bodyPr>
          <a:lstStyle/>
          <a:p>
            <a:pPr marL="342900" indent="-342900">
              <a:buFont typeface="Wingdings" panose="05000000000000000000" pitchFamily="2" charset="2"/>
              <a:buChar char="v"/>
            </a:pPr>
            <a:r>
              <a:rPr lang="en-IN" sz="2000" dirty="0">
                <a:solidFill>
                  <a:schemeClr val="tx2">
                    <a:lumMod val="50000"/>
                  </a:schemeClr>
                </a:solidFill>
                <a:latin typeface="Times New Roman" panose="02020603050405020304" pitchFamily="18" charset="0"/>
                <a:cs typeface="Times New Roman" panose="02020603050405020304" pitchFamily="18" charset="0"/>
              </a:rPr>
              <a:t>As manual labour is being reduced at big  scale industries and factories to increase efficiency and gain profit by installing robots that can respective works.</a:t>
            </a:r>
          </a:p>
          <a:p>
            <a:pPr marL="342900" indent="-342900">
              <a:buFont typeface="Wingdings" panose="05000000000000000000" pitchFamily="2" charset="2"/>
              <a:buChar char="v"/>
            </a:pPr>
            <a:r>
              <a:rPr lang="en-IN" sz="2000" cap="none" dirty="0">
                <a:solidFill>
                  <a:schemeClr val="tx2">
                    <a:lumMod val="50000"/>
                  </a:schemeClr>
                </a:solidFill>
                <a:latin typeface="Times New Roman" panose="02020603050405020304" pitchFamily="18" charset="0"/>
                <a:cs typeface="Times New Roman" panose="02020603050405020304" pitchFamily="18" charset="0"/>
              </a:rPr>
              <a:t>A simple robotic arm is one of the most commonly installed machines. We are introducing the basic concepts of an Arduino controlled robotic arm projects</a:t>
            </a:r>
            <a:r>
              <a:rPr lang="en-IN" sz="2000" cap="none" dirty="0">
                <a:solidFill>
                  <a:srgbClr val="00B0F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IN" sz="2000" cap="none" dirty="0">
                <a:solidFill>
                  <a:schemeClr val="tx2">
                    <a:lumMod val="50000"/>
                  </a:schemeClr>
                </a:solidFill>
                <a:latin typeface="Times New Roman" panose="02020603050405020304" pitchFamily="18" charset="0"/>
                <a:cs typeface="Times New Roman" panose="02020603050405020304" pitchFamily="18" charset="0"/>
              </a:rPr>
              <a:t>Robots are used in science and industry or entertain humans and although they do nots exactly looks like humans performing the tasks. In </a:t>
            </a:r>
            <a:r>
              <a:rPr lang="en-IN" sz="2000" cap="none" dirty="0" err="1">
                <a:solidFill>
                  <a:schemeClr val="tx2">
                    <a:lumMod val="50000"/>
                  </a:schemeClr>
                </a:solidFill>
                <a:latin typeface="Times New Roman" panose="02020603050405020304" pitchFamily="18" charset="0"/>
                <a:cs typeface="Times New Roman" panose="02020603050405020304" pitchFamily="18" charset="0"/>
              </a:rPr>
              <a:t>fact,some</a:t>
            </a:r>
            <a:r>
              <a:rPr lang="en-IN" sz="2000" cap="none" dirty="0">
                <a:solidFill>
                  <a:schemeClr val="tx2">
                    <a:lumMod val="50000"/>
                  </a:schemeClr>
                </a:solidFill>
                <a:latin typeface="Times New Roman" panose="02020603050405020304" pitchFamily="18" charset="0"/>
                <a:cs typeface="Times New Roman" panose="02020603050405020304" pitchFamily="18" charset="0"/>
              </a:rPr>
              <a:t> of the most popular in industry are robot </a:t>
            </a:r>
            <a:r>
              <a:rPr lang="en-IN" sz="2000" cap="none" dirty="0" err="1">
                <a:solidFill>
                  <a:schemeClr val="tx2">
                    <a:lumMod val="50000"/>
                  </a:schemeClr>
                </a:solidFill>
                <a:latin typeface="Times New Roman" panose="02020603050405020304" pitchFamily="18" charset="0"/>
                <a:cs typeface="Times New Roman" panose="02020603050405020304" pitchFamily="18" charset="0"/>
              </a:rPr>
              <a:t>manupulators</a:t>
            </a:r>
            <a:r>
              <a:rPr lang="en-IN" sz="2000" cap="none" dirty="0">
                <a:solidFill>
                  <a:schemeClr val="tx2">
                    <a:lumMod val="50000"/>
                  </a:schemeClr>
                </a:solidFill>
                <a:latin typeface="Times New Roman" panose="02020603050405020304" pitchFamily="18" charset="0"/>
                <a:cs typeface="Times New Roman" panose="02020603050405020304" pitchFamily="18" charset="0"/>
              </a:rPr>
              <a:t> which reassembles.</a:t>
            </a:r>
          </a:p>
          <a:p>
            <a:pPr marL="342900" indent="-342900">
              <a:buFont typeface="Wingdings" panose="05000000000000000000" pitchFamily="2" charset="2"/>
              <a:buChar char="v"/>
            </a:pPr>
            <a:endParaRPr lang="en-IN" sz="2000" cap="none" dirty="0">
              <a:solidFill>
                <a:srgbClr val="00B0F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IN" dirty="0"/>
          </a:p>
        </p:txBody>
      </p:sp>
      <p:sp>
        <p:nvSpPr>
          <p:cNvPr id="4" name="Title 1">
            <a:extLst>
              <a:ext uri="{FF2B5EF4-FFF2-40B4-BE49-F238E27FC236}">
                <a16:creationId xmlns:a16="http://schemas.microsoft.com/office/drawing/2014/main" id="{772366C6-8566-424B-8168-FF767C2ACFCD}"/>
              </a:ext>
            </a:extLst>
          </p:cNvPr>
          <p:cNvSpPr txBox="1">
            <a:spLocks/>
          </p:cNvSpPr>
          <p:nvPr/>
        </p:nvSpPr>
        <p:spPr>
          <a:xfrm>
            <a:off x="851361" y="324465"/>
            <a:ext cx="8534400" cy="81826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cap="none" dirty="0">
                <a:solidFill>
                  <a:schemeClr val="tx2">
                    <a:lumMod val="50000"/>
                  </a:schemeClr>
                </a:solidFill>
                <a:latin typeface="Times New Roman" panose="02020603050405020304" pitchFamily="18" charset="0"/>
                <a:cs typeface="Times New Roman" panose="02020603050405020304" pitchFamily="18" charset="0"/>
              </a:rPr>
              <a:t>MOTIVATION:</a:t>
            </a:r>
          </a:p>
        </p:txBody>
      </p:sp>
      <p:pic>
        <p:nvPicPr>
          <p:cNvPr id="6" name="Picture 5">
            <a:extLst>
              <a:ext uri="{FF2B5EF4-FFF2-40B4-BE49-F238E27FC236}">
                <a16:creationId xmlns:a16="http://schemas.microsoft.com/office/drawing/2014/main" id="{5AA8B128-0F72-4F50-8A81-E7C530C09B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6841" y="1937289"/>
            <a:ext cx="4116551" cy="33524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198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FC56-88B0-9A4A-FB72-3F5D47C31974}"/>
              </a:ext>
            </a:extLst>
          </p:cNvPr>
          <p:cNvSpPr>
            <a:spLocks noGrp="1"/>
          </p:cNvSpPr>
          <p:nvPr>
            <p:ph type="title"/>
          </p:nvPr>
        </p:nvSpPr>
        <p:spPr>
          <a:xfrm>
            <a:off x="758240" y="320675"/>
            <a:ext cx="10815918" cy="1325563"/>
          </a:xfrm>
        </p:spPr>
        <p:txBody>
          <a:bodyPr>
            <a:normAutofit/>
          </a:bodyPr>
          <a:lstStyle/>
          <a:p>
            <a:r>
              <a:rPr lang="en-US" sz="4000" b="1" dirty="0">
                <a:solidFill>
                  <a:schemeClr val="tx2">
                    <a:lumMod val="50000"/>
                  </a:schemeClr>
                </a:solidFill>
                <a:latin typeface="Times New Roman" panose="02020603050405020304" pitchFamily="18" charset="0"/>
                <a:cs typeface="Times New Roman" panose="02020603050405020304" pitchFamily="18" charset="0"/>
              </a:rPr>
              <a:t>AIM &amp; Objectives:</a:t>
            </a:r>
          </a:p>
        </p:txBody>
      </p:sp>
      <p:sp>
        <p:nvSpPr>
          <p:cNvPr id="3" name="Content Placeholder 2">
            <a:extLst>
              <a:ext uri="{FF2B5EF4-FFF2-40B4-BE49-F238E27FC236}">
                <a16:creationId xmlns:a16="http://schemas.microsoft.com/office/drawing/2014/main" id="{93763DBF-D3BC-7410-65BF-76FF36BABA3C}"/>
              </a:ext>
            </a:extLst>
          </p:cNvPr>
          <p:cNvSpPr>
            <a:spLocks noGrp="1"/>
          </p:cNvSpPr>
          <p:nvPr>
            <p:ph idx="1"/>
          </p:nvPr>
        </p:nvSpPr>
        <p:spPr>
          <a:xfrm>
            <a:off x="369252" y="1646238"/>
            <a:ext cx="8642668" cy="4109217"/>
          </a:xfrm>
        </p:spPr>
        <p:txBody>
          <a:bodyPr>
            <a:normAutofit/>
          </a:bodyPr>
          <a:lstStyle/>
          <a:p>
            <a:r>
              <a:rPr lang="en-US" dirty="0">
                <a:solidFill>
                  <a:schemeClr val="bg2">
                    <a:lumMod val="10000"/>
                  </a:schemeClr>
                </a:solidFill>
                <a:latin typeface="Times New Roman" panose="02020603050405020304" pitchFamily="18" charset="0"/>
                <a:cs typeface="Times New Roman" panose="02020603050405020304" pitchFamily="18" charset="0"/>
              </a:rPr>
              <a:t>Robotic arms are fast, accurate and reliable, and can collectively be programmed to perform an almost infinite range of different operations</a:t>
            </a:r>
            <a:r>
              <a:rPr lang="en-US" dirty="0">
                <a:latin typeface="Times New Roman" panose="02020603050405020304" pitchFamily="18" charset="0"/>
                <a:cs typeface="Times New Roman" panose="02020603050405020304" pitchFamily="18" charset="0"/>
              </a:rPr>
              <a:t>.</a:t>
            </a:r>
          </a:p>
          <a:p>
            <a:r>
              <a:rPr lang="en-IN" dirty="0">
                <a:solidFill>
                  <a:srgbClr val="000000"/>
                </a:solidFill>
                <a:effectLst/>
                <a:latin typeface="Times New Roman" panose="02020603050405020304" pitchFamily="18" charset="0"/>
                <a:ea typeface="Times New Roman" panose="02020603050405020304" pitchFamily="18" charset="0"/>
              </a:rPr>
              <a:t>Robotic arms can be used for all manner Of industrial production, processing and manufacturing roles - any task in which extremely precise. fast and repeatable movements are required.</a:t>
            </a:r>
          </a:p>
          <a:p>
            <a:r>
              <a:rPr lang="en-US" dirty="0">
                <a:solidFill>
                  <a:schemeClr val="bg2">
                    <a:lumMod val="10000"/>
                  </a:schemeClr>
                </a:solidFill>
                <a:latin typeface="Times New Roman" panose="02020603050405020304" pitchFamily="18" charset="0"/>
                <a:cs typeface="Times New Roman" panose="02020603050405020304" pitchFamily="18" charset="0"/>
              </a:rPr>
              <a:t>At times humans may tend to error or get tired or may not be competent to work at certain levels and hence the use of Robotic Arm becomes Mandatory Robot arms are ideal for operations which are repetitive, consistent and require a very high degree of accuracy.</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6A898-8873-C3DE-FC7B-A6EE78211C9C}"/>
              </a:ext>
            </a:extLst>
          </p:cNvPr>
          <p:cNvSpPr>
            <a:spLocks noGrp="1"/>
          </p:cNvSpPr>
          <p:nvPr>
            <p:ph type="dt" sz="half" idx="10"/>
          </p:nvPr>
        </p:nvSpPr>
        <p:spPr/>
        <p:txBody>
          <a:bodyPr/>
          <a:lstStyle/>
          <a:p>
            <a:fld id="{5D6F196D-BE76-401A-8B96-AF73602AB3A9}" type="datetime1">
              <a:rPr lang="en-IN" smtClean="0"/>
              <a:pPr/>
              <a:t>05-06-2023</a:t>
            </a:fld>
            <a:endParaRPr lang="en-IN"/>
          </a:p>
        </p:txBody>
      </p:sp>
      <p:sp>
        <p:nvSpPr>
          <p:cNvPr id="5" name="Footer Placeholder 4">
            <a:extLst>
              <a:ext uri="{FF2B5EF4-FFF2-40B4-BE49-F238E27FC236}">
                <a16:creationId xmlns:a16="http://schemas.microsoft.com/office/drawing/2014/main" id="{3E0E2998-5FE6-542F-57B7-445B75A6540E}"/>
              </a:ext>
            </a:extLst>
          </p:cNvPr>
          <p:cNvSpPr>
            <a:spLocks noGrp="1"/>
          </p:cNvSpPr>
          <p:nvPr>
            <p:ph type="ftr" sz="quarter" idx="11"/>
          </p:nvPr>
        </p:nvSpPr>
        <p:spPr/>
        <p:txBody>
          <a:bodyPr/>
          <a:lstStyle/>
          <a:p>
            <a:r>
              <a:rPr lang="en-US" sz="1000" b="1" dirty="0">
                <a:ln/>
                <a:solidFill>
                  <a:schemeClr val="accent3"/>
                </a:solidFill>
                <a:latin typeface="Bell MT" panose="02020503060305020303" pitchFamily="18" charset="0"/>
              </a:rPr>
              <a:t>Robotic Arm Mechanism using Servo Motor</a:t>
            </a:r>
          </a:p>
        </p:txBody>
      </p:sp>
      <p:sp>
        <p:nvSpPr>
          <p:cNvPr id="6" name="Slide Number Placeholder 5">
            <a:extLst>
              <a:ext uri="{FF2B5EF4-FFF2-40B4-BE49-F238E27FC236}">
                <a16:creationId xmlns:a16="http://schemas.microsoft.com/office/drawing/2014/main" id="{EF1C4B8C-E608-3B52-C9B8-4A5BF91ADACB}"/>
              </a:ext>
            </a:extLst>
          </p:cNvPr>
          <p:cNvSpPr>
            <a:spLocks noGrp="1"/>
          </p:cNvSpPr>
          <p:nvPr>
            <p:ph type="sldNum" sz="quarter" idx="12"/>
          </p:nvPr>
        </p:nvSpPr>
        <p:spPr/>
        <p:txBody>
          <a:bodyPr/>
          <a:lstStyle/>
          <a:p>
            <a:fld id="{B1428A4C-6517-4556-81A7-D42336C11265}" type="slidenum">
              <a:rPr lang="en-IN" smtClean="0"/>
              <a:pPr/>
              <a:t>5</a:t>
            </a:fld>
            <a:endParaRPr lang="en-IN"/>
          </a:p>
        </p:txBody>
      </p:sp>
      <p:pic>
        <p:nvPicPr>
          <p:cNvPr id="16" name="Picture 15">
            <a:extLst>
              <a:ext uri="{FF2B5EF4-FFF2-40B4-BE49-F238E27FC236}">
                <a16:creationId xmlns:a16="http://schemas.microsoft.com/office/drawing/2014/main" id="{AD427FAD-B698-4136-A0A4-37BC6E0E3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452" y="1212057"/>
            <a:ext cx="2423160" cy="4800600"/>
          </a:xfrm>
          <a:prstGeom prst="rect">
            <a:avLst/>
          </a:prstGeom>
          <a:ln>
            <a:noFill/>
          </a:ln>
          <a:effectLst>
            <a:softEdge rad="112500"/>
          </a:effectLst>
        </p:spPr>
      </p:pic>
    </p:spTree>
    <p:extLst>
      <p:ext uri="{BB962C8B-B14F-4D97-AF65-F5344CB8AC3E}">
        <p14:creationId xmlns:p14="http://schemas.microsoft.com/office/powerpoint/2010/main" val="20425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71E9-BF6D-B904-DD0C-6CBF3A282C85}"/>
              </a:ext>
            </a:extLst>
          </p:cNvPr>
          <p:cNvSpPr>
            <a:spLocks noGrp="1"/>
          </p:cNvSpPr>
          <p:nvPr>
            <p:ph type="title"/>
          </p:nvPr>
        </p:nvSpPr>
        <p:spPr>
          <a:xfrm>
            <a:off x="423228" y="406399"/>
            <a:ext cx="4138612" cy="723751"/>
          </a:xfrm>
        </p:spPr>
        <p:txBody>
          <a:bodyPr>
            <a:normAutofit fontScale="90000"/>
          </a:bodyPr>
          <a:lstStyle/>
          <a:p>
            <a:r>
              <a:rPr lang="en-US" sz="4400" b="1" dirty="0" err="1">
                <a:solidFill>
                  <a:schemeClr val="tx2">
                    <a:lumMod val="50000"/>
                  </a:schemeClr>
                </a:solidFill>
                <a:latin typeface="Times New Roman" panose="02020603050405020304" pitchFamily="18" charset="0"/>
                <a:cs typeface="Times New Roman" panose="02020603050405020304" pitchFamily="18" charset="0"/>
              </a:rPr>
              <a:t>ComponentS</a:t>
            </a:r>
            <a:r>
              <a:rPr lang="en-US" sz="4400" b="1" dirty="0">
                <a:solidFill>
                  <a:schemeClr val="tx2">
                    <a:lumMod val="50000"/>
                  </a:schemeClr>
                </a:solidFill>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0B69C4EE-BB56-A524-DC46-5F270376C2BD}"/>
              </a:ext>
            </a:extLst>
          </p:cNvPr>
          <p:cNvSpPr>
            <a:spLocks noGrp="1"/>
          </p:cNvSpPr>
          <p:nvPr>
            <p:ph type="dt" sz="half" idx="10"/>
          </p:nvPr>
        </p:nvSpPr>
        <p:spPr/>
        <p:txBody>
          <a:bodyPr/>
          <a:lstStyle/>
          <a:p>
            <a:fld id="{A4A5961C-3B9C-4FA8-9CB8-BB931B517EDE}" type="datetime1">
              <a:rPr lang="en-IN" smtClean="0"/>
              <a:pPr/>
              <a:t>05-06-2023</a:t>
            </a:fld>
            <a:endParaRPr lang="en-IN"/>
          </a:p>
        </p:txBody>
      </p:sp>
      <p:sp>
        <p:nvSpPr>
          <p:cNvPr id="7" name="Slide Number Placeholder 6">
            <a:extLst>
              <a:ext uri="{FF2B5EF4-FFF2-40B4-BE49-F238E27FC236}">
                <a16:creationId xmlns:a16="http://schemas.microsoft.com/office/drawing/2014/main" id="{5D3BD582-E471-2BFF-0C1F-C6D81AC0C94E}"/>
              </a:ext>
            </a:extLst>
          </p:cNvPr>
          <p:cNvSpPr>
            <a:spLocks noGrp="1"/>
          </p:cNvSpPr>
          <p:nvPr>
            <p:ph type="sldNum" sz="quarter" idx="12"/>
          </p:nvPr>
        </p:nvSpPr>
        <p:spPr/>
        <p:txBody>
          <a:bodyPr/>
          <a:lstStyle/>
          <a:p>
            <a:fld id="{B1428A4C-6517-4556-81A7-D42336C11265}" type="slidenum">
              <a:rPr lang="en-IN" smtClean="0"/>
              <a:pPr/>
              <a:t>6</a:t>
            </a:fld>
            <a:endParaRPr lang="en-IN" dirty="0"/>
          </a:p>
        </p:txBody>
      </p:sp>
      <p:sp>
        <p:nvSpPr>
          <p:cNvPr id="8" name="TextBox 7">
            <a:extLst>
              <a:ext uri="{FF2B5EF4-FFF2-40B4-BE49-F238E27FC236}">
                <a16:creationId xmlns:a16="http://schemas.microsoft.com/office/drawing/2014/main" id="{47680E97-C2CF-41E7-A03D-272B7B05D000}"/>
              </a:ext>
            </a:extLst>
          </p:cNvPr>
          <p:cNvSpPr txBox="1"/>
          <p:nvPr/>
        </p:nvSpPr>
        <p:spPr>
          <a:xfrm>
            <a:off x="423228" y="1296372"/>
            <a:ext cx="7934960" cy="369332"/>
          </a:xfrm>
          <a:prstGeom prst="rect">
            <a:avLst/>
          </a:prstGeom>
          <a:noFill/>
        </p:spPr>
        <p:txBody>
          <a:bodyPr wrap="square" rtlCol="0">
            <a:spAutoFit/>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Components used in this project is as follows:</a:t>
            </a:r>
          </a:p>
        </p:txBody>
      </p:sp>
      <p:pic>
        <p:nvPicPr>
          <p:cNvPr id="12" name="Picture 11">
            <a:extLst>
              <a:ext uri="{FF2B5EF4-FFF2-40B4-BE49-F238E27FC236}">
                <a16:creationId xmlns:a16="http://schemas.microsoft.com/office/drawing/2014/main" id="{B3699761-B5E8-4427-B050-CDC01C1DC4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258" y="1963786"/>
            <a:ext cx="2172302" cy="1817613"/>
          </a:xfrm>
          <a:prstGeom prst="snip2DiagRect">
            <a:avLst>
              <a:gd name="adj1" fmla="val 2978"/>
              <a:gd name="adj2" fmla="val 14393"/>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DD27A2F1-37C8-4DF6-A20A-8A9064D04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921" y="1961604"/>
            <a:ext cx="2172302" cy="18180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D531C857-C9F6-43D8-8F42-8598C5064F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2210" y="1962942"/>
            <a:ext cx="2172302" cy="19236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5" name="Picture 34">
            <a:extLst>
              <a:ext uri="{FF2B5EF4-FFF2-40B4-BE49-F238E27FC236}">
                <a16:creationId xmlns:a16="http://schemas.microsoft.com/office/drawing/2014/main" id="{2279B835-5CF6-4B16-BDF9-1FD1A91C5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533" y="4396832"/>
            <a:ext cx="2172302" cy="19579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7" name="Picture 36">
            <a:extLst>
              <a:ext uri="{FF2B5EF4-FFF2-40B4-BE49-F238E27FC236}">
                <a16:creationId xmlns:a16="http://schemas.microsoft.com/office/drawing/2014/main" id="{3FD65564-5A3B-4923-A0CD-6BA2697149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1223" y="4396832"/>
            <a:ext cx="2172303" cy="19579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8" name="TextBox 37">
            <a:extLst>
              <a:ext uri="{FF2B5EF4-FFF2-40B4-BE49-F238E27FC236}">
                <a16:creationId xmlns:a16="http://schemas.microsoft.com/office/drawing/2014/main" id="{0B4B4007-CEDD-44EE-AA30-388321FB54DB}"/>
              </a:ext>
            </a:extLst>
          </p:cNvPr>
          <p:cNvSpPr txBox="1"/>
          <p:nvPr/>
        </p:nvSpPr>
        <p:spPr>
          <a:xfrm>
            <a:off x="968264" y="3863599"/>
            <a:ext cx="1798320" cy="430887"/>
          </a:xfrm>
          <a:prstGeom prst="rect">
            <a:avLst/>
          </a:prstGeom>
          <a:noFill/>
        </p:spPr>
        <p:txBody>
          <a:bodyPr wrap="square" rtlCol="0">
            <a:spAutoFit/>
          </a:bodyPr>
          <a:lstStyle/>
          <a:p>
            <a:r>
              <a:rPr lang="en-IN" sz="2200" dirty="0" err="1">
                <a:solidFill>
                  <a:schemeClr val="accent1">
                    <a:lumMod val="50000"/>
                  </a:schemeClr>
                </a:solidFill>
                <a:latin typeface="Times New Roman" panose="02020603050405020304" pitchFamily="18" charset="0"/>
                <a:cs typeface="Times New Roman" panose="02020603050405020304" pitchFamily="18" charset="0"/>
              </a:rPr>
              <a:t>Ardino</a:t>
            </a:r>
            <a:r>
              <a:rPr lang="en-IN" sz="2200" dirty="0">
                <a:solidFill>
                  <a:schemeClr val="accent1">
                    <a:lumMod val="50000"/>
                  </a:schemeClr>
                </a:solidFill>
                <a:latin typeface="Times New Roman" panose="02020603050405020304" pitchFamily="18" charset="0"/>
                <a:cs typeface="Times New Roman" panose="02020603050405020304" pitchFamily="18" charset="0"/>
              </a:rPr>
              <a:t> UNO</a:t>
            </a:r>
          </a:p>
        </p:txBody>
      </p:sp>
      <p:sp>
        <p:nvSpPr>
          <p:cNvPr id="39" name="TextBox 38">
            <a:extLst>
              <a:ext uri="{FF2B5EF4-FFF2-40B4-BE49-F238E27FC236}">
                <a16:creationId xmlns:a16="http://schemas.microsoft.com/office/drawing/2014/main" id="{2088D50B-83F1-4A67-A713-E7A12EBDAAA8}"/>
              </a:ext>
            </a:extLst>
          </p:cNvPr>
          <p:cNvSpPr txBox="1"/>
          <p:nvPr/>
        </p:nvSpPr>
        <p:spPr>
          <a:xfrm>
            <a:off x="4762835" y="3847390"/>
            <a:ext cx="1945766"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Servo Motors</a:t>
            </a:r>
          </a:p>
        </p:txBody>
      </p:sp>
      <p:sp>
        <p:nvSpPr>
          <p:cNvPr id="40" name="TextBox 39">
            <a:extLst>
              <a:ext uri="{FF2B5EF4-FFF2-40B4-BE49-F238E27FC236}">
                <a16:creationId xmlns:a16="http://schemas.microsoft.com/office/drawing/2014/main" id="{6CEB0D40-6AC8-40FA-B178-9B3D9D8E24FC}"/>
              </a:ext>
            </a:extLst>
          </p:cNvPr>
          <p:cNvSpPr txBox="1"/>
          <p:nvPr/>
        </p:nvSpPr>
        <p:spPr>
          <a:xfrm>
            <a:off x="8646160" y="3863599"/>
            <a:ext cx="2058352"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Motor Drivers</a:t>
            </a:r>
          </a:p>
        </p:txBody>
      </p:sp>
      <p:sp>
        <p:nvSpPr>
          <p:cNvPr id="41" name="TextBox 40">
            <a:extLst>
              <a:ext uri="{FF2B5EF4-FFF2-40B4-BE49-F238E27FC236}">
                <a16:creationId xmlns:a16="http://schemas.microsoft.com/office/drawing/2014/main" id="{5A3ACEB3-35D7-45ED-8D13-6BE69E3CEC6A}"/>
              </a:ext>
            </a:extLst>
          </p:cNvPr>
          <p:cNvSpPr txBox="1"/>
          <p:nvPr/>
        </p:nvSpPr>
        <p:spPr>
          <a:xfrm>
            <a:off x="2590533" y="6392227"/>
            <a:ext cx="2481677"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Joystick Module</a:t>
            </a:r>
          </a:p>
        </p:txBody>
      </p:sp>
      <p:sp>
        <p:nvSpPr>
          <p:cNvPr id="42" name="TextBox 41">
            <a:extLst>
              <a:ext uri="{FF2B5EF4-FFF2-40B4-BE49-F238E27FC236}">
                <a16:creationId xmlns:a16="http://schemas.microsoft.com/office/drawing/2014/main" id="{771FFEAE-E6B7-4D02-A25B-0F142B61298D}"/>
              </a:ext>
            </a:extLst>
          </p:cNvPr>
          <p:cNvSpPr txBox="1"/>
          <p:nvPr/>
        </p:nvSpPr>
        <p:spPr>
          <a:xfrm>
            <a:off x="6924263" y="6321881"/>
            <a:ext cx="2097817"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Jumping Wires</a:t>
            </a:r>
          </a:p>
        </p:txBody>
      </p:sp>
    </p:spTree>
    <p:extLst>
      <p:ext uri="{BB962C8B-B14F-4D97-AF65-F5344CB8AC3E}">
        <p14:creationId xmlns:p14="http://schemas.microsoft.com/office/powerpoint/2010/main" val="404162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3423" cy="784406"/>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COMPONENTS:</a:t>
            </a: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7</a:t>
            </a:fld>
            <a:endParaRPr lang="en-IN" dirty="0"/>
          </a:p>
        </p:txBody>
      </p:sp>
      <p:pic>
        <p:nvPicPr>
          <p:cNvPr id="16" name="Picture 15">
            <a:extLst>
              <a:ext uri="{FF2B5EF4-FFF2-40B4-BE49-F238E27FC236}">
                <a16:creationId xmlns:a16="http://schemas.microsoft.com/office/drawing/2014/main" id="{041904B3-FD13-4341-B515-5985600FE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787" y="1563551"/>
            <a:ext cx="2781613" cy="19467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F7B4C5F6-99D6-45DD-A184-1F0CCF3627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2320" y="1563551"/>
            <a:ext cx="2575560" cy="1981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a:extLst>
              <a:ext uri="{FF2B5EF4-FFF2-40B4-BE49-F238E27FC236}">
                <a16:creationId xmlns:a16="http://schemas.microsoft.com/office/drawing/2014/main" id="{5437B57A-77A9-46EA-98BF-E79D297E4CF8}"/>
              </a:ext>
            </a:extLst>
          </p:cNvPr>
          <p:cNvSpPr txBox="1"/>
          <p:nvPr/>
        </p:nvSpPr>
        <p:spPr>
          <a:xfrm>
            <a:off x="2623820" y="3596007"/>
            <a:ext cx="1432560"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9v Battery</a:t>
            </a:r>
          </a:p>
        </p:txBody>
      </p:sp>
      <p:sp>
        <p:nvSpPr>
          <p:cNvPr id="22" name="TextBox 21">
            <a:extLst>
              <a:ext uri="{FF2B5EF4-FFF2-40B4-BE49-F238E27FC236}">
                <a16:creationId xmlns:a16="http://schemas.microsoft.com/office/drawing/2014/main" id="{333E296E-019F-4232-90CE-8F307C69EFCB}"/>
              </a:ext>
            </a:extLst>
          </p:cNvPr>
          <p:cNvSpPr txBox="1"/>
          <p:nvPr/>
        </p:nvSpPr>
        <p:spPr>
          <a:xfrm>
            <a:off x="7274560" y="3677920"/>
            <a:ext cx="2293620" cy="430887"/>
          </a:xfrm>
          <a:prstGeom prst="rect">
            <a:avLst/>
          </a:prstGeom>
          <a:noFill/>
        </p:spPr>
        <p:txBody>
          <a:bodyPr wrap="square" rtlCol="0">
            <a:sp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Aluminium Metal</a:t>
            </a:r>
          </a:p>
        </p:txBody>
      </p:sp>
      <p:pic>
        <p:nvPicPr>
          <p:cNvPr id="24" name="Picture 23">
            <a:extLst>
              <a:ext uri="{FF2B5EF4-FFF2-40B4-BE49-F238E27FC236}">
                <a16:creationId xmlns:a16="http://schemas.microsoft.com/office/drawing/2014/main" id="{2984C199-BFF9-45A9-A8A1-DB94A30C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168" y="3811451"/>
            <a:ext cx="2617649" cy="210166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5" name="TextBox 24">
            <a:extLst>
              <a:ext uri="{FF2B5EF4-FFF2-40B4-BE49-F238E27FC236}">
                <a16:creationId xmlns:a16="http://schemas.microsoft.com/office/drawing/2014/main" id="{04883619-C1A1-4D4B-9BFA-3D5EC42B101A}"/>
              </a:ext>
            </a:extLst>
          </p:cNvPr>
          <p:cNvSpPr txBox="1"/>
          <p:nvPr/>
        </p:nvSpPr>
        <p:spPr>
          <a:xfrm>
            <a:off x="5120298" y="5954355"/>
            <a:ext cx="1407388" cy="430887"/>
          </a:xfrm>
          <a:prstGeom prst="rect">
            <a:avLst/>
          </a:prstGeom>
          <a:noFill/>
        </p:spPr>
        <p:txBody>
          <a:bodyPr wrap="square" rtlCol="0">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 </a:t>
            </a:r>
            <a:r>
              <a:rPr lang="en-IN" sz="2200" dirty="0">
                <a:solidFill>
                  <a:schemeClr val="accent1">
                    <a:lumMod val="50000"/>
                  </a:schemeClr>
                </a:solidFill>
                <a:latin typeface="Times New Roman" panose="02020603050405020304" pitchFamily="18" charset="0"/>
                <a:cs typeface="Times New Roman" panose="02020603050405020304" pitchFamily="18" charset="0"/>
              </a:rPr>
              <a:t>DC Motor</a:t>
            </a:r>
          </a:p>
        </p:txBody>
      </p:sp>
    </p:spTree>
    <p:extLst>
      <p:ext uri="{BB962C8B-B14F-4D97-AF65-F5344CB8AC3E}">
        <p14:creationId xmlns:p14="http://schemas.microsoft.com/office/powerpoint/2010/main" val="69890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715"/>
            <a:ext cx="10431417" cy="854935"/>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SPECIFICATIONS:</a:t>
            </a: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8</a:t>
            </a:fld>
            <a:endParaRPr lang="en-IN" dirty="0"/>
          </a:p>
        </p:txBody>
      </p:sp>
      <p:graphicFrame>
        <p:nvGraphicFramePr>
          <p:cNvPr id="15" name="Table 14">
            <a:extLst>
              <a:ext uri="{FF2B5EF4-FFF2-40B4-BE49-F238E27FC236}">
                <a16:creationId xmlns:a16="http://schemas.microsoft.com/office/drawing/2014/main" id="{80B9FE49-F3A6-48E6-9D38-563250F350ED}"/>
              </a:ext>
            </a:extLst>
          </p:cNvPr>
          <p:cNvGraphicFramePr>
            <a:graphicFrameLocks noGrp="1"/>
          </p:cNvGraphicFramePr>
          <p:nvPr/>
        </p:nvGraphicFramePr>
        <p:xfrm>
          <a:off x="5588158" y="1074254"/>
          <a:ext cx="5279708" cy="4605720"/>
        </p:xfrm>
        <a:graphic>
          <a:graphicData uri="http://schemas.openxmlformats.org/drawingml/2006/table">
            <a:tbl>
              <a:tblPr>
                <a:tableStyleId>{2D5ABB26-0587-4C30-8999-92F81FD0307C}</a:tableStyleId>
              </a:tblPr>
              <a:tblGrid>
                <a:gridCol w="2698047">
                  <a:extLst>
                    <a:ext uri="{9D8B030D-6E8A-4147-A177-3AD203B41FA5}">
                      <a16:colId xmlns:a16="http://schemas.microsoft.com/office/drawing/2014/main" val="3754853328"/>
                    </a:ext>
                  </a:extLst>
                </a:gridCol>
                <a:gridCol w="2581661">
                  <a:extLst>
                    <a:ext uri="{9D8B030D-6E8A-4147-A177-3AD203B41FA5}">
                      <a16:colId xmlns:a16="http://schemas.microsoft.com/office/drawing/2014/main" val="35217997"/>
                    </a:ext>
                  </a:extLst>
                </a:gridCol>
              </a:tblGrid>
              <a:tr h="503036">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Microcontroller</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ATmega328P – 8 bit AVR family microcontroller</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97555"/>
                  </a:ext>
                </a:extLst>
              </a:tr>
              <a:tr h="296199">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Operating Voltage</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5V</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275692"/>
                  </a:ext>
                </a:extLst>
              </a:tr>
              <a:tr h="296199">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Recommended Input Voltage</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7-12V</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3997816"/>
                  </a:ext>
                </a:extLst>
              </a:tr>
              <a:tr h="296199">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Input Voltage Limits</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6-20V</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290738"/>
                  </a:ext>
                </a:extLst>
              </a:tr>
              <a:tr h="296199">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Analog Input Pins</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6 (A0 – A5)</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97240"/>
                  </a:ext>
                </a:extLst>
              </a:tr>
              <a:tr h="503036">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Digital I/O Pins</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600" b="0">
                          <a:solidFill>
                            <a:schemeClr val="accent1">
                              <a:lumMod val="50000"/>
                            </a:schemeClr>
                          </a:solidFill>
                          <a:effectLst/>
                          <a:latin typeface="Times New Roman" panose="02020603050405020304" pitchFamily="18" charset="0"/>
                          <a:cs typeface="Times New Roman" panose="02020603050405020304" pitchFamily="18" charset="0"/>
                        </a:rPr>
                        <a:t>14 (Out of which 6 provide PWM output)</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827505"/>
                  </a:ext>
                </a:extLst>
              </a:tr>
              <a:tr h="296199">
                <a:tc>
                  <a:txBody>
                    <a:bodyPr/>
                    <a:lstStyle/>
                    <a:p>
                      <a:pPr algn="just" fontAlgn="t"/>
                      <a:r>
                        <a:rPr lang="en-US" sz="1600" b="0">
                          <a:solidFill>
                            <a:schemeClr val="accent1">
                              <a:lumMod val="50000"/>
                            </a:schemeClr>
                          </a:solidFill>
                          <a:effectLst/>
                          <a:latin typeface="Times New Roman" panose="02020603050405020304" pitchFamily="18" charset="0"/>
                          <a:cs typeface="Times New Roman" panose="02020603050405020304" pitchFamily="18" charset="0"/>
                        </a:rPr>
                        <a:t>DC Current on I/O Pins</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40 mA</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2529904"/>
                  </a:ext>
                </a:extLst>
              </a:tr>
              <a:tr h="296199">
                <a:tc>
                  <a:txBody>
                    <a:bodyPr/>
                    <a:lstStyle/>
                    <a:p>
                      <a:pPr algn="just" fontAlgn="t"/>
                      <a:r>
                        <a:rPr lang="en-US" sz="1600" b="0">
                          <a:solidFill>
                            <a:schemeClr val="accent1">
                              <a:lumMod val="50000"/>
                            </a:schemeClr>
                          </a:solidFill>
                          <a:effectLst/>
                          <a:latin typeface="Times New Roman" panose="02020603050405020304" pitchFamily="18" charset="0"/>
                          <a:cs typeface="Times New Roman" panose="02020603050405020304" pitchFamily="18" charset="0"/>
                        </a:rPr>
                        <a:t>DC Current on 3.3V Pin</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50 mA</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100029"/>
                  </a:ext>
                </a:extLst>
              </a:tr>
              <a:tr h="503036">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Flash Memory</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600" b="0" dirty="0">
                          <a:solidFill>
                            <a:schemeClr val="accent1">
                              <a:lumMod val="50000"/>
                            </a:schemeClr>
                          </a:solidFill>
                          <a:effectLst/>
                          <a:latin typeface="Times New Roman" panose="02020603050405020304" pitchFamily="18" charset="0"/>
                          <a:cs typeface="Times New Roman" panose="02020603050405020304" pitchFamily="18" charset="0"/>
                        </a:rPr>
                        <a:t>32 KB (0.5 KB is used for Bootloader)</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51360"/>
                  </a:ext>
                </a:extLst>
              </a:tr>
              <a:tr h="296199">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SRAM</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2 KB</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020869"/>
                  </a:ext>
                </a:extLst>
              </a:tr>
              <a:tr h="296199">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EEPROM</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1 KB</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23314"/>
                  </a:ext>
                </a:extLst>
              </a:tr>
              <a:tr h="296199">
                <a:tc>
                  <a:txBody>
                    <a:bodyPr/>
                    <a:lstStyle/>
                    <a:p>
                      <a:pPr algn="just" fontAlgn="t"/>
                      <a:r>
                        <a:rPr lang="en-IN" sz="1600" b="0">
                          <a:solidFill>
                            <a:schemeClr val="accent1">
                              <a:lumMod val="50000"/>
                            </a:schemeClr>
                          </a:solidFill>
                          <a:effectLst/>
                          <a:latin typeface="Times New Roman" panose="02020603050405020304" pitchFamily="18" charset="0"/>
                          <a:cs typeface="Times New Roman" panose="02020603050405020304" pitchFamily="18" charset="0"/>
                        </a:rPr>
                        <a:t>Frequency (Clock Speed)</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accent1">
                              <a:lumMod val="50000"/>
                            </a:schemeClr>
                          </a:solidFill>
                          <a:effectLst/>
                          <a:latin typeface="Times New Roman" panose="02020603050405020304" pitchFamily="18" charset="0"/>
                          <a:cs typeface="Times New Roman" panose="02020603050405020304" pitchFamily="18" charset="0"/>
                        </a:rPr>
                        <a:t>16 MHz</a:t>
                      </a:r>
                    </a:p>
                  </a:txBody>
                  <a:tcPr marL="39505" marR="39505" marT="39505" marB="3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2735911"/>
                  </a:ext>
                </a:extLst>
              </a:tr>
            </a:tbl>
          </a:graphicData>
        </a:graphic>
      </p:graphicFrame>
      <p:sp>
        <p:nvSpPr>
          <p:cNvPr id="33" name="TextBox 32">
            <a:extLst>
              <a:ext uri="{FF2B5EF4-FFF2-40B4-BE49-F238E27FC236}">
                <a16:creationId xmlns:a16="http://schemas.microsoft.com/office/drawing/2014/main" id="{85599546-BB38-4713-BB5E-4A61A4C62ADA}"/>
              </a:ext>
            </a:extLst>
          </p:cNvPr>
          <p:cNvSpPr txBox="1"/>
          <p:nvPr/>
        </p:nvSpPr>
        <p:spPr>
          <a:xfrm>
            <a:off x="1882357" y="5191839"/>
            <a:ext cx="1870076" cy="461665"/>
          </a:xfrm>
          <a:prstGeom prst="rect">
            <a:avLst/>
          </a:prstGeom>
          <a:noFill/>
        </p:spPr>
        <p:txBody>
          <a:bodyPr wrap="square" rtlCol="0">
            <a:spAutoFit/>
          </a:bodyPr>
          <a:lstStyle/>
          <a:p>
            <a:r>
              <a:rPr lang="en-IN" sz="2400" dirty="0" err="1">
                <a:solidFill>
                  <a:schemeClr val="accent1">
                    <a:lumMod val="50000"/>
                  </a:schemeClr>
                </a:solidFill>
                <a:latin typeface="Times New Roman" panose="02020603050405020304" pitchFamily="18" charset="0"/>
                <a:cs typeface="Times New Roman" panose="02020603050405020304" pitchFamily="18" charset="0"/>
              </a:rPr>
              <a:t>Ardino</a:t>
            </a:r>
            <a:r>
              <a:rPr lang="en-IN" sz="2400" dirty="0">
                <a:solidFill>
                  <a:schemeClr val="accent1">
                    <a:lumMod val="50000"/>
                  </a:schemeClr>
                </a:solidFill>
                <a:latin typeface="Times New Roman" panose="02020603050405020304" pitchFamily="18" charset="0"/>
                <a:cs typeface="Times New Roman" panose="02020603050405020304" pitchFamily="18" charset="0"/>
              </a:rPr>
              <a:t> UNO</a:t>
            </a:r>
          </a:p>
        </p:txBody>
      </p:sp>
      <p:pic>
        <p:nvPicPr>
          <p:cNvPr id="7" name="Picture 6">
            <a:extLst>
              <a:ext uri="{FF2B5EF4-FFF2-40B4-BE49-F238E27FC236}">
                <a16:creationId xmlns:a16="http://schemas.microsoft.com/office/drawing/2014/main" id="{256D94BC-AC90-49F6-BDC8-B2F9C7B55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723190"/>
            <a:ext cx="4266367" cy="3411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438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715"/>
            <a:ext cx="10431417" cy="854935"/>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SPECIFICATIONS:</a:t>
            </a:r>
          </a:p>
        </p:txBody>
      </p:sp>
      <p:sp>
        <p:nvSpPr>
          <p:cNvPr id="4" name="Date Placeholder 3"/>
          <p:cNvSpPr>
            <a:spLocks noGrp="1"/>
          </p:cNvSpPr>
          <p:nvPr>
            <p:ph type="dt" sz="half" idx="10"/>
          </p:nvPr>
        </p:nvSpPr>
        <p:spPr/>
        <p:txBody>
          <a:bodyPr/>
          <a:lstStyle/>
          <a:p>
            <a:fld id="{1C496009-FF53-4354-9001-EC9A5E59587E}" type="datetime1">
              <a:rPr lang="en-IN" smtClean="0"/>
              <a:pPr/>
              <a:t>05-06-2023</a:t>
            </a:fld>
            <a:endParaRPr lang="en-IN"/>
          </a:p>
        </p:txBody>
      </p:sp>
      <p:sp>
        <p:nvSpPr>
          <p:cNvPr id="5" name="Footer Placeholder 4"/>
          <p:cNvSpPr>
            <a:spLocks noGrp="1"/>
          </p:cNvSpPr>
          <p:nvPr>
            <p:ph type="ftr" sz="quarter" idx="11"/>
          </p:nvPr>
        </p:nvSpPr>
        <p:spPr/>
        <p:txBody>
          <a:bodyPr/>
          <a:lstStyle/>
          <a:p>
            <a:r>
              <a:rPr lang="en-US" sz="1200" b="1" dirty="0">
                <a:ln/>
                <a:solidFill>
                  <a:schemeClr val="accent3"/>
                </a:solidFill>
                <a:latin typeface="Bell MT" panose="02020503060305020303" pitchFamily="18" charset="0"/>
              </a:rPr>
              <a:t>Robotic Arm Mechanism using Servo Motor</a:t>
            </a:r>
          </a:p>
        </p:txBody>
      </p:sp>
      <p:sp>
        <p:nvSpPr>
          <p:cNvPr id="6" name="Slide Number Placeholder 5"/>
          <p:cNvSpPr>
            <a:spLocks noGrp="1"/>
          </p:cNvSpPr>
          <p:nvPr>
            <p:ph type="sldNum" sz="quarter" idx="12"/>
          </p:nvPr>
        </p:nvSpPr>
        <p:spPr/>
        <p:txBody>
          <a:bodyPr/>
          <a:lstStyle/>
          <a:p>
            <a:fld id="{B1428A4C-6517-4556-81A7-D42336C11265}" type="slidenum">
              <a:rPr lang="en-IN" smtClean="0"/>
              <a:pPr/>
              <a:t>9</a:t>
            </a:fld>
            <a:endParaRPr lang="en-IN" dirty="0"/>
          </a:p>
        </p:txBody>
      </p:sp>
      <p:pic>
        <p:nvPicPr>
          <p:cNvPr id="32" name="Picture 31">
            <a:extLst>
              <a:ext uri="{FF2B5EF4-FFF2-40B4-BE49-F238E27FC236}">
                <a16:creationId xmlns:a16="http://schemas.microsoft.com/office/drawing/2014/main" id="{B83BCD90-D372-4CC9-8C7B-A78D0F0B48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240" y="1893626"/>
            <a:ext cx="3669091" cy="3070747"/>
          </a:xfrm>
          <a:prstGeom prst="rect">
            <a:avLst/>
          </a:prstGeom>
          <a:ln>
            <a:noFill/>
          </a:ln>
          <a:effectLst>
            <a:outerShdw blurRad="292100" dist="139700" dir="2700000" algn="tl" rotWithShape="0">
              <a:srgbClr val="333333">
                <a:alpha val="65000"/>
              </a:srgbClr>
            </a:outerShdw>
          </a:effectLst>
        </p:spPr>
      </p:pic>
      <p:sp>
        <p:nvSpPr>
          <p:cNvPr id="33" name="TextBox 32">
            <a:extLst>
              <a:ext uri="{FF2B5EF4-FFF2-40B4-BE49-F238E27FC236}">
                <a16:creationId xmlns:a16="http://schemas.microsoft.com/office/drawing/2014/main" id="{85599546-BB38-4713-BB5E-4A61A4C62ADA}"/>
              </a:ext>
            </a:extLst>
          </p:cNvPr>
          <p:cNvSpPr txBox="1"/>
          <p:nvPr/>
        </p:nvSpPr>
        <p:spPr>
          <a:xfrm>
            <a:off x="1503044" y="5146374"/>
            <a:ext cx="3855720" cy="461665"/>
          </a:xfrm>
          <a:prstGeom prst="rect">
            <a:avLst/>
          </a:prstGeom>
          <a:noFill/>
        </p:spPr>
        <p:txBody>
          <a:bodyPr wrap="square" rtlCol="0">
            <a:spAutoFit/>
          </a:bodyPr>
          <a:lstStyle/>
          <a:p>
            <a:r>
              <a:rPr lang="en-IN" sz="2400" dirty="0">
                <a:solidFill>
                  <a:schemeClr val="accent1">
                    <a:lumMod val="50000"/>
                  </a:schemeClr>
                </a:solidFill>
                <a:latin typeface="Times New Roman" panose="02020603050405020304" pitchFamily="18" charset="0"/>
                <a:cs typeface="Times New Roman" panose="02020603050405020304" pitchFamily="18" charset="0"/>
              </a:rPr>
              <a:t>MG996 Servo motor</a:t>
            </a:r>
          </a:p>
        </p:txBody>
      </p:sp>
      <p:graphicFrame>
        <p:nvGraphicFramePr>
          <p:cNvPr id="34" name="Table 33">
            <a:extLst>
              <a:ext uri="{FF2B5EF4-FFF2-40B4-BE49-F238E27FC236}">
                <a16:creationId xmlns:a16="http://schemas.microsoft.com/office/drawing/2014/main" id="{E073588B-D790-4AF8-ABF8-079C3394E100}"/>
              </a:ext>
            </a:extLst>
          </p:cNvPr>
          <p:cNvGraphicFramePr>
            <a:graphicFrameLocks noGrp="1"/>
          </p:cNvGraphicFramePr>
          <p:nvPr>
            <p:extLst>
              <p:ext uri="{D42A27DB-BD31-4B8C-83A1-F6EECF244321}">
                <p14:modId xmlns:p14="http://schemas.microsoft.com/office/powerpoint/2010/main" val="2932508721"/>
              </p:ext>
            </p:extLst>
          </p:nvPr>
        </p:nvGraphicFramePr>
        <p:xfrm>
          <a:off x="5726810" y="1893626"/>
          <a:ext cx="5777802" cy="3438000"/>
        </p:xfrm>
        <a:graphic>
          <a:graphicData uri="http://schemas.openxmlformats.org/drawingml/2006/table">
            <a:tbl>
              <a:tblPr firstRow="1" firstCol="1" bandRow="1">
                <a:tableStyleId>{9D7B26C5-4107-4FEC-AEDC-1716B250A1EF}</a:tableStyleId>
              </a:tblPr>
              <a:tblGrid>
                <a:gridCol w="2919240">
                  <a:extLst>
                    <a:ext uri="{9D8B030D-6E8A-4147-A177-3AD203B41FA5}">
                      <a16:colId xmlns:a16="http://schemas.microsoft.com/office/drawing/2014/main" val="1132939208"/>
                    </a:ext>
                  </a:extLst>
                </a:gridCol>
                <a:gridCol w="2858562">
                  <a:extLst>
                    <a:ext uri="{9D8B030D-6E8A-4147-A177-3AD203B41FA5}">
                      <a16:colId xmlns:a16="http://schemas.microsoft.com/office/drawing/2014/main" val="1357801760"/>
                    </a:ext>
                  </a:extLst>
                </a:gridCol>
              </a:tblGrid>
              <a:tr h="429750">
                <a:tc>
                  <a:txBody>
                    <a:bodyPr/>
                    <a:lstStyle/>
                    <a:p>
                      <a:pPr marL="9525" algn="l">
                        <a:lnSpc>
                          <a:spcPct val="107000"/>
                        </a:lnSpc>
                        <a:spcAft>
                          <a:spcPts val="800"/>
                        </a:spcAft>
                      </a:pPr>
                      <a:r>
                        <a:rPr lang="en-IN" sz="1800" dirty="0">
                          <a:solidFill>
                            <a:sysClr val="windowText" lastClr="000000"/>
                          </a:solidFill>
                          <a:effectLst/>
                        </a:rPr>
                        <a:t>Operating Voltage:</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 algn="l">
                        <a:lnSpc>
                          <a:spcPct val="107000"/>
                        </a:lnSpc>
                        <a:spcAft>
                          <a:spcPts val="800"/>
                        </a:spcAft>
                      </a:pPr>
                      <a:r>
                        <a:rPr lang="en-IN" sz="1800">
                          <a:solidFill>
                            <a:sysClr val="windowText" lastClr="000000"/>
                          </a:solidFill>
                          <a:effectLst/>
                        </a:rPr>
                        <a:t>+5V typically</a:t>
                      </a:r>
                      <a:endParaRPr lang="en-IN" sz="18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092810"/>
                  </a:ext>
                </a:extLst>
              </a:tr>
              <a:tr h="429750">
                <a:tc>
                  <a:txBody>
                    <a:bodyPr/>
                    <a:lstStyle/>
                    <a:p>
                      <a:pPr marL="9525" algn="l">
                        <a:lnSpc>
                          <a:spcPct val="107000"/>
                        </a:lnSpc>
                        <a:spcAft>
                          <a:spcPts val="800"/>
                        </a:spcAft>
                      </a:pPr>
                      <a:r>
                        <a:rPr lang="en-IN" sz="1800" dirty="0">
                          <a:solidFill>
                            <a:sysClr val="windowText" lastClr="000000"/>
                          </a:solidFill>
                          <a:effectLst/>
                        </a:rPr>
                        <a:t>Current:</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 algn="l">
                        <a:lnSpc>
                          <a:spcPct val="107000"/>
                        </a:lnSpc>
                        <a:spcAft>
                          <a:spcPts val="800"/>
                        </a:spcAft>
                      </a:pPr>
                      <a:r>
                        <a:rPr lang="en-IN" sz="1800">
                          <a:solidFill>
                            <a:sysClr val="windowText" lastClr="000000"/>
                          </a:solidFill>
                          <a:effectLst/>
                        </a:rPr>
                        <a:t>2.5A (6V)</a:t>
                      </a:r>
                      <a:endParaRPr lang="en-IN" sz="18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252851"/>
                  </a:ext>
                </a:extLst>
              </a:tr>
              <a:tr h="429750">
                <a:tc>
                  <a:txBody>
                    <a:bodyPr/>
                    <a:lstStyle/>
                    <a:p>
                      <a:pPr marL="9525" algn="l">
                        <a:lnSpc>
                          <a:spcPct val="107000"/>
                        </a:lnSpc>
                        <a:spcAft>
                          <a:spcPts val="800"/>
                        </a:spcAft>
                      </a:pPr>
                      <a:r>
                        <a:rPr lang="en-IN" sz="1800" dirty="0">
                          <a:solidFill>
                            <a:sysClr val="windowText" lastClr="000000"/>
                          </a:solidFill>
                          <a:effectLst/>
                        </a:rPr>
                        <a:t>Stall Torque:</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 algn="l">
                        <a:lnSpc>
                          <a:spcPct val="107000"/>
                        </a:lnSpc>
                        <a:spcAft>
                          <a:spcPts val="800"/>
                        </a:spcAft>
                      </a:pPr>
                      <a:r>
                        <a:rPr lang="en-IN" sz="1800">
                          <a:solidFill>
                            <a:sysClr val="windowText" lastClr="000000"/>
                          </a:solidFill>
                          <a:effectLst/>
                        </a:rPr>
                        <a:t>9.4 kg/cm (at 4.8V)</a:t>
                      </a:r>
                      <a:endParaRPr lang="en-IN" sz="18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2116069"/>
                  </a:ext>
                </a:extLst>
              </a:tr>
              <a:tr h="429750">
                <a:tc>
                  <a:txBody>
                    <a:bodyPr/>
                    <a:lstStyle/>
                    <a:p>
                      <a:pPr indent="9525" algn="l">
                        <a:lnSpc>
                          <a:spcPct val="107000"/>
                        </a:lnSpc>
                        <a:spcAft>
                          <a:spcPts val="800"/>
                        </a:spcAft>
                      </a:pPr>
                      <a:r>
                        <a:rPr lang="en-IN" sz="1800" dirty="0">
                          <a:solidFill>
                            <a:sysClr val="windowText" lastClr="000000"/>
                          </a:solidFill>
                          <a:effectLst/>
                        </a:rPr>
                        <a:t>Maximum Stall Torque:</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605" algn="l">
                        <a:lnSpc>
                          <a:spcPct val="107000"/>
                        </a:lnSpc>
                        <a:spcAft>
                          <a:spcPts val="800"/>
                        </a:spcAft>
                      </a:pPr>
                      <a:r>
                        <a:rPr lang="en-IN" sz="1800" dirty="0">
                          <a:solidFill>
                            <a:sysClr val="windowText" lastClr="000000"/>
                          </a:solidFill>
                          <a:effectLst/>
                        </a:rPr>
                        <a:t>I </a:t>
                      </a:r>
                      <a:r>
                        <a:rPr lang="en-IN" sz="1800" dirty="0" err="1">
                          <a:solidFill>
                            <a:sysClr val="windowText" lastClr="000000"/>
                          </a:solidFill>
                          <a:effectLst/>
                        </a:rPr>
                        <a:t>I</a:t>
                      </a:r>
                      <a:r>
                        <a:rPr lang="en-IN" sz="1800" dirty="0">
                          <a:solidFill>
                            <a:sysClr val="windowText" lastClr="000000"/>
                          </a:solidFill>
                          <a:effectLst/>
                        </a:rPr>
                        <a:t> kg/cm (6V)</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922598"/>
                  </a:ext>
                </a:extLst>
              </a:tr>
              <a:tr h="429750">
                <a:tc>
                  <a:txBody>
                    <a:bodyPr/>
                    <a:lstStyle/>
                    <a:p>
                      <a:pPr marL="9525" algn="l">
                        <a:lnSpc>
                          <a:spcPct val="107000"/>
                        </a:lnSpc>
                        <a:spcAft>
                          <a:spcPts val="800"/>
                        </a:spcAft>
                      </a:pPr>
                      <a:r>
                        <a:rPr lang="en-IN" sz="1800" dirty="0">
                          <a:solidFill>
                            <a:sysClr val="windowText" lastClr="000000"/>
                          </a:solidFill>
                          <a:effectLst/>
                        </a:rPr>
                        <a:t>Operating speed:</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 algn="l">
                        <a:lnSpc>
                          <a:spcPct val="107000"/>
                        </a:lnSpc>
                        <a:spcAft>
                          <a:spcPts val="800"/>
                        </a:spcAft>
                      </a:pPr>
                      <a:r>
                        <a:rPr lang="en-IN" sz="1800" dirty="0">
                          <a:solidFill>
                            <a:sysClr val="windowText" lastClr="000000"/>
                          </a:solidFill>
                          <a:effectLst/>
                        </a:rPr>
                        <a:t>0.17</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616509"/>
                  </a:ext>
                </a:extLst>
              </a:tr>
              <a:tr h="429750">
                <a:tc>
                  <a:txBody>
                    <a:bodyPr/>
                    <a:lstStyle/>
                    <a:p>
                      <a:pPr marL="9525" algn="l">
                        <a:lnSpc>
                          <a:spcPct val="107000"/>
                        </a:lnSpc>
                        <a:spcAft>
                          <a:spcPts val="800"/>
                        </a:spcAft>
                      </a:pPr>
                      <a:r>
                        <a:rPr lang="en-IN" sz="1800" dirty="0">
                          <a:solidFill>
                            <a:sysClr val="windowText" lastClr="000000"/>
                          </a:solidFill>
                          <a:effectLst/>
                        </a:rPr>
                        <a:t>Gear Type:</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IN" sz="1800" dirty="0">
                          <a:solidFill>
                            <a:sysClr val="windowText" lastClr="000000"/>
                          </a:solidFill>
                          <a:effectLst/>
                        </a:rPr>
                        <a:t> </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1010558"/>
                  </a:ext>
                </a:extLst>
              </a:tr>
              <a:tr h="429750">
                <a:tc>
                  <a:txBody>
                    <a:bodyPr/>
                    <a:lstStyle/>
                    <a:p>
                      <a:pPr marL="9525" algn="l">
                        <a:lnSpc>
                          <a:spcPct val="107000"/>
                        </a:lnSpc>
                        <a:spcAft>
                          <a:spcPts val="800"/>
                        </a:spcAft>
                      </a:pPr>
                      <a:r>
                        <a:rPr lang="en-IN" sz="1800" dirty="0">
                          <a:solidFill>
                            <a:sysClr val="windowText" lastClr="000000"/>
                          </a:solidFill>
                          <a:effectLst/>
                        </a:rPr>
                        <a:t>Rotation :</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IN" sz="1800" dirty="0">
                          <a:solidFill>
                            <a:sysClr val="windowText" lastClr="000000"/>
                          </a:solidFill>
                          <a:effectLst/>
                        </a:rPr>
                        <a:t> 360</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669434"/>
                  </a:ext>
                </a:extLst>
              </a:tr>
              <a:tr h="429750">
                <a:tc>
                  <a:txBody>
                    <a:bodyPr/>
                    <a:lstStyle/>
                    <a:p>
                      <a:pPr algn="l">
                        <a:lnSpc>
                          <a:spcPct val="107000"/>
                        </a:lnSpc>
                        <a:spcAft>
                          <a:spcPts val="800"/>
                        </a:spcAft>
                      </a:pPr>
                      <a:r>
                        <a:rPr lang="en-IN" sz="1800" dirty="0">
                          <a:solidFill>
                            <a:sysClr val="windowText" lastClr="000000"/>
                          </a:solidFill>
                          <a:effectLst/>
                        </a:rPr>
                        <a:t>Weight Of Motor:</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 algn="l">
                        <a:lnSpc>
                          <a:spcPct val="107000"/>
                        </a:lnSpc>
                        <a:spcAft>
                          <a:spcPts val="800"/>
                        </a:spcAft>
                      </a:pPr>
                      <a:r>
                        <a:rPr lang="en-IN" sz="1800" dirty="0">
                          <a:solidFill>
                            <a:sysClr val="windowText" lastClr="000000"/>
                          </a:solidFill>
                          <a:effectLst/>
                        </a:rPr>
                        <a:t>55gm</a:t>
                      </a:r>
                      <a:endParaRPr lang="en-IN" sz="18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0" marR="73025" marT="4318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552795"/>
                  </a:ext>
                </a:extLst>
              </a:tr>
            </a:tbl>
          </a:graphicData>
        </a:graphic>
      </p:graphicFrame>
    </p:spTree>
    <p:extLst>
      <p:ext uri="{BB962C8B-B14F-4D97-AF65-F5344CB8AC3E}">
        <p14:creationId xmlns:p14="http://schemas.microsoft.com/office/powerpoint/2010/main" val="2061272263"/>
      </p:ext>
    </p:extLst>
  </p:cSld>
  <p:clrMapOvr>
    <a:masterClrMapping/>
  </p:clrMapOvr>
</p:sld>
</file>

<file path=ppt/theme/theme1.xml><?xml version="1.0" encoding="utf-8"?>
<a:theme xmlns:a="http://schemas.openxmlformats.org/drawingml/2006/main" name="Slice">
  <a:themeElements>
    <a:clrScheme name="Custom 5">
      <a:dk1>
        <a:srgbClr val="FFFFFF"/>
      </a:dk1>
      <a:lt1>
        <a:srgbClr val="A4CFEE"/>
      </a:lt1>
      <a:dk2>
        <a:srgbClr val="C8F0FA"/>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Kom Presentation 5 mem</Template>
  <TotalTime>9</TotalTime>
  <Words>1217</Words>
  <Application>Microsoft Office PowerPoint</Application>
  <PresentationFormat>Widescreen</PresentationFormat>
  <Paragraphs>215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Bell MT</vt:lpstr>
      <vt:lpstr>Calibri</vt:lpstr>
      <vt:lpstr>Century Gothic</vt:lpstr>
      <vt:lpstr>Times New Roman</vt:lpstr>
      <vt:lpstr>Wingdings</vt:lpstr>
      <vt:lpstr>Wingdings 3</vt:lpstr>
      <vt:lpstr>Slice</vt:lpstr>
      <vt:lpstr> Kinamatics of Machinary(KOM) presentation  on</vt:lpstr>
      <vt:lpstr>Contents</vt:lpstr>
      <vt:lpstr>Introduction:</vt:lpstr>
      <vt:lpstr>PowerPoint Presentation</vt:lpstr>
      <vt:lpstr>AIM &amp; Objectives:</vt:lpstr>
      <vt:lpstr>ComponentS:</vt:lpstr>
      <vt:lpstr>COMPONENTS:</vt:lpstr>
      <vt:lpstr>SPECIFICATIONS:</vt:lpstr>
      <vt:lpstr>SPECIFICATIONS:</vt:lpstr>
      <vt:lpstr>SPECIFICATIONS:</vt:lpstr>
      <vt:lpstr>INTERFACING DIAGRAm:</vt:lpstr>
      <vt:lpstr>Mechanism Specifications:</vt:lpstr>
      <vt:lpstr>Mechanism Specifications:</vt:lpstr>
      <vt:lpstr>Advantages:</vt:lpstr>
      <vt:lpstr>Disadvantages:</vt:lpstr>
      <vt:lpstr>Future scope</vt:lpstr>
      <vt:lpstr>Conclusion:</vt:lpstr>
      <vt:lpstr>Photos &amp;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Kinamatics of Machinary(KOM) presentation  on</dc:title>
  <dc:creator>YASHRAJ S DUBE</dc:creator>
  <cp:lastModifiedBy>YASHRAJ S DUBE</cp:lastModifiedBy>
  <cp:revision>3</cp:revision>
  <dcterms:created xsi:type="dcterms:W3CDTF">2023-06-04T22:08:00Z</dcterms:created>
  <dcterms:modified xsi:type="dcterms:W3CDTF">2023-06-05T04:59:49Z</dcterms:modified>
</cp:coreProperties>
</file>