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8/28/2020</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fld id="{FDE934FF-F4E1-47C5-9CA5-30A81DDE2BE4}" type="datetimeFigureOut">
              <a:rPr lang="en-US" smtClean="0"/>
              <a:t>8/28/2020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8/28/2020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8/28/2020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8/28/2020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8/28/2020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332095" y="462915"/>
            <a:ext cx="2405380" cy="521970"/>
          </a:xfrm>
          <a:prstGeom prst="rect">
            <a:avLst/>
          </a:prstGeom>
          <a:noFill/>
        </p:spPr>
        <p:txBody>
          <a:bodyPr wrap="square" rtlCol="0">
            <a:spAutoFit/>
          </a:bodyPr>
          <a:lstStyle/>
          <a:p>
            <a:r>
              <a:rPr lang="en-IN" altLang="en-US" sz="2800">
                <a:solidFill>
                  <a:schemeClr val="accent1"/>
                </a:solidFill>
                <a:effectLst>
                  <a:outerShdw blurRad="38100" dist="25400" dir="5400000" algn="ctr" rotWithShape="0">
                    <a:srgbClr val="6E747A">
                      <a:alpha val="43000"/>
                    </a:srgbClr>
                  </a:outerShdw>
                </a:effectLst>
              </a:rPr>
              <a:t>VPC</a:t>
            </a:r>
          </a:p>
        </p:txBody>
      </p:sp>
      <p:sp>
        <p:nvSpPr>
          <p:cNvPr id="5" name="Text Box 4"/>
          <p:cNvSpPr txBox="1"/>
          <p:nvPr/>
        </p:nvSpPr>
        <p:spPr>
          <a:xfrm>
            <a:off x="1021080" y="1405255"/>
            <a:ext cx="10691495" cy="3415030"/>
          </a:xfrm>
          <a:prstGeom prst="rect">
            <a:avLst/>
          </a:prstGeom>
          <a:noFill/>
        </p:spPr>
        <p:txBody>
          <a:bodyPr wrap="square" rtlCol="0">
            <a:spAutoFit/>
          </a:bodyPr>
          <a:lstStyle/>
          <a:p>
            <a:pPr marL="285750" indent="-285750" algn="l">
              <a:buFont typeface="Wingdings" panose="05000000000000000000" charset="0"/>
              <a:buChar char=""/>
            </a:pPr>
            <a:r>
              <a:rPr lang="en-US"/>
              <a:t>Amazon Virtual Private Cloud (Amazon VPC) enables you to launch AWS resources into a virtual network that you've defined.</a:t>
            </a:r>
          </a:p>
          <a:p>
            <a:pPr marL="285750" indent="-285750" algn="l">
              <a:buFont typeface="Wingdings" panose="05000000000000000000" charset="0"/>
              <a:buChar char=""/>
            </a:pPr>
            <a:r>
              <a:rPr lang="en-US"/>
              <a:t>A virtual private cloud (VPC) is a virtual network dedicated to your AWS account. It is logically isolated from other virtual networks in the AWS Cloud.</a:t>
            </a:r>
          </a:p>
          <a:p>
            <a:pPr indent="0" algn="l">
              <a:buFont typeface="Wingdings" panose="05000000000000000000" charset="0"/>
              <a:buNone/>
            </a:pPr>
            <a:endParaRPr lang="en-US"/>
          </a:p>
          <a:p>
            <a:pPr marL="285750" indent="-285750" algn="l">
              <a:buFont typeface="Wingdings" panose="05000000000000000000" charset="0"/>
              <a:buChar char=""/>
            </a:pPr>
            <a:endParaRPr lang="en-US"/>
          </a:p>
          <a:p>
            <a:pPr marL="285750" indent="-285750" algn="l">
              <a:buFont typeface="Wingdings" panose="05000000000000000000" charset="0"/>
              <a:buChar char=""/>
            </a:pPr>
            <a:r>
              <a:rPr lang="en-US"/>
              <a:t>A subnet is a range of IP addresses in your VPC. </a:t>
            </a:r>
          </a:p>
          <a:p>
            <a:pPr marL="285750" indent="-285750" algn="l">
              <a:buFont typeface="Wingdings" panose="05000000000000000000" charset="0"/>
              <a:buChar char=""/>
            </a:pPr>
            <a:r>
              <a:rPr lang="en-US"/>
              <a:t> You can launch AWS resources into a specified subnet. Use a public subnet for resources that must be     connected to the internet, </a:t>
            </a:r>
          </a:p>
          <a:p>
            <a:pPr marL="285750" indent="-285750" algn="l">
              <a:buFont typeface="Wingdings" panose="05000000000000000000" charset="0"/>
              <a:buChar char=""/>
            </a:pPr>
            <a:r>
              <a:rPr lang="en-US"/>
              <a:t>private subnet for resources that won't be connected to the internet.</a:t>
            </a:r>
          </a:p>
          <a:p>
            <a:pPr marL="285750" indent="-285750" algn="l">
              <a:buFont typeface="Wingdings" panose="05000000000000000000" charset="0"/>
              <a:buChar char=""/>
            </a:pPr>
            <a:r>
              <a:rPr lang="en-US"/>
              <a:t>To protect the AWS resources in each subnet, you can use multiple layers of security, including security groups and network access control lists (ACL).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p:nvPr>
        </p:nvPicPr>
        <p:blipFill>
          <a:blip r:embed="rId2"/>
          <a:stretch>
            <a:fillRect/>
          </a:stretch>
        </p:blipFill>
        <p:spPr>
          <a:xfrm>
            <a:off x="1610995" y="299085"/>
            <a:ext cx="7734300" cy="63271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49605" y="292100"/>
            <a:ext cx="11343005" cy="2306955"/>
          </a:xfrm>
          <a:prstGeom prst="rect">
            <a:avLst/>
          </a:prstGeom>
          <a:noFill/>
        </p:spPr>
        <p:txBody>
          <a:bodyPr wrap="square" rtlCol="0">
            <a:spAutoFit/>
          </a:bodyPr>
          <a:lstStyle/>
          <a:p>
            <a:pPr algn="l"/>
            <a:r>
              <a:rPr lang="en-US" b="1"/>
              <a:t>NAT Gateways: </a:t>
            </a:r>
          </a:p>
          <a:p>
            <a:pPr algn="l"/>
            <a:endParaRPr lang="en-US" b="1"/>
          </a:p>
          <a:p>
            <a:pPr marL="285750" indent="-285750" algn="l">
              <a:buFont typeface="Wingdings" panose="05000000000000000000" charset="0"/>
              <a:buChar char=""/>
            </a:pPr>
            <a:r>
              <a:rPr lang="en-US"/>
              <a:t>You can use a network address translation (NAT) gateway to enable instances in a private subnet to connect to the internet or other AWS services.</a:t>
            </a:r>
          </a:p>
          <a:p>
            <a:pPr marL="285750" indent="-285750" algn="l">
              <a:buFont typeface="Wingdings" panose="05000000000000000000" charset="0"/>
              <a:buChar char=""/>
            </a:pPr>
            <a:r>
              <a:rPr lang="en-US"/>
              <a:t>You are charged for creating and using a NAT gateway in your account.</a:t>
            </a:r>
          </a:p>
          <a:p>
            <a:pPr marL="285750" indent="-285750" algn="l">
              <a:buFont typeface="Wingdings" panose="05000000000000000000" charset="0"/>
              <a:buChar char=""/>
            </a:pPr>
            <a:r>
              <a:rPr lang="en-US"/>
              <a:t>NAT gateway supports 5 Gbps of bandwidth and automatically scales up to 45 Gbps</a:t>
            </a:r>
          </a:p>
          <a:p>
            <a:pPr marL="285750" indent="-285750" algn="l">
              <a:buFont typeface="Wingdings" panose="05000000000000000000" charset="0"/>
              <a:buChar char=""/>
            </a:pPr>
            <a:r>
              <a:rPr lang="en-US"/>
              <a:t>You can associate exactly one Elastic IP address with a NAT gateway</a:t>
            </a:r>
          </a:p>
          <a:p>
            <a:pPr marL="285750" indent="-285750" algn="l">
              <a:buFont typeface="Wingdings" panose="05000000000000000000" charset="0"/>
              <a:buChar char=""/>
            </a:pPr>
            <a:r>
              <a:rPr lang="en-US"/>
              <a:t>NAT gateway supports the following protocols: TCP, UDP, and ICMP.</a:t>
            </a:r>
          </a:p>
        </p:txBody>
      </p:sp>
      <p:pic>
        <p:nvPicPr>
          <p:cNvPr id="4" name="Content Placeholder 3"/>
          <p:cNvPicPr>
            <a:picLocks noGrp="1" noChangeAspect="1"/>
          </p:cNvPicPr>
          <p:nvPr>
            <p:ph/>
          </p:nvPr>
        </p:nvPicPr>
        <p:blipFill>
          <a:blip r:embed="rId2"/>
          <a:stretch>
            <a:fillRect/>
          </a:stretch>
        </p:blipFill>
        <p:spPr>
          <a:xfrm>
            <a:off x="1638935" y="2599055"/>
            <a:ext cx="6286500" cy="38252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11480" y="251460"/>
            <a:ext cx="11664315" cy="1476375"/>
          </a:xfrm>
          <a:prstGeom prst="rect">
            <a:avLst/>
          </a:prstGeom>
          <a:noFill/>
        </p:spPr>
        <p:txBody>
          <a:bodyPr wrap="square" rtlCol="0">
            <a:spAutoFit/>
          </a:bodyPr>
          <a:lstStyle/>
          <a:p>
            <a:pPr algn="l"/>
            <a:r>
              <a:rPr lang="en-US" b="1" dirty="0"/>
              <a:t>VPC Peering: </a:t>
            </a:r>
          </a:p>
          <a:p>
            <a:pPr algn="l"/>
            <a:endParaRPr lang="en-US" b="1" dirty="0"/>
          </a:p>
          <a:p>
            <a:pPr marL="285750" indent="-285750" algn="l">
              <a:buFont typeface="Wingdings" panose="05000000000000000000" charset="0"/>
              <a:buChar char=""/>
            </a:pPr>
            <a:r>
              <a:rPr lang="en-US" dirty="0"/>
              <a:t>A VPC peering connection is a networking connection between two VPCs that enables you to route traffic between them using private IPv4 addresses or IPv6 addresses.</a:t>
            </a:r>
          </a:p>
          <a:p>
            <a:pPr marL="285750" indent="-285750" algn="l">
              <a:buFont typeface="Wingdings" panose="05000000000000000000" charset="0"/>
              <a:buChar char=""/>
            </a:pPr>
            <a:r>
              <a:rPr lang="en-US" dirty="0"/>
              <a:t>You can create a VPC peering connection between your own VPCs, or with a VPC in another AWS account.</a:t>
            </a:r>
          </a:p>
        </p:txBody>
      </p:sp>
      <p:pic>
        <p:nvPicPr>
          <p:cNvPr id="4" name="Content Placeholder 3"/>
          <p:cNvPicPr>
            <a:picLocks noGrp="1" noChangeAspect="1"/>
          </p:cNvPicPr>
          <p:nvPr>
            <p:ph/>
          </p:nvPr>
        </p:nvPicPr>
        <p:blipFill>
          <a:blip r:embed="rId2"/>
          <a:stretch>
            <a:fillRect/>
          </a:stretch>
        </p:blipFill>
        <p:spPr>
          <a:xfrm>
            <a:off x="2289810" y="2301240"/>
            <a:ext cx="7067550" cy="36106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17830" y="410210"/>
            <a:ext cx="11480800" cy="2306955"/>
          </a:xfrm>
          <a:prstGeom prst="rect">
            <a:avLst/>
          </a:prstGeom>
          <a:noFill/>
        </p:spPr>
        <p:txBody>
          <a:bodyPr wrap="square" rtlCol="0">
            <a:spAutoFit/>
          </a:bodyPr>
          <a:lstStyle/>
          <a:p>
            <a:pPr algn="l"/>
            <a:r>
              <a:rPr lang="en-US" b="1" dirty="0"/>
              <a:t>Security Groups:</a:t>
            </a:r>
            <a:r>
              <a:rPr lang="en-US" dirty="0"/>
              <a:t> </a:t>
            </a:r>
          </a:p>
          <a:p>
            <a:pPr algn="l"/>
            <a:endParaRPr lang="en-US" dirty="0"/>
          </a:p>
          <a:p>
            <a:pPr marL="285750" indent="-285750" algn="l">
              <a:buFont typeface="Wingdings" panose="05000000000000000000" charset="0"/>
              <a:buChar char=""/>
            </a:pPr>
            <a:r>
              <a:rPr lang="en-US" dirty="0"/>
              <a:t>A security group acts as a virtual firewall that controls the traffic for one or more instances.</a:t>
            </a:r>
          </a:p>
          <a:p>
            <a:pPr marL="285750" indent="-285750" algn="l">
              <a:buFont typeface="Wingdings" panose="05000000000000000000" charset="0"/>
              <a:buChar char=""/>
            </a:pPr>
            <a:r>
              <a:rPr lang="en-US" dirty="0"/>
              <a:t> When you launch an instance in a VPC, you must specify a security group that's created for that </a:t>
            </a:r>
            <a:r>
              <a:rPr lang="en-US" dirty="0" err="1"/>
              <a:t>VPC.After</a:t>
            </a:r>
            <a:r>
              <a:rPr lang="en-US" dirty="0"/>
              <a:t> you launch            an instance, you can change its security groups.</a:t>
            </a:r>
          </a:p>
          <a:p>
            <a:pPr marL="285750" indent="-285750" algn="l">
              <a:buFont typeface="Wingdings" panose="05000000000000000000" charset="0"/>
              <a:buChar char=""/>
            </a:pPr>
            <a:r>
              <a:rPr lang="en-US" dirty="0"/>
              <a:t>AWS security groups (SGs) are associated with EC2 instances and provide security at the protocol and port access level.</a:t>
            </a:r>
          </a:p>
          <a:p>
            <a:pPr marL="285750" indent="-285750" algn="l">
              <a:buFont typeface="Wingdings" panose="05000000000000000000" charset="0"/>
              <a:buChar char=""/>
            </a:pPr>
            <a:r>
              <a:rPr lang="en-US" dirty="0"/>
              <a:t> limited to only 100 security groups per VPC.</a:t>
            </a:r>
          </a:p>
          <a:p>
            <a:pPr algn="l"/>
            <a:r>
              <a:rPr lang="en-US" dirty="0"/>
              <a:t>   </a:t>
            </a:r>
          </a:p>
        </p:txBody>
      </p:sp>
      <p:pic>
        <p:nvPicPr>
          <p:cNvPr id="4" name="Content Placeholder 3"/>
          <p:cNvPicPr>
            <a:picLocks noGrp="1" noChangeAspect="1"/>
          </p:cNvPicPr>
          <p:nvPr>
            <p:ph/>
          </p:nvPr>
        </p:nvPicPr>
        <p:blipFill>
          <a:blip r:embed="rId2"/>
          <a:stretch>
            <a:fillRect/>
          </a:stretch>
        </p:blipFill>
        <p:spPr>
          <a:xfrm>
            <a:off x="2755265" y="2717165"/>
            <a:ext cx="5592445" cy="3924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57835" y="304165"/>
            <a:ext cx="11529060" cy="4246245"/>
          </a:xfrm>
          <a:prstGeom prst="rect">
            <a:avLst/>
          </a:prstGeom>
          <a:noFill/>
        </p:spPr>
        <p:txBody>
          <a:bodyPr wrap="square" rtlCol="0">
            <a:spAutoFit/>
          </a:bodyPr>
          <a:lstStyle/>
          <a:p>
            <a:pPr algn="l"/>
            <a:r>
              <a:rPr lang="en-US" b="1" dirty="0"/>
              <a:t>AWS Security Groups: rules</a:t>
            </a:r>
          </a:p>
          <a:p>
            <a:pPr algn="l"/>
            <a:endParaRPr lang="en-US" b="1" dirty="0"/>
          </a:p>
          <a:p>
            <a:pPr marL="285750" indent="-285750" algn="l">
              <a:buFont typeface="Wingdings" panose="05000000000000000000" charset="0"/>
              <a:buChar char=""/>
            </a:pPr>
            <a:r>
              <a:rPr lang="en-US" dirty="0"/>
              <a:t>By default, security groups allow all outbound traffic.</a:t>
            </a:r>
          </a:p>
          <a:p>
            <a:pPr marL="285750" indent="-285750" algn="l">
              <a:buFont typeface="Wingdings" panose="05000000000000000000" charset="0"/>
              <a:buChar char=""/>
            </a:pPr>
            <a:r>
              <a:rPr lang="en-US" dirty="0"/>
              <a:t>The actual rule set that filters traffic is made up of two tables: ‘Inbound’ and ‘Outbound’. </a:t>
            </a:r>
          </a:p>
          <a:p>
            <a:pPr marL="285750" indent="-285750" algn="l">
              <a:buFont typeface="Wingdings" panose="05000000000000000000" charset="0"/>
              <a:buChar char=""/>
            </a:pPr>
            <a:r>
              <a:rPr lang="en-US" dirty="0"/>
              <a:t>AWS Security groups are </a:t>
            </a:r>
            <a:r>
              <a:rPr lang="en-US" b="1" dirty="0"/>
              <a:t>statefu</a:t>
            </a:r>
            <a:r>
              <a:rPr lang="en-US" dirty="0"/>
              <a:t>l, meaning you do not need the same rules for both outbound traffic and inbound. </a:t>
            </a:r>
          </a:p>
          <a:p>
            <a:pPr marL="285750" indent="-285750" algn="l">
              <a:buFont typeface="Wingdings" panose="05000000000000000000" charset="0"/>
              <a:buChar char=""/>
            </a:pPr>
            <a:r>
              <a:rPr lang="en-US" dirty="0"/>
              <a:t>Each rule is comprised of four fields: ‘Type’, ‘Protocol’, ‘Port Range’, and ‘Source’. This applies for both ‘Inbound’ and ‘Outbound’ rules.</a:t>
            </a:r>
          </a:p>
          <a:p>
            <a:pPr marL="285750" indent="-285750" algn="l">
              <a:buFont typeface="Wingdings" panose="05000000000000000000" charset="0"/>
              <a:buChar char=""/>
            </a:pPr>
            <a:r>
              <a:rPr lang="en-US" b="1" dirty="0"/>
              <a:t> Type: </a:t>
            </a:r>
            <a:r>
              <a:rPr lang="en-US" dirty="0"/>
              <a:t>      The drop down list allows you to select common protocols like SSH, RDP, or HTTP. You can also choose custom protocols.</a:t>
            </a:r>
          </a:p>
          <a:p>
            <a:pPr marL="285750" indent="-285750" algn="l">
              <a:buFont typeface="Wingdings" panose="05000000000000000000" charset="0"/>
              <a:buChar char=""/>
            </a:pPr>
            <a:r>
              <a:rPr lang="en-US" dirty="0"/>
              <a:t> </a:t>
            </a:r>
            <a:r>
              <a:rPr lang="en-US" b="1" dirty="0"/>
              <a:t>Protocol:</a:t>
            </a:r>
            <a:r>
              <a:rPr lang="en-US" dirty="0"/>
              <a:t>   This is typically greyed out, as it’s covered by most ‘Type’ choices. However, if you create a custom rule, you can specify your protocol (TCP/UDP etc.) here.</a:t>
            </a:r>
          </a:p>
          <a:p>
            <a:pPr marL="285750" indent="-285750" algn="l">
              <a:buFont typeface="Wingdings" panose="05000000000000000000" charset="0"/>
              <a:buChar char=""/>
            </a:pPr>
            <a:r>
              <a:rPr lang="en-US" dirty="0"/>
              <a:t> </a:t>
            </a:r>
            <a:r>
              <a:rPr lang="en-US" b="1" dirty="0"/>
              <a:t>Port Range:</a:t>
            </a:r>
            <a:r>
              <a:rPr lang="en-US" dirty="0"/>
              <a:t> This value will also usually be pre-filled, reflecting the default port or port range for your chosen protocol. However, there might be times when you prefer to use custom ports.</a:t>
            </a:r>
          </a:p>
          <a:p>
            <a:pPr marL="285750" indent="-285750" algn="l">
              <a:buFont typeface="Wingdings" panose="05000000000000000000" charset="0"/>
              <a:buChar char=""/>
            </a:pPr>
            <a:r>
              <a:rPr lang="en-US" dirty="0"/>
              <a:t> </a:t>
            </a:r>
            <a:r>
              <a:rPr lang="en-US" b="1" dirty="0"/>
              <a:t>Source: </a:t>
            </a:r>
            <a:r>
              <a:rPr lang="en-US" dirty="0"/>
              <a:t>    This can be a Network Subnet range, a specific IP address, or another AWS security group. You can also leave access open to the entire Internet using the ‘Anywhere (0.0.0.0/0)’ value.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63880" y="926465"/>
            <a:ext cx="11444605" cy="4246245"/>
          </a:xfrm>
          <a:prstGeom prst="rect">
            <a:avLst/>
          </a:prstGeom>
          <a:noFill/>
        </p:spPr>
        <p:txBody>
          <a:bodyPr wrap="square" rtlCol="0">
            <a:spAutoFit/>
          </a:bodyPr>
          <a:lstStyle/>
          <a:p>
            <a:pPr algn="l"/>
            <a:r>
              <a:rPr lang="en-US" b="1" dirty="0"/>
              <a:t>Network ACLs (NACL):</a:t>
            </a:r>
            <a:r>
              <a:rPr lang="en-US" dirty="0"/>
              <a:t> </a:t>
            </a:r>
          </a:p>
          <a:p>
            <a:pPr algn="l"/>
            <a:endParaRPr lang="en-US" dirty="0"/>
          </a:p>
          <a:p>
            <a:pPr marL="285750" indent="-285750" algn="l">
              <a:buFont typeface="Wingdings" panose="05000000000000000000" charset="0"/>
              <a:buChar char=""/>
            </a:pPr>
            <a:r>
              <a:rPr lang="en-US" dirty="0"/>
              <a:t>A network access control list (ACL) is an optional layer of security for your VPC that acts as a firewall for controlling traffic in and out of one or more subnets.</a:t>
            </a:r>
          </a:p>
          <a:p>
            <a:pPr marL="285750" indent="-285750" algn="l">
              <a:buFont typeface="Wingdings" panose="05000000000000000000" charset="0"/>
              <a:buChar char=""/>
            </a:pPr>
            <a:r>
              <a:rPr lang="en-US" dirty="0"/>
              <a:t>ACLs monitor and filter traffic moving in and out of a network.</a:t>
            </a:r>
          </a:p>
          <a:p>
            <a:pPr marL="285750" indent="-285750" algn="l">
              <a:buFont typeface="Wingdings" panose="05000000000000000000" charset="0"/>
              <a:buChar char=""/>
            </a:pPr>
            <a:r>
              <a:rPr lang="en-US" dirty="0"/>
              <a:t>You can attach an ACL to one or more subnets within your Virtual Private Cloud (VPC).</a:t>
            </a:r>
          </a:p>
          <a:p>
            <a:pPr marL="285750" indent="-285750" algn="l">
              <a:buFont typeface="Wingdings" panose="05000000000000000000" charset="0"/>
              <a:buChar char=""/>
            </a:pPr>
            <a:r>
              <a:rPr lang="en-US" dirty="0"/>
              <a:t>If you haven’t created a custom ACL, then your subnets will automatically be associated with your VPC’s default ACL which ‘Allows’ all traffic to flow into and out of the network.</a:t>
            </a:r>
          </a:p>
          <a:p>
            <a:pPr marL="285750" indent="-285750" algn="l">
              <a:buFont typeface="Wingdings" panose="05000000000000000000" charset="0"/>
              <a:buChar char=""/>
            </a:pPr>
            <a:r>
              <a:rPr lang="en-US" dirty="0"/>
              <a:t>This is important, because ACL rules are read in </a:t>
            </a:r>
            <a:r>
              <a:rPr lang="en-US" b="1" dirty="0"/>
              <a:t>ascending order</a:t>
            </a:r>
          </a:p>
          <a:p>
            <a:pPr marL="285750" indent="-285750" algn="l">
              <a:buFont typeface="Wingdings" panose="05000000000000000000" charset="0"/>
              <a:buChar char=""/>
            </a:pPr>
            <a:r>
              <a:rPr lang="en-US" dirty="0"/>
              <a:t>You can number of your rules starting at one (which will be read first), and going as high as 32766. </a:t>
            </a:r>
          </a:p>
          <a:p>
            <a:pPr marL="285750" indent="-285750" algn="l">
              <a:buFont typeface="Wingdings" panose="05000000000000000000" charset="0"/>
              <a:buChar char=""/>
            </a:pPr>
            <a:r>
              <a:rPr lang="en-US" dirty="0"/>
              <a:t>I would suggest that you leave a gap of at least 50 numbers between each of your rules (i.e., 50, 100, 150…) to allow you to more easily add new rules in sequence later, if it should be necessary.</a:t>
            </a:r>
          </a:p>
          <a:p>
            <a:pPr marL="285750" indent="-285750" algn="l">
              <a:buFont typeface="Wingdings" panose="05000000000000000000" charset="0"/>
              <a:buChar char=""/>
            </a:pPr>
            <a:r>
              <a:rPr lang="en-US" dirty="0"/>
              <a:t>ACLs, on the other hand, are </a:t>
            </a:r>
            <a:r>
              <a:rPr lang="en-US" b="1" dirty="0"/>
              <a:t>stateless</a:t>
            </a:r>
            <a:r>
              <a:rPr lang="en-US" dirty="0"/>
              <a:t>. </a:t>
            </a:r>
          </a:p>
          <a:p>
            <a:pPr marL="285750" indent="-285750" algn="l">
              <a:buFont typeface="Wingdings" panose="05000000000000000000" charset="0"/>
              <a:buChar char=""/>
            </a:pPr>
            <a:r>
              <a:rPr lang="en-US" dirty="0"/>
              <a:t>Therefore, when creating your rules, you may need to apply an outbound reply rule to permit responses to inbound requests.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p:nvPr>
        </p:nvPicPr>
        <p:blipFill>
          <a:blip r:embed="rId2"/>
          <a:stretch>
            <a:fillRect/>
          </a:stretch>
        </p:blipFill>
        <p:spPr>
          <a:xfrm>
            <a:off x="1680845" y="762635"/>
            <a:ext cx="8830310" cy="5229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50545" y="384175"/>
            <a:ext cx="11323955" cy="5631180"/>
          </a:xfrm>
          <a:prstGeom prst="rect">
            <a:avLst/>
          </a:prstGeom>
          <a:noFill/>
        </p:spPr>
        <p:txBody>
          <a:bodyPr wrap="square" rtlCol="0">
            <a:spAutoFit/>
          </a:bodyPr>
          <a:lstStyle/>
          <a:p>
            <a:pPr algn="l"/>
            <a:r>
              <a:rPr lang="en-US" b="1" dirty="0"/>
              <a:t>Let’s explain these fields: </a:t>
            </a:r>
          </a:p>
          <a:p>
            <a:pPr algn="l"/>
            <a:r>
              <a:rPr lang="en-US" dirty="0"/>
              <a:t>   </a:t>
            </a:r>
          </a:p>
          <a:p>
            <a:pPr marL="285750" indent="-285750" algn="l">
              <a:buFont typeface="Wingdings" panose="05000000000000000000" charset="0"/>
              <a:buChar char=""/>
            </a:pPr>
            <a:r>
              <a:rPr lang="en-US" b="1" dirty="0"/>
              <a:t>Rule: </a:t>
            </a:r>
            <a:r>
              <a:rPr lang="en-US" dirty="0"/>
              <a:t>  As we mentioned, ACL rules are read in </a:t>
            </a:r>
            <a:r>
              <a:rPr lang="en-US" b="1" dirty="0"/>
              <a:t>ascending order</a:t>
            </a:r>
            <a:r>
              <a:rPr lang="en-US" dirty="0"/>
              <a:t>, but only until a rule matching the packet is found. </a:t>
            </a:r>
          </a:p>
          <a:p>
            <a:pPr indent="0" algn="l">
              <a:buFont typeface="Wingdings" panose="05000000000000000000" charset="0"/>
              <a:buNone/>
            </a:pPr>
            <a:r>
              <a:rPr lang="en-US" dirty="0"/>
              <a:t>                  Care should be taken to number your rules appropriately when creating your rule base.</a:t>
            </a:r>
          </a:p>
          <a:p>
            <a:pPr marL="285750" indent="-285750" algn="l">
              <a:buFont typeface="Wingdings" panose="05000000000000000000" charset="0"/>
              <a:buChar char=""/>
            </a:pPr>
            <a:r>
              <a:rPr lang="en-US" b="1" dirty="0"/>
              <a:t>Type:</a:t>
            </a:r>
            <a:r>
              <a:rPr lang="en-US" dirty="0"/>
              <a:t>   This drop down list allows you to select from a list of common protocol types, including SSH, RDP, HTTP, and             POP3. You can alternatively specify custom protocols such as varieties of ICMP.</a:t>
            </a:r>
          </a:p>
          <a:p>
            <a:pPr marL="285750" indent="-285750" algn="l">
              <a:buFont typeface="Wingdings" panose="05000000000000000000" charset="0"/>
              <a:buChar char=""/>
            </a:pPr>
            <a:r>
              <a:rPr lang="en-US" b="1" dirty="0"/>
              <a:t>Protocol:</a:t>
            </a:r>
            <a:r>
              <a:rPr lang="en-US" dirty="0"/>
              <a:t>  Based on your choice for ‘Type’, the Protocol option might be greyed out. For custom rules like TCP/UDP however, you should provide a value.</a:t>
            </a:r>
          </a:p>
          <a:p>
            <a:pPr marL="285750" indent="-285750" algn="l">
              <a:buFont typeface="Wingdings" panose="05000000000000000000" charset="0"/>
              <a:buChar char=""/>
            </a:pPr>
            <a:r>
              <a:rPr lang="en-US" b="1" dirty="0"/>
              <a:t>Port Range:</a:t>
            </a:r>
            <a:r>
              <a:rPr lang="en-US" dirty="0"/>
              <a:t>  If you do create a custom rule, you’ll need to specify the port range for the protocol to use</a:t>
            </a:r>
          </a:p>
          <a:p>
            <a:pPr marL="285750" indent="-285750" algn="l">
              <a:buFont typeface="Wingdings" panose="05000000000000000000" charset="0"/>
              <a:buChar char=""/>
            </a:pPr>
            <a:r>
              <a:rPr lang="en-US" b="1" dirty="0"/>
              <a:t>Source: </a:t>
            </a:r>
            <a:r>
              <a:rPr lang="en-US" dirty="0"/>
              <a:t>     This can be a network subnet range, a specific IP address, or even left open to traffic from anywhere (using this value: </a:t>
            </a:r>
            <a:r>
              <a:rPr lang="en-US" b="1" dirty="0"/>
              <a:t>0.0.0.0/0</a:t>
            </a:r>
            <a:r>
              <a:rPr lang="en-US" dirty="0"/>
              <a:t>).</a:t>
            </a:r>
          </a:p>
          <a:p>
            <a:pPr marL="285750" indent="-285750" algn="l">
              <a:buFont typeface="Wingdings" panose="05000000000000000000" charset="0"/>
              <a:buChar char=""/>
            </a:pPr>
            <a:r>
              <a:rPr lang="en-US" b="1" dirty="0"/>
              <a:t>Allow/Deny:</a:t>
            </a:r>
            <a:r>
              <a:rPr lang="en-US" dirty="0"/>
              <a:t>  Each rule must include an action specifying whether the defined traffic will be allowed to pass or not.</a:t>
            </a:r>
          </a:p>
          <a:p>
            <a:pPr indent="0" algn="l">
              <a:buFont typeface="Wingdings" panose="05000000000000000000" charset="0"/>
              <a:buNone/>
            </a:pPr>
            <a:endParaRPr lang="en-US" dirty="0"/>
          </a:p>
          <a:p>
            <a:pPr indent="0" algn="l">
              <a:buFont typeface="Wingdings" panose="05000000000000000000" charset="0"/>
              <a:buNone/>
            </a:pPr>
            <a:endParaRPr lang="en-US" dirty="0"/>
          </a:p>
          <a:p>
            <a:pPr marL="285750" indent="-285750" algn="l">
              <a:buFont typeface="Wingdings" panose="05000000000000000000" charset="0"/>
              <a:buChar char=""/>
            </a:pPr>
            <a:r>
              <a:rPr lang="en-US" dirty="0"/>
              <a:t>When creating your ACLs be aware that there is a default limit of 20 inbound and 20 outbound rules per list. </a:t>
            </a:r>
          </a:p>
          <a:p>
            <a:pPr marL="285750" indent="-285750" algn="l">
              <a:buFont typeface="Wingdings" panose="05000000000000000000" charset="0"/>
              <a:buChar char=""/>
            </a:pPr>
            <a:r>
              <a:rPr lang="en-US" dirty="0"/>
              <a:t>You can associate a network ACL with multiple subnets; however, a subnet can be associated with only one network ACL at a time.</a:t>
            </a:r>
          </a:p>
          <a:p>
            <a:pPr marL="285750" indent="-285750" algn="l">
              <a:buFont typeface="Wingdings" panose="05000000000000000000" charset="0"/>
              <a:buChar char=""/>
            </a:pPr>
            <a:r>
              <a:rPr lang="en-US" dirty="0"/>
              <a:t>The highest number that you can use for a rule is 32766. </a:t>
            </a:r>
          </a:p>
          <a:p>
            <a:pPr marL="285750" indent="-285750" algn="l">
              <a:buFont typeface="Wingdings" panose="05000000000000000000" charset="0"/>
              <a:buChar char=""/>
            </a:pPr>
            <a:r>
              <a:rPr lang="en-US" dirty="0"/>
              <a:t> We recommend that you start by creating rules in increments (for example, increments of 10 or 100) so that you can insert new rules where you need to later 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1108</Words>
  <Application>Microsoft Office PowerPoint</Application>
  <PresentationFormat>Widescreen</PresentationFormat>
  <Paragraphs>63</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ganesh</dc:creator>
  <cp:lastModifiedBy>sivasaiganesh sunkara</cp:lastModifiedBy>
  <cp:revision>25</cp:revision>
  <dcterms:created xsi:type="dcterms:W3CDTF">2018-10-03T11:54:00Z</dcterms:created>
  <dcterms:modified xsi:type="dcterms:W3CDTF">2020-08-28T08:29:13Z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