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70" r:id="rId6"/>
    <p:sldId id="271" r:id="rId7"/>
    <p:sldId id="274" r:id="rId8"/>
    <p:sldId id="275" r:id="rId9"/>
    <p:sldId id="276" r:id="rId10"/>
    <p:sldId id="277" r:id="rId11"/>
    <p:sldId id="278" r:id="rId12"/>
    <p:sldId id="281" r:id="rId13"/>
    <p:sldId id="265" r:id="rId14"/>
    <p:sldId id="266" r:id="rId15"/>
    <p:sldId id="282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 Projet UF" id="{C2D180AE-FB08-43DB-BF26-66DB20CB2397}">
          <p14:sldIdLst>
            <p14:sldId id="257"/>
            <p14:sldId id="259"/>
          </p14:sldIdLst>
        </p14:section>
        <p14:section name="Introduction" id="{C3D10C9C-FF10-42CE-8CC7-6605BBEC5D6D}">
          <p14:sldIdLst>
            <p14:sldId id="260"/>
            <p14:sldId id="264"/>
            <p14:sldId id="270"/>
            <p14:sldId id="271"/>
            <p14:sldId id="274"/>
            <p14:sldId id="275"/>
            <p14:sldId id="276"/>
            <p14:sldId id="277"/>
            <p14:sldId id="278"/>
            <p14:sldId id="281"/>
          </p14:sldIdLst>
        </p14:section>
        <p14:section name="Le projet" id="{57BEA9B6-0145-4F73-A29E-631DF2411AB5}">
          <p14:sldIdLst>
            <p14:sldId id="265"/>
            <p14:sldId id="266"/>
            <p14:sldId id="282"/>
          </p14:sldIdLst>
        </p14:section>
        <p14:section name="Conclusion" id="{2F6173F6-18D4-4D1A-A17A-4EBFE2D7A75D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DE821-C772-49BA-9CB2-BEDE75AED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63FD7A-41CC-495E-B886-913ADEB70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03C28-10F2-49D1-9E1D-A9D6188D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84E1F9-51E5-45FD-B37B-9BC1B0C3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3AE57-49C4-48DA-9C28-E660892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C05B5-44A3-4034-9FF2-28DD47E4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5AF48B-FCF9-4842-B8A6-988EFF41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EA835-9C95-43E8-A123-3916997A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6C9C6-BD6E-4E58-BA06-CCD72FD7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F27F1-168F-4ED9-978F-99C47755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9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BC28DA-979F-4367-AE69-DE7EC0D9E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6764C2-9B0D-4B6E-85CD-820EBCD9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A6DB09-0F6C-4576-A69F-28745C72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F0797-52F2-4D2A-872D-03F5F796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9F972-ECEC-4EFC-8250-02474A16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43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47F78-A297-407A-BCD8-2C5DE341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2893D-C291-446F-B7DB-78A92F32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C5D9B-2BBA-4768-A983-16554854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045B2-5BBB-4CEE-84D4-A538165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51FF2-1166-43BF-BED2-1CFFDE4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44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5C2B8-ADCF-4514-872C-C9C1B1C9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493C02-7047-42CD-8279-DBBE5377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59B62-B20A-479F-AFA3-395BB96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0E45C-2D3A-4EDF-921E-C7458599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6F4EC-ABE0-4E41-BB59-552EB6D2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7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EC97D-BD16-43D0-BA11-AB7952BA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035CD0-E692-452E-B068-9C13ADC5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27F5F-8692-4AC2-923B-8F1D07B2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39950-9BD5-4397-8C8B-1895E0FC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D2B5DB-DC3B-4C77-B251-F114069D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FE6378-BCF0-41C6-B1D4-03B928C4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25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72C46-3722-46D1-91C7-98BD4F76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9DD80F-950A-4304-883B-949C101B8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B981E8-9583-499E-90C2-F1CBD64A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6888AB-C065-4915-8EDC-6CA5046B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5EBB0B-7D31-4690-9AB4-BFEF0497E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C9D9F0-C179-4B25-9F04-21CBF588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5F4424-B667-4BAA-A6B5-CF350024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64244D-CF45-4741-9C6D-C427AE15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73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2D757-EA68-4062-8994-CDC7B2CF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F6D525-BB55-4EBF-87F5-89F0B854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86EE3-2A84-40B1-8B8D-AF527EDC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AB4CE8-25FF-479A-BAB7-C6634845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11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56892D-6DDE-4870-85B2-B0045D73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9DC301-633F-45D2-974D-D373962A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B36EF3-156B-46C7-B863-C221720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73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39704-D703-43B3-86E3-17CD9EC7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05ED3-DA00-431C-B829-6B956029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265923-33B2-41F8-AB23-B034456A9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ADCA69-9836-40FE-8139-083E4FCC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E68FC-F3B0-4340-BC0D-1FE8470C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A263F-E9AE-4D9F-B66D-EDF3FD5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64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821A1-0CE1-44FC-BEC4-38022113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D442A2-7FE6-432F-B20D-7786A2EB3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867A19-4ABF-45D7-BA06-21F4BA88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2B1990-68B8-4E16-B703-85CE88A4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50ECB-8B6D-4C58-91E3-E46F75BA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1856-82EA-4A87-8510-21EA5EA5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77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76FFD8-5402-4318-A4EF-2F5B323D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A25166-C422-400F-AEEF-D07928BC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A05D6-F758-46AC-883C-9FC2F5E2E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4A90-6B0A-4BFD-899A-B5753D89F042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CF052-622F-42B3-8CFB-323764D08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575BFE-9A08-4AA4-B0D9-F63B3184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4FF5-F24A-4879-983D-A9A2222C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5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B16D140-4A14-45FA-A14F-5F62610D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080" y="822589"/>
            <a:ext cx="5150115" cy="5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5416383" y="-317732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15408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4044099" y="1054555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Connexion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05FBAA-1F51-4A4F-9EAA-AAB4B00B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B7AD087-D81F-4299-91AA-66E28463E3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24" t="10329" r="8881" b="16999"/>
          <a:stretch/>
        </p:blipFill>
        <p:spPr>
          <a:xfrm>
            <a:off x="925868" y="1851168"/>
            <a:ext cx="10167582" cy="49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061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5416383" y="-317732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15408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4044099" y="1054555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Administration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05FBAA-1F51-4A4F-9EAA-AAB4B00B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AF6ABCD-DE96-46D4-ACA3-8FE0F4EC78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3" t="17577" r="60149" b="5122"/>
          <a:stretch/>
        </p:blipFill>
        <p:spPr>
          <a:xfrm>
            <a:off x="1240335" y="1918802"/>
            <a:ext cx="3854720" cy="493919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C3A164-05E7-4BE3-ABC0-CC432675A3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3" t="15360" r="68334" b="10030"/>
          <a:stretch/>
        </p:blipFill>
        <p:spPr>
          <a:xfrm>
            <a:off x="6603999" y="1918802"/>
            <a:ext cx="3390901" cy="49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444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5416383" y="-317732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15408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4044099" y="1054555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Commande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05FBAA-1F51-4A4F-9EAA-AAB4B00B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AA49229-9CD0-48AE-8E27-DA0A7DB805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4" t="9931" r="34179" b="5123"/>
          <a:stretch/>
        </p:blipFill>
        <p:spPr>
          <a:xfrm>
            <a:off x="0" y="1978925"/>
            <a:ext cx="6330500" cy="4879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1EA16DC-8705-4E8F-AB1B-D0DFCED8CE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77" t="17577" r="13694" b="11244"/>
          <a:stretch/>
        </p:blipFill>
        <p:spPr>
          <a:xfrm>
            <a:off x="5732060" y="1978924"/>
            <a:ext cx="6459940" cy="48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407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2045386" y="507430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2760692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Le </a:t>
            </a:r>
            <a:r>
              <a:rPr lang="en-US" sz="4400" dirty="0" err="1">
                <a:latin typeface="Bahnschrift SemiLight" panose="020B0502040204020203" pitchFamily="34" charset="0"/>
              </a:rPr>
              <a:t>projet</a:t>
            </a:r>
            <a:r>
              <a:rPr lang="en-US" sz="4400" dirty="0">
                <a:latin typeface="Bahnschrift SemiLight" panose="020B0502040204020203" pitchFamily="34" charset="0"/>
              </a:rPr>
              <a:t>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62092D-6196-4D0C-937B-BB4F366EF114}"/>
              </a:ext>
            </a:extLst>
          </p:cNvPr>
          <p:cNvSpPr txBox="1"/>
          <p:nvPr/>
        </p:nvSpPr>
        <p:spPr>
          <a:xfrm>
            <a:off x="673102" y="1876889"/>
            <a:ext cx="339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Le Site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8AB7B4-B243-4800-A3FB-618100409957}"/>
              </a:ext>
            </a:extLst>
          </p:cNvPr>
          <p:cNvSpPr txBox="1"/>
          <p:nvPr/>
        </p:nvSpPr>
        <p:spPr>
          <a:xfrm>
            <a:off x="673102" y="3345557"/>
            <a:ext cx="10833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3200" dirty="0">
                <a:latin typeface="Bahnschrift SemiLight" panose="020B0502040204020203" pitchFamily="34" charset="0"/>
              </a:rPr>
              <a:t>API : Spring</a:t>
            </a:r>
          </a:p>
          <a:p>
            <a:pPr marL="914400" lvl="1" indent="-457200">
              <a:buFontTx/>
              <a:buChar char="-"/>
            </a:pPr>
            <a:endParaRPr lang="fr-FR" sz="32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3200" dirty="0">
                <a:latin typeface="Bahnschrift SemiLight" panose="020B0502040204020203" pitchFamily="34" charset="0"/>
              </a:rPr>
              <a:t>Base de données : MySQL</a:t>
            </a:r>
          </a:p>
          <a:p>
            <a:pPr marL="457200" indent="-457200">
              <a:buFontTx/>
              <a:buChar char="-"/>
            </a:pPr>
            <a:endParaRPr lang="fr-FR" sz="32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3200" dirty="0">
                <a:latin typeface="Bahnschrift SemiLight" panose="020B0502040204020203" pitchFamily="34" charset="0"/>
              </a:rPr>
              <a:t>Site web : Bootstrap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41BE5EF-0553-4230-B11E-D4DB9908B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2164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3061383" y="-508567"/>
            <a:ext cx="646333" cy="54228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2760692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Le </a:t>
            </a:r>
            <a:r>
              <a:rPr lang="en-US" sz="4400" dirty="0" err="1">
                <a:latin typeface="Bahnschrift SemiLight" panose="020B0502040204020203" pitchFamily="34" charset="0"/>
              </a:rPr>
              <a:t>projet</a:t>
            </a:r>
            <a:r>
              <a:rPr lang="en-US" sz="4400" dirty="0">
                <a:latin typeface="Bahnschrift SemiLight" panose="020B0502040204020203" pitchFamily="34" charset="0"/>
              </a:rPr>
              <a:t>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673102" y="1879717"/>
            <a:ext cx="542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Difficultés rencontrées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9BDA3A-D0A1-4FB3-9BC8-9A347C6F48F8}"/>
              </a:ext>
            </a:extLst>
          </p:cNvPr>
          <p:cNvSpPr txBox="1"/>
          <p:nvPr/>
        </p:nvSpPr>
        <p:spPr>
          <a:xfrm>
            <a:off x="233755" y="3285682"/>
            <a:ext cx="557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 SemiLight" panose="020B0502040204020203" pitchFamily="34" charset="0"/>
              </a:rPr>
              <a:t>Au niveau de l’équipe: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261EB69-CBD5-4873-A7FF-DFD175564AA6}"/>
              </a:ext>
            </a:extLst>
          </p:cNvPr>
          <p:cNvSpPr txBox="1"/>
          <p:nvPr/>
        </p:nvSpPr>
        <p:spPr>
          <a:xfrm>
            <a:off x="6616700" y="3285682"/>
            <a:ext cx="557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 SemiLight" panose="020B0502040204020203" pitchFamily="34" charset="0"/>
              </a:rPr>
              <a:t>Au niveau du code: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5A0830-EA1D-4B49-880B-C1F6A9D5D910}"/>
              </a:ext>
            </a:extLst>
          </p:cNvPr>
          <p:cNvSpPr txBox="1"/>
          <p:nvPr/>
        </p:nvSpPr>
        <p:spPr>
          <a:xfrm>
            <a:off x="520698" y="3969778"/>
            <a:ext cx="557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Télétravail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Connaissance insuffisante</a:t>
            </a:r>
          </a:p>
          <a:p>
            <a:pPr marL="457200" indent="-457200">
              <a:buFontTx/>
              <a:buChar char="-"/>
            </a:pPr>
            <a:endParaRPr lang="fr-FR" sz="20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fr-FR" sz="20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fr-FR" sz="20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fr-FR" sz="2000" dirty="0">
              <a:latin typeface="Bahnschrift SemiLight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4E800D-6A6B-488F-9A5C-B111E3BD6530}"/>
              </a:ext>
            </a:extLst>
          </p:cNvPr>
          <p:cNvSpPr txBox="1"/>
          <p:nvPr/>
        </p:nvSpPr>
        <p:spPr>
          <a:xfrm>
            <a:off x="6946900" y="3969778"/>
            <a:ext cx="538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Installation des prérequis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Déploiement </a:t>
            </a:r>
            <a:r>
              <a:rPr lang="fr-FR" sz="2000" dirty="0" err="1">
                <a:latin typeface="Bahnschrift SemiLight" panose="020B0502040204020203" pitchFamily="34" charset="0"/>
              </a:rPr>
              <a:t>TomCat</a:t>
            </a:r>
            <a:endParaRPr lang="fr-FR" sz="20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Encodage UTF8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Hibernate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Liste des produits/Clients</a:t>
            </a:r>
          </a:p>
          <a:p>
            <a:pPr marL="457200" indent="-457200">
              <a:buFontTx/>
              <a:buChar char="-"/>
            </a:pPr>
            <a:endParaRPr lang="fr-FR" sz="2000" dirty="0">
              <a:latin typeface="Bahnschrift SemiLight" panose="020B0502040204020203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999A213-FC4B-4178-B87E-D3699D1FB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2785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3061383" y="-508567"/>
            <a:ext cx="646333" cy="54228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2760692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Le </a:t>
            </a:r>
            <a:r>
              <a:rPr lang="en-US" sz="4400" dirty="0" err="1">
                <a:latin typeface="Bahnschrift SemiLight" panose="020B0502040204020203" pitchFamily="34" charset="0"/>
              </a:rPr>
              <a:t>projet</a:t>
            </a:r>
            <a:r>
              <a:rPr lang="en-US" sz="4400" dirty="0">
                <a:latin typeface="Bahnschrift SemiLight" panose="020B0502040204020203" pitchFamily="34" charset="0"/>
              </a:rPr>
              <a:t>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673102" y="1879717"/>
            <a:ext cx="542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Améliorations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9BDA3A-D0A1-4FB3-9BC8-9A347C6F48F8}"/>
              </a:ext>
            </a:extLst>
          </p:cNvPr>
          <p:cNvSpPr txBox="1"/>
          <p:nvPr/>
        </p:nvSpPr>
        <p:spPr>
          <a:xfrm>
            <a:off x="233754" y="3058824"/>
            <a:ext cx="10684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 SemiLight" panose="020B0502040204020203" pitchFamily="34" charset="0"/>
              </a:rPr>
              <a:t>Quelques améliorations et fonctionnalités manquante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5A0830-EA1D-4B49-880B-C1F6A9D5D910}"/>
              </a:ext>
            </a:extLst>
          </p:cNvPr>
          <p:cNvSpPr txBox="1"/>
          <p:nvPr/>
        </p:nvSpPr>
        <p:spPr>
          <a:xfrm>
            <a:off x="351843" y="3756985"/>
            <a:ext cx="11393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Paiement en ligne (</a:t>
            </a:r>
            <a:r>
              <a:rPr lang="fr-FR" sz="2000" dirty="0" err="1">
                <a:latin typeface="Bahnschrift SemiLight" panose="020B0502040204020203" pitchFamily="34" charset="0"/>
              </a:rPr>
              <a:t>Braintree</a:t>
            </a:r>
            <a:r>
              <a:rPr lang="fr-FR" sz="2000" dirty="0">
                <a:latin typeface="Bahnschrift SemiLight" panose="020B0502040204020203" pitchFamily="34" charset="0"/>
              </a:rPr>
              <a:t>, </a:t>
            </a:r>
            <a:r>
              <a:rPr lang="fr-FR" sz="2000" dirty="0" err="1">
                <a:latin typeface="Bahnschrift SemiLight" panose="020B0502040204020203" pitchFamily="34" charset="0"/>
              </a:rPr>
              <a:t>Stripe</a:t>
            </a:r>
            <a:r>
              <a:rPr lang="fr-FR" sz="2000" dirty="0">
                <a:latin typeface="Bahnschrift SemiLight" panose="020B0502040204020203" pitchFamily="34" charset="0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Facture par mail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Historique des achats 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Edition fiche client directement du compte admin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Correction des erreur 404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Confirmation compte par mail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Ajout certificat SSL (sécurité)</a:t>
            </a:r>
          </a:p>
          <a:p>
            <a:pPr marL="457200" indent="-457200">
              <a:buFontTx/>
              <a:buChar char="-"/>
            </a:pPr>
            <a:r>
              <a:rPr lang="fr-FR" sz="2000" dirty="0">
                <a:latin typeface="Bahnschrift SemiLight" panose="020B0502040204020203" pitchFamily="34" charset="0"/>
              </a:rPr>
              <a:t>Design et </a:t>
            </a:r>
            <a:r>
              <a:rPr lang="fr-FR" sz="2000" dirty="0" err="1">
                <a:latin typeface="Bahnschrift SemiLight" panose="020B0502040204020203" pitchFamily="34" charset="0"/>
              </a:rPr>
              <a:t>template</a:t>
            </a:r>
            <a:endParaRPr lang="fr-FR" sz="20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fr-FR" sz="20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fr-FR" sz="20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fr-FR" sz="2000" dirty="0">
              <a:latin typeface="Bahnschrift SemiLight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fr-FR" sz="2000" dirty="0">
              <a:latin typeface="Bahnschrift SemiLight" panose="020B0502040204020203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999A213-FC4B-4178-B87E-D3699D1FB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0941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2045386" y="507430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297389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673102" y="1879717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 résumé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B5D8FB-095A-41E6-8ABE-2A274586B7D2}"/>
              </a:ext>
            </a:extLst>
          </p:cNvPr>
          <p:cNvSpPr txBox="1"/>
          <p:nvPr/>
        </p:nvSpPr>
        <p:spPr>
          <a:xfrm>
            <a:off x="1244600" y="2908300"/>
            <a:ext cx="9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571C59-566F-4FA9-8565-4942DD6DAE81}"/>
              </a:ext>
            </a:extLst>
          </p:cNvPr>
          <p:cNvSpPr txBox="1"/>
          <p:nvPr/>
        </p:nvSpPr>
        <p:spPr>
          <a:xfrm>
            <a:off x="878575" y="3277632"/>
            <a:ext cx="1083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latin typeface="Bahnschrift SemiLight" panose="020B0502040204020203" pitchFamily="34" charset="0"/>
              </a:rPr>
              <a:t>Mise en situation réelle du travail à distance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Bahnschrift SemiLight" panose="020B0502040204020203" pitchFamily="34" charset="0"/>
              </a:rPr>
              <a:t>Compétence et apprentissage en J2E, </a:t>
            </a:r>
            <a:r>
              <a:rPr lang="fr-FR" sz="2800" dirty="0" err="1">
                <a:latin typeface="Bahnschrift SemiLight" panose="020B0502040204020203" pitchFamily="34" charset="0"/>
              </a:rPr>
              <a:t>TomCat</a:t>
            </a:r>
            <a:r>
              <a:rPr lang="fr-FR" sz="2800" dirty="0">
                <a:latin typeface="Bahnschrift SemiLight" panose="020B0502040204020203" pitchFamily="34" charset="0"/>
              </a:rPr>
              <a:t>, Spring, Maven, Hibernate.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0304E96-B541-4DCF-9F06-91094F241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13648"/>
            <a:ext cx="2197100" cy="14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4198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 r="72151"/>
          <a:stretch/>
        </p:blipFill>
        <p:spPr>
          <a:xfrm rot="5400000">
            <a:off x="5724370" y="-3324556"/>
            <a:ext cx="743259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294183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Bahnschrift SemiLight" panose="020B0502040204020203" pitchFamily="34" charset="0"/>
              </a:rPr>
              <a:t>Sommaire</a:t>
            </a:r>
            <a:r>
              <a:rPr lang="en-US" sz="4400" dirty="0">
                <a:latin typeface="Bahnschrift SemiLight" panose="020B0502040204020203" pitchFamily="34" charset="0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FF02A8A-AD9D-4375-83E8-282C9099FB49}"/>
              </a:ext>
            </a:extLst>
          </p:cNvPr>
          <p:cNvSpPr txBox="1"/>
          <p:nvPr/>
        </p:nvSpPr>
        <p:spPr>
          <a:xfrm>
            <a:off x="-53332" y="2448278"/>
            <a:ext cx="406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Introduction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4010667" y="2448277"/>
            <a:ext cx="406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Le projet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6C9E39-A9CF-4C06-9610-C65C864790E4}"/>
              </a:ext>
            </a:extLst>
          </p:cNvPr>
          <p:cNvSpPr txBox="1"/>
          <p:nvPr/>
        </p:nvSpPr>
        <p:spPr>
          <a:xfrm>
            <a:off x="8127998" y="2443120"/>
            <a:ext cx="40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Conclusion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3975104" y="3479800"/>
            <a:ext cx="3919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Le site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Difficultés rencontrées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Axes d’améliorations</a:t>
            </a:r>
          </a:p>
          <a:p>
            <a:r>
              <a:rPr lang="fr-FR" sz="2800" dirty="0">
                <a:latin typeface="Bahnschrift SemiLight" panose="020B0502040204020203" pitchFamily="34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E95FE8-FF30-434C-A3E5-65B6DC3C7554}"/>
              </a:ext>
            </a:extLst>
          </p:cNvPr>
          <p:cNvSpPr txBox="1"/>
          <p:nvPr/>
        </p:nvSpPr>
        <p:spPr>
          <a:xfrm>
            <a:off x="8216897" y="3447874"/>
            <a:ext cx="422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Résumé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7EC4876-4FA0-4901-8793-8DBF65B114AE}"/>
              </a:ext>
            </a:extLst>
          </p:cNvPr>
          <p:cNvSpPr txBox="1"/>
          <p:nvPr/>
        </p:nvSpPr>
        <p:spPr>
          <a:xfrm>
            <a:off x="233755" y="3479800"/>
            <a:ext cx="3975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Prérequis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endParaRPr lang="fr-FR" sz="2800" dirty="0">
              <a:latin typeface="Bahnschrift SemiLight" panose="020B0502040204020203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1DA3596-5181-4777-A10D-5A66537B3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61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2045386" y="507430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338906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Introduction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673102" y="1879717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Présentation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Bahnschrift SemiLight" panose="020B0502040204020203" pitchFamily="34" charset="0"/>
              </a:rPr>
              <a:t>Site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7FAA3A-CFA4-4C93-9DBB-7DD596FE0D71}"/>
              </a:ext>
            </a:extLst>
          </p:cNvPr>
          <p:cNvSpPr txBox="1"/>
          <p:nvPr/>
        </p:nvSpPr>
        <p:spPr>
          <a:xfrm>
            <a:off x="825500" y="3263900"/>
            <a:ext cx="1083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SemiLight" panose="020B0502040204020203" pitchFamily="34" charset="0"/>
              </a:rPr>
              <a:t>Le but de e-</a:t>
            </a:r>
            <a:r>
              <a:rPr lang="fr-FR" dirty="0" err="1">
                <a:latin typeface="Bahnschrift SemiLight" panose="020B0502040204020203" pitchFamily="34" charset="0"/>
              </a:rPr>
              <a:t>FoodStore</a:t>
            </a:r>
            <a:r>
              <a:rPr lang="fr-FR" dirty="0">
                <a:latin typeface="Bahnschrift SemiLight" panose="020B0502040204020203" pitchFamily="34" charset="0"/>
              </a:rPr>
              <a:t> est de faciliter l’achat de plusieurs produits alimentaires via un site web. </a:t>
            </a:r>
            <a:br>
              <a:rPr lang="fr-FR" dirty="0">
                <a:latin typeface="Bahnschrift SemiLight" panose="020B0502040204020203" pitchFamily="34" charset="0"/>
              </a:rPr>
            </a:br>
            <a:endParaRPr lang="fr-FR" dirty="0">
              <a:latin typeface="Bahnschrift SemiLight" panose="020B0502040204020203" pitchFamily="34" charset="0"/>
            </a:endParaRPr>
          </a:p>
          <a:p>
            <a:r>
              <a:rPr lang="fr-FR" dirty="0">
                <a:latin typeface="Bahnschrift SemiLight" panose="020B0502040204020203" pitchFamily="34" charset="0"/>
              </a:rPr>
              <a:t>Ce site web pourra être réutilisé et adapté pour d’autres objectifs.</a:t>
            </a:r>
          </a:p>
          <a:p>
            <a:endParaRPr lang="fr-FR" dirty="0">
              <a:latin typeface="Bahnschrift SemiLight" panose="020B0502040204020203" pitchFamily="34" charset="0"/>
            </a:endParaRPr>
          </a:p>
          <a:p>
            <a:r>
              <a:rPr lang="fr-FR" dirty="0">
                <a:latin typeface="Bahnschrift SemiLight" panose="020B0502040204020203" pitchFamily="34" charset="0"/>
              </a:rPr>
              <a:t>L’utilisateur pourra s’inscrire et passer commande.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4F24AE4-1CA4-4DBD-BAF0-243A6189C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005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2045386" y="507430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15408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673102" y="1879717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Les prérequis</a:t>
            </a:r>
          </a:p>
        </p:txBody>
      </p:sp>
      <p:pic>
        <p:nvPicPr>
          <p:cNvPr id="1026" name="Picture 2" descr="Résultat de recherche d'images pour &quot;wamp&quot;">
            <a:extLst>
              <a:ext uri="{FF2B5EF4-FFF2-40B4-BE49-F238E27FC236}">
                <a16:creationId xmlns:a16="http://schemas.microsoft.com/office/drawing/2014/main" id="{B0B6830F-5676-4943-9564-BFBB8913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3" y="4212401"/>
            <a:ext cx="1315849" cy="13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Mysql&quot;">
            <a:extLst>
              <a:ext uri="{FF2B5EF4-FFF2-40B4-BE49-F238E27FC236}">
                <a16:creationId xmlns:a16="http://schemas.microsoft.com/office/drawing/2014/main" id="{174D5E11-1B78-412B-837A-30D72FA1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8" y="2938462"/>
            <a:ext cx="1905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java langage&quot;">
            <a:extLst>
              <a:ext uri="{FF2B5EF4-FFF2-40B4-BE49-F238E27FC236}">
                <a16:creationId xmlns:a16="http://schemas.microsoft.com/office/drawing/2014/main" id="{1C2BA6AA-FF32-4A73-8787-D93A28BF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885" y="3068620"/>
            <a:ext cx="14573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16465A4-5B48-4177-824E-CC7AAEEFA3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CF3C77E-E19C-436A-8705-F8DA2765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24" y="4212401"/>
            <a:ext cx="1315849" cy="13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Tomcat&quot;">
            <a:extLst>
              <a:ext uri="{FF2B5EF4-FFF2-40B4-BE49-F238E27FC236}">
                <a16:creationId xmlns:a16="http://schemas.microsoft.com/office/drawing/2014/main" id="{4F1A96C2-DF02-4BFF-9980-BB5A4BB4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27" y="2687620"/>
            <a:ext cx="19050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9652EA-C03E-48B5-BE5F-3A855C85739F}"/>
              </a:ext>
            </a:extLst>
          </p:cNvPr>
          <p:cNvSpPr/>
          <p:nvPr/>
        </p:nvSpPr>
        <p:spPr>
          <a:xfrm>
            <a:off x="7670409" y="3224175"/>
            <a:ext cx="4380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172B4D"/>
                </a:solidFill>
                <a:latin typeface="Bahnschrift Light" panose="020B0502040204020203" pitchFamily="34" charset="0"/>
              </a:rPr>
              <a:t>Environment</a:t>
            </a:r>
            <a:r>
              <a:rPr lang="fr-FR" b="1" dirty="0">
                <a:solidFill>
                  <a:srgbClr val="172B4D"/>
                </a:solidFill>
                <a:latin typeface="Bahnschrift Light" panose="020B0502040204020203" pitchFamily="34" charset="0"/>
              </a:rPr>
              <a:t>:</a:t>
            </a:r>
            <a:r>
              <a:rPr lang="fr-FR" dirty="0">
                <a:solidFill>
                  <a:srgbClr val="172B4D"/>
                </a:solidFill>
                <a:latin typeface="Bahnschrift Light" panose="020B0502040204020203" pitchFamily="34" charset="0"/>
              </a:rPr>
              <a:t> JDK, </a:t>
            </a:r>
            <a:r>
              <a:rPr lang="fr-FR" dirty="0" err="1">
                <a:solidFill>
                  <a:srgbClr val="172B4D"/>
                </a:solidFill>
                <a:latin typeface="Bahnschrift Light" panose="020B0502040204020203" pitchFamily="34" charset="0"/>
              </a:rPr>
              <a:t>TomCat</a:t>
            </a:r>
            <a:r>
              <a:rPr lang="fr-FR" dirty="0">
                <a:solidFill>
                  <a:srgbClr val="172B4D"/>
                </a:solidFill>
                <a:latin typeface="Bahnschrift Light" panose="020B0502040204020203" pitchFamily="34" charset="0"/>
              </a:rPr>
              <a:t>, </a:t>
            </a:r>
            <a:r>
              <a:rPr lang="fr-FR" dirty="0" err="1">
                <a:solidFill>
                  <a:srgbClr val="172B4D"/>
                </a:solidFill>
                <a:latin typeface="Bahnschrift Light" panose="020B0502040204020203" pitchFamily="34" charset="0"/>
              </a:rPr>
              <a:t>IntelliJ</a:t>
            </a:r>
            <a:r>
              <a:rPr lang="fr-FR" dirty="0">
                <a:solidFill>
                  <a:srgbClr val="172B4D"/>
                </a:solidFill>
                <a:latin typeface="Bahnschrift Light" panose="020B0502040204020203" pitchFamily="34" charset="0"/>
              </a:rPr>
              <a:t> IDEA</a:t>
            </a:r>
            <a:endParaRPr lang="fr-FR" dirty="0"/>
          </a:p>
          <a:p>
            <a:br>
              <a:rPr lang="fr-FR" dirty="0">
                <a:latin typeface="Bahnschrift Light" panose="020B0502040204020203" pitchFamily="34" charset="0"/>
              </a:rPr>
            </a:br>
            <a:r>
              <a:rPr lang="fr-FR" b="1" dirty="0">
                <a:solidFill>
                  <a:srgbClr val="172B4D"/>
                </a:solidFill>
                <a:latin typeface="Bahnschrift Light" panose="020B0502040204020203" pitchFamily="34" charset="0"/>
              </a:rPr>
              <a:t>Technologies: </a:t>
            </a:r>
            <a:r>
              <a:rPr lang="fr-FR" dirty="0">
                <a:solidFill>
                  <a:srgbClr val="172B4D"/>
                </a:solidFill>
                <a:latin typeface="Bahnschrift Light" panose="020B0502040204020203" pitchFamily="34" charset="0"/>
              </a:rPr>
              <a:t>Spring Boot, Java, Hibernate, Template Bootstrap.</a:t>
            </a:r>
          </a:p>
          <a:p>
            <a:endParaRPr lang="fr-FR" dirty="0">
              <a:solidFill>
                <a:srgbClr val="172B4D"/>
              </a:solidFill>
              <a:latin typeface="Bahnschrift Light" panose="020B0502040204020203" pitchFamily="34" charset="0"/>
            </a:endParaRPr>
          </a:p>
          <a:p>
            <a:endParaRPr lang="fr-FR" dirty="0">
              <a:solidFill>
                <a:srgbClr val="172B4D"/>
              </a:solidFill>
              <a:latin typeface="Bahnschrift Light" panose="020B0502040204020203" pitchFamily="34" charset="0"/>
            </a:endParaRPr>
          </a:p>
          <a:p>
            <a:r>
              <a:rPr lang="fr-FR" b="1" dirty="0">
                <a:solidFill>
                  <a:srgbClr val="172B4D"/>
                </a:solidFill>
                <a:latin typeface="Bahnschrift Light" panose="020B0502040204020203" pitchFamily="34" charset="0"/>
              </a:rPr>
              <a:t>Collaboration</a:t>
            </a:r>
            <a:r>
              <a:rPr lang="fr-FR" dirty="0">
                <a:solidFill>
                  <a:srgbClr val="172B4D"/>
                </a:solidFill>
                <a:latin typeface="Bahnschrift Light" panose="020B0502040204020203" pitchFamily="34" charset="0"/>
              </a:rPr>
              <a:t>: Git, Trello</a:t>
            </a:r>
          </a:p>
          <a:p>
            <a:endParaRPr lang="fr-FR" dirty="0">
              <a:latin typeface="Bahnschrift Light" panose="020B0502040204020203" pitchFamily="34" charset="0"/>
            </a:endParaRPr>
          </a:p>
        </p:txBody>
      </p:sp>
      <p:pic>
        <p:nvPicPr>
          <p:cNvPr id="2" name="Picture 2" descr="Spring : la validation simplifiée avec Spring. Démos pratiques ...">
            <a:extLst>
              <a:ext uri="{FF2B5EF4-FFF2-40B4-BE49-F238E27FC236}">
                <a16:creationId xmlns:a16="http://schemas.microsoft.com/office/drawing/2014/main" id="{82C45947-06C2-443F-9700-5A971497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14" y="4101338"/>
            <a:ext cx="1905001" cy="14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639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5320848" y="1410382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15408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3948564" y="2782669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Démo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05FBAA-1F51-4A4F-9EAA-AAB4B00B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03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5416383" y="-317732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15408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4044099" y="1054555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05FBAA-1F51-4A4F-9EAA-AAB4B00B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04B114-0660-49C5-AA8D-58FCE77EC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2" t="13714" r="7313" b="8438"/>
          <a:stretch/>
        </p:blipFill>
        <p:spPr>
          <a:xfrm>
            <a:off x="996287" y="1867243"/>
            <a:ext cx="9908274" cy="499075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543F813-21EE-462C-B8D1-4BE4593F67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1" t="43380" r="4514" b="9035"/>
          <a:stretch/>
        </p:blipFill>
        <p:spPr>
          <a:xfrm>
            <a:off x="996287" y="4885899"/>
            <a:ext cx="9908273" cy="20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169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5416383" y="-317732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15408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4044099" y="1054555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Nos Produits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05FBAA-1F51-4A4F-9EAA-AAB4B00B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0695BDE-D12D-4CE5-B973-15FF87E07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2" t="15360" r="6754" b="5123"/>
          <a:stretch/>
        </p:blipFill>
        <p:spPr>
          <a:xfrm>
            <a:off x="1279315" y="1895074"/>
            <a:ext cx="9288791" cy="47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945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5416383" y="-317732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15408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4044099" y="1054555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Panier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05FBAA-1F51-4A4F-9EAA-AAB4B00B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3E00FF4-6763-4638-8910-22509E5147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2" t="10328" r="3854" b="5124"/>
          <a:stretch/>
        </p:blipFill>
        <p:spPr>
          <a:xfrm>
            <a:off x="1224724" y="1823063"/>
            <a:ext cx="9288791" cy="48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533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C943094B-6152-4210-8DD1-E62DE905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" t="82839" r="75464"/>
          <a:stretch/>
        </p:blipFill>
        <p:spPr>
          <a:xfrm rot="5400000">
            <a:off x="5416383" y="-317732"/>
            <a:ext cx="646333" cy="3390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081F8-C6BE-4A64-B55D-5D13C4C80C9B}"/>
              </a:ext>
            </a:extLst>
          </p:cNvPr>
          <p:cNvSpPr/>
          <p:nvPr/>
        </p:nvSpPr>
        <p:spPr>
          <a:xfrm>
            <a:off x="469932" y="352821"/>
            <a:ext cx="15408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Bahnschrift SemiLight" panose="020B0502040204020203" pitchFamily="34" charset="0"/>
              </a:rPr>
              <a:t>Intro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EE6B-E070-4F15-A49D-11D498E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8298"/>
          <a:stretch/>
        </p:blipFill>
        <p:spPr>
          <a:xfrm>
            <a:off x="233755" y="200875"/>
            <a:ext cx="236177" cy="10056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ED1A59-1A0A-476D-A2FB-62F157C208A3}"/>
              </a:ext>
            </a:extLst>
          </p:cNvPr>
          <p:cNvSpPr txBox="1"/>
          <p:nvPr/>
        </p:nvSpPr>
        <p:spPr>
          <a:xfrm>
            <a:off x="4044099" y="1054555"/>
            <a:ext cx="339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Inscription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AA56CA-88BE-4FFF-9DA0-54CE29EE900C}"/>
              </a:ext>
            </a:extLst>
          </p:cNvPr>
          <p:cNvSpPr txBox="1"/>
          <p:nvPr/>
        </p:nvSpPr>
        <p:spPr>
          <a:xfrm>
            <a:off x="12026901" y="-3096772"/>
            <a:ext cx="406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Présentations des fonctionnalités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Démo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Bahnschrift SemiLight" panose="020B0502040204020203" pitchFamily="34" charset="0"/>
              </a:rPr>
              <a:t>Fonction du projet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05FBAA-1F51-4A4F-9EAA-AAB4B00B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72" b="18686"/>
          <a:stretch/>
        </p:blipFill>
        <p:spPr>
          <a:xfrm>
            <a:off x="9994900" y="25400"/>
            <a:ext cx="2197100" cy="145201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77E8C01-9DEF-46BA-A271-5381FC9318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2" t="9532" r="7202" b="5123"/>
          <a:stretch/>
        </p:blipFill>
        <p:spPr>
          <a:xfrm>
            <a:off x="1538622" y="1816544"/>
            <a:ext cx="8860972" cy="48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994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303</Words>
  <Application>Microsoft Office PowerPoint</Application>
  <PresentationFormat>Grand écran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Bahnschrift Light</vt:lpstr>
      <vt:lpstr>Bahnschrift SemiLight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Ganesh Radje</dc:creator>
  <cp:lastModifiedBy>BORGI Ihcen</cp:lastModifiedBy>
  <cp:revision>32</cp:revision>
  <dcterms:created xsi:type="dcterms:W3CDTF">2020-06-08T11:05:11Z</dcterms:created>
  <dcterms:modified xsi:type="dcterms:W3CDTF">2020-06-09T10:42:54Z</dcterms:modified>
</cp:coreProperties>
</file>