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64" r:id="rId5"/>
    <p:sldId id="261" r:id="rId6"/>
    <p:sldId id="270" r:id="rId7"/>
    <p:sldId id="258" r:id="rId8"/>
    <p:sldId id="259" r:id="rId9"/>
    <p:sldId id="265" r:id="rId10"/>
    <p:sldId id="274" r:id="rId11"/>
    <p:sldId id="273" r:id="rId12"/>
    <p:sldId id="272" r:id="rId13"/>
    <p:sldId id="271" r:id="rId14"/>
    <p:sldId id="275" r:id="rId15"/>
    <p:sldId id="260" r:id="rId16"/>
    <p:sldId id="269" r:id="rId17"/>
    <p:sldId id="262" r:id="rId18"/>
    <p:sldId id="276" r:id="rId19"/>
    <p:sldId id="277"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C342CC-7473-485C-BEAA-84E51A4E657F}"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395087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197999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322161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439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1237539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C342CC-7473-485C-BEAA-84E51A4E657F}"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1281892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C342CC-7473-485C-BEAA-84E51A4E657F}"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3681819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342CC-7473-485C-BEAA-84E51A4E657F}"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263728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342CC-7473-485C-BEAA-84E51A4E657F}"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284867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342CC-7473-485C-BEAA-84E51A4E657F}"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87506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C342CC-7473-485C-BEAA-84E51A4E657F}"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428298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128081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C342CC-7473-485C-BEAA-84E51A4E657F}" type="datetimeFigureOut">
              <a:rPr lang="en-IN" smtClean="0"/>
              <a:t>10-10-2021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130183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C342CC-7473-485C-BEAA-84E51A4E657F}"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213852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342CC-7473-485C-BEAA-84E51A4E657F}" type="datetimeFigureOut">
              <a:rPr lang="en-IN" smtClean="0"/>
              <a:t>10-10-2021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401524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72199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C342CC-7473-485C-BEAA-84E51A4E657F}"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5111B-960D-4CD8-9275-2F22A50F3E42}" type="slidenum">
              <a:rPr lang="en-IN" smtClean="0"/>
              <a:t>‹#›</a:t>
            </a:fld>
            <a:endParaRPr lang="en-IN"/>
          </a:p>
        </p:txBody>
      </p:sp>
    </p:spTree>
    <p:extLst>
      <p:ext uri="{BB962C8B-B14F-4D97-AF65-F5344CB8AC3E}">
        <p14:creationId xmlns:p14="http://schemas.microsoft.com/office/powerpoint/2010/main" val="223730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C342CC-7473-485C-BEAA-84E51A4E657F}" type="datetimeFigureOut">
              <a:rPr lang="en-IN" smtClean="0"/>
              <a:t>10-10-2021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75111B-960D-4CD8-9275-2F22A50F3E42}" type="slidenum">
              <a:rPr lang="en-IN" smtClean="0"/>
              <a:t>‹#›</a:t>
            </a:fld>
            <a:endParaRPr lang="en-IN"/>
          </a:p>
        </p:txBody>
      </p:sp>
    </p:spTree>
    <p:extLst>
      <p:ext uri="{BB962C8B-B14F-4D97-AF65-F5344CB8AC3E}">
        <p14:creationId xmlns:p14="http://schemas.microsoft.com/office/powerpoint/2010/main" val="1899358415"/>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044" y="127489"/>
            <a:ext cx="10714893" cy="1859574"/>
          </a:xfrm>
        </p:spPr>
        <p:txBody>
          <a:bodyPr>
            <a:noAutofit/>
          </a:bodyPr>
          <a:lstStyle/>
          <a:p>
            <a:pPr algn="ctr"/>
            <a:r>
              <a:rPr lang="en-US" sz="3600" b="1" dirty="0"/>
              <a:t>STQA MINI PROJECT  1</a:t>
            </a:r>
            <a:br>
              <a:rPr lang="en-US" sz="3600" b="1" dirty="0"/>
            </a:br>
            <a:r>
              <a:rPr lang="en-US" sz="3600" b="1" dirty="0"/>
              <a:t> PARKING MANAGEMENT SYSTEM</a:t>
            </a:r>
            <a:endParaRPr lang="en-IN" sz="3600" b="1" dirty="0"/>
          </a:p>
        </p:txBody>
      </p:sp>
      <p:sp>
        <p:nvSpPr>
          <p:cNvPr id="5" name="TextBox 4"/>
          <p:cNvSpPr txBox="1"/>
          <p:nvPr/>
        </p:nvSpPr>
        <p:spPr>
          <a:xfrm>
            <a:off x="6593306" y="2508739"/>
            <a:ext cx="5416832" cy="3632533"/>
          </a:xfrm>
          <a:prstGeom prst="rect">
            <a:avLst/>
          </a:prstGeom>
          <a:noFill/>
        </p:spPr>
        <p:txBody>
          <a:bodyPr wrap="square" rtlCol="0">
            <a:spAutoFit/>
          </a:bodyPr>
          <a:lstStyle/>
          <a:p>
            <a:br>
              <a:rPr lang="en-IN" b="0" dirty="0">
                <a:effectLst/>
              </a:rPr>
            </a:br>
            <a:r>
              <a:rPr lang="en-IN" b="1" dirty="0"/>
              <a:t>Group Members</a:t>
            </a:r>
            <a:endParaRPr lang="en-IN" b="1" dirty="0">
              <a:effectLst/>
            </a:endParaRPr>
          </a:p>
          <a:p>
            <a:endParaRPr lang="en-IN" b="0" dirty="0">
              <a:effectLst/>
            </a:endParaRPr>
          </a:p>
          <a:p>
            <a:pPr marR="123190" algn="ctr">
              <a:lnSpc>
                <a:spcPct val="113000"/>
              </a:lnSpc>
              <a:tabLst>
                <a:tab pos="2289175" algn="l"/>
              </a:tabLst>
            </a:pPr>
            <a:r>
              <a:rPr lang="en-US" sz="1800" dirty="0">
                <a:effectLst/>
                <a:latin typeface="Arial MT"/>
                <a:ea typeface="Arial MT"/>
                <a:cs typeface="Arial MT"/>
              </a:rPr>
              <a:t>Bhavansh Gupta       BECOA134</a:t>
            </a:r>
            <a:endParaRPr lang="en-IN" sz="1800" dirty="0">
              <a:effectLst/>
              <a:latin typeface="Times New Roman" panose="02020603050405020304" pitchFamily="18" charset="0"/>
              <a:ea typeface="Times New Roman" panose="02020603050405020304" pitchFamily="18" charset="0"/>
            </a:endParaRPr>
          </a:p>
          <a:p>
            <a:pPr marR="123190" algn="ctr">
              <a:lnSpc>
                <a:spcPct val="113000"/>
              </a:lnSpc>
              <a:tabLst>
                <a:tab pos="2289175" algn="l"/>
              </a:tabLst>
            </a:pPr>
            <a:r>
              <a:rPr lang="en-US" sz="1800" dirty="0">
                <a:effectLst/>
                <a:latin typeface="Arial MT"/>
                <a:ea typeface="Arial MT"/>
                <a:cs typeface="Arial MT"/>
              </a:rPr>
              <a:t>Jitendra Joshi            BECOA139</a:t>
            </a:r>
            <a:endParaRPr lang="en-IN" sz="1800" dirty="0">
              <a:effectLst/>
              <a:latin typeface="Times New Roman" panose="02020603050405020304" pitchFamily="18" charset="0"/>
              <a:ea typeface="Times New Roman" panose="02020603050405020304" pitchFamily="18" charset="0"/>
            </a:endParaRPr>
          </a:p>
          <a:p>
            <a:pPr marR="123190" algn="ctr">
              <a:lnSpc>
                <a:spcPct val="113000"/>
              </a:lnSpc>
              <a:tabLst>
                <a:tab pos="2289175" algn="l"/>
              </a:tabLst>
            </a:pPr>
            <a:r>
              <a:rPr lang="en-US" sz="1800" dirty="0">
                <a:effectLst/>
                <a:latin typeface="Arial MT"/>
                <a:ea typeface="Arial MT"/>
                <a:cs typeface="Arial MT"/>
              </a:rPr>
              <a:t>Ganesh Shinde         BECOA164</a:t>
            </a:r>
            <a:endParaRPr lang="en-IN" sz="1800" dirty="0">
              <a:effectLst/>
              <a:latin typeface="Times New Roman" panose="02020603050405020304" pitchFamily="18" charset="0"/>
              <a:ea typeface="Times New Roman" panose="02020603050405020304" pitchFamily="18" charset="0"/>
            </a:endParaRPr>
          </a:p>
          <a:p>
            <a:pPr marR="123190" algn="ctr">
              <a:lnSpc>
                <a:spcPct val="113000"/>
              </a:lnSpc>
              <a:tabLst>
                <a:tab pos="2289175" algn="l"/>
              </a:tabLst>
            </a:pPr>
            <a:r>
              <a:rPr lang="en-US" sz="1800" dirty="0">
                <a:effectLst/>
                <a:latin typeface="Arial MT"/>
                <a:ea typeface="Arial MT"/>
                <a:cs typeface="Arial MT"/>
              </a:rPr>
              <a:t>Vaishali </a:t>
            </a:r>
            <a:r>
              <a:rPr lang="en-US" sz="1800" dirty="0" err="1">
                <a:effectLst/>
                <a:latin typeface="Arial MT"/>
                <a:ea typeface="Arial MT"/>
                <a:cs typeface="Arial MT"/>
              </a:rPr>
              <a:t>Avhale</a:t>
            </a:r>
            <a:r>
              <a:rPr lang="en-US" sz="1800" dirty="0">
                <a:effectLst/>
                <a:latin typeface="Arial MT"/>
                <a:ea typeface="Arial MT"/>
                <a:cs typeface="Arial MT"/>
              </a:rPr>
              <a:t>          BECOA104</a:t>
            </a:r>
            <a:endParaRPr lang="en-IN" sz="1800" dirty="0">
              <a:effectLst/>
              <a:latin typeface="Times New Roman" panose="02020603050405020304" pitchFamily="18" charset="0"/>
              <a:ea typeface="Times New Roman" panose="02020603050405020304" pitchFamily="18" charset="0"/>
            </a:endParaRPr>
          </a:p>
          <a:p>
            <a:endParaRPr lang="en-IN" b="0" dirty="0">
              <a:effectLst/>
            </a:endParaRPr>
          </a:p>
          <a:p>
            <a:pPr marR="123190">
              <a:lnSpc>
                <a:spcPct val="113000"/>
              </a:lnSpc>
              <a:tabLst>
                <a:tab pos="2289175" algn="l"/>
              </a:tabLst>
            </a:pPr>
            <a:r>
              <a:rPr lang="en-US" sz="1800" b="1" dirty="0">
                <a:effectLst/>
                <a:latin typeface="Arial MT"/>
                <a:ea typeface="Arial MT"/>
                <a:cs typeface="Arial MT"/>
              </a:rPr>
              <a:t>Guide</a:t>
            </a:r>
            <a:endParaRPr lang="en-IN" sz="1800" dirty="0">
              <a:effectLst/>
              <a:latin typeface="Times New Roman" panose="02020603050405020304" pitchFamily="18" charset="0"/>
              <a:ea typeface="Times New Roman" panose="02020603050405020304" pitchFamily="18" charset="0"/>
            </a:endParaRPr>
          </a:p>
          <a:p>
            <a:pPr marR="123190" algn="ctr">
              <a:lnSpc>
                <a:spcPct val="113000"/>
              </a:lnSpc>
              <a:tabLst>
                <a:tab pos="2289175" algn="l"/>
              </a:tabLst>
            </a:pPr>
            <a:r>
              <a:rPr lang="en-US" sz="1800" dirty="0">
                <a:effectLst/>
                <a:latin typeface="Arial MT"/>
                <a:ea typeface="Arial MT"/>
                <a:cs typeface="Arial MT"/>
              </a:rPr>
              <a:t>Prof. Manjiri Ranjanikar</a:t>
            </a:r>
            <a:endParaRPr lang="en-IN" sz="1800" dirty="0">
              <a:effectLst/>
              <a:latin typeface="Times New Roman" panose="02020603050405020304" pitchFamily="18" charset="0"/>
              <a:ea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80293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5" name="Picture 4" descr="Graphical user interface, application, Word&#10;&#10;Description automatically generated">
            <a:extLst>
              <a:ext uri="{FF2B5EF4-FFF2-40B4-BE49-F238E27FC236}">
                <a16:creationId xmlns:a16="http://schemas.microsoft.com/office/drawing/2014/main" id="{A1FECF9E-5132-498F-B42A-E2114AFC9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79" y="1595437"/>
            <a:ext cx="5740400" cy="3667125"/>
          </a:xfrm>
          <a:prstGeom prst="rect">
            <a:avLst/>
          </a:prstGeom>
        </p:spPr>
      </p:pic>
      <p:pic>
        <p:nvPicPr>
          <p:cNvPr id="7" name="Picture 6" descr="Graphical user interface, application, Word&#10;&#10;Description automatically generated">
            <a:extLst>
              <a:ext uri="{FF2B5EF4-FFF2-40B4-BE49-F238E27FC236}">
                <a16:creationId xmlns:a16="http://schemas.microsoft.com/office/drawing/2014/main" id="{1C9A5470-80A0-4C6A-AAF8-6CB91B13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5437"/>
            <a:ext cx="5740400" cy="3635375"/>
          </a:xfrm>
          <a:prstGeom prst="rect">
            <a:avLst/>
          </a:prstGeom>
        </p:spPr>
      </p:pic>
    </p:spTree>
    <p:extLst>
      <p:ext uri="{BB962C8B-B14F-4D97-AF65-F5344CB8AC3E}">
        <p14:creationId xmlns:p14="http://schemas.microsoft.com/office/powerpoint/2010/main" val="206564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5" name="Picture 4" descr="Graphical user interface&#10;&#10;Description automatically generated">
            <a:extLst>
              <a:ext uri="{FF2B5EF4-FFF2-40B4-BE49-F238E27FC236}">
                <a16:creationId xmlns:a16="http://schemas.microsoft.com/office/drawing/2014/main" id="{A7E02A96-1074-4CCD-A9CC-8CB69FFE8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343209"/>
            <a:ext cx="5740400" cy="3658235"/>
          </a:xfrm>
          <a:prstGeom prst="rect">
            <a:avLst/>
          </a:prstGeom>
        </p:spPr>
      </p:pic>
      <p:pic>
        <p:nvPicPr>
          <p:cNvPr id="7" name="Picture 6">
            <a:extLst>
              <a:ext uri="{FF2B5EF4-FFF2-40B4-BE49-F238E27FC236}">
                <a16:creationId xmlns:a16="http://schemas.microsoft.com/office/drawing/2014/main" id="{2F0E73F0-4096-49F4-94AC-542685C0840E}"/>
              </a:ext>
            </a:extLst>
          </p:cNvPr>
          <p:cNvPicPr>
            <a:picLocks noChangeAspect="1"/>
          </p:cNvPicPr>
          <p:nvPr/>
        </p:nvPicPr>
        <p:blipFill>
          <a:blip r:embed="rId3"/>
          <a:stretch>
            <a:fillRect/>
          </a:stretch>
        </p:blipFill>
        <p:spPr>
          <a:xfrm>
            <a:off x="6327140" y="1343209"/>
            <a:ext cx="5509260" cy="3543300"/>
          </a:xfrm>
          <a:prstGeom prst="rect">
            <a:avLst/>
          </a:prstGeom>
        </p:spPr>
      </p:pic>
    </p:spTree>
    <p:extLst>
      <p:ext uri="{BB962C8B-B14F-4D97-AF65-F5344CB8AC3E}">
        <p14:creationId xmlns:p14="http://schemas.microsoft.com/office/powerpoint/2010/main" val="379614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5" name="Picture 4" descr="Graphical user interface, table&#10;&#10;Description automatically generated">
            <a:extLst>
              <a:ext uri="{FF2B5EF4-FFF2-40B4-BE49-F238E27FC236}">
                <a16:creationId xmlns:a16="http://schemas.microsoft.com/office/drawing/2014/main" id="{B3F9E000-8B76-4E22-A3C3-97099896E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84" y="1443271"/>
            <a:ext cx="5740400" cy="3650615"/>
          </a:xfrm>
          <a:prstGeom prst="rect">
            <a:avLst/>
          </a:prstGeom>
        </p:spPr>
      </p:pic>
      <p:pic>
        <p:nvPicPr>
          <p:cNvPr id="7" name="Picture 6">
            <a:extLst>
              <a:ext uri="{FF2B5EF4-FFF2-40B4-BE49-F238E27FC236}">
                <a16:creationId xmlns:a16="http://schemas.microsoft.com/office/drawing/2014/main" id="{23EB0876-88FB-434F-AEBD-D4654F5F2B6F}"/>
              </a:ext>
            </a:extLst>
          </p:cNvPr>
          <p:cNvPicPr>
            <a:picLocks noChangeAspect="1"/>
          </p:cNvPicPr>
          <p:nvPr/>
        </p:nvPicPr>
        <p:blipFill>
          <a:blip r:embed="rId3"/>
          <a:stretch>
            <a:fillRect/>
          </a:stretch>
        </p:blipFill>
        <p:spPr>
          <a:xfrm>
            <a:off x="6241718" y="1443271"/>
            <a:ext cx="5638800" cy="3749040"/>
          </a:xfrm>
          <a:prstGeom prst="rect">
            <a:avLst/>
          </a:prstGeom>
        </p:spPr>
      </p:pic>
    </p:spTree>
    <p:extLst>
      <p:ext uri="{BB962C8B-B14F-4D97-AF65-F5344CB8AC3E}">
        <p14:creationId xmlns:p14="http://schemas.microsoft.com/office/powerpoint/2010/main" val="116676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5" name="Picture 4" descr="Graphical user interface&#10;&#10;Description automatically generated">
            <a:extLst>
              <a:ext uri="{FF2B5EF4-FFF2-40B4-BE49-F238E27FC236}">
                <a16:creationId xmlns:a16="http://schemas.microsoft.com/office/drawing/2014/main" id="{B324D031-0E7A-4397-A7C7-947DE6B04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20" y="1429702"/>
            <a:ext cx="5740400" cy="3998595"/>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2721131A-A052-433E-8AF4-C22D7F70A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884" y="1429702"/>
            <a:ext cx="5740400" cy="4107180"/>
          </a:xfrm>
          <a:prstGeom prst="rect">
            <a:avLst/>
          </a:prstGeom>
        </p:spPr>
      </p:pic>
    </p:spTree>
    <p:extLst>
      <p:ext uri="{BB962C8B-B14F-4D97-AF65-F5344CB8AC3E}">
        <p14:creationId xmlns:p14="http://schemas.microsoft.com/office/powerpoint/2010/main" val="37142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6" name="Picture 5" descr="Graphical user interface, application&#10;&#10;Description automatically generated">
            <a:extLst>
              <a:ext uri="{FF2B5EF4-FFF2-40B4-BE49-F238E27FC236}">
                <a16:creationId xmlns:a16="http://schemas.microsoft.com/office/drawing/2014/main" id="{75C7F081-8A2B-40CD-B172-F133F0DFA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914400"/>
            <a:ext cx="5105400" cy="5029200"/>
          </a:xfrm>
          <a:prstGeom prst="rect">
            <a:avLst/>
          </a:prstGeom>
        </p:spPr>
      </p:pic>
    </p:spTree>
    <p:extLst>
      <p:ext uri="{BB962C8B-B14F-4D97-AF65-F5344CB8AC3E}">
        <p14:creationId xmlns:p14="http://schemas.microsoft.com/office/powerpoint/2010/main" val="374229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54" y="620102"/>
            <a:ext cx="3812931" cy="602029"/>
          </a:xfrm>
        </p:spPr>
        <p:txBody>
          <a:bodyPr>
            <a:normAutofit fontScale="90000"/>
          </a:bodyPr>
          <a:lstStyle/>
          <a:p>
            <a:r>
              <a:rPr lang="en-US" b="1" u="sng" dirty="0"/>
              <a:t>Test Plan Details</a:t>
            </a:r>
            <a:endParaRPr lang="en-IN" b="1" u="sng" dirty="0"/>
          </a:p>
        </p:txBody>
      </p:sp>
      <p:sp>
        <p:nvSpPr>
          <p:cNvPr id="3" name="Content Placeholder 2"/>
          <p:cNvSpPr>
            <a:spLocks noGrp="1"/>
          </p:cNvSpPr>
          <p:nvPr>
            <p:ph idx="1"/>
          </p:nvPr>
        </p:nvSpPr>
        <p:spPr>
          <a:xfrm>
            <a:off x="404446" y="1934308"/>
            <a:ext cx="10782300" cy="4303590"/>
          </a:xfrm>
        </p:spPr>
        <p:txBody>
          <a:bodyPr>
            <a:normAutofit/>
          </a:bodyPr>
          <a:lstStyle/>
          <a:p>
            <a:pPr marL="457200" lvl="1" indent="0" fontAlgn="base">
              <a:buNone/>
            </a:pPr>
            <a:r>
              <a:rPr lang="en-US" sz="4800" b="1" dirty="0"/>
              <a:t>Introduction</a:t>
            </a:r>
            <a:r>
              <a:rPr lang="en-US" sz="7200" b="1" dirty="0"/>
              <a:t>:</a:t>
            </a:r>
            <a:endParaRPr lang="en-US" sz="7200" dirty="0"/>
          </a:p>
          <a:p>
            <a:r>
              <a:rPr lang="en-US" sz="2800" dirty="0"/>
              <a:t>This system is mainly aimed at reducing manual errors and solving simple time management problems. For each day a new schedule can generated if intended by user. This system is developed using JavaFX and is tested using Junit testing for several test conditions.</a:t>
            </a:r>
            <a:endParaRPr lang="en-IN" sz="2800" dirty="0"/>
          </a:p>
          <a:p>
            <a:pPr marL="0" indent="0">
              <a:buNone/>
            </a:pPr>
            <a:endParaRPr lang="en-IN" sz="3200" dirty="0"/>
          </a:p>
        </p:txBody>
      </p:sp>
    </p:spTree>
    <p:extLst>
      <p:ext uri="{BB962C8B-B14F-4D97-AF65-F5344CB8AC3E}">
        <p14:creationId xmlns:p14="http://schemas.microsoft.com/office/powerpoint/2010/main" val="233539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239" y="436440"/>
            <a:ext cx="10415953" cy="4119518"/>
          </a:xfrm>
        </p:spPr>
        <p:txBody>
          <a:bodyPr>
            <a:normAutofit/>
          </a:bodyPr>
          <a:lstStyle/>
          <a:p>
            <a:pPr fontAlgn="base"/>
            <a:r>
              <a:rPr lang="en-US" sz="3600" b="1" dirty="0"/>
              <a:t> Assumptions of Testing:</a:t>
            </a:r>
          </a:p>
          <a:p>
            <a:pPr fontAlgn="base"/>
            <a:r>
              <a:rPr lang="en-US" dirty="0"/>
              <a:t>Application will be working on Windows 7/8/10 or Ubuntu. Other operating systems, if any, are compatible.</a:t>
            </a:r>
          </a:p>
          <a:p>
            <a:pPr fontAlgn="base"/>
            <a:r>
              <a:rPr lang="en-US" dirty="0"/>
              <a:t>Application is tested on Intel(R) Core (TM) i5 9</a:t>
            </a:r>
            <a:r>
              <a:rPr lang="en-US" baseline="30000" dirty="0"/>
              <a:t>th</a:t>
            </a:r>
            <a:r>
              <a:rPr lang="en-US" dirty="0"/>
              <a:t> Gen, 2.4 GHz processor or higher, 8GB RAM. Other configurations used, if any, are compatible</a:t>
            </a:r>
          </a:p>
          <a:p>
            <a:endParaRPr lang="en-IN" dirty="0"/>
          </a:p>
        </p:txBody>
      </p:sp>
    </p:spTree>
    <p:extLst>
      <p:ext uri="{BB962C8B-B14F-4D97-AF65-F5344CB8AC3E}">
        <p14:creationId xmlns:p14="http://schemas.microsoft.com/office/powerpoint/2010/main" val="140346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129" y="339724"/>
            <a:ext cx="11523785" cy="6439145"/>
          </a:xfrm>
        </p:spPr>
        <p:txBody>
          <a:bodyPr>
            <a:normAutofit fontScale="92500" lnSpcReduction="10000"/>
          </a:bodyPr>
          <a:lstStyle/>
          <a:p>
            <a:pPr fontAlgn="base"/>
            <a:r>
              <a:rPr lang="en-US" sz="4400" b="1" dirty="0"/>
              <a:t>Test Scenarios</a:t>
            </a:r>
          </a:p>
          <a:p>
            <a:r>
              <a:rPr lang="en-US" sz="2400" b="1" dirty="0">
                <a:effectLst/>
                <a:latin typeface="Times New Roman" panose="02020603050405020304" pitchFamily="18" charset="0"/>
                <a:ea typeface="Times New Roman" panose="02020603050405020304" pitchFamily="18" charset="0"/>
              </a:rPr>
              <a:t>Login:</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whether the inserted username and password fields are not blank?</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both the fields are filled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any username and password is correct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system notifies or not on wrong input details?</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any field remains empty or not corrected?</a:t>
            </a:r>
          </a:p>
          <a:p>
            <a:pPr marL="0" lvl="0" indent="0">
              <a:buNone/>
            </a:pP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Add Vehicle: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data is in correct format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any of the fields are empty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data is found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data already exists?</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 validation message pops up on the completion of addition or not?</a:t>
            </a:r>
            <a:endParaRPr lang="en-IN" sz="24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65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129" y="339724"/>
            <a:ext cx="11523785" cy="6439145"/>
          </a:xfrm>
        </p:spPr>
        <p:txBody>
          <a:bodyPr>
            <a:normAutofit/>
          </a:bodyPr>
          <a:lstStyle/>
          <a:p>
            <a:pPr fontAlgn="base"/>
            <a:r>
              <a:rPr lang="en-US" sz="4400" b="1" dirty="0"/>
              <a:t>Test Scenarios</a:t>
            </a:r>
          </a:p>
          <a:p>
            <a:r>
              <a:rPr lang="en-US" sz="2400" b="1" dirty="0">
                <a:effectLst/>
                <a:latin typeface="Times New Roman" panose="02020603050405020304" pitchFamily="18" charset="0"/>
                <a:ea typeface="Times New Roman" panose="02020603050405020304" pitchFamily="18" charset="0"/>
              </a:rPr>
              <a:t>Search and Delete Vehicle: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parking spot is occupied ?</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hours allotted are finished or not ?</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data is deleted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 validation message pops up on the completion of deletion or not?</a:t>
            </a:r>
          </a:p>
          <a:p>
            <a:pPr marL="342900" lvl="0" indent="-342900">
              <a:buFont typeface="+mj-lt"/>
              <a:buAutoNum type="arabicPeriod"/>
            </a:pP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Active Parking Spots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parking spot is occupied ?</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all occupied parking spots are listed or not ?</a:t>
            </a:r>
            <a:endParaRPr lang="en-IN" sz="24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675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129" y="339724"/>
            <a:ext cx="11523785" cy="6439145"/>
          </a:xfrm>
        </p:spPr>
        <p:txBody>
          <a:bodyPr>
            <a:normAutofit/>
          </a:bodyPr>
          <a:lstStyle/>
          <a:p>
            <a:pPr fontAlgn="base"/>
            <a:r>
              <a:rPr lang="en-US" sz="4400" b="1" dirty="0"/>
              <a:t>Test Scenarios</a:t>
            </a:r>
          </a:p>
          <a:p>
            <a:r>
              <a:rPr lang="en-US" sz="2400" b="1" dirty="0">
                <a:effectLst/>
                <a:latin typeface="Times New Roman" panose="02020603050405020304" pitchFamily="18" charset="0"/>
                <a:ea typeface="Times New Roman" panose="02020603050405020304" pitchFamily="18" charset="0"/>
              </a:rPr>
              <a:t>Transaction History:</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Transactions are  added or not?</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post time expiry are the parking spots freed and data is added to transactions or not?</a:t>
            </a: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Total Revenue: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all the total hour count of active parking spots and transactions included or not? </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the input for fees per hour is working ?</a:t>
            </a:r>
            <a:endParaRPr lang="en-IN" sz="24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 message pops up with the total revenue calculated?</a:t>
            </a: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Delete all inactive parking spots:</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u="none" strike="noStrike" dirty="0">
                <a:effectLst/>
                <a:latin typeface="Times New Roman" panose="02020603050405020304" pitchFamily="18" charset="0"/>
                <a:ea typeface="Times New Roman" panose="02020603050405020304" pitchFamily="18" charset="0"/>
              </a:rPr>
              <a:t>To check if all parking spots whose time is expired </a:t>
            </a:r>
            <a:r>
              <a:rPr lang="en-US" sz="1800" u="none" strike="noStrike" dirty="0">
                <a:effectLst/>
                <a:latin typeface="Times New Roman" panose="02020603050405020304" pitchFamily="18" charset="0"/>
                <a:ea typeface="Times New Roman" panose="02020603050405020304" pitchFamily="18" charset="0"/>
              </a:rPr>
              <a:t>are freed or not?</a:t>
            </a:r>
            <a:endParaRPr lang="en-IN" sz="18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13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1800" dirty="0"/>
              <a:t>Parking management system for managing the records of the incoming and outgoing vehicles in an parking. It’s an easy for Admin to retrieve the data if the vehicle has been visited through number he can get that data .</a:t>
            </a:r>
            <a:endParaRPr lang="en-IN" sz="1800" dirty="0"/>
          </a:p>
          <a:p>
            <a:pPr algn="just"/>
            <a:r>
              <a:rPr lang="en-US" sz="1800" dirty="0"/>
              <a:t>Now days in many public places such as malls, multiplex system, hospitals, offices, market areas there is a crucial problem of vehicle parking. The vehicle parking area has many lanes/slots for car parking. So to park a vehicle one has to look for all the lanes. Moreover this involves a lot of manual labor and investment. Instead of vehicle caught in towing the vehicle can park on safe and security with low cost.</a:t>
            </a:r>
            <a:endParaRPr lang="en-IN" sz="1800" dirty="0"/>
          </a:p>
          <a:p>
            <a:r>
              <a:rPr lang="en-US" sz="1800" dirty="0"/>
              <a:t>The objective of this project is to build a Vehicle Parking management system that enables the time management and no parking disputes. The system that will track the entry and exit of cars, maintain a listing of cars within the parking lot, and determine if the parking lot is full or not. It will determine the cost of per vehicle according to their time consumption.</a:t>
            </a:r>
            <a:endParaRPr lang="en-IN" sz="1800" dirty="0"/>
          </a:p>
          <a:p>
            <a:pPr lvl="0"/>
            <a:endParaRPr lang="en-IN" sz="1800" dirty="0"/>
          </a:p>
          <a:p>
            <a:pPr marL="0" indent="0" fontAlgn="base">
              <a:buNone/>
            </a:pPr>
            <a:br>
              <a:rPr lang="en-US" b="0" dirty="0">
                <a:effectLst/>
              </a:rPr>
            </a:br>
            <a:endParaRPr lang="en-IN" dirty="0"/>
          </a:p>
        </p:txBody>
      </p:sp>
    </p:spTree>
    <p:extLst>
      <p:ext uri="{BB962C8B-B14F-4D97-AF65-F5344CB8AC3E}">
        <p14:creationId xmlns:p14="http://schemas.microsoft.com/office/powerpoint/2010/main" val="427898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105" y="238948"/>
            <a:ext cx="8015654" cy="1325563"/>
          </a:xfrm>
        </p:spPr>
        <p:txBody>
          <a:bodyPr/>
          <a:lstStyle/>
          <a:p>
            <a:r>
              <a:rPr lang="en-IN" b="1" dirty="0"/>
              <a:t>Conclusion</a:t>
            </a:r>
          </a:p>
        </p:txBody>
      </p:sp>
      <p:sp>
        <p:nvSpPr>
          <p:cNvPr id="3" name="Content Placeholder 2"/>
          <p:cNvSpPr>
            <a:spLocks noGrp="1"/>
          </p:cNvSpPr>
          <p:nvPr>
            <p:ph idx="1"/>
          </p:nvPr>
        </p:nvSpPr>
        <p:spPr/>
        <p:txBody>
          <a:bodyPr/>
          <a:lstStyle/>
          <a:p>
            <a:r>
              <a:rPr lang="en-IN" sz="2400" dirty="0"/>
              <a:t>We have successfully built and Tested the Parking Management System Software and considering the Test Scenarios have Tested the software Manually and Using Junit Testcases.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59872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371" y="1921041"/>
            <a:ext cx="9482976" cy="1507959"/>
          </a:xfrm>
        </p:spPr>
        <p:txBody>
          <a:bodyPr>
            <a:noAutofit/>
          </a:bodyPr>
          <a:lstStyle/>
          <a:p>
            <a:r>
              <a:rPr lang="en-IN" sz="8000" b="1" dirty="0"/>
              <a:t>THANK YOU !!!</a:t>
            </a:r>
          </a:p>
        </p:txBody>
      </p:sp>
    </p:spTree>
    <p:extLst>
      <p:ext uri="{BB962C8B-B14F-4D97-AF65-F5344CB8AC3E}">
        <p14:creationId xmlns:p14="http://schemas.microsoft.com/office/powerpoint/2010/main" val="7902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normAutofit fontScale="92500" lnSpcReduction="10000"/>
          </a:bodyPr>
          <a:lstStyle/>
          <a:p>
            <a:endParaRPr lang="en-IN" dirty="0"/>
          </a:p>
          <a:p>
            <a:r>
              <a:rPr lang="en-US" sz="2100" dirty="0"/>
              <a:t>We can park our vehicle in our own slot by paying.</a:t>
            </a:r>
          </a:p>
          <a:p>
            <a:pPr lvl="0"/>
            <a:r>
              <a:rPr lang="en-US" sz="2100" dirty="0"/>
              <a:t>Because of that there are no towing problems.</a:t>
            </a:r>
            <a:endParaRPr lang="en-IN" sz="2100" dirty="0"/>
          </a:p>
          <a:p>
            <a:pPr lvl="0"/>
            <a:r>
              <a:rPr lang="en-US" sz="2100" dirty="0"/>
              <a:t>And our vehicle has been parked as a secure condition.</a:t>
            </a:r>
            <a:endParaRPr lang="en-IN" sz="2100" dirty="0"/>
          </a:p>
          <a:p>
            <a:pPr lvl="0"/>
            <a:r>
              <a:rPr lang="en-US" sz="2100" dirty="0"/>
              <a:t> There is no risk for vehicle owner for parking the car.</a:t>
            </a:r>
            <a:endParaRPr lang="en-IN" sz="2100" dirty="0"/>
          </a:p>
          <a:p>
            <a:pPr lvl="0"/>
            <a:r>
              <a:rPr lang="en-US" sz="2100" dirty="0"/>
              <a:t>In case of any damages and problem of vehicle that will claim by parking management.</a:t>
            </a:r>
            <a:endParaRPr lang="en-IN" sz="2100" dirty="0"/>
          </a:p>
          <a:p>
            <a:pPr lvl="0"/>
            <a:r>
              <a:rPr lang="en-US" sz="2100" dirty="0"/>
              <a:t>Maintain records in short time of period.</a:t>
            </a:r>
            <a:endParaRPr lang="en-IN" sz="2100" dirty="0"/>
          </a:p>
          <a:p>
            <a:pPr lvl="0"/>
            <a:r>
              <a:rPr lang="en-US" sz="2100" dirty="0"/>
              <a:t>Determines the parking area is full or not.</a:t>
            </a:r>
            <a:endParaRPr lang="en-IN" sz="2100" dirty="0"/>
          </a:p>
          <a:p>
            <a:pPr lvl="0"/>
            <a:r>
              <a:rPr lang="en-US" sz="2100" dirty="0"/>
              <a:t>Enhances the visitor’s experience.</a:t>
            </a:r>
            <a:endParaRPr lang="en-IN" sz="2100" dirty="0"/>
          </a:p>
          <a:p>
            <a:pPr lvl="0"/>
            <a:r>
              <a:rPr lang="en-US" sz="2100" dirty="0"/>
              <a:t>Generate Total Revenue Report</a:t>
            </a:r>
            <a:endParaRPr lang="en-IN" sz="2100" dirty="0"/>
          </a:p>
          <a:p>
            <a:pPr marL="0" indent="0">
              <a:buNone/>
            </a:pPr>
            <a:endParaRPr lang="en-IN" sz="2000" dirty="0"/>
          </a:p>
          <a:p>
            <a:endParaRPr lang="en-IN" dirty="0"/>
          </a:p>
        </p:txBody>
      </p:sp>
    </p:spTree>
    <p:extLst>
      <p:ext uri="{BB962C8B-B14F-4D97-AF65-F5344CB8AC3E}">
        <p14:creationId xmlns:p14="http://schemas.microsoft.com/office/powerpoint/2010/main" val="37959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a:xfrm>
            <a:off x="712421" y="1663505"/>
            <a:ext cx="10756509" cy="2662311"/>
          </a:xfrm>
        </p:spPr>
        <p:txBody>
          <a:bodyPr>
            <a:normAutofit/>
          </a:bodyPr>
          <a:lstStyle/>
          <a:p>
            <a:pPr algn="just"/>
            <a:r>
              <a:rPr lang="en-US" sz="1700" dirty="0"/>
              <a:t>Parking control system has been generated in such a way that it is filled with many secure devices such as  time and attendance machine, car counting system etc. These features are hereby very necessary nowadays to secure your car and also to evaluate the fee structure for every vehicle’s entry and exit.</a:t>
            </a:r>
            <a:endParaRPr lang="en-IN" sz="1700" dirty="0"/>
          </a:p>
        </p:txBody>
      </p:sp>
    </p:spTree>
    <p:extLst>
      <p:ext uri="{BB962C8B-B14F-4D97-AF65-F5344CB8AC3E}">
        <p14:creationId xmlns:p14="http://schemas.microsoft.com/office/powerpoint/2010/main" val="125590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703" y="249116"/>
            <a:ext cx="10353762" cy="970450"/>
          </a:xfrm>
        </p:spPr>
        <p:txBody>
          <a:bodyPr>
            <a:normAutofit fontScale="90000"/>
          </a:bodyPr>
          <a:lstStyle/>
          <a:p>
            <a:r>
              <a:rPr lang="en-IN" b="1" dirty="0"/>
              <a:t>Block Diagram</a:t>
            </a:r>
            <a:br>
              <a:rPr lang="en-IN" b="1" dirty="0"/>
            </a:br>
            <a:endParaRPr lang="en-IN" dirty="0"/>
          </a:p>
        </p:txBody>
      </p:sp>
      <p:pic>
        <p:nvPicPr>
          <p:cNvPr id="31" name="Picture 30">
            <a:extLst>
              <a:ext uri="{FF2B5EF4-FFF2-40B4-BE49-F238E27FC236}">
                <a16:creationId xmlns:a16="http://schemas.microsoft.com/office/drawing/2014/main" id="{86E1B8C7-BC17-47AF-A549-D6E21B8EEFAF}"/>
              </a:ext>
            </a:extLst>
          </p:cNvPr>
          <p:cNvPicPr>
            <a:picLocks noChangeAspect="1"/>
          </p:cNvPicPr>
          <p:nvPr/>
        </p:nvPicPr>
        <p:blipFill rotWithShape="1">
          <a:blip r:embed="rId2">
            <a:extLst>
              <a:ext uri="{28A0092B-C50C-407E-A947-70E740481C1C}">
                <a14:useLocalDpi xmlns:a14="http://schemas.microsoft.com/office/drawing/2010/main" val="0"/>
              </a:ext>
            </a:extLst>
          </a:blip>
          <a:srcRect l="3366" t="4580" r="2362" b="4063"/>
          <a:stretch/>
        </p:blipFill>
        <p:spPr bwMode="auto">
          <a:xfrm>
            <a:off x="1565030" y="963611"/>
            <a:ext cx="8493369" cy="559589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092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D48BB0-C69B-4D17-ADC7-D6821FEBB9F3}"/>
              </a:ext>
            </a:extLst>
          </p:cNvPr>
          <p:cNvSpPr>
            <a:spLocks noGrp="1"/>
          </p:cNvSpPr>
          <p:nvPr>
            <p:ph type="title"/>
          </p:nvPr>
        </p:nvSpPr>
        <p:spPr>
          <a:xfrm>
            <a:off x="856955" y="0"/>
            <a:ext cx="10353762" cy="727196"/>
          </a:xfrm>
        </p:spPr>
        <p:txBody>
          <a:bodyPr/>
          <a:lstStyle/>
          <a:p>
            <a:r>
              <a:rPr lang="en-IN" dirty="0"/>
              <a:t>Use Case Diagram</a:t>
            </a:r>
          </a:p>
        </p:txBody>
      </p:sp>
      <p:pic>
        <p:nvPicPr>
          <p:cNvPr id="7" name="Picture 6">
            <a:extLst>
              <a:ext uri="{FF2B5EF4-FFF2-40B4-BE49-F238E27FC236}">
                <a16:creationId xmlns:a16="http://schemas.microsoft.com/office/drawing/2014/main" id="{CA8DB7A2-F4B7-4C01-966D-773A3BC0B8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9146" y="727195"/>
            <a:ext cx="4615962" cy="5879383"/>
          </a:xfrm>
          <a:prstGeom prst="rect">
            <a:avLst/>
          </a:prstGeom>
        </p:spPr>
      </p:pic>
    </p:spTree>
    <p:extLst>
      <p:ext uri="{BB962C8B-B14F-4D97-AF65-F5344CB8AC3E}">
        <p14:creationId xmlns:p14="http://schemas.microsoft.com/office/powerpoint/2010/main" val="153631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endParaRPr lang="en-IN" dirty="0"/>
          </a:p>
        </p:txBody>
      </p:sp>
      <p:sp>
        <p:nvSpPr>
          <p:cNvPr id="3" name="Content Placeholder 2"/>
          <p:cNvSpPr>
            <a:spLocks noGrp="1"/>
          </p:cNvSpPr>
          <p:nvPr>
            <p:ph idx="1"/>
          </p:nvPr>
        </p:nvSpPr>
        <p:spPr>
          <a:xfrm>
            <a:off x="592016" y="1491517"/>
            <a:ext cx="10515600" cy="4351338"/>
          </a:xfrm>
        </p:spPr>
        <p:txBody>
          <a:bodyPr>
            <a:normAutofit/>
          </a:bodyPr>
          <a:lstStyle/>
          <a:p>
            <a:pPr marL="36900" indent="0">
              <a:buNone/>
            </a:pPr>
            <a:r>
              <a:rPr lang="en-US" sz="2100" dirty="0"/>
              <a:t>This is how the system shall look like and do when successfully completed. The system shall meet the following functional requirements:</a:t>
            </a:r>
            <a:endParaRPr lang="en-IN" sz="2100" dirty="0"/>
          </a:p>
          <a:p>
            <a:pPr lvl="1" indent="-342900">
              <a:buFont typeface="Wingdings 2" charset="2"/>
              <a:buChar char=""/>
            </a:pPr>
            <a:r>
              <a:rPr lang="en-US" sz="1900" dirty="0"/>
              <a:t>Admin need to enter all details for registration.</a:t>
            </a:r>
            <a:endParaRPr lang="en-IN" sz="1900" dirty="0"/>
          </a:p>
          <a:p>
            <a:pPr lvl="1" indent="-342900">
              <a:buFont typeface="Wingdings 2" charset="2"/>
              <a:buChar char=""/>
            </a:pPr>
            <a:r>
              <a:rPr lang="en-US" sz="1900" dirty="0"/>
              <a:t>Admin need to insert all details about customer and vehicle.</a:t>
            </a:r>
            <a:endParaRPr lang="en-IN" sz="1900" dirty="0"/>
          </a:p>
          <a:p>
            <a:pPr lvl="1" indent="-342900">
              <a:buFont typeface="Wingdings 2" charset="2"/>
              <a:buChar char=""/>
            </a:pPr>
            <a:r>
              <a:rPr lang="en-US" sz="1900" dirty="0"/>
              <a:t>Admin need to save all the details of customer and vehicle.</a:t>
            </a:r>
            <a:endParaRPr lang="en-IN" sz="1900" dirty="0"/>
          </a:p>
          <a:p>
            <a:pPr lvl="1" indent="-342900">
              <a:buFont typeface="Wingdings 2" charset="2"/>
              <a:buChar char=""/>
            </a:pPr>
            <a:r>
              <a:rPr lang="en-US" sz="1900" dirty="0"/>
              <a:t>Admin can retrieve the details of customer.</a:t>
            </a:r>
            <a:endParaRPr lang="en-IN" sz="1900" dirty="0"/>
          </a:p>
          <a:p>
            <a:pPr lvl="1" indent="-342900">
              <a:buFont typeface="Wingdings 2" charset="2"/>
              <a:buChar char=""/>
            </a:pPr>
            <a:r>
              <a:rPr lang="en-US" sz="1900" dirty="0"/>
              <a:t>Admin must generate a report of revenue collected.</a:t>
            </a:r>
            <a:endParaRPr lang="en-IN" sz="1900" dirty="0"/>
          </a:p>
          <a:p>
            <a:pPr lvl="1" indent="-342900">
              <a:buFont typeface="Wingdings 2" charset="2"/>
              <a:buChar char=""/>
            </a:pPr>
            <a:r>
              <a:rPr lang="en-US" sz="1900" dirty="0"/>
              <a:t>Admin can check for all parking spots</a:t>
            </a:r>
            <a:endParaRPr lang="en-IN" sz="1900" dirty="0"/>
          </a:p>
          <a:p>
            <a:pPr lvl="1" indent="-342900">
              <a:buFont typeface="Wingdings 2" charset="2"/>
              <a:buChar char=""/>
            </a:pPr>
            <a:r>
              <a:rPr lang="en-US" sz="1900" dirty="0"/>
              <a:t>Admin can delete remove vehicles after time expires from the record in a single click</a:t>
            </a:r>
            <a:endParaRPr lang="en-IN" sz="1900" dirty="0"/>
          </a:p>
          <a:p>
            <a:pPr lvl="1" indent="-342900">
              <a:buFont typeface="Wingdings 2" charset="2"/>
              <a:buChar char=""/>
            </a:pPr>
            <a:r>
              <a:rPr lang="en-US" sz="1900" dirty="0"/>
              <a:t>Admin can check if a specific parking spot is free or not.</a:t>
            </a:r>
            <a:endParaRPr lang="en-IN" sz="1900" dirty="0"/>
          </a:p>
          <a:p>
            <a:pPr marL="0" lvl="0" indent="0">
              <a:buNone/>
            </a:pPr>
            <a:endParaRPr lang="en-IN" sz="2400" dirty="0"/>
          </a:p>
        </p:txBody>
      </p:sp>
    </p:spTree>
    <p:extLst>
      <p:ext uri="{BB962C8B-B14F-4D97-AF65-F5344CB8AC3E}">
        <p14:creationId xmlns:p14="http://schemas.microsoft.com/office/powerpoint/2010/main" val="386680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endParaRPr lang="en-IN" dirty="0"/>
          </a:p>
        </p:txBody>
      </p:sp>
      <p:sp>
        <p:nvSpPr>
          <p:cNvPr id="3" name="Content Placeholder 2"/>
          <p:cNvSpPr>
            <a:spLocks noGrp="1"/>
          </p:cNvSpPr>
          <p:nvPr>
            <p:ph idx="1"/>
          </p:nvPr>
        </p:nvSpPr>
        <p:spPr/>
        <p:txBody>
          <a:bodyPr>
            <a:normAutofit/>
          </a:bodyPr>
          <a:lstStyle/>
          <a:p>
            <a:pPr lvl="1" fontAlgn="base">
              <a:buFont typeface="Wingdings" panose="05000000000000000000" pitchFamily="2" charset="2"/>
              <a:buChar char="Ø"/>
            </a:pPr>
            <a:endParaRPr lang="en-US" b="1" dirty="0"/>
          </a:p>
          <a:p>
            <a:pPr marL="342900" lvl="0" indent="-342900" fontAlgn="base">
              <a:buFont typeface="Wingdings" panose="05000000000000000000" pitchFamily="2" charset="2"/>
              <a:buChar char="Ø"/>
            </a:pPr>
            <a:r>
              <a:rPr lang="en-US" sz="2100" dirty="0"/>
              <a:t>Performance should be fast.</a:t>
            </a:r>
            <a:endParaRPr lang="en-IN" sz="2100" dirty="0"/>
          </a:p>
          <a:p>
            <a:pPr marL="342900" lvl="0" indent="-342900" fontAlgn="base">
              <a:buFont typeface="Wingdings" panose="05000000000000000000" pitchFamily="2" charset="2"/>
              <a:buChar char="Ø"/>
            </a:pPr>
            <a:r>
              <a:rPr lang="en-US" sz="2100" dirty="0"/>
              <a:t>Software should be easy to use.</a:t>
            </a:r>
            <a:endParaRPr lang="en-IN" sz="2100" dirty="0"/>
          </a:p>
          <a:p>
            <a:pPr marL="342900" lvl="0" indent="-342900" fontAlgn="base">
              <a:buFont typeface="Wingdings" panose="05000000000000000000" pitchFamily="2" charset="2"/>
              <a:buChar char="Ø"/>
            </a:pPr>
            <a:r>
              <a:rPr lang="en-US" sz="2100" dirty="0"/>
              <a:t>Databases should be consistent and atomic.</a:t>
            </a:r>
            <a:endParaRPr lang="en-IN" sz="2100" dirty="0"/>
          </a:p>
          <a:p>
            <a:pPr marL="342900" lvl="0" indent="-342900" fontAlgn="base">
              <a:buFont typeface="Wingdings" panose="05000000000000000000" pitchFamily="2" charset="2"/>
              <a:buChar char="Ø"/>
            </a:pPr>
            <a:r>
              <a:rPr lang="en-US" sz="2100" dirty="0"/>
              <a:t>Errors should be handled properly.</a:t>
            </a:r>
            <a:endParaRPr lang="en-IN" sz="2100" dirty="0"/>
          </a:p>
          <a:p>
            <a:pPr marL="342900" lvl="0" indent="-342900" fontAlgn="base">
              <a:buFont typeface="Wingdings" panose="05000000000000000000" pitchFamily="2" charset="2"/>
              <a:buChar char="Ø"/>
            </a:pPr>
            <a:r>
              <a:rPr lang="en-US" sz="2100" dirty="0"/>
              <a:t>Software should pass all the tests during testing.</a:t>
            </a:r>
            <a:endParaRPr lang="en-IN" sz="2100" dirty="0"/>
          </a:p>
          <a:p>
            <a:pPr marL="342900" lvl="0" indent="-342900" fontAlgn="base">
              <a:buFont typeface="Wingdings" panose="05000000000000000000" pitchFamily="2" charset="2"/>
              <a:buChar char="Ø"/>
            </a:pPr>
            <a:r>
              <a:rPr lang="en-US" sz="2100" dirty="0"/>
              <a:t>These Software is capable to secure the data and easily retrieve the data</a:t>
            </a:r>
            <a:endParaRPr lang="en-IN" sz="2100" dirty="0"/>
          </a:p>
          <a:p>
            <a:pPr marL="342900" lvl="0" indent="-342900" fontAlgn="base">
              <a:buFont typeface="Wingdings" panose="05000000000000000000" pitchFamily="2" charset="2"/>
              <a:buChar char="Ø"/>
            </a:pPr>
            <a:r>
              <a:rPr lang="en-US" sz="2100" dirty="0"/>
              <a:t>This software provide user and authentication so that only the legitimate user are allowed to use the software</a:t>
            </a:r>
            <a:endParaRPr lang="en-IN" sz="2100" dirty="0"/>
          </a:p>
          <a:p>
            <a:pPr lvl="1" fontAlgn="base">
              <a:buFont typeface="Wingdings" panose="05000000000000000000" pitchFamily="2" charset="2"/>
              <a:buChar char="Ø"/>
            </a:pPr>
            <a:endParaRPr lang="en-US"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6521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05154"/>
            <a:ext cx="10353762" cy="970450"/>
          </a:xfrm>
        </p:spPr>
        <p:txBody>
          <a:bodyPr/>
          <a:lstStyle/>
          <a:p>
            <a:r>
              <a:rPr lang="en-IN" dirty="0"/>
              <a:t>Implementation Screenshots</a:t>
            </a:r>
          </a:p>
        </p:txBody>
      </p:sp>
      <p:pic>
        <p:nvPicPr>
          <p:cNvPr id="4" name="Picture 3">
            <a:extLst>
              <a:ext uri="{FF2B5EF4-FFF2-40B4-BE49-F238E27FC236}">
                <a16:creationId xmlns:a16="http://schemas.microsoft.com/office/drawing/2014/main" id="{15EB87F8-204F-4B8B-A25F-E913D0B121F0}"/>
              </a:ext>
            </a:extLst>
          </p:cNvPr>
          <p:cNvPicPr>
            <a:picLocks noChangeAspect="1"/>
          </p:cNvPicPr>
          <p:nvPr/>
        </p:nvPicPr>
        <p:blipFill>
          <a:blip r:embed="rId2"/>
          <a:stretch>
            <a:fillRect/>
          </a:stretch>
        </p:blipFill>
        <p:spPr>
          <a:xfrm>
            <a:off x="721493" y="1533625"/>
            <a:ext cx="4556760" cy="356616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D4075B91-ADAD-4E24-B375-16570F75B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281" y="1325078"/>
            <a:ext cx="4635500" cy="4576445"/>
          </a:xfrm>
          <a:prstGeom prst="rect">
            <a:avLst/>
          </a:prstGeom>
        </p:spPr>
      </p:pic>
    </p:spTree>
    <p:extLst>
      <p:ext uri="{BB962C8B-B14F-4D97-AF65-F5344CB8AC3E}">
        <p14:creationId xmlns:p14="http://schemas.microsoft.com/office/powerpoint/2010/main" val="712758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98</TotalTime>
  <Words>1009</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MT</vt:lpstr>
      <vt:lpstr>Calisto MT</vt:lpstr>
      <vt:lpstr>Times New Roman</vt:lpstr>
      <vt:lpstr>Wingdings</vt:lpstr>
      <vt:lpstr>Wingdings 2</vt:lpstr>
      <vt:lpstr>Slate</vt:lpstr>
      <vt:lpstr>STQA MINI PROJECT  1  PARKING MANAGEMENT SYSTEM</vt:lpstr>
      <vt:lpstr>Introduction</vt:lpstr>
      <vt:lpstr>Objectives</vt:lpstr>
      <vt:lpstr>Motivation</vt:lpstr>
      <vt:lpstr>Block Diagram </vt:lpstr>
      <vt:lpstr>Use Case Diagram</vt:lpstr>
      <vt:lpstr>Functional Requirements</vt:lpstr>
      <vt:lpstr>Non Functional Requirements</vt:lpstr>
      <vt:lpstr>Implementation Screenshots</vt:lpstr>
      <vt:lpstr>Implementation Screenshots</vt:lpstr>
      <vt:lpstr>Implementation Screenshots</vt:lpstr>
      <vt:lpstr>Implementation Screenshots</vt:lpstr>
      <vt:lpstr>Implementation Screenshots</vt:lpstr>
      <vt:lpstr>Implementation Screenshots</vt:lpstr>
      <vt:lpstr>Test Plan Details</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Using PHP Unit Testing</dc:title>
  <dc:creator>user</dc:creator>
  <cp:lastModifiedBy>BHAVANSH GUPTA</cp:lastModifiedBy>
  <cp:revision>65</cp:revision>
  <dcterms:created xsi:type="dcterms:W3CDTF">2021-10-01T06:44:09Z</dcterms:created>
  <dcterms:modified xsi:type="dcterms:W3CDTF">2021-10-10T13:56:35Z</dcterms:modified>
</cp:coreProperties>
</file>