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3" r:id="rId24"/>
    <p:sldId id="284" r:id="rId25"/>
    <p:sldId id="285" r:id="rId26"/>
    <p:sldId id="286" r:id="rId27"/>
    <p:sldId id="287" r:id="rId28"/>
    <p:sldId id="288" r:id="rId29"/>
    <p:sldId id="289" r:id="rId30"/>
    <p:sldId id="290" r:id="rId31"/>
    <p:sldId id="291"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2T14:22:49.7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1 163,'117'6,"169"29,-207-23,264 40,463 60,-285-81,0-34,-176-1,3491 4,-3564 14,-26-1,-218-13,34 1,64 8,125 14,-166-18,682 11,-580-16,-180 0,1-1,-1 0,0 0,0 0,0 0,0-1,0-1,6-2,-11 4,0 0,0 0,0 0,0 0,0 0,0-1,-1 1,1 0,-1-1,1 0,-1 1,1-1,-1 0,0 0,0 1,0-1,0 0,0 0,0 0,-1 0,1 0,-1-1,1 1,-1 0,0 0,0 0,0 0,0-1,0 1,-1-3,1 3,-1 0,0 0,0 0,1 1,-1-1,0 0,-1 1,1-1,0 1,0-1,-1 1,1-1,-1 1,1 0,-1 0,1 0,-1 0,0 0,1 0,-1 0,0 1,-2-2,-6-1,-1 1,-20-3,13 2,-125-16,-29-7,-286-51,377 66,14 2,-77-2,-909 11,434 1,312-13,70 1,-124 10,-59-1,189-26,97 8,-97-12,-198-17,46 18,211 15,-570 2,492 16,-1664-1,1905-1,0 0,0 1,0 0,0 0,0 1,1 0,-1 1,0 0,1 0,0 1,0 0,0 0,-7 6,9-5,0 1,0-1,0 1,1 0,0 1,0-1,1 1,0 0,0 0,1 0,0 1,0-1,0 1,-2 13,4-14,-1-1,1 0,1 1,-1-1,1 1,0-1,1 0,-1 1,1-1,1 0,2 9,-2-10,1 0,-1 0,1 0,0-1,1 0,-1 1,1-1,0 0,0-1,0 1,0-1,1 0,7 5,23 9,1-1,0-1,52 13,10 4,-61-20,0-1,1-2,-1-2,60 4,157-9,-184-3,2286-3,-1337 5,1467-1,-2036 14,27 0,-366-14,-82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84072A6-EAFB-4044-B227-48AA90FFD70D}"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358484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072A6-EAFB-4044-B227-48AA90FFD70D}"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372712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072A6-EAFB-4044-B227-48AA90FFD70D}"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3692132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072A6-EAFB-4044-B227-48AA90FFD70D}"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BD7A7-8FDA-4BF2-AD54-B7B06E5093DA}"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7448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072A6-EAFB-4044-B227-48AA90FFD70D}"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114961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4072A6-EAFB-4044-B227-48AA90FFD70D}"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2839057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4072A6-EAFB-4044-B227-48AA90FFD70D}"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3887529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072A6-EAFB-4044-B227-48AA90FFD70D}"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4152684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072A6-EAFB-4044-B227-48AA90FFD70D}"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16613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072A6-EAFB-4044-B227-48AA90FFD70D}"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381820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072A6-EAFB-4044-B227-48AA90FFD70D}"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110265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072A6-EAFB-4044-B227-48AA90FFD70D}"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279747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072A6-EAFB-4044-B227-48AA90FFD70D}"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85345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072A6-EAFB-4044-B227-48AA90FFD70D}"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285400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072A6-EAFB-4044-B227-48AA90FFD70D}"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392531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072A6-EAFB-4044-B227-48AA90FFD70D}"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167733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072A6-EAFB-4044-B227-48AA90FFD70D}"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BD7A7-8FDA-4BF2-AD54-B7B06E5093DA}" type="slidenum">
              <a:rPr lang="en-IN" smtClean="0"/>
              <a:t>‹#›</a:t>
            </a:fld>
            <a:endParaRPr lang="en-IN"/>
          </a:p>
        </p:txBody>
      </p:sp>
    </p:spTree>
    <p:extLst>
      <p:ext uri="{BB962C8B-B14F-4D97-AF65-F5344CB8AC3E}">
        <p14:creationId xmlns:p14="http://schemas.microsoft.com/office/powerpoint/2010/main" val="374351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84072A6-EAFB-4044-B227-48AA90FFD70D}" type="datetimeFigureOut">
              <a:rPr lang="en-IN" smtClean="0"/>
              <a:t>24-08-2024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8FBD7A7-8FDA-4BF2-AD54-B7B06E5093DA}" type="slidenum">
              <a:rPr lang="en-IN" smtClean="0"/>
              <a:t>‹#›</a:t>
            </a:fld>
            <a:endParaRPr lang="en-IN"/>
          </a:p>
        </p:txBody>
      </p:sp>
    </p:spTree>
    <p:extLst>
      <p:ext uri="{BB962C8B-B14F-4D97-AF65-F5344CB8AC3E}">
        <p14:creationId xmlns:p14="http://schemas.microsoft.com/office/powerpoint/2010/main" val="362970822"/>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DDF8-BD59-CFD0-726A-2AEDD3466403}"/>
              </a:ext>
            </a:extLst>
          </p:cNvPr>
          <p:cNvSpPr>
            <a:spLocks noGrp="1"/>
          </p:cNvSpPr>
          <p:nvPr>
            <p:ph type="ctrTitle"/>
          </p:nvPr>
        </p:nvSpPr>
        <p:spPr>
          <a:xfrm>
            <a:off x="0" y="0"/>
            <a:ext cx="12192000" cy="6641432"/>
          </a:xfrm>
        </p:spPr>
        <p:txBody>
          <a:bodyPr>
            <a:normAutofit fontScale="90000"/>
          </a:bodyPr>
          <a:lstStyle/>
          <a:p>
            <a:pPr algn="ctr"/>
            <a:r>
              <a:rPr lang="en-IN" u="sng" dirty="0"/>
              <a:t>SQL Caption Project</a:t>
            </a:r>
            <a:br>
              <a:rPr lang="en-IN" dirty="0"/>
            </a:br>
            <a:br>
              <a:rPr lang="en-IN" dirty="0"/>
            </a:br>
            <a:r>
              <a:rPr lang="en-IN" dirty="0"/>
              <a:t>Amazon Sales Data</a:t>
            </a:r>
            <a:br>
              <a:rPr lang="en-IN" dirty="0"/>
            </a:br>
            <a:br>
              <a:rPr lang="en-IN" dirty="0"/>
            </a:br>
            <a:r>
              <a:rPr lang="en-IN" dirty="0"/>
              <a:t>								</a:t>
            </a:r>
            <a:r>
              <a:rPr lang="en-IN" sz="4400" dirty="0"/>
              <a:t>By</a:t>
            </a:r>
            <a:br>
              <a:rPr lang="en-IN" sz="4400" dirty="0"/>
            </a:br>
            <a:r>
              <a:rPr lang="en-IN" sz="4400" dirty="0"/>
              <a:t>											Ganesh S</a:t>
            </a:r>
            <a:br>
              <a:rPr lang="en-IN" dirty="0"/>
            </a:br>
            <a:br>
              <a:rPr lang="en-IN" dirty="0"/>
            </a:br>
            <a:endParaRPr lang="en-IN" dirty="0"/>
          </a:p>
        </p:txBody>
      </p:sp>
    </p:spTree>
    <p:extLst>
      <p:ext uri="{BB962C8B-B14F-4D97-AF65-F5344CB8AC3E}">
        <p14:creationId xmlns:p14="http://schemas.microsoft.com/office/powerpoint/2010/main" val="15720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9A25467-5C13-FC12-B89F-D9B8141B1E84}"/>
              </a:ext>
            </a:extLst>
          </p:cNvPr>
          <p:cNvSpPr>
            <a:spLocks noGrp="1"/>
          </p:cNvSpPr>
          <p:nvPr>
            <p:ph idx="1"/>
          </p:nvPr>
        </p:nvSpPr>
        <p:spPr>
          <a:xfrm>
            <a:off x="0" y="0"/>
            <a:ext cx="12192000" cy="6858000"/>
          </a:xfrm>
        </p:spPr>
        <p:txBody>
          <a:bodyPr/>
          <a:lstStyle/>
          <a:p>
            <a:endParaRPr lang="en-IN" dirty="0"/>
          </a:p>
          <a:p>
            <a:endParaRPr lang="en-IN" dirty="0"/>
          </a:p>
        </p:txBody>
      </p:sp>
      <p:sp>
        <p:nvSpPr>
          <p:cNvPr id="7" name="TextBox 6">
            <a:extLst>
              <a:ext uri="{FF2B5EF4-FFF2-40B4-BE49-F238E27FC236}">
                <a16:creationId xmlns:a16="http://schemas.microsoft.com/office/drawing/2014/main" id="{3F52F32A-3872-DAC3-E20D-5408BA044CC9}"/>
              </a:ext>
            </a:extLst>
          </p:cNvPr>
          <p:cNvSpPr txBox="1"/>
          <p:nvPr/>
        </p:nvSpPr>
        <p:spPr>
          <a:xfrm>
            <a:off x="0" y="0"/>
            <a:ext cx="12041204" cy="861774"/>
          </a:xfrm>
          <a:prstGeom prst="rect">
            <a:avLst/>
          </a:prstGeom>
          <a:noFill/>
        </p:spPr>
        <p:txBody>
          <a:bodyPr wrap="square">
            <a:spAutoFit/>
          </a:bodyPr>
          <a:lstStyle/>
          <a:p>
            <a:pPr algn="l" rtl="0" fontAlgn="base">
              <a:spcBef>
                <a:spcPts val="0"/>
              </a:spcBef>
              <a:spcAft>
                <a:spcPts val="0"/>
              </a:spcAft>
            </a:pPr>
            <a:endParaRPr lang="en-US" sz="1800" b="0" i="0" u="none" strike="noStrike" dirty="0">
              <a:solidFill>
                <a:srgbClr val="374151"/>
              </a:solidFill>
              <a:effectLst/>
              <a:highlight>
                <a:srgbClr val="FFFFFF"/>
              </a:highlight>
              <a:latin typeface="Roboto" panose="02000000000000000000" pitchFamily="2" charset="0"/>
            </a:endParaRPr>
          </a:p>
          <a:p>
            <a:pPr algn="l" rtl="0" fontAlgn="base">
              <a:spcBef>
                <a:spcPts val="0"/>
              </a:spcBef>
              <a:spcAft>
                <a:spcPts val="0"/>
              </a:spcAft>
            </a:pPr>
            <a:r>
              <a:rPr lang="en-US" sz="3200" b="0" i="0" u="none" strike="noStrike" dirty="0">
                <a:solidFill>
                  <a:srgbClr val="374151"/>
                </a:solidFill>
                <a:effectLst/>
                <a:highlight>
                  <a:srgbClr val="FFFFFF"/>
                </a:highlight>
                <a:latin typeface="Roboto" panose="02000000000000000000" pitchFamily="2" charset="0"/>
              </a:rPr>
              <a:t>4. Which payment method occurs most frequently?</a:t>
            </a:r>
          </a:p>
        </p:txBody>
      </p:sp>
      <p:sp>
        <p:nvSpPr>
          <p:cNvPr id="9" name="TextBox 8">
            <a:extLst>
              <a:ext uri="{FF2B5EF4-FFF2-40B4-BE49-F238E27FC236}">
                <a16:creationId xmlns:a16="http://schemas.microsoft.com/office/drawing/2014/main" id="{63098597-1515-4058-C0ED-C79052E379C7}"/>
              </a:ext>
            </a:extLst>
          </p:cNvPr>
          <p:cNvSpPr txBox="1"/>
          <p:nvPr/>
        </p:nvSpPr>
        <p:spPr>
          <a:xfrm>
            <a:off x="240632" y="1424539"/>
            <a:ext cx="11800572" cy="1323439"/>
          </a:xfrm>
          <a:prstGeom prst="rect">
            <a:avLst/>
          </a:prstGeom>
          <a:noFill/>
        </p:spPr>
        <p:txBody>
          <a:bodyPr wrap="square">
            <a:spAutoFit/>
          </a:bodyPr>
          <a:lstStyle/>
          <a:p>
            <a:endParaRPr lang="en-US" sz="2400" dirty="0"/>
          </a:p>
          <a:p>
            <a:r>
              <a:rPr lang="en-US" sz="2800" dirty="0"/>
              <a:t>select Payment, count(Payment) as </a:t>
            </a:r>
            <a:r>
              <a:rPr lang="en-US" sz="2800" dirty="0" err="1"/>
              <a:t>frequently_payment</a:t>
            </a:r>
            <a:r>
              <a:rPr lang="en-US" sz="2800" dirty="0"/>
              <a:t> from </a:t>
            </a:r>
            <a:r>
              <a:rPr lang="en-US" sz="2800" dirty="0" err="1"/>
              <a:t>Amazon_Sales.Amazongroup</a:t>
            </a:r>
            <a:r>
              <a:rPr lang="en-US" sz="2800" dirty="0"/>
              <a:t> by Payment;</a:t>
            </a:r>
            <a:endParaRPr lang="en-IN" sz="2800" dirty="0"/>
          </a:p>
        </p:txBody>
      </p:sp>
      <p:pic>
        <p:nvPicPr>
          <p:cNvPr id="11" name="Picture 10">
            <a:extLst>
              <a:ext uri="{FF2B5EF4-FFF2-40B4-BE49-F238E27FC236}">
                <a16:creationId xmlns:a16="http://schemas.microsoft.com/office/drawing/2014/main" id="{FF163FDC-7B33-E2FD-7766-DEFA2E62D85D}"/>
              </a:ext>
            </a:extLst>
          </p:cNvPr>
          <p:cNvPicPr>
            <a:picLocks noChangeAspect="1"/>
          </p:cNvPicPr>
          <p:nvPr/>
        </p:nvPicPr>
        <p:blipFill>
          <a:blip r:embed="rId2"/>
          <a:stretch>
            <a:fillRect/>
          </a:stretch>
        </p:blipFill>
        <p:spPr>
          <a:xfrm>
            <a:off x="6424108" y="3656942"/>
            <a:ext cx="4210646" cy="1880225"/>
          </a:xfrm>
          <a:prstGeom prst="rect">
            <a:avLst/>
          </a:prstGeom>
        </p:spPr>
      </p:pic>
    </p:spTree>
    <p:extLst>
      <p:ext uri="{BB962C8B-B14F-4D97-AF65-F5344CB8AC3E}">
        <p14:creationId xmlns:p14="http://schemas.microsoft.com/office/powerpoint/2010/main" val="416438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3D44-1564-AC77-C8C1-05A52EC6C672}"/>
              </a:ext>
            </a:extLst>
          </p:cNvPr>
          <p:cNvSpPr>
            <a:spLocks noGrp="1"/>
          </p:cNvSpPr>
          <p:nvPr>
            <p:ph type="title"/>
          </p:nvPr>
        </p:nvSpPr>
        <p:spPr>
          <a:xfrm>
            <a:off x="0" y="365125"/>
            <a:ext cx="12192000" cy="1325563"/>
          </a:xfrm>
        </p:spPr>
        <p:txBody>
          <a:bodyPr/>
          <a:lstStyle/>
          <a:p>
            <a:r>
              <a:rPr lang="en-US" sz="3200" b="0" i="0" u="none" strike="noStrike" dirty="0">
                <a:solidFill>
                  <a:srgbClr val="374151"/>
                </a:solidFill>
                <a:effectLst/>
                <a:highlight>
                  <a:srgbClr val="FFFFFF"/>
                </a:highlight>
                <a:latin typeface="Roboto" panose="02000000000000000000" pitchFamily="2" charset="0"/>
              </a:rPr>
              <a:t>5. Which product line has the highest sales?</a:t>
            </a:r>
            <a:br>
              <a:rPr lang="en-US" sz="1800" b="0" i="0" u="none" strike="noStrike" dirty="0">
                <a:solidFill>
                  <a:srgbClr val="374151"/>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81D1837-D547-4100-BCC0-81B4C0BF0FCA}"/>
              </a:ext>
            </a:extLst>
          </p:cNvPr>
          <p:cNvSpPr>
            <a:spLocks noGrp="1"/>
          </p:cNvSpPr>
          <p:nvPr>
            <p:ph idx="1"/>
          </p:nvPr>
        </p:nvSpPr>
        <p:spPr>
          <a:xfrm>
            <a:off x="0" y="1549667"/>
            <a:ext cx="12192000" cy="5308333"/>
          </a:xfrm>
        </p:spPr>
        <p:txBody>
          <a:bodyPr/>
          <a:lstStyle/>
          <a:p>
            <a:pPr marL="0" indent="0">
              <a:buNone/>
            </a:pPr>
            <a:r>
              <a:rPr lang="en-US" dirty="0"/>
              <a:t>SELECT `Product line`, SUM(Quantity) AS </a:t>
            </a:r>
            <a:r>
              <a:rPr lang="en-US" dirty="0" err="1"/>
              <a:t>total_quantity</a:t>
            </a:r>
            <a:endParaRPr lang="en-US" dirty="0"/>
          </a:p>
          <a:p>
            <a:pPr marL="0" indent="0">
              <a:buNone/>
            </a:pPr>
            <a:r>
              <a:rPr lang="en-US" dirty="0"/>
              <a:t>FROM </a:t>
            </a:r>
            <a:r>
              <a:rPr lang="en-US" dirty="0" err="1"/>
              <a:t>Amazon_Sales.Amazon</a:t>
            </a:r>
            <a:endParaRPr lang="en-US" dirty="0"/>
          </a:p>
          <a:p>
            <a:pPr marL="0" indent="0">
              <a:buNone/>
            </a:pPr>
            <a:r>
              <a:rPr lang="en-US" dirty="0"/>
              <a:t>GROUP BY `Product line`</a:t>
            </a:r>
          </a:p>
          <a:p>
            <a:pPr marL="0" indent="0">
              <a:buNone/>
            </a:pPr>
            <a:r>
              <a:rPr lang="en-US" dirty="0"/>
              <a:t>ORDER BY </a:t>
            </a:r>
            <a:r>
              <a:rPr lang="en-US" dirty="0" err="1"/>
              <a:t>total_quantity</a:t>
            </a:r>
            <a:r>
              <a:rPr lang="en-US" dirty="0"/>
              <a:t> desc</a:t>
            </a:r>
          </a:p>
          <a:p>
            <a:pPr marL="0" indent="0">
              <a:buNone/>
            </a:pPr>
            <a:r>
              <a:rPr lang="en-US" dirty="0"/>
              <a:t>limit 3;</a:t>
            </a:r>
            <a:endParaRPr lang="en-IN" dirty="0"/>
          </a:p>
        </p:txBody>
      </p:sp>
      <p:pic>
        <p:nvPicPr>
          <p:cNvPr id="7" name="Picture 6">
            <a:extLst>
              <a:ext uri="{FF2B5EF4-FFF2-40B4-BE49-F238E27FC236}">
                <a16:creationId xmlns:a16="http://schemas.microsoft.com/office/drawing/2014/main" id="{051265DD-7B32-6E06-91B0-3C97245E62BD}"/>
              </a:ext>
            </a:extLst>
          </p:cNvPr>
          <p:cNvPicPr>
            <a:picLocks noChangeAspect="1"/>
          </p:cNvPicPr>
          <p:nvPr/>
        </p:nvPicPr>
        <p:blipFill>
          <a:blip r:embed="rId2"/>
          <a:stretch>
            <a:fillRect/>
          </a:stretch>
        </p:blipFill>
        <p:spPr>
          <a:xfrm>
            <a:off x="6096000" y="4119614"/>
            <a:ext cx="4373469" cy="1848842"/>
          </a:xfrm>
          <a:prstGeom prst="rect">
            <a:avLst/>
          </a:prstGeom>
        </p:spPr>
      </p:pic>
    </p:spTree>
    <p:extLst>
      <p:ext uri="{BB962C8B-B14F-4D97-AF65-F5344CB8AC3E}">
        <p14:creationId xmlns:p14="http://schemas.microsoft.com/office/powerpoint/2010/main" val="285426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961F-B9FB-7785-6B4C-1094351BF64C}"/>
              </a:ext>
            </a:extLst>
          </p:cNvPr>
          <p:cNvSpPr>
            <a:spLocks noGrp="1"/>
          </p:cNvSpPr>
          <p:nvPr>
            <p:ph type="title"/>
          </p:nvPr>
        </p:nvSpPr>
        <p:spPr>
          <a:xfrm>
            <a:off x="0" y="365125"/>
            <a:ext cx="12192000" cy="1325563"/>
          </a:xfrm>
        </p:spPr>
        <p:txBody>
          <a:bodyPr/>
          <a:lstStyle/>
          <a:p>
            <a:r>
              <a:rPr lang="en-US" sz="3200" b="0" i="0" u="none" strike="noStrike" dirty="0">
                <a:solidFill>
                  <a:srgbClr val="374151"/>
                </a:solidFill>
                <a:effectLst/>
                <a:highlight>
                  <a:srgbClr val="FFFFFF"/>
                </a:highlight>
                <a:latin typeface="Roboto" panose="02000000000000000000" pitchFamily="2" charset="0"/>
              </a:rPr>
              <a:t>6. How much revenue is generated each month?</a:t>
            </a:r>
            <a:br>
              <a:rPr lang="en-US" sz="1800" b="0" i="0" u="none" strike="noStrike" dirty="0">
                <a:solidFill>
                  <a:srgbClr val="374151"/>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7E45567-9451-3C3A-5922-1037DB2BDAA4}"/>
              </a:ext>
            </a:extLst>
          </p:cNvPr>
          <p:cNvSpPr>
            <a:spLocks noGrp="1"/>
          </p:cNvSpPr>
          <p:nvPr>
            <p:ph idx="1"/>
          </p:nvPr>
        </p:nvSpPr>
        <p:spPr>
          <a:xfrm>
            <a:off x="0" y="1780674"/>
            <a:ext cx="12192000" cy="5077326"/>
          </a:xfrm>
        </p:spPr>
        <p:txBody>
          <a:bodyPr>
            <a:normAutofit/>
          </a:bodyPr>
          <a:lstStyle/>
          <a:p>
            <a:pPr marL="0" indent="0">
              <a:buNone/>
            </a:pPr>
            <a:r>
              <a:rPr lang="en-US" dirty="0"/>
              <a:t>select </a:t>
            </a:r>
            <a:r>
              <a:rPr lang="en-US" dirty="0" err="1"/>
              <a:t>monthname</a:t>
            </a:r>
            <a:r>
              <a:rPr lang="en-US" dirty="0"/>
              <a:t>, round(sum(Total),2)as </a:t>
            </a:r>
            <a:r>
              <a:rPr lang="en-US" dirty="0" err="1"/>
              <a:t>Total_Revenue</a:t>
            </a:r>
            <a:r>
              <a:rPr lang="en-US" dirty="0"/>
              <a:t> </a:t>
            </a:r>
          </a:p>
          <a:p>
            <a:pPr marL="0" indent="0">
              <a:buNone/>
            </a:pPr>
            <a:r>
              <a:rPr lang="en-US" dirty="0"/>
              <a:t>from </a:t>
            </a:r>
            <a:r>
              <a:rPr lang="en-US" dirty="0" err="1"/>
              <a:t>Amazon_Sales.Amazon</a:t>
            </a:r>
            <a:endParaRPr lang="en-US" dirty="0"/>
          </a:p>
          <a:p>
            <a:pPr marL="0" indent="0">
              <a:buNone/>
            </a:pPr>
            <a:r>
              <a:rPr lang="en-US" dirty="0"/>
              <a:t>group by </a:t>
            </a:r>
            <a:r>
              <a:rPr lang="en-US" dirty="0" err="1"/>
              <a:t>monthname</a:t>
            </a:r>
            <a:endParaRPr lang="en-US" dirty="0"/>
          </a:p>
          <a:p>
            <a:pPr marL="0" indent="0">
              <a:buNone/>
            </a:pPr>
            <a:r>
              <a:rPr lang="en-US" dirty="0"/>
              <a:t>order by </a:t>
            </a:r>
            <a:r>
              <a:rPr lang="en-US" dirty="0" err="1"/>
              <a:t>Total_Revenue</a:t>
            </a:r>
            <a:r>
              <a:rPr lang="en-US" dirty="0"/>
              <a:t> desc;</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68D1991-5394-4A98-4FE2-5515474AF6DA}"/>
              </a:ext>
            </a:extLst>
          </p:cNvPr>
          <p:cNvPicPr>
            <a:picLocks noChangeAspect="1"/>
          </p:cNvPicPr>
          <p:nvPr/>
        </p:nvPicPr>
        <p:blipFill>
          <a:blip r:embed="rId2"/>
          <a:stretch>
            <a:fillRect/>
          </a:stretch>
        </p:blipFill>
        <p:spPr>
          <a:xfrm>
            <a:off x="6096000" y="4042610"/>
            <a:ext cx="4280034" cy="194539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F695C33-8371-E176-9108-98DA9ED80EC1}"/>
                  </a:ext>
                </a:extLst>
              </p14:cNvPr>
              <p14:cNvContentPartPr/>
              <p14:nvPr/>
            </p14:nvContentPartPr>
            <p14:xfrm>
              <a:off x="6689501" y="4936775"/>
              <a:ext cx="3233160" cy="174960"/>
            </p14:xfrm>
          </p:contentPart>
        </mc:Choice>
        <mc:Fallback xmlns="">
          <p:pic>
            <p:nvPicPr>
              <p:cNvPr id="6" name="Ink 5">
                <a:extLst>
                  <a:ext uri="{FF2B5EF4-FFF2-40B4-BE49-F238E27FC236}">
                    <a16:creationId xmlns:a16="http://schemas.microsoft.com/office/drawing/2014/main" id="{DF695C33-8371-E176-9108-98DA9ED80EC1}"/>
                  </a:ext>
                </a:extLst>
              </p:cNvPr>
              <p:cNvPicPr/>
              <p:nvPr/>
            </p:nvPicPr>
            <p:blipFill>
              <a:blip r:embed="rId4"/>
              <a:stretch>
                <a:fillRect/>
              </a:stretch>
            </p:blipFill>
            <p:spPr>
              <a:xfrm>
                <a:off x="6635861" y="4828775"/>
                <a:ext cx="3340800" cy="390600"/>
              </a:xfrm>
              <a:prstGeom prst="rect">
                <a:avLst/>
              </a:prstGeom>
            </p:spPr>
          </p:pic>
        </mc:Fallback>
      </mc:AlternateContent>
    </p:spTree>
    <p:extLst>
      <p:ext uri="{BB962C8B-B14F-4D97-AF65-F5344CB8AC3E}">
        <p14:creationId xmlns:p14="http://schemas.microsoft.com/office/powerpoint/2010/main" val="287700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B733-3C6A-711A-DA21-9FDC04198C88}"/>
              </a:ext>
            </a:extLst>
          </p:cNvPr>
          <p:cNvSpPr>
            <a:spLocks noGrp="1"/>
          </p:cNvSpPr>
          <p:nvPr>
            <p:ph type="title"/>
          </p:nvPr>
        </p:nvSpPr>
        <p:spPr>
          <a:xfrm>
            <a:off x="0" y="365125"/>
            <a:ext cx="12192000" cy="1325563"/>
          </a:xfrm>
        </p:spPr>
        <p:txBody>
          <a:bodyPr>
            <a:noAutofit/>
          </a:bodyPr>
          <a:lstStyle/>
          <a:p>
            <a:r>
              <a:rPr lang="en-US" sz="3200" b="0" i="0" u="none" strike="noStrike" dirty="0">
                <a:solidFill>
                  <a:srgbClr val="374151"/>
                </a:solidFill>
                <a:effectLst/>
                <a:highlight>
                  <a:srgbClr val="FFFFFF"/>
                </a:highlight>
                <a:latin typeface="Roboto" panose="02000000000000000000" pitchFamily="2" charset="0"/>
              </a:rPr>
              <a:t>7. In which month did the cost of goods sold reach its peak?</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D42E521B-64D7-3882-FBB2-85B646A08AE0}"/>
              </a:ext>
            </a:extLst>
          </p:cNvPr>
          <p:cNvSpPr>
            <a:spLocks noGrp="1"/>
          </p:cNvSpPr>
          <p:nvPr>
            <p:ph idx="1"/>
          </p:nvPr>
        </p:nvSpPr>
        <p:spPr>
          <a:xfrm>
            <a:off x="0" y="1690688"/>
            <a:ext cx="12192000" cy="5167312"/>
          </a:xfrm>
        </p:spPr>
        <p:txBody>
          <a:bodyPr>
            <a:normAutofit/>
          </a:bodyPr>
          <a:lstStyle/>
          <a:p>
            <a:pPr marL="0" indent="0">
              <a:buNone/>
            </a:pPr>
            <a:r>
              <a:rPr lang="en-US" dirty="0"/>
              <a:t>select </a:t>
            </a:r>
            <a:r>
              <a:rPr lang="en-US" dirty="0" err="1"/>
              <a:t>monthname</a:t>
            </a:r>
            <a:r>
              <a:rPr lang="en-US" dirty="0"/>
              <a:t>, round(max(cogs), 2)as </a:t>
            </a:r>
            <a:r>
              <a:rPr lang="en-US" dirty="0" err="1"/>
              <a:t>Max_Goods_Sold</a:t>
            </a:r>
            <a:r>
              <a:rPr lang="en-US" dirty="0"/>
              <a:t> </a:t>
            </a:r>
          </a:p>
          <a:p>
            <a:pPr marL="0" indent="0">
              <a:buNone/>
            </a:pPr>
            <a:r>
              <a:rPr lang="en-US" dirty="0"/>
              <a:t>from </a:t>
            </a:r>
            <a:r>
              <a:rPr lang="en-US" dirty="0" err="1"/>
              <a:t>Amazon_Sales.Amazon</a:t>
            </a:r>
            <a:endParaRPr lang="en-US" dirty="0"/>
          </a:p>
          <a:p>
            <a:pPr marL="0" indent="0">
              <a:buNone/>
            </a:pPr>
            <a:r>
              <a:rPr lang="en-US" dirty="0"/>
              <a:t>group by </a:t>
            </a:r>
            <a:r>
              <a:rPr lang="en-US" dirty="0" err="1"/>
              <a:t>monthname</a:t>
            </a:r>
            <a:endParaRPr lang="en-US" dirty="0"/>
          </a:p>
          <a:p>
            <a:pPr marL="0" indent="0">
              <a:buNone/>
            </a:pPr>
            <a:r>
              <a:rPr lang="en-US" dirty="0"/>
              <a:t>order by </a:t>
            </a:r>
            <a:r>
              <a:rPr lang="en-US" dirty="0" err="1"/>
              <a:t>Max_Goods_Sold</a:t>
            </a:r>
            <a:r>
              <a:rPr lang="en-US" dirty="0"/>
              <a:t> desc;</a:t>
            </a:r>
            <a:endParaRPr lang="en-IN" dirty="0"/>
          </a:p>
        </p:txBody>
      </p:sp>
      <p:pic>
        <p:nvPicPr>
          <p:cNvPr id="5" name="Picture 4">
            <a:extLst>
              <a:ext uri="{FF2B5EF4-FFF2-40B4-BE49-F238E27FC236}">
                <a16:creationId xmlns:a16="http://schemas.microsoft.com/office/drawing/2014/main" id="{08AC3A1A-8CCB-2784-2446-94621E46309B}"/>
              </a:ext>
            </a:extLst>
          </p:cNvPr>
          <p:cNvPicPr>
            <a:picLocks noChangeAspect="1"/>
          </p:cNvPicPr>
          <p:nvPr/>
        </p:nvPicPr>
        <p:blipFill>
          <a:blip r:embed="rId2"/>
          <a:stretch>
            <a:fillRect/>
          </a:stretch>
        </p:blipFill>
        <p:spPr>
          <a:xfrm>
            <a:off x="5852160" y="4274344"/>
            <a:ext cx="4456496" cy="1848307"/>
          </a:xfrm>
          <a:prstGeom prst="rect">
            <a:avLst/>
          </a:prstGeom>
        </p:spPr>
      </p:pic>
    </p:spTree>
    <p:extLst>
      <p:ext uri="{BB962C8B-B14F-4D97-AF65-F5344CB8AC3E}">
        <p14:creationId xmlns:p14="http://schemas.microsoft.com/office/powerpoint/2010/main" val="94467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618C-7581-4DA3-4AC4-3095D1C4E5A7}"/>
              </a:ext>
            </a:extLst>
          </p:cNvPr>
          <p:cNvSpPr>
            <a:spLocks noGrp="1"/>
          </p:cNvSpPr>
          <p:nvPr>
            <p:ph type="title"/>
          </p:nvPr>
        </p:nvSpPr>
        <p:spPr>
          <a:xfrm>
            <a:off x="0" y="365125"/>
            <a:ext cx="12192000" cy="1325563"/>
          </a:xfrm>
        </p:spPr>
        <p:txBody>
          <a:bodyPr>
            <a:normAutofit/>
          </a:bodyPr>
          <a:lstStyle/>
          <a:p>
            <a:r>
              <a:rPr lang="en-US" sz="3200" b="0" i="0" u="none" strike="noStrike" dirty="0">
                <a:solidFill>
                  <a:srgbClr val="374151"/>
                </a:solidFill>
                <a:effectLst/>
                <a:highlight>
                  <a:srgbClr val="FFFFFF"/>
                </a:highlight>
                <a:latin typeface="Roboto" panose="02000000000000000000" pitchFamily="2" charset="0"/>
              </a:rPr>
              <a:t>8. Which product line generated the highest revenue?</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988F7AE2-C251-E344-E024-97AA8848448B}"/>
              </a:ext>
            </a:extLst>
          </p:cNvPr>
          <p:cNvSpPr>
            <a:spLocks noGrp="1"/>
          </p:cNvSpPr>
          <p:nvPr>
            <p:ph idx="1"/>
          </p:nvPr>
        </p:nvSpPr>
        <p:spPr>
          <a:xfrm>
            <a:off x="-1" y="1617044"/>
            <a:ext cx="12191999" cy="5240956"/>
          </a:xfrm>
        </p:spPr>
        <p:txBody>
          <a:bodyPr>
            <a:normAutofit/>
          </a:bodyPr>
          <a:lstStyle/>
          <a:p>
            <a:pPr marL="0" indent="0">
              <a:buNone/>
            </a:pPr>
            <a:r>
              <a:rPr lang="en-US" dirty="0"/>
              <a:t>SELECT `Product line`, round(sum(Total),2) as </a:t>
            </a:r>
            <a:r>
              <a:rPr lang="en-US" dirty="0" err="1"/>
              <a:t>Higest_Product_Revenue</a:t>
            </a:r>
            <a:r>
              <a:rPr lang="en-US" dirty="0"/>
              <a:t> </a:t>
            </a:r>
          </a:p>
          <a:p>
            <a:pPr marL="0" indent="0">
              <a:buNone/>
            </a:pPr>
            <a:r>
              <a:rPr lang="en-US" dirty="0"/>
              <a:t>from </a:t>
            </a:r>
            <a:r>
              <a:rPr lang="en-US" dirty="0" err="1"/>
              <a:t>Amazon_Sales.Amazon</a:t>
            </a:r>
            <a:endParaRPr lang="en-US" dirty="0"/>
          </a:p>
          <a:p>
            <a:pPr marL="0" indent="0">
              <a:buNone/>
            </a:pPr>
            <a:r>
              <a:rPr lang="en-US" dirty="0"/>
              <a:t>group by `Product line`</a:t>
            </a:r>
          </a:p>
          <a:p>
            <a:pPr marL="0" indent="0">
              <a:buNone/>
            </a:pPr>
            <a:r>
              <a:rPr lang="en-US" dirty="0"/>
              <a:t>order by </a:t>
            </a:r>
            <a:r>
              <a:rPr lang="en-US" dirty="0" err="1"/>
              <a:t>Higest_Product_Revenue</a:t>
            </a:r>
            <a:r>
              <a:rPr lang="en-US" dirty="0"/>
              <a:t> desc</a:t>
            </a:r>
          </a:p>
          <a:p>
            <a:pPr marL="0" indent="0">
              <a:buNone/>
            </a:pPr>
            <a:r>
              <a:rPr lang="en-US" dirty="0"/>
              <a:t>limit 1;</a:t>
            </a:r>
            <a:endParaRPr lang="en-IN" dirty="0"/>
          </a:p>
        </p:txBody>
      </p:sp>
      <p:pic>
        <p:nvPicPr>
          <p:cNvPr id="5" name="Picture 4">
            <a:extLst>
              <a:ext uri="{FF2B5EF4-FFF2-40B4-BE49-F238E27FC236}">
                <a16:creationId xmlns:a16="http://schemas.microsoft.com/office/drawing/2014/main" id="{256ACA97-F0E2-B883-4B9B-671111A9A1E0}"/>
              </a:ext>
            </a:extLst>
          </p:cNvPr>
          <p:cNvPicPr>
            <a:picLocks noChangeAspect="1"/>
          </p:cNvPicPr>
          <p:nvPr/>
        </p:nvPicPr>
        <p:blipFill>
          <a:blip r:embed="rId2"/>
          <a:stretch>
            <a:fillRect/>
          </a:stretch>
        </p:blipFill>
        <p:spPr>
          <a:xfrm>
            <a:off x="5534116" y="4177364"/>
            <a:ext cx="5533801" cy="1703672"/>
          </a:xfrm>
          <a:prstGeom prst="rect">
            <a:avLst/>
          </a:prstGeom>
        </p:spPr>
      </p:pic>
    </p:spTree>
    <p:extLst>
      <p:ext uri="{BB962C8B-B14F-4D97-AF65-F5344CB8AC3E}">
        <p14:creationId xmlns:p14="http://schemas.microsoft.com/office/powerpoint/2010/main" val="299609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C745-D2C7-CA5B-558B-D5080C0AA533}"/>
              </a:ext>
            </a:extLst>
          </p:cNvPr>
          <p:cNvSpPr>
            <a:spLocks noGrp="1"/>
          </p:cNvSpPr>
          <p:nvPr>
            <p:ph type="title"/>
          </p:nvPr>
        </p:nvSpPr>
        <p:spPr>
          <a:xfrm>
            <a:off x="0" y="365125"/>
            <a:ext cx="12192000" cy="1325563"/>
          </a:xfrm>
        </p:spPr>
        <p:txBody>
          <a:bodyPr>
            <a:normAutofit/>
          </a:bodyPr>
          <a:lstStyle/>
          <a:p>
            <a:r>
              <a:rPr lang="en-US" sz="3200" b="0" i="0" u="none" strike="noStrike" dirty="0">
                <a:solidFill>
                  <a:srgbClr val="374151"/>
                </a:solidFill>
                <a:effectLst/>
                <a:highlight>
                  <a:srgbClr val="FFFFFF"/>
                </a:highlight>
                <a:latin typeface="Roboto" panose="02000000000000000000" pitchFamily="2" charset="0"/>
              </a:rPr>
              <a:t>9. In which city was the highest revenue recorded?</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A4820F20-496D-F1F6-64D5-43E508038C05}"/>
              </a:ext>
            </a:extLst>
          </p:cNvPr>
          <p:cNvSpPr>
            <a:spLocks noGrp="1"/>
          </p:cNvSpPr>
          <p:nvPr>
            <p:ph idx="1"/>
          </p:nvPr>
        </p:nvSpPr>
        <p:spPr>
          <a:xfrm>
            <a:off x="0" y="1809549"/>
            <a:ext cx="12192000" cy="5048451"/>
          </a:xfrm>
        </p:spPr>
        <p:txBody>
          <a:bodyPr>
            <a:normAutofit/>
          </a:bodyPr>
          <a:lstStyle/>
          <a:p>
            <a:pPr marL="0" indent="0">
              <a:buNone/>
            </a:pPr>
            <a:r>
              <a:rPr lang="en-US" dirty="0"/>
              <a:t>select City, round(sum(Total),2)as </a:t>
            </a:r>
            <a:r>
              <a:rPr lang="en-US" dirty="0" err="1"/>
              <a:t>City_Higest_Revenue</a:t>
            </a:r>
            <a:r>
              <a:rPr lang="en-US" dirty="0"/>
              <a:t> </a:t>
            </a:r>
          </a:p>
          <a:p>
            <a:pPr marL="0" indent="0">
              <a:buNone/>
            </a:pPr>
            <a:r>
              <a:rPr lang="en-US" dirty="0"/>
              <a:t>from </a:t>
            </a:r>
            <a:r>
              <a:rPr lang="en-US" dirty="0" err="1"/>
              <a:t>Amazon_Sales.Amazon</a:t>
            </a:r>
            <a:endParaRPr lang="en-US" dirty="0"/>
          </a:p>
          <a:p>
            <a:pPr marL="0" indent="0">
              <a:buNone/>
            </a:pPr>
            <a:r>
              <a:rPr lang="en-US" dirty="0"/>
              <a:t>group by City</a:t>
            </a:r>
          </a:p>
          <a:p>
            <a:pPr marL="0" indent="0">
              <a:buNone/>
            </a:pPr>
            <a:r>
              <a:rPr lang="en-US" dirty="0"/>
              <a:t>order by </a:t>
            </a:r>
            <a:r>
              <a:rPr lang="en-US" dirty="0" err="1"/>
              <a:t>City_Higest_Revenue</a:t>
            </a:r>
            <a:r>
              <a:rPr lang="en-US" dirty="0"/>
              <a:t> desc</a:t>
            </a:r>
          </a:p>
          <a:p>
            <a:pPr marL="0" indent="0">
              <a:buNone/>
            </a:pPr>
            <a:r>
              <a:rPr lang="en-US" dirty="0"/>
              <a:t>limit 1;</a:t>
            </a:r>
            <a:endParaRPr lang="en-IN" dirty="0"/>
          </a:p>
        </p:txBody>
      </p:sp>
      <p:pic>
        <p:nvPicPr>
          <p:cNvPr id="5" name="Picture 4">
            <a:extLst>
              <a:ext uri="{FF2B5EF4-FFF2-40B4-BE49-F238E27FC236}">
                <a16:creationId xmlns:a16="http://schemas.microsoft.com/office/drawing/2014/main" id="{D9A76CA0-04F0-1936-FAC5-B2B5B3CFA57C}"/>
              </a:ext>
            </a:extLst>
          </p:cNvPr>
          <p:cNvPicPr>
            <a:picLocks noChangeAspect="1"/>
          </p:cNvPicPr>
          <p:nvPr/>
        </p:nvPicPr>
        <p:blipFill>
          <a:blip r:embed="rId2"/>
          <a:stretch>
            <a:fillRect/>
          </a:stretch>
        </p:blipFill>
        <p:spPr>
          <a:xfrm>
            <a:off x="5861785" y="4177364"/>
            <a:ext cx="5118183" cy="1654859"/>
          </a:xfrm>
          <a:prstGeom prst="rect">
            <a:avLst/>
          </a:prstGeom>
        </p:spPr>
      </p:pic>
    </p:spTree>
    <p:extLst>
      <p:ext uri="{BB962C8B-B14F-4D97-AF65-F5344CB8AC3E}">
        <p14:creationId xmlns:p14="http://schemas.microsoft.com/office/powerpoint/2010/main" val="400987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66DD-012A-D514-E3B4-D42F0B9B6E34}"/>
              </a:ext>
            </a:extLst>
          </p:cNvPr>
          <p:cNvSpPr>
            <a:spLocks noGrp="1"/>
          </p:cNvSpPr>
          <p:nvPr>
            <p:ph type="title"/>
          </p:nvPr>
        </p:nvSpPr>
        <p:spPr>
          <a:xfrm>
            <a:off x="0" y="365125"/>
            <a:ext cx="12192000" cy="1325563"/>
          </a:xfrm>
        </p:spPr>
        <p:txBody>
          <a:bodyPr>
            <a:noAutofit/>
          </a:bodyPr>
          <a:lstStyle/>
          <a:p>
            <a:r>
              <a:rPr lang="en-US" sz="3200" b="0" i="0" u="none" strike="noStrike" dirty="0">
                <a:solidFill>
                  <a:srgbClr val="374151"/>
                </a:solidFill>
                <a:effectLst/>
                <a:highlight>
                  <a:srgbClr val="FFFFFF"/>
                </a:highlight>
                <a:latin typeface="Roboto" panose="02000000000000000000" pitchFamily="2" charset="0"/>
              </a:rPr>
              <a:t>10. Which product line incurred the highest Value Added Tax?</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2DC3304A-706F-C26D-9ED2-D50C6BE1A9A0}"/>
              </a:ext>
            </a:extLst>
          </p:cNvPr>
          <p:cNvSpPr>
            <a:spLocks noGrp="1"/>
          </p:cNvSpPr>
          <p:nvPr>
            <p:ph idx="1"/>
          </p:nvPr>
        </p:nvSpPr>
        <p:spPr>
          <a:xfrm>
            <a:off x="-1" y="1690688"/>
            <a:ext cx="12191999" cy="4486275"/>
          </a:xfrm>
        </p:spPr>
        <p:txBody>
          <a:bodyPr/>
          <a:lstStyle/>
          <a:p>
            <a:pPr marL="0" indent="0">
              <a:buNone/>
            </a:pPr>
            <a:r>
              <a:rPr lang="en-US" dirty="0"/>
              <a:t>SELECT `Product </a:t>
            </a:r>
            <a:r>
              <a:rPr lang="en-US" dirty="0" err="1"/>
              <a:t>line`,max</a:t>
            </a:r>
            <a:r>
              <a:rPr lang="en-US" dirty="0"/>
              <a:t>('Tax 5%')as MAX_VAT</a:t>
            </a:r>
          </a:p>
          <a:p>
            <a:pPr marL="0" indent="0">
              <a:buNone/>
            </a:pPr>
            <a:r>
              <a:rPr lang="en-US" dirty="0"/>
              <a:t>from </a:t>
            </a:r>
            <a:r>
              <a:rPr lang="en-US" dirty="0" err="1"/>
              <a:t>Amazon_Sales.Amazon</a:t>
            </a:r>
            <a:endParaRPr lang="en-US" dirty="0"/>
          </a:p>
          <a:p>
            <a:pPr marL="0" indent="0">
              <a:buNone/>
            </a:pPr>
            <a:r>
              <a:rPr lang="en-US" dirty="0"/>
              <a:t>group by `Product line`</a:t>
            </a:r>
          </a:p>
          <a:p>
            <a:pPr marL="0" indent="0">
              <a:buNone/>
            </a:pPr>
            <a:r>
              <a:rPr lang="en-US" dirty="0"/>
              <a:t>order by MAX_VAT </a:t>
            </a:r>
            <a:r>
              <a:rPr lang="en-US" dirty="0" err="1"/>
              <a:t>desclimit</a:t>
            </a:r>
            <a:r>
              <a:rPr lang="en-US" dirty="0"/>
              <a:t> 1;</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378C8B7D-33E1-407B-80DB-28FB0DCC2154}"/>
              </a:ext>
            </a:extLst>
          </p:cNvPr>
          <p:cNvPicPr>
            <a:picLocks noChangeAspect="1"/>
          </p:cNvPicPr>
          <p:nvPr/>
        </p:nvPicPr>
        <p:blipFill>
          <a:blip r:embed="rId2"/>
          <a:stretch>
            <a:fillRect/>
          </a:stretch>
        </p:blipFill>
        <p:spPr>
          <a:xfrm>
            <a:off x="5560818" y="4129237"/>
            <a:ext cx="5161725" cy="1491129"/>
          </a:xfrm>
          <a:prstGeom prst="rect">
            <a:avLst/>
          </a:prstGeom>
        </p:spPr>
      </p:pic>
    </p:spTree>
    <p:extLst>
      <p:ext uri="{BB962C8B-B14F-4D97-AF65-F5344CB8AC3E}">
        <p14:creationId xmlns:p14="http://schemas.microsoft.com/office/powerpoint/2010/main" val="215710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E9E4D-BD48-0C02-1C87-7937423E1FCB}"/>
              </a:ext>
            </a:extLst>
          </p:cNvPr>
          <p:cNvSpPr>
            <a:spLocks noGrp="1"/>
          </p:cNvSpPr>
          <p:nvPr>
            <p:ph type="title"/>
          </p:nvPr>
        </p:nvSpPr>
        <p:spPr>
          <a:xfrm>
            <a:off x="0" y="365125"/>
            <a:ext cx="12192000" cy="1325563"/>
          </a:xfrm>
        </p:spPr>
        <p:txBody>
          <a:bodyPr>
            <a:normAutofit/>
          </a:bodyPr>
          <a:lstStyle/>
          <a:p>
            <a:r>
              <a:rPr lang="en-US" sz="2800" b="0" i="0" u="none" strike="noStrike" dirty="0">
                <a:solidFill>
                  <a:srgbClr val="374151"/>
                </a:solidFill>
                <a:effectLst/>
                <a:highlight>
                  <a:srgbClr val="FFFFFF"/>
                </a:highlight>
                <a:latin typeface="Roboto" panose="02000000000000000000" pitchFamily="2" charset="0"/>
              </a:rPr>
              <a:t>11. For each product line, add a column indicating "Good" if its sales are above average, otherwise "Bad."</a:t>
            </a:r>
            <a:br>
              <a:rPr lang="en-US" sz="2800" b="0" i="0" u="none" strike="noStrike" dirty="0">
                <a:solidFill>
                  <a:srgbClr val="374151"/>
                </a:solidFill>
                <a:effectLst/>
                <a:highlight>
                  <a:srgbClr val="FFFFFF"/>
                </a:highlight>
                <a:latin typeface="Roboto" panose="02000000000000000000" pitchFamily="2" charset="0"/>
              </a:rPr>
            </a:br>
            <a:endParaRPr lang="en-IN" sz="2800" dirty="0"/>
          </a:p>
        </p:txBody>
      </p:sp>
      <p:sp>
        <p:nvSpPr>
          <p:cNvPr id="3" name="Content Placeholder 2">
            <a:extLst>
              <a:ext uri="{FF2B5EF4-FFF2-40B4-BE49-F238E27FC236}">
                <a16:creationId xmlns:a16="http://schemas.microsoft.com/office/drawing/2014/main" id="{1F480DFE-A646-099F-C7F1-07E435358904}"/>
              </a:ext>
            </a:extLst>
          </p:cNvPr>
          <p:cNvSpPr>
            <a:spLocks noGrp="1"/>
          </p:cNvSpPr>
          <p:nvPr>
            <p:ph idx="1"/>
          </p:nvPr>
        </p:nvSpPr>
        <p:spPr>
          <a:xfrm>
            <a:off x="0" y="1799924"/>
            <a:ext cx="12192000" cy="4377039"/>
          </a:xfrm>
        </p:spPr>
        <p:txBody>
          <a:bodyPr>
            <a:normAutofit/>
          </a:bodyPr>
          <a:lstStyle/>
          <a:p>
            <a:pPr marL="0" indent="0">
              <a:buNone/>
            </a:pPr>
            <a:r>
              <a:rPr lang="en-US" dirty="0"/>
              <a:t>SELECT `Product line`,      </a:t>
            </a:r>
          </a:p>
          <a:p>
            <a:pPr marL="0" indent="0">
              <a:buNone/>
            </a:pPr>
            <a:r>
              <a:rPr lang="en-US" dirty="0"/>
              <a:t> CASE           </a:t>
            </a:r>
          </a:p>
          <a:p>
            <a:pPr marL="0" indent="0">
              <a:buNone/>
            </a:pPr>
            <a:r>
              <a:rPr lang="en-US" dirty="0"/>
              <a:t>WHEN SUM(Quantity) &gt; (SELECT AVG(total) FROM </a:t>
            </a:r>
            <a:r>
              <a:rPr lang="en-US" dirty="0" err="1"/>
              <a:t>Amazon_Sales.Amazon</a:t>
            </a:r>
            <a:r>
              <a:rPr lang="en-US" dirty="0"/>
              <a:t>) THEN 'Good'           </a:t>
            </a:r>
          </a:p>
          <a:p>
            <a:pPr marL="0" indent="0">
              <a:buNone/>
            </a:pPr>
            <a:r>
              <a:rPr lang="en-US" dirty="0"/>
              <a:t>ELSE 'Bad'       </a:t>
            </a:r>
          </a:p>
          <a:p>
            <a:pPr marL="0" indent="0">
              <a:buNone/>
            </a:pPr>
            <a:r>
              <a:rPr lang="en-US" dirty="0"/>
              <a:t>END AS performance</a:t>
            </a:r>
          </a:p>
          <a:p>
            <a:pPr marL="0" indent="0">
              <a:buNone/>
            </a:pPr>
            <a:r>
              <a:rPr lang="en-US" dirty="0"/>
              <a:t>FROM </a:t>
            </a:r>
            <a:r>
              <a:rPr lang="en-US" dirty="0" err="1"/>
              <a:t>Amazon_Sales.Amazon</a:t>
            </a:r>
            <a:endParaRPr lang="en-US" dirty="0"/>
          </a:p>
          <a:p>
            <a:pPr marL="0" indent="0">
              <a:buNone/>
            </a:pPr>
            <a:r>
              <a:rPr lang="en-US" dirty="0"/>
              <a:t>GROUP BY `Product line`;</a:t>
            </a:r>
            <a:endParaRPr lang="en-IN" dirty="0"/>
          </a:p>
        </p:txBody>
      </p:sp>
      <p:pic>
        <p:nvPicPr>
          <p:cNvPr id="5" name="Picture 4">
            <a:extLst>
              <a:ext uri="{FF2B5EF4-FFF2-40B4-BE49-F238E27FC236}">
                <a16:creationId xmlns:a16="http://schemas.microsoft.com/office/drawing/2014/main" id="{C8DF2018-EE20-F87F-FF4A-77CFA0A5B77C}"/>
              </a:ext>
            </a:extLst>
          </p:cNvPr>
          <p:cNvPicPr>
            <a:picLocks noChangeAspect="1"/>
          </p:cNvPicPr>
          <p:nvPr/>
        </p:nvPicPr>
        <p:blipFill>
          <a:blip r:embed="rId2"/>
          <a:stretch>
            <a:fillRect/>
          </a:stretch>
        </p:blipFill>
        <p:spPr>
          <a:xfrm>
            <a:off x="7132320" y="3693665"/>
            <a:ext cx="4061861" cy="2403873"/>
          </a:xfrm>
          <a:prstGeom prst="rect">
            <a:avLst/>
          </a:prstGeom>
        </p:spPr>
      </p:pic>
    </p:spTree>
    <p:extLst>
      <p:ext uri="{BB962C8B-B14F-4D97-AF65-F5344CB8AC3E}">
        <p14:creationId xmlns:p14="http://schemas.microsoft.com/office/powerpoint/2010/main" val="136099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6E08-FC57-1AB2-D03F-AA1EB6BA38E6}"/>
              </a:ext>
            </a:extLst>
          </p:cNvPr>
          <p:cNvSpPr>
            <a:spLocks noGrp="1"/>
          </p:cNvSpPr>
          <p:nvPr>
            <p:ph type="title"/>
          </p:nvPr>
        </p:nvSpPr>
        <p:spPr>
          <a:xfrm>
            <a:off x="0" y="298383"/>
            <a:ext cx="12192000" cy="1392305"/>
          </a:xfrm>
        </p:spPr>
        <p:txBody>
          <a:bodyPr>
            <a:noAutofit/>
          </a:bodyPr>
          <a:lstStyle/>
          <a:p>
            <a:r>
              <a:rPr lang="en-US" sz="3200" b="0" i="0" u="none" strike="noStrike" dirty="0">
                <a:solidFill>
                  <a:srgbClr val="374151"/>
                </a:solidFill>
                <a:effectLst/>
                <a:highlight>
                  <a:srgbClr val="FFFFFF"/>
                </a:highlight>
                <a:latin typeface="Roboto" panose="02000000000000000000" pitchFamily="2" charset="0"/>
              </a:rPr>
              <a:t>12. Identify the branch that exceeded the average number of products sold.</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5E9280B2-FEC2-E815-19B5-4CD94CB98B92}"/>
              </a:ext>
            </a:extLst>
          </p:cNvPr>
          <p:cNvSpPr>
            <a:spLocks noGrp="1"/>
          </p:cNvSpPr>
          <p:nvPr>
            <p:ph idx="1"/>
          </p:nvPr>
        </p:nvSpPr>
        <p:spPr>
          <a:xfrm>
            <a:off x="0" y="1690688"/>
            <a:ext cx="12192000" cy="4486275"/>
          </a:xfrm>
        </p:spPr>
        <p:txBody>
          <a:bodyPr/>
          <a:lstStyle/>
          <a:p>
            <a:pPr marL="0" indent="0">
              <a:buNone/>
            </a:pPr>
            <a:r>
              <a:rPr lang="en-IN" dirty="0"/>
              <a:t>SELECT Branch FROM </a:t>
            </a:r>
            <a:r>
              <a:rPr lang="en-IN" dirty="0" err="1"/>
              <a:t>Amazon_Sales.Amazon</a:t>
            </a:r>
            <a:endParaRPr lang="en-IN" dirty="0"/>
          </a:p>
          <a:p>
            <a:pPr marL="0" indent="0">
              <a:buNone/>
            </a:pPr>
            <a:r>
              <a:rPr lang="en-IN" dirty="0"/>
              <a:t>GROUP BY Branch</a:t>
            </a:r>
          </a:p>
          <a:p>
            <a:pPr marL="0" indent="0">
              <a:buNone/>
            </a:pPr>
            <a:r>
              <a:rPr lang="en-IN" dirty="0"/>
              <a:t>HAVING SUM(Quantity) &gt;</a:t>
            </a:r>
          </a:p>
          <a:p>
            <a:pPr marL="0" indent="0">
              <a:buNone/>
            </a:pPr>
            <a:r>
              <a:rPr lang="en-IN" dirty="0"/>
              <a:t>	(SELECT AVG(total) FROM (SELECT SUM(Quantity) AS total    </a:t>
            </a:r>
          </a:p>
          <a:p>
            <a:pPr marL="0" indent="0">
              <a:buNone/>
            </a:pPr>
            <a:r>
              <a:rPr lang="en-IN" dirty="0"/>
              <a:t>FROM </a:t>
            </a:r>
            <a:r>
              <a:rPr lang="en-IN" dirty="0" err="1"/>
              <a:t>Amazon_Sales.Amazon</a:t>
            </a:r>
            <a:r>
              <a:rPr lang="en-IN" dirty="0"/>
              <a:t>    </a:t>
            </a:r>
          </a:p>
          <a:p>
            <a:pPr marL="0" indent="0">
              <a:buNone/>
            </a:pPr>
            <a:r>
              <a:rPr lang="en-IN" dirty="0"/>
              <a:t>GROUP BY Branch)  AS </a:t>
            </a:r>
            <a:r>
              <a:rPr lang="en-IN" dirty="0" err="1"/>
              <a:t>branch_totals</a:t>
            </a:r>
            <a:r>
              <a:rPr lang="en-IN" dirty="0"/>
              <a:t>);</a:t>
            </a:r>
          </a:p>
        </p:txBody>
      </p:sp>
      <p:pic>
        <p:nvPicPr>
          <p:cNvPr id="5" name="Picture 4">
            <a:extLst>
              <a:ext uri="{FF2B5EF4-FFF2-40B4-BE49-F238E27FC236}">
                <a16:creationId xmlns:a16="http://schemas.microsoft.com/office/drawing/2014/main" id="{FE247145-6FE2-F746-EFBE-35EA6C1C93C4}"/>
              </a:ext>
            </a:extLst>
          </p:cNvPr>
          <p:cNvPicPr>
            <a:picLocks noChangeAspect="1"/>
          </p:cNvPicPr>
          <p:nvPr/>
        </p:nvPicPr>
        <p:blipFill>
          <a:blip r:embed="rId2"/>
          <a:stretch>
            <a:fillRect/>
          </a:stretch>
        </p:blipFill>
        <p:spPr>
          <a:xfrm>
            <a:off x="7777213" y="4176999"/>
            <a:ext cx="2329314" cy="1689378"/>
          </a:xfrm>
          <a:prstGeom prst="rect">
            <a:avLst/>
          </a:prstGeom>
        </p:spPr>
      </p:pic>
    </p:spTree>
    <p:extLst>
      <p:ext uri="{BB962C8B-B14F-4D97-AF65-F5344CB8AC3E}">
        <p14:creationId xmlns:p14="http://schemas.microsoft.com/office/powerpoint/2010/main" val="248431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18B1-F32A-4794-F5F3-8AFB90C60664}"/>
              </a:ext>
            </a:extLst>
          </p:cNvPr>
          <p:cNvSpPr>
            <a:spLocks noGrp="1"/>
          </p:cNvSpPr>
          <p:nvPr>
            <p:ph type="title"/>
          </p:nvPr>
        </p:nvSpPr>
        <p:spPr>
          <a:xfrm>
            <a:off x="0" y="365125"/>
            <a:ext cx="12192000" cy="1325563"/>
          </a:xfrm>
        </p:spPr>
        <p:txBody>
          <a:bodyPr>
            <a:noAutofit/>
          </a:bodyPr>
          <a:lstStyle/>
          <a:p>
            <a:r>
              <a:rPr lang="en-US" sz="3200" b="0" i="0" u="none" strike="noStrike" dirty="0">
                <a:solidFill>
                  <a:srgbClr val="374151"/>
                </a:solidFill>
                <a:effectLst/>
                <a:highlight>
                  <a:srgbClr val="FFFFFF"/>
                </a:highlight>
                <a:latin typeface="Roboto" panose="02000000000000000000" pitchFamily="2" charset="0"/>
              </a:rPr>
              <a:t>13. Which product line is most frequently associated with each gender?</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0993E719-309C-08A5-5EF5-93471D4CA7EB}"/>
              </a:ext>
            </a:extLst>
          </p:cNvPr>
          <p:cNvSpPr>
            <a:spLocks noGrp="1"/>
          </p:cNvSpPr>
          <p:nvPr>
            <p:ph idx="1"/>
          </p:nvPr>
        </p:nvSpPr>
        <p:spPr>
          <a:xfrm>
            <a:off x="-1" y="1690688"/>
            <a:ext cx="12191999" cy="4486275"/>
          </a:xfrm>
        </p:spPr>
        <p:txBody>
          <a:bodyPr/>
          <a:lstStyle/>
          <a:p>
            <a:pPr marL="0" indent="0">
              <a:buNone/>
            </a:pPr>
            <a:r>
              <a:rPr lang="en-US" dirty="0"/>
              <a:t>select Gender, `Product line`, count(`Product line`) as </a:t>
            </a:r>
            <a:r>
              <a:rPr lang="en-US" dirty="0" err="1"/>
              <a:t>Frequently_Associated</a:t>
            </a:r>
            <a:r>
              <a:rPr lang="en-US" dirty="0"/>
              <a:t> </a:t>
            </a:r>
          </a:p>
          <a:p>
            <a:pPr marL="0" indent="0">
              <a:buNone/>
            </a:pPr>
            <a:r>
              <a:rPr lang="en-US" dirty="0"/>
              <a:t>from </a:t>
            </a:r>
            <a:r>
              <a:rPr lang="en-US" dirty="0" err="1"/>
              <a:t>Amazon_Sales.Amazon</a:t>
            </a:r>
            <a:endParaRPr lang="en-US" dirty="0"/>
          </a:p>
          <a:p>
            <a:pPr marL="0" indent="0">
              <a:buNone/>
            </a:pPr>
            <a:r>
              <a:rPr lang="en-US" dirty="0"/>
              <a:t>group by </a:t>
            </a:r>
            <a:r>
              <a:rPr lang="en-US" dirty="0" err="1"/>
              <a:t>Gender,`Product</a:t>
            </a:r>
            <a:r>
              <a:rPr lang="en-US" dirty="0"/>
              <a:t> line`</a:t>
            </a:r>
          </a:p>
          <a:p>
            <a:pPr marL="0" indent="0">
              <a:buNone/>
            </a:pPr>
            <a:r>
              <a:rPr lang="en-US" dirty="0"/>
              <a:t>order by </a:t>
            </a:r>
            <a:r>
              <a:rPr lang="en-US" dirty="0" err="1"/>
              <a:t>Frequently_Associated</a:t>
            </a:r>
            <a:r>
              <a:rPr lang="en-US" dirty="0"/>
              <a:t> desc</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130B7E09-1DA0-F0E4-9969-3F9983B55D54}"/>
              </a:ext>
            </a:extLst>
          </p:cNvPr>
          <p:cNvPicPr>
            <a:picLocks noChangeAspect="1"/>
          </p:cNvPicPr>
          <p:nvPr/>
        </p:nvPicPr>
        <p:blipFill>
          <a:blip r:embed="rId2"/>
          <a:stretch>
            <a:fillRect/>
          </a:stretch>
        </p:blipFill>
        <p:spPr>
          <a:xfrm>
            <a:off x="6461109" y="3429000"/>
            <a:ext cx="4636819" cy="2502191"/>
          </a:xfrm>
          <a:prstGeom prst="rect">
            <a:avLst/>
          </a:prstGeom>
        </p:spPr>
      </p:pic>
    </p:spTree>
    <p:extLst>
      <p:ext uri="{BB962C8B-B14F-4D97-AF65-F5344CB8AC3E}">
        <p14:creationId xmlns:p14="http://schemas.microsoft.com/office/powerpoint/2010/main" val="379849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2E45-C13B-C9C2-C382-7F1EADAA5CD9}"/>
              </a:ext>
            </a:extLst>
          </p:cNvPr>
          <p:cNvSpPr>
            <a:spLocks noGrp="1"/>
          </p:cNvSpPr>
          <p:nvPr>
            <p:ph type="title"/>
          </p:nvPr>
        </p:nvSpPr>
        <p:spPr/>
        <p:txBody>
          <a:bodyPr>
            <a:normAutofit fontScale="90000"/>
          </a:bodyPr>
          <a:lstStyle/>
          <a:p>
            <a:pPr algn="ctr"/>
            <a:r>
              <a:rPr lang="en-IN" sz="5400" b="1" u="sng" dirty="0"/>
              <a:t>CONTENTS</a:t>
            </a:r>
            <a:br>
              <a:rPr lang="en-IN" sz="5400" dirty="0"/>
            </a:br>
            <a:endParaRPr lang="en-IN" dirty="0"/>
          </a:p>
        </p:txBody>
      </p:sp>
      <p:sp>
        <p:nvSpPr>
          <p:cNvPr id="3" name="Content Placeholder 2">
            <a:extLst>
              <a:ext uri="{FF2B5EF4-FFF2-40B4-BE49-F238E27FC236}">
                <a16:creationId xmlns:a16="http://schemas.microsoft.com/office/drawing/2014/main" id="{B9C23F60-737F-84D9-BAC1-D4E01EC01D14}"/>
              </a:ext>
            </a:extLst>
          </p:cNvPr>
          <p:cNvSpPr>
            <a:spLocks noGrp="1"/>
          </p:cNvSpPr>
          <p:nvPr>
            <p:ph idx="1"/>
          </p:nvPr>
        </p:nvSpPr>
        <p:spPr>
          <a:xfrm>
            <a:off x="0" y="1511166"/>
            <a:ext cx="12192000" cy="4665797"/>
          </a:xfrm>
        </p:spPr>
        <p:txBody>
          <a:bodyPr>
            <a:normAutofit/>
          </a:bodyPr>
          <a:lstStyle/>
          <a:p>
            <a:pPr marL="0" indent="0">
              <a:buNone/>
            </a:pPr>
            <a:r>
              <a:rPr lang="en-IN" sz="3600" dirty="0"/>
              <a:t>1. Introduction</a:t>
            </a:r>
          </a:p>
          <a:p>
            <a:pPr marL="0" indent="0">
              <a:buNone/>
            </a:pPr>
            <a:r>
              <a:rPr lang="en-IN" sz="3600" dirty="0"/>
              <a:t>2. Data Wrangling</a:t>
            </a:r>
          </a:p>
          <a:p>
            <a:pPr marL="0" indent="0">
              <a:buNone/>
            </a:pPr>
            <a:r>
              <a:rPr lang="en-IN" sz="3600" dirty="0"/>
              <a:t>3. Feature Engineering</a:t>
            </a:r>
          </a:p>
          <a:p>
            <a:pPr marL="0" indent="0">
              <a:buNone/>
            </a:pPr>
            <a:r>
              <a:rPr lang="en-IN" sz="3600" dirty="0"/>
              <a:t>4. Exploratory Data Analysis(EDA)</a:t>
            </a:r>
          </a:p>
          <a:p>
            <a:pPr marL="0" indent="0">
              <a:buNone/>
            </a:pPr>
            <a:r>
              <a:rPr lang="en-IN" sz="3600" dirty="0"/>
              <a:t>5. Business Question Analysis &amp; Insights</a:t>
            </a:r>
          </a:p>
          <a:p>
            <a:pPr marL="0" indent="0">
              <a:buNone/>
            </a:pPr>
            <a:r>
              <a:rPr lang="en-IN" sz="3600" dirty="0"/>
              <a:t>6. Conclusion</a:t>
            </a:r>
          </a:p>
        </p:txBody>
      </p:sp>
    </p:spTree>
    <p:extLst>
      <p:ext uri="{BB962C8B-B14F-4D97-AF65-F5344CB8AC3E}">
        <p14:creationId xmlns:p14="http://schemas.microsoft.com/office/powerpoint/2010/main" val="4167389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7607-FADB-E424-04F4-BA52831C8172}"/>
              </a:ext>
            </a:extLst>
          </p:cNvPr>
          <p:cNvSpPr>
            <a:spLocks noGrp="1"/>
          </p:cNvSpPr>
          <p:nvPr>
            <p:ph type="title"/>
          </p:nvPr>
        </p:nvSpPr>
        <p:spPr>
          <a:xfrm>
            <a:off x="0" y="288123"/>
            <a:ext cx="12192000" cy="1325563"/>
          </a:xfrm>
        </p:spPr>
        <p:txBody>
          <a:bodyPr>
            <a:normAutofit/>
          </a:bodyPr>
          <a:lstStyle/>
          <a:p>
            <a:r>
              <a:rPr lang="en-US" sz="3200" b="0" i="0" u="none" strike="noStrike" dirty="0">
                <a:solidFill>
                  <a:srgbClr val="374151"/>
                </a:solidFill>
                <a:effectLst/>
                <a:highlight>
                  <a:srgbClr val="FFFFFF"/>
                </a:highlight>
                <a:latin typeface="Roboto" panose="02000000000000000000" pitchFamily="2" charset="0"/>
              </a:rPr>
              <a:t>14. Calculate the average rating for each product line.</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BBB18CD8-5D30-0C4A-9711-DB37B64708A8}"/>
              </a:ext>
            </a:extLst>
          </p:cNvPr>
          <p:cNvSpPr>
            <a:spLocks noGrp="1"/>
          </p:cNvSpPr>
          <p:nvPr>
            <p:ph idx="1"/>
          </p:nvPr>
        </p:nvSpPr>
        <p:spPr>
          <a:xfrm>
            <a:off x="0" y="1613686"/>
            <a:ext cx="12192000" cy="4563277"/>
          </a:xfrm>
        </p:spPr>
        <p:txBody>
          <a:bodyPr/>
          <a:lstStyle/>
          <a:p>
            <a:pPr marL="0" indent="0">
              <a:buNone/>
            </a:pPr>
            <a:r>
              <a:rPr lang="en-US" dirty="0"/>
              <a:t>SELECT `Product line`, round(avg(Rating),3) as </a:t>
            </a:r>
            <a:r>
              <a:rPr lang="en-US" dirty="0" err="1"/>
              <a:t>Average_Rating</a:t>
            </a:r>
            <a:r>
              <a:rPr lang="en-US" dirty="0"/>
              <a:t> </a:t>
            </a:r>
          </a:p>
          <a:p>
            <a:pPr marL="0" indent="0">
              <a:buNone/>
            </a:pPr>
            <a:r>
              <a:rPr lang="en-US" dirty="0"/>
              <a:t>from </a:t>
            </a:r>
            <a:r>
              <a:rPr lang="en-US" dirty="0" err="1"/>
              <a:t>Amazon_Sales.Amazon</a:t>
            </a:r>
            <a:endParaRPr lang="en-US" dirty="0"/>
          </a:p>
          <a:p>
            <a:pPr marL="0" indent="0">
              <a:buNone/>
            </a:pPr>
            <a:r>
              <a:rPr lang="en-US" dirty="0"/>
              <a:t>group by `Product line`</a:t>
            </a:r>
          </a:p>
          <a:p>
            <a:pPr marL="0" indent="0">
              <a:buNone/>
            </a:pPr>
            <a:r>
              <a:rPr lang="en-US" dirty="0"/>
              <a:t>order by </a:t>
            </a:r>
            <a:r>
              <a:rPr lang="en-US" dirty="0" err="1"/>
              <a:t>Average_Rating</a:t>
            </a:r>
            <a:r>
              <a:rPr lang="en-US" dirty="0"/>
              <a: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13CA1C4C-3F84-3633-5001-45BAB27D8F17}"/>
              </a:ext>
            </a:extLst>
          </p:cNvPr>
          <p:cNvPicPr>
            <a:picLocks noChangeAspect="1"/>
          </p:cNvPicPr>
          <p:nvPr/>
        </p:nvPicPr>
        <p:blipFill>
          <a:blip r:embed="rId2"/>
          <a:stretch>
            <a:fillRect/>
          </a:stretch>
        </p:blipFill>
        <p:spPr>
          <a:xfrm>
            <a:off x="5967663" y="3328948"/>
            <a:ext cx="4402882" cy="2569637"/>
          </a:xfrm>
          <a:prstGeom prst="rect">
            <a:avLst/>
          </a:prstGeom>
        </p:spPr>
      </p:pic>
    </p:spTree>
    <p:extLst>
      <p:ext uri="{BB962C8B-B14F-4D97-AF65-F5344CB8AC3E}">
        <p14:creationId xmlns:p14="http://schemas.microsoft.com/office/powerpoint/2010/main" val="240086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5BE0-F92D-DC89-B030-0ACCABA795BE}"/>
              </a:ext>
            </a:extLst>
          </p:cNvPr>
          <p:cNvSpPr>
            <a:spLocks noGrp="1"/>
          </p:cNvSpPr>
          <p:nvPr>
            <p:ph type="title"/>
          </p:nvPr>
        </p:nvSpPr>
        <p:spPr>
          <a:xfrm>
            <a:off x="0" y="297748"/>
            <a:ext cx="12192000" cy="1325563"/>
          </a:xfrm>
        </p:spPr>
        <p:txBody>
          <a:bodyPr>
            <a:noAutofit/>
          </a:bodyPr>
          <a:lstStyle/>
          <a:p>
            <a:r>
              <a:rPr lang="en-US" sz="3200" b="0" i="0" u="none" strike="noStrike" dirty="0">
                <a:solidFill>
                  <a:srgbClr val="374151"/>
                </a:solidFill>
                <a:effectLst/>
                <a:highlight>
                  <a:srgbClr val="FFFFFF"/>
                </a:highlight>
                <a:latin typeface="Roboto" panose="02000000000000000000" pitchFamily="2" charset="0"/>
              </a:rPr>
              <a:t>15. Count the sales occurrences for each time of day on every weekday.</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1292818B-7C97-BA61-82A2-1E50FAF23761}"/>
              </a:ext>
            </a:extLst>
          </p:cNvPr>
          <p:cNvSpPr>
            <a:spLocks noGrp="1"/>
          </p:cNvSpPr>
          <p:nvPr>
            <p:ph idx="1"/>
          </p:nvPr>
        </p:nvSpPr>
        <p:spPr>
          <a:xfrm>
            <a:off x="0" y="1703672"/>
            <a:ext cx="12192000" cy="4473291"/>
          </a:xfrm>
        </p:spPr>
        <p:txBody>
          <a:bodyPr/>
          <a:lstStyle/>
          <a:p>
            <a:pPr marL="0" indent="0">
              <a:buNone/>
            </a:pPr>
            <a:r>
              <a:rPr lang="en-US" dirty="0"/>
              <a:t>select </a:t>
            </a:r>
            <a:r>
              <a:rPr lang="en-US" dirty="0" err="1"/>
              <a:t>timeofday</a:t>
            </a:r>
            <a:r>
              <a:rPr lang="en-US" dirty="0"/>
              <a:t>, </a:t>
            </a:r>
            <a:r>
              <a:rPr lang="en-US" dirty="0" err="1"/>
              <a:t>date_format</a:t>
            </a:r>
            <a:r>
              <a:rPr lang="en-US" dirty="0"/>
              <a:t>(</a:t>
            </a:r>
            <a:r>
              <a:rPr lang="en-US" dirty="0" err="1"/>
              <a:t>date,'%a</a:t>
            </a:r>
            <a:r>
              <a:rPr lang="en-US" dirty="0"/>
              <a:t>')as </a:t>
            </a:r>
            <a:r>
              <a:rPr lang="en-US" dirty="0" err="1"/>
              <a:t>Weekday,count</a:t>
            </a:r>
            <a:r>
              <a:rPr lang="en-US" dirty="0"/>
              <a:t>(Quantity) as </a:t>
            </a:r>
            <a:r>
              <a:rPr lang="en-US" dirty="0" err="1"/>
              <a:t>Sales_Occurences</a:t>
            </a:r>
            <a:r>
              <a:rPr lang="en-US" dirty="0"/>
              <a:t> </a:t>
            </a:r>
          </a:p>
          <a:p>
            <a:pPr marL="0" indent="0">
              <a:buNone/>
            </a:pPr>
            <a:r>
              <a:rPr lang="en-US" dirty="0"/>
              <a:t>from </a:t>
            </a:r>
            <a:r>
              <a:rPr lang="en-US" dirty="0" err="1"/>
              <a:t>Amazon_Sales.Amazon</a:t>
            </a:r>
            <a:endParaRPr lang="en-US" dirty="0"/>
          </a:p>
          <a:p>
            <a:pPr marL="0" indent="0">
              <a:buNone/>
            </a:pPr>
            <a:r>
              <a:rPr lang="en-US" dirty="0"/>
              <a:t>group by </a:t>
            </a:r>
            <a:r>
              <a:rPr lang="en-US" dirty="0" err="1"/>
              <a:t>timeofday,Weekday</a:t>
            </a:r>
            <a:endParaRPr lang="en-US" dirty="0"/>
          </a:p>
          <a:p>
            <a:pPr marL="0" indent="0">
              <a:buNone/>
            </a:pPr>
            <a:r>
              <a:rPr lang="en-US" dirty="0"/>
              <a:t>order by </a:t>
            </a:r>
            <a:r>
              <a:rPr lang="en-US" dirty="0" err="1"/>
              <a:t>weekday,Sales_Occurences</a:t>
            </a:r>
            <a:r>
              <a:rPr lang="en-US" dirty="0"/>
              <a:t> desc;</a:t>
            </a:r>
            <a:endParaRPr lang="en-IN" dirty="0"/>
          </a:p>
        </p:txBody>
      </p:sp>
      <p:pic>
        <p:nvPicPr>
          <p:cNvPr id="5" name="Picture 4">
            <a:extLst>
              <a:ext uri="{FF2B5EF4-FFF2-40B4-BE49-F238E27FC236}">
                <a16:creationId xmlns:a16="http://schemas.microsoft.com/office/drawing/2014/main" id="{CE632E48-D92D-5477-6A6B-AA771AE33214}"/>
              </a:ext>
            </a:extLst>
          </p:cNvPr>
          <p:cNvPicPr>
            <a:picLocks noChangeAspect="1"/>
          </p:cNvPicPr>
          <p:nvPr/>
        </p:nvPicPr>
        <p:blipFill>
          <a:blip r:embed="rId2"/>
          <a:stretch>
            <a:fillRect/>
          </a:stretch>
        </p:blipFill>
        <p:spPr>
          <a:xfrm>
            <a:off x="6728060" y="3399421"/>
            <a:ext cx="4504622" cy="2567749"/>
          </a:xfrm>
          <a:prstGeom prst="rect">
            <a:avLst/>
          </a:prstGeom>
        </p:spPr>
      </p:pic>
    </p:spTree>
    <p:extLst>
      <p:ext uri="{BB962C8B-B14F-4D97-AF65-F5344CB8AC3E}">
        <p14:creationId xmlns:p14="http://schemas.microsoft.com/office/powerpoint/2010/main" val="2658390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8613-91D8-401A-C503-4CE13314E982}"/>
              </a:ext>
            </a:extLst>
          </p:cNvPr>
          <p:cNvSpPr>
            <a:spLocks noGrp="1"/>
          </p:cNvSpPr>
          <p:nvPr>
            <p:ph type="title"/>
          </p:nvPr>
        </p:nvSpPr>
        <p:spPr>
          <a:xfrm>
            <a:off x="0" y="365125"/>
            <a:ext cx="12192000" cy="1325563"/>
          </a:xfrm>
        </p:spPr>
        <p:txBody>
          <a:bodyPr>
            <a:noAutofit/>
          </a:bodyPr>
          <a:lstStyle/>
          <a:p>
            <a:r>
              <a:rPr lang="en-US" sz="3200" b="0" i="0" u="none" strike="noStrike" dirty="0">
                <a:solidFill>
                  <a:srgbClr val="374151"/>
                </a:solidFill>
                <a:effectLst/>
                <a:highlight>
                  <a:srgbClr val="FFFFFF"/>
                </a:highlight>
                <a:latin typeface="Roboto" panose="02000000000000000000" pitchFamily="2" charset="0"/>
              </a:rPr>
              <a:t>16. Identify the customer type contributing the highest revenue.</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6D3F4539-762B-8F9D-3B58-A4639858A759}"/>
              </a:ext>
            </a:extLst>
          </p:cNvPr>
          <p:cNvSpPr>
            <a:spLocks noGrp="1"/>
          </p:cNvSpPr>
          <p:nvPr>
            <p:ph idx="1"/>
          </p:nvPr>
        </p:nvSpPr>
        <p:spPr>
          <a:xfrm>
            <a:off x="0" y="1825625"/>
            <a:ext cx="12192000" cy="4351338"/>
          </a:xfrm>
        </p:spPr>
        <p:txBody>
          <a:bodyPr/>
          <a:lstStyle/>
          <a:p>
            <a:pPr marL="0" indent="0">
              <a:buNone/>
            </a:pPr>
            <a:r>
              <a:rPr lang="en-US" dirty="0"/>
              <a:t>SELECT `Customer type`, max(total) AS </a:t>
            </a:r>
            <a:r>
              <a:rPr lang="en-US" dirty="0" err="1"/>
              <a:t>Higest_Revenue</a:t>
            </a:r>
            <a:r>
              <a:rPr lang="en-US" dirty="0"/>
              <a:t> </a:t>
            </a:r>
          </a:p>
          <a:p>
            <a:pPr marL="0" indent="0">
              <a:buNone/>
            </a:pPr>
            <a:r>
              <a:rPr lang="en-US" dirty="0"/>
              <a:t>FROM </a:t>
            </a:r>
            <a:r>
              <a:rPr lang="en-US" dirty="0" err="1"/>
              <a:t>Amazon_Sales.Amazon</a:t>
            </a:r>
            <a:endParaRPr lang="en-US" dirty="0"/>
          </a:p>
          <a:p>
            <a:pPr marL="0" indent="0">
              <a:buNone/>
            </a:pPr>
            <a:r>
              <a:rPr lang="en-US" dirty="0"/>
              <a:t>GROUP BY `Customer type`</a:t>
            </a:r>
          </a:p>
          <a:p>
            <a:pPr marL="0" indent="0">
              <a:buNone/>
            </a:pPr>
            <a:r>
              <a:rPr lang="en-US" dirty="0"/>
              <a:t>ORDER BY </a:t>
            </a:r>
            <a:r>
              <a:rPr lang="en-US" dirty="0" err="1"/>
              <a:t>Higest_Revenue</a:t>
            </a:r>
            <a:r>
              <a:rPr lang="en-US" dirty="0"/>
              <a:t> DESC</a:t>
            </a:r>
          </a:p>
          <a:p>
            <a:pPr marL="0" indent="0">
              <a:buNone/>
            </a:pPr>
            <a:r>
              <a:rPr lang="en-US" dirty="0"/>
              <a:t>LIMIT 1;</a:t>
            </a:r>
            <a:endParaRPr lang="en-IN" dirty="0"/>
          </a:p>
        </p:txBody>
      </p:sp>
      <p:pic>
        <p:nvPicPr>
          <p:cNvPr id="5" name="Picture 4">
            <a:extLst>
              <a:ext uri="{FF2B5EF4-FFF2-40B4-BE49-F238E27FC236}">
                <a16:creationId xmlns:a16="http://schemas.microsoft.com/office/drawing/2014/main" id="{0DE75716-2519-58D1-5BB8-608E7897FAF0}"/>
              </a:ext>
            </a:extLst>
          </p:cNvPr>
          <p:cNvPicPr>
            <a:picLocks noChangeAspect="1"/>
          </p:cNvPicPr>
          <p:nvPr/>
        </p:nvPicPr>
        <p:blipFill>
          <a:blip r:embed="rId2"/>
          <a:stretch>
            <a:fillRect/>
          </a:stretch>
        </p:blipFill>
        <p:spPr>
          <a:xfrm>
            <a:off x="5985822" y="3888606"/>
            <a:ext cx="5066337" cy="1897867"/>
          </a:xfrm>
          <a:prstGeom prst="rect">
            <a:avLst/>
          </a:prstGeom>
        </p:spPr>
      </p:pic>
    </p:spTree>
    <p:extLst>
      <p:ext uri="{BB962C8B-B14F-4D97-AF65-F5344CB8AC3E}">
        <p14:creationId xmlns:p14="http://schemas.microsoft.com/office/powerpoint/2010/main" val="151521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7A36-C41C-C7F3-920A-A97CBD31E21F}"/>
              </a:ext>
            </a:extLst>
          </p:cNvPr>
          <p:cNvSpPr>
            <a:spLocks noGrp="1"/>
          </p:cNvSpPr>
          <p:nvPr>
            <p:ph type="title"/>
          </p:nvPr>
        </p:nvSpPr>
        <p:spPr>
          <a:xfrm>
            <a:off x="0" y="365125"/>
            <a:ext cx="12192000" cy="1325563"/>
          </a:xfrm>
        </p:spPr>
        <p:txBody>
          <a:bodyPr>
            <a:noAutofit/>
          </a:bodyPr>
          <a:lstStyle/>
          <a:p>
            <a:r>
              <a:rPr lang="en-US" sz="3200" dirty="0">
                <a:solidFill>
                  <a:srgbClr val="374151"/>
                </a:solidFill>
                <a:highlight>
                  <a:srgbClr val="FFFFFF"/>
                </a:highlight>
                <a:latin typeface="Roboto" panose="02000000000000000000" pitchFamily="2" charset="0"/>
              </a:rPr>
              <a:t>17. </a:t>
            </a:r>
            <a:r>
              <a:rPr lang="en-US" sz="3200" b="0" i="0" u="none" strike="noStrike" dirty="0">
                <a:solidFill>
                  <a:srgbClr val="374151"/>
                </a:solidFill>
                <a:effectLst/>
                <a:highlight>
                  <a:srgbClr val="FFFFFF"/>
                </a:highlight>
                <a:latin typeface="Roboto" panose="02000000000000000000" pitchFamily="2" charset="0"/>
              </a:rPr>
              <a:t>What is the count of distinct payment methods in the dataset?</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AF48F258-2DD7-835E-7D3E-1AAA5E9D29A5}"/>
              </a:ext>
            </a:extLst>
          </p:cNvPr>
          <p:cNvSpPr>
            <a:spLocks noGrp="1"/>
          </p:cNvSpPr>
          <p:nvPr>
            <p:ph idx="1"/>
          </p:nvPr>
        </p:nvSpPr>
        <p:spPr>
          <a:xfrm>
            <a:off x="0" y="1825625"/>
            <a:ext cx="12192000" cy="4351338"/>
          </a:xfrm>
        </p:spPr>
        <p:txBody>
          <a:bodyPr>
            <a:normAutofit/>
          </a:bodyPr>
          <a:lstStyle/>
          <a:p>
            <a:pPr marL="0" indent="0">
              <a:buNone/>
            </a:pPr>
            <a:r>
              <a:rPr lang="en-US" dirty="0"/>
              <a:t>select count(distinct payment)as </a:t>
            </a:r>
            <a:r>
              <a:rPr lang="en-US" dirty="0" err="1"/>
              <a:t>Dist_Payment</a:t>
            </a:r>
            <a:r>
              <a:rPr lang="en-US" dirty="0"/>
              <a:t> </a:t>
            </a:r>
          </a:p>
          <a:p>
            <a:pPr marL="0" indent="0">
              <a:buNone/>
            </a:pPr>
            <a:r>
              <a:rPr lang="en-US" dirty="0"/>
              <a:t>from </a:t>
            </a:r>
            <a:r>
              <a:rPr lang="en-US" dirty="0" err="1"/>
              <a:t>Amazon_Sales.Amazon</a:t>
            </a:r>
            <a:r>
              <a:rPr lang="en-US" dirty="0"/>
              <a: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9F8E2BF7-9781-6D81-51F0-243084C8DE71}"/>
              </a:ext>
            </a:extLst>
          </p:cNvPr>
          <p:cNvPicPr>
            <a:picLocks noChangeAspect="1"/>
          </p:cNvPicPr>
          <p:nvPr/>
        </p:nvPicPr>
        <p:blipFill>
          <a:blip r:embed="rId2"/>
          <a:stretch>
            <a:fillRect/>
          </a:stretch>
        </p:blipFill>
        <p:spPr>
          <a:xfrm>
            <a:off x="6746506" y="3744228"/>
            <a:ext cx="3389792" cy="1837838"/>
          </a:xfrm>
          <a:prstGeom prst="rect">
            <a:avLst/>
          </a:prstGeom>
        </p:spPr>
      </p:pic>
    </p:spTree>
    <p:extLst>
      <p:ext uri="{BB962C8B-B14F-4D97-AF65-F5344CB8AC3E}">
        <p14:creationId xmlns:p14="http://schemas.microsoft.com/office/powerpoint/2010/main" val="214207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26C0-11FC-7133-F99E-FE6AE91D2C58}"/>
              </a:ext>
            </a:extLst>
          </p:cNvPr>
          <p:cNvSpPr>
            <a:spLocks noGrp="1"/>
          </p:cNvSpPr>
          <p:nvPr>
            <p:ph type="title"/>
          </p:nvPr>
        </p:nvSpPr>
        <p:spPr>
          <a:xfrm>
            <a:off x="0" y="365125"/>
            <a:ext cx="12192000" cy="1325563"/>
          </a:xfrm>
        </p:spPr>
        <p:txBody>
          <a:bodyPr>
            <a:normAutofit fontScale="90000"/>
          </a:bodyPr>
          <a:lstStyle/>
          <a:p>
            <a:r>
              <a:rPr lang="en-US" sz="3200" dirty="0">
                <a:solidFill>
                  <a:srgbClr val="374151"/>
                </a:solidFill>
                <a:highlight>
                  <a:srgbClr val="FFFFFF"/>
                </a:highlight>
                <a:latin typeface="Roboto" panose="02000000000000000000" pitchFamily="2" charset="0"/>
              </a:rPr>
              <a:t>18. </a:t>
            </a:r>
            <a:r>
              <a:rPr lang="en-US" sz="3200" b="0" i="0" u="none" strike="noStrike" dirty="0">
                <a:solidFill>
                  <a:srgbClr val="374151"/>
                </a:solidFill>
                <a:effectLst/>
                <a:highlight>
                  <a:srgbClr val="FFFFFF"/>
                </a:highlight>
                <a:latin typeface="Roboto" panose="02000000000000000000" pitchFamily="2" charset="0"/>
              </a:rPr>
              <a:t>Which customer type occurs most frequently?</a:t>
            </a:r>
            <a:br>
              <a:rPr lang="en-US" sz="3200" b="0" i="0" u="none" strike="noStrike" dirty="0">
                <a:solidFill>
                  <a:srgbClr val="374151"/>
                </a:solidFill>
                <a:effectLst/>
                <a:highlight>
                  <a:srgbClr val="FFFFFF"/>
                </a:highlight>
                <a:latin typeface="Roboto" panose="02000000000000000000" pitchFamily="2" charset="0"/>
              </a:rPr>
            </a:br>
            <a:r>
              <a:rPr lang="en-US" sz="3200" dirty="0">
                <a:solidFill>
                  <a:srgbClr val="374151"/>
                </a:solidFill>
                <a:highlight>
                  <a:srgbClr val="FFFFFF"/>
                </a:highlight>
                <a:latin typeface="Roboto" panose="02000000000000000000" pitchFamily="2" charset="0"/>
              </a:rPr>
              <a:t>19. I</a:t>
            </a:r>
            <a:r>
              <a:rPr lang="en-US" sz="3600" b="0" i="0" u="none" strike="noStrike" dirty="0">
                <a:solidFill>
                  <a:srgbClr val="374151"/>
                </a:solidFill>
                <a:effectLst/>
                <a:highlight>
                  <a:srgbClr val="FFFFFF"/>
                </a:highlight>
                <a:latin typeface="Roboto" panose="02000000000000000000" pitchFamily="2" charset="0"/>
              </a:rPr>
              <a:t>dentify the customer type with the highest purchase frequency.</a:t>
            </a:r>
            <a:br>
              <a:rPr lang="en-US" sz="18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A1C28466-0BED-3387-80E5-EAA3A8C69D49}"/>
              </a:ext>
            </a:extLst>
          </p:cNvPr>
          <p:cNvSpPr>
            <a:spLocks noGrp="1"/>
          </p:cNvSpPr>
          <p:nvPr>
            <p:ph idx="1"/>
          </p:nvPr>
        </p:nvSpPr>
        <p:spPr>
          <a:xfrm>
            <a:off x="-1" y="1825625"/>
            <a:ext cx="12191999" cy="4351338"/>
          </a:xfrm>
        </p:spPr>
        <p:txBody>
          <a:bodyPr>
            <a:normAutofit/>
          </a:bodyPr>
          <a:lstStyle/>
          <a:p>
            <a:r>
              <a:rPr lang="en-US" dirty="0"/>
              <a:t>select Gender, count(branch) as </a:t>
            </a:r>
            <a:r>
              <a:rPr lang="en-US" dirty="0" err="1"/>
              <a:t>Occurance</a:t>
            </a:r>
            <a:r>
              <a:rPr lang="en-US" dirty="0"/>
              <a:t> from </a:t>
            </a:r>
          </a:p>
          <a:p>
            <a:r>
              <a:rPr lang="en-US" dirty="0" err="1"/>
              <a:t>Amazon_Sales.Amazon</a:t>
            </a:r>
            <a:endParaRPr lang="en-US" dirty="0"/>
          </a:p>
          <a:p>
            <a:r>
              <a:rPr lang="en-US" dirty="0"/>
              <a:t>group by Gender</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73ECA1D1-9749-66DC-CE41-049103205FB8}"/>
              </a:ext>
            </a:extLst>
          </p:cNvPr>
          <p:cNvPicPr>
            <a:picLocks noChangeAspect="1"/>
          </p:cNvPicPr>
          <p:nvPr/>
        </p:nvPicPr>
        <p:blipFill>
          <a:blip r:embed="rId2"/>
          <a:stretch>
            <a:fillRect/>
          </a:stretch>
        </p:blipFill>
        <p:spPr>
          <a:xfrm>
            <a:off x="6447759" y="3744227"/>
            <a:ext cx="3866149" cy="2051772"/>
          </a:xfrm>
          <a:prstGeom prst="rect">
            <a:avLst/>
          </a:prstGeom>
        </p:spPr>
      </p:pic>
    </p:spTree>
    <p:extLst>
      <p:ext uri="{BB962C8B-B14F-4D97-AF65-F5344CB8AC3E}">
        <p14:creationId xmlns:p14="http://schemas.microsoft.com/office/powerpoint/2010/main" val="152084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7630-5C00-DBF2-E248-C36754B9E972}"/>
              </a:ext>
            </a:extLst>
          </p:cNvPr>
          <p:cNvSpPr>
            <a:spLocks noGrp="1"/>
          </p:cNvSpPr>
          <p:nvPr>
            <p:ph type="title"/>
          </p:nvPr>
        </p:nvSpPr>
        <p:spPr>
          <a:xfrm>
            <a:off x="0" y="365125"/>
            <a:ext cx="12192000" cy="1325563"/>
          </a:xfrm>
        </p:spPr>
        <p:txBody>
          <a:bodyPr>
            <a:normAutofit/>
          </a:bodyPr>
          <a:lstStyle/>
          <a:p>
            <a:r>
              <a:rPr lang="en-US" sz="3200" b="0" i="0" u="none" strike="noStrike" dirty="0">
                <a:solidFill>
                  <a:srgbClr val="374151"/>
                </a:solidFill>
                <a:effectLst/>
                <a:highlight>
                  <a:srgbClr val="FFFFFF"/>
                </a:highlight>
                <a:latin typeface="Roboto" panose="02000000000000000000" pitchFamily="2" charset="0"/>
              </a:rPr>
              <a:t>2</a:t>
            </a:r>
            <a:r>
              <a:rPr lang="en-US" sz="3200" dirty="0">
                <a:solidFill>
                  <a:srgbClr val="374151"/>
                </a:solidFill>
                <a:highlight>
                  <a:srgbClr val="FFFFFF"/>
                </a:highlight>
                <a:latin typeface="Roboto" panose="02000000000000000000" pitchFamily="2" charset="0"/>
              </a:rPr>
              <a:t>0. </a:t>
            </a:r>
            <a:r>
              <a:rPr lang="en-US" sz="3200" b="0" i="0" u="none" strike="noStrike" dirty="0">
                <a:solidFill>
                  <a:srgbClr val="374151"/>
                </a:solidFill>
                <a:effectLst/>
                <a:highlight>
                  <a:srgbClr val="FFFFFF"/>
                </a:highlight>
                <a:latin typeface="Roboto" panose="02000000000000000000" pitchFamily="2" charset="0"/>
              </a:rPr>
              <a:t>Determine the predominant gender among customers.</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5FC245F3-5BAB-8426-5D47-C5611ADDC7A8}"/>
              </a:ext>
            </a:extLst>
          </p:cNvPr>
          <p:cNvSpPr>
            <a:spLocks noGrp="1"/>
          </p:cNvSpPr>
          <p:nvPr>
            <p:ph idx="1"/>
          </p:nvPr>
        </p:nvSpPr>
        <p:spPr>
          <a:xfrm>
            <a:off x="0" y="1825625"/>
            <a:ext cx="12192000" cy="4351338"/>
          </a:xfrm>
        </p:spPr>
        <p:txBody>
          <a:bodyPr>
            <a:normAutofit/>
          </a:bodyPr>
          <a:lstStyle/>
          <a:p>
            <a:pPr marL="0" indent="0">
              <a:buNone/>
            </a:pPr>
            <a:r>
              <a:rPr lang="en-US" dirty="0"/>
              <a:t>select Gender, count(*) as </a:t>
            </a:r>
            <a:r>
              <a:rPr lang="en-US" dirty="0" err="1"/>
              <a:t>Predominant_Gender</a:t>
            </a:r>
            <a:r>
              <a:rPr lang="en-US" dirty="0"/>
              <a:t> </a:t>
            </a:r>
          </a:p>
          <a:p>
            <a:pPr marL="0" indent="0">
              <a:buNone/>
            </a:pPr>
            <a:r>
              <a:rPr lang="en-US" dirty="0"/>
              <a:t>from </a:t>
            </a:r>
            <a:r>
              <a:rPr lang="en-US" dirty="0" err="1"/>
              <a:t>Amazon_Sales.Amazon</a:t>
            </a:r>
            <a:endParaRPr lang="en-US" dirty="0"/>
          </a:p>
          <a:p>
            <a:pPr marL="0" indent="0">
              <a:buNone/>
            </a:pPr>
            <a:r>
              <a:rPr lang="en-US" dirty="0"/>
              <a:t>group by Gender</a:t>
            </a:r>
          </a:p>
          <a:p>
            <a:pPr marL="0" indent="0">
              <a:buNone/>
            </a:pPr>
            <a:r>
              <a:rPr lang="en-US" dirty="0"/>
              <a:t>order by </a:t>
            </a:r>
            <a:r>
              <a:rPr lang="en-US" dirty="0" err="1"/>
              <a:t>Predominant_Gender</a:t>
            </a:r>
            <a:r>
              <a:rPr lang="en-US" dirty="0"/>
              <a:t> desc</a:t>
            </a:r>
          </a:p>
          <a:p>
            <a:pPr marL="0" indent="0">
              <a:buNone/>
            </a:pPr>
            <a:r>
              <a:rPr lang="en-US" dirty="0"/>
              <a:t>limit 1;</a:t>
            </a:r>
            <a:endParaRPr lang="en-IN" dirty="0"/>
          </a:p>
        </p:txBody>
      </p:sp>
      <p:pic>
        <p:nvPicPr>
          <p:cNvPr id="5" name="Picture 4">
            <a:extLst>
              <a:ext uri="{FF2B5EF4-FFF2-40B4-BE49-F238E27FC236}">
                <a16:creationId xmlns:a16="http://schemas.microsoft.com/office/drawing/2014/main" id="{7C875086-A544-5FA0-5D3B-B98FEB7A663F}"/>
              </a:ext>
            </a:extLst>
          </p:cNvPr>
          <p:cNvPicPr>
            <a:picLocks noChangeAspect="1"/>
          </p:cNvPicPr>
          <p:nvPr/>
        </p:nvPicPr>
        <p:blipFill>
          <a:blip r:embed="rId2"/>
          <a:stretch>
            <a:fillRect/>
          </a:stretch>
        </p:blipFill>
        <p:spPr>
          <a:xfrm>
            <a:off x="6012491" y="4001294"/>
            <a:ext cx="5136620" cy="1744961"/>
          </a:xfrm>
          <a:prstGeom prst="rect">
            <a:avLst/>
          </a:prstGeom>
        </p:spPr>
      </p:pic>
    </p:spTree>
    <p:extLst>
      <p:ext uri="{BB962C8B-B14F-4D97-AF65-F5344CB8AC3E}">
        <p14:creationId xmlns:p14="http://schemas.microsoft.com/office/powerpoint/2010/main" val="635259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8206-6F0C-04CD-93A8-8859EC4FA6D1}"/>
              </a:ext>
            </a:extLst>
          </p:cNvPr>
          <p:cNvSpPr>
            <a:spLocks noGrp="1"/>
          </p:cNvSpPr>
          <p:nvPr>
            <p:ph type="title"/>
          </p:nvPr>
        </p:nvSpPr>
        <p:spPr>
          <a:xfrm>
            <a:off x="0" y="365125"/>
            <a:ext cx="12192000" cy="1325563"/>
          </a:xfrm>
        </p:spPr>
        <p:txBody>
          <a:bodyPr>
            <a:normAutofit/>
          </a:bodyPr>
          <a:lstStyle/>
          <a:p>
            <a:r>
              <a:rPr lang="en-US" sz="3200" dirty="0">
                <a:solidFill>
                  <a:srgbClr val="374151"/>
                </a:solidFill>
                <a:highlight>
                  <a:srgbClr val="FFFFFF"/>
                </a:highlight>
                <a:latin typeface="Roboto" panose="02000000000000000000" pitchFamily="2" charset="0"/>
              </a:rPr>
              <a:t>21. </a:t>
            </a:r>
            <a:r>
              <a:rPr lang="en-US" sz="3200" b="0" i="0" u="none" strike="noStrike" dirty="0">
                <a:solidFill>
                  <a:srgbClr val="374151"/>
                </a:solidFill>
                <a:effectLst/>
                <a:highlight>
                  <a:srgbClr val="FFFFFF"/>
                </a:highlight>
                <a:latin typeface="Roboto" panose="02000000000000000000" pitchFamily="2" charset="0"/>
              </a:rPr>
              <a:t>Examine the distribution of genders within each branch.</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673F85C9-F16E-B8B2-860A-4FA45D516B0A}"/>
              </a:ext>
            </a:extLst>
          </p:cNvPr>
          <p:cNvSpPr>
            <a:spLocks noGrp="1"/>
          </p:cNvSpPr>
          <p:nvPr>
            <p:ph idx="1"/>
          </p:nvPr>
        </p:nvSpPr>
        <p:spPr>
          <a:xfrm>
            <a:off x="0" y="1825625"/>
            <a:ext cx="12192000" cy="4351338"/>
          </a:xfrm>
        </p:spPr>
        <p:txBody>
          <a:bodyPr/>
          <a:lstStyle/>
          <a:p>
            <a:pPr marL="0" indent="0">
              <a:buNone/>
            </a:pPr>
            <a:r>
              <a:rPr lang="en-US" dirty="0"/>
              <a:t>select </a:t>
            </a:r>
            <a:r>
              <a:rPr lang="en-US" dirty="0" err="1"/>
              <a:t>Gender,Branch</a:t>
            </a:r>
            <a:r>
              <a:rPr lang="en-US" dirty="0"/>
              <a:t>, count(branch) as </a:t>
            </a:r>
            <a:r>
              <a:rPr lang="en-US" dirty="0" err="1"/>
              <a:t>Distribution_Gender</a:t>
            </a:r>
            <a:r>
              <a:rPr lang="en-US" dirty="0"/>
              <a:t> </a:t>
            </a:r>
          </a:p>
          <a:p>
            <a:pPr marL="0" indent="0">
              <a:buNone/>
            </a:pPr>
            <a:r>
              <a:rPr lang="en-US" dirty="0"/>
              <a:t>from </a:t>
            </a:r>
            <a:r>
              <a:rPr lang="en-US" dirty="0" err="1"/>
              <a:t>Amazon_Sales.Amazon</a:t>
            </a:r>
            <a:endParaRPr lang="en-US" dirty="0"/>
          </a:p>
          <a:p>
            <a:pPr marL="0" indent="0">
              <a:buNone/>
            </a:pPr>
            <a:r>
              <a:rPr lang="en-US" dirty="0"/>
              <a:t>group by </a:t>
            </a:r>
            <a:r>
              <a:rPr lang="en-US" dirty="0" err="1"/>
              <a:t>Gender,Branch</a:t>
            </a:r>
            <a:endParaRPr lang="en-US" dirty="0"/>
          </a:p>
          <a:p>
            <a:pPr marL="0" indent="0">
              <a:buNone/>
            </a:pPr>
            <a:r>
              <a:rPr lang="en-US" dirty="0"/>
              <a:t>order by Branch, Gender </a:t>
            </a:r>
            <a:endParaRPr lang="en-IN" dirty="0"/>
          </a:p>
        </p:txBody>
      </p:sp>
      <p:pic>
        <p:nvPicPr>
          <p:cNvPr id="5" name="Picture 4">
            <a:extLst>
              <a:ext uri="{FF2B5EF4-FFF2-40B4-BE49-F238E27FC236}">
                <a16:creationId xmlns:a16="http://schemas.microsoft.com/office/drawing/2014/main" id="{891AEF64-1FFF-2972-B226-FBBBDD9605BA}"/>
              </a:ext>
            </a:extLst>
          </p:cNvPr>
          <p:cNvPicPr>
            <a:picLocks noChangeAspect="1"/>
          </p:cNvPicPr>
          <p:nvPr/>
        </p:nvPicPr>
        <p:blipFill>
          <a:blip r:embed="rId2"/>
          <a:stretch>
            <a:fillRect/>
          </a:stretch>
        </p:blipFill>
        <p:spPr>
          <a:xfrm>
            <a:off x="6737686" y="3429000"/>
            <a:ext cx="4245302" cy="2527098"/>
          </a:xfrm>
          <a:prstGeom prst="rect">
            <a:avLst/>
          </a:prstGeom>
        </p:spPr>
      </p:pic>
    </p:spTree>
    <p:extLst>
      <p:ext uri="{BB962C8B-B14F-4D97-AF65-F5344CB8AC3E}">
        <p14:creationId xmlns:p14="http://schemas.microsoft.com/office/powerpoint/2010/main" val="46825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A0B1-EF11-CDB4-096A-382124754B5D}"/>
              </a:ext>
            </a:extLst>
          </p:cNvPr>
          <p:cNvSpPr>
            <a:spLocks noGrp="1"/>
          </p:cNvSpPr>
          <p:nvPr>
            <p:ph type="title"/>
          </p:nvPr>
        </p:nvSpPr>
        <p:spPr>
          <a:xfrm>
            <a:off x="0" y="365125"/>
            <a:ext cx="12192000" cy="1325563"/>
          </a:xfrm>
        </p:spPr>
        <p:txBody>
          <a:bodyPr>
            <a:noAutofit/>
          </a:bodyPr>
          <a:lstStyle/>
          <a:p>
            <a:r>
              <a:rPr lang="en-US" sz="3200" b="0" i="0" u="none" strike="noStrike" dirty="0">
                <a:solidFill>
                  <a:srgbClr val="374151"/>
                </a:solidFill>
                <a:effectLst/>
                <a:highlight>
                  <a:srgbClr val="FFFFFF"/>
                </a:highlight>
                <a:latin typeface="Roboto" panose="02000000000000000000" pitchFamily="2" charset="0"/>
              </a:rPr>
              <a:t>22. Identify the time of day when customers provide the most ratings.</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F0C65D5E-37FC-4AEA-CAE3-7E44EC426956}"/>
              </a:ext>
            </a:extLst>
          </p:cNvPr>
          <p:cNvSpPr>
            <a:spLocks noGrp="1"/>
          </p:cNvSpPr>
          <p:nvPr>
            <p:ph idx="1"/>
          </p:nvPr>
        </p:nvSpPr>
        <p:spPr>
          <a:xfrm>
            <a:off x="0" y="1825625"/>
            <a:ext cx="12192000" cy="4351338"/>
          </a:xfrm>
        </p:spPr>
        <p:txBody>
          <a:bodyPr>
            <a:normAutofit/>
          </a:bodyPr>
          <a:lstStyle/>
          <a:p>
            <a:pPr marL="0" indent="0">
              <a:buNone/>
            </a:pPr>
            <a:r>
              <a:rPr lang="en-US" dirty="0"/>
              <a:t>select </a:t>
            </a:r>
            <a:r>
              <a:rPr lang="en-US" dirty="0" err="1"/>
              <a:t>timeofday</a:t>
            </a:r>
            <a:r>
              <a:rPr lang="en-US" dirty="0"/>
              <a:t>, count(Rating) as </a:t>
            </a:r>
            <a:r>
              <a:rPr lang="en-US" dirty="0" err="1"/>
              <a:t>Most_Ratings</a:t>
            </a:r>
            <a:r>
              <a:rPr lang="en-US" dirty="0"/>
              <a:t> </a:t>
            </a:r>
          </a:p>
          <a:p>
            <a:pPr marL="0" indent="0">
              <a:buNone/>
            </a:pPr>
            <a:r>
              <a:rPr lang="en-US" dirty="0"/>
              <a:t>from </a:t>
            </a:r>
            <a:r>
              <a:rPr lang="en-US" dirty="0" err="1"/>
              <a:t>Amazon_Sales.Amazon</a:t>
            </a:r>
            <a:endParaRPr lang="en-US" dirty="0"/>
          </a:p>
          <a:p>
            <a:pPr marL="0" indent="0">
              <a:buNone/>
            </a:pPr>
            <a:r>
              <a:rPr lang="en-US" dirty="0"/>
              <a:t>group by </a:t>
            </a:r>
            <a:r>
              <a:rPr lang="en-US" dirty="0" err="1"/>
              <a:t>timeofday</a:t>
            </a:r>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D9033B77-B10E-7D3B-75C9-4B6336EB88EA}"/>
              </a:ext>
            </a:extLst>
          </p:cNvPr>
          <p:cNvPicPr>
            <a:picLocks noChangeAspect="1"/>
          </p:cNvPicPr>
          <p:nvPr/>
        </p:nvPicPr>
        <p:blipFill>
          <a:blip r:embed="rId2"/>
          <a:stretch>
            <a:fillRect/>
          </a:stretch>
        </p:blipFill>
        <p:spPr>
          <a:xfrm>
            <a:off x="6721642" y="3429000"/>
            <a:ext cx="3988980" cy="2618719"/>
          </a:xfrm>
          <a:prstGeom prst="rect">
            <a:avLst/>
          </a:prstGeom>
        </p:spPr>
      </p:pic>
    </p:spTree>
    <p:extLst>
      <p:ext uri="{BB962C8B-B14F-4D97-AF65-F5344CB8AC3E}">
        <p14:creationId xmlns:p14="http://schemas.microsoft.com/office/powerpoint/2010/main" val="1150935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3BD1-BE03-34FB-970B-85101958D230}"/>
              </a:ext>
            </a:extLst>
          </p:cNvPr>
          <p:cNvSpPr>
            <a:spLocks noGrp="1"/>
          </p:cNvSpPr>
          <p:nvPr>
            <p:ph type="title"/>
          </p:nvPr>
        </p:nvSpPr>
        <p:spPr>
          <a:xfrm>
            <a:off x="0" y="365125"/>
            <a:ext cx="12192000" cy="1325563"/>
          </a:xfrm>
        </p:spPr>
        <p:txBody>
          <a:bodyPr>
            <a:noAutofit/>
          </a:bodyPr>
          <a:lstStyle/>
          <a:p>
            <a:r>
              <a:rPr lang="en-US" sz="3200" b="0" i="0" u="none" strike="noStrike" dirty="0">
                <a:solidFill>
                  <a:srgbClr val="374151"/>
                </a:solidFill>
                <a:effectLst/>
                <a:highlight>
                  <a:srgbClr val="FFFFFF"/>
                </a:highlight>
                <a:latin typeface="Roboto" panose="02000000000000000000" pitchFamily="2" charset="0"/>
              </a:rPr>
              <a:t>23. Determine the time of day with the highest customer ratings for each branch.</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1109E6CD-2266-2FC8-9BAF-F160CCE6D174}"/>
              </a:ext>
            </a:extLst>
          </p:cNvPr>
          <p:cNvSpPr>
            <a:spLocks noGrp="1"/>
          </p:cNvSpPr>
          <p:nvPr>
            <p:ph idx="1"/>
          </p:nvPr>
        </p:nvSpPr>
        <p:spPr>
          <a:xfrm>
            <a:off x="0" y="1825625"/>
            <a:ext cx="12192000" cy="4351338"/>
          </a:xfrm>
        </p:spPr>
        <p:txBody>
          <a:bodyPr>
            <a:normAutofit/>
          </a:bodyPr>
          <a:lstStyle/>
          <a:p>
            <a:pPr marL="0" indent="0">
              <a:buNone/>
            </a:pPr>
            <a:r>
              <a:rPr lang="en-US" dirty="0"/>
              <a:t>select </a:t>
            </a:r>
            <a:r>
              <a:rPr lang="en-US" dirty="0" err="1"/>
              <a:t>timeofday,Branch,max</a:t>
            </a:r>
            <a:r>
              <a:rPr lang="en-US" dirty="0"/>
              <a:t>(rating)as </a:t>
            </a:r>
            <a:r>
              <a:rPr lang="en-US" dirty="0" err="1"/>
              <a:t>Higest_Rating</a:t>
            </a:r>
            <a:endParaRPr lang="en-US" dirty="0"/>
          </a:p>
          <a:p>
            <a:pPr marL="0" indent="0">
              <a:buNone/>
            </a:pPr>
            <a:r>
              <a:rPr lang="en-US" dirty="0"/>
              <a:t> from </a:t>
            </a:r>
            <a:r>
              <a:rPr lang="en-US" dirty="0" err="1"/>
              <a:t>Amazon_Sales.Amazon</a:t>
            </a:r>
            <a:endParaRPr lang="en-US" dirty="0"/>
          </a:p>
          <a:p>
            <a:pPr marL="0" indent="0">
              <a:buNone/>
            </a:pPr>
            <a:r>
              <a:rPr lang="en-US" dirty="0"/>
              <a:t>group by </a:t>
            </a:r>
            <a:r>
              <a:rPr lang="en-US" dirty="0" err="1"/>
              <a:t>Branch,timeofday</a:t>
            </a:r>
            <a:endParaRPr lang="en-US" dirty="0"/>
          </a:p>
          <a:p>
            <a:pPr marL="0" indent="0">
              <a:buNone/>
            </a:pPr>
            <a:r>
              <a:rPr lang="en-US" dirty="0"/>
              <a:t>order by </a:t>
            </a:r>
            <a:r>
              <a:rPr lang="en-US" dirty="0" err="1"/>
              <a:t>Higest_Rating</a:t>
            </a:r>
            <a:r>
              <a:rPr lang="en-US" dirty="0"/>
              <a:t> desc</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607D6529-A739-6803-8C3B-0E24DD92F66B}"/>
              </a:ext>
            </a:extLst>
          </p:cNvPr>
          <p:cNvPicPr>
            <a:picLocks noChangeAspect="1"/>
          </p:cNvPicPr>
          <p:nvPr/>
        </p:nvPicPr>
        <p:blipFill>
          <a:blip r:embed="rId2"/>
          <a:stretch>
            <a:fillRect/>
          </a:stretch>
        </p:blipFill>
        <p:spPr>
          <a:xfrm>
            <a:off x="6670308" y="3077733"/>
            <a:ext cx="3986220" cy="2904381"/>
          </a:xfrm>
          <a:prstGeom prst="rect">
            <a:avLst/>
          </a:prstGeom>
        </p:spPr>
      </p:pic>
    </p:spTree>
    <p:extLst>
      <p:ext uri="{BB962C8B-B14F-4D97-AF65-F5344CB8AC3E}">
        <p14:creationId xmlns:p14="http://schemas.microsoft.com/office/powerpoint/2010/main" val="1042732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682A-688E-4ACC-F65E-96F287C3F40E}"/>
              </a:ext>
            </a:extLst>
          </p:cNvPr>
          <p:cNvSpPr>
            <a:spLocks noGrp="1"/>
          </p:cNvSpPr>
          <p:nvPr>
            <p:ph type="title"/>
          </p:nvPr>
        </p:nvSpPr>
        <p:spPr>
          <a:xfrm>
            <a:off x="0" y="365125"/>
            <a:ext cx="12192000" cy="1325563"/>
          </a:xfrm>
        </p:spPr>
        <p:txBody>
          <a:bodyPr>
            <a:noAutofit/>
          </a:bodyPr>
          <a:lstStyle/>
          <a:p>
            <a:r>
              <a:rPr lang="en-US" sz="3200" b="0" i="0" u="none" strike="noStrike" dirty="0">
                <a:solidFill>
                  <a:srgbClr val="374151"/>
                </a:solidFill>
                <a:effectLst/>
                <a:highlight>
                  <a:srgbClr val="FFFFFF"/>
                </a:highlight>
                <a:latin typeface="Roboto" panose="02000000000000000000" pitchFamily="2" charset="0"/>
              </a:rPr>
              <a:t>24. Identify the day of the week with the highest average ratings.</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EB7FC4A2-CBB9-CA7E-E5B3-585716EFF722}"/>
              </a:ext>
            </a:extLst>
          </p:cNvPr>
          <p:cNvSpPr>
            <a:spLocks noGrp="1"/>
          </p:cNvSpPr>
          <p:nvPr>
            <p:ph idx="1"/>
          </p:nvPr>
        </p:nvSpPr>
        <p:spPr>
          <a:xfrm>
            <a:off x="0" y="1825625"/>
            <a:ext cx="12192000" cy="4351338"/>
          </a:xfrm>
        </p:spPr>
        <p:txBody>
          <a:bodyPr/>
          <a:lstStyle/>
          <a:p>
            <a:pPr marL="0" indent="0">
              <a:buNone/>
            </a:pPr>
            <a:r>
              <a:rPr lang="en-US" dirty="0"/>
              <a:t>select </a:t>
            </a:r>
            <a:r>
              <a:rPr lang="en-US" dirty="0" err="1"/>
              <a:t>dayname</a:t>
            </a:r>
            <a:r>
              <a:rPr lang="en-US" dirty="0"/>
              <a:t>, round(avg(rating),2) as </a:t>
            </a:r>
            <a:r>
              <a:rPr lang="en-US" dirty="0" err="1"/>
              <a:t>average_rating</a:t>
            </a:r>
            <a:endParaRPr lang="en-US" dirty="0"/>
          </a:p>
          <a:p>
            <a:pPr marL="0" indent="0">
              <a:buNone/>
            </a:pPr>
            <a:r>
              <a:rPr lang="en-US" dirty="0"/>
              <a:t>from </a:t>
            </a:r>
            <a:r>
              <a:rPr lang="en-US" dirty="0" err="1"/>
              <a:t>Amazon_Sales.Amazon</a:t>
            </a:r>
            <a:endParaRPr lang="en-US" dirty="0"/>
          </a:p>
          <a:p>
            <a:pPr marL="0" indent="0">
              <a:buNone/>
            </a:pPr>
            <a:r>
              <a:rPr lang="en-US" dirty="0"/>
              <a:t>group by </a:t>
            </a:r>
            <a:r>
              <a:rPr lang="en-US" dirty="0" err="1"/>
              <a:t>dayname</a:t>
            </a:r>
            <a:r>
              <a:rPr lang="en-US" dirty="0"/>
              <a:t> </a:t>
            </a:r>
          </a:p>
          <a:p>
            <a:pPr marL="0" indent="0">
              <a:buNone/>
            </a:pPr>
            <a:r>
              <a:rPr lang="en-US" dirty="0"/>
              <a:t>order by </a:t>
            </a:r>
            <a:r>
              <a:rPr lang="en-US" dirty="0" err="1"/>
              <a:t>average_rating</a:t>
            </a:r>
            <a:r>
              <a:rPr lang="en-US" dirty="0"/>
              <a:t> desc</a:t>
            </a:r>
            <a:endParaRPr lang="en-IN" dirty="0"/>
          </a:p>
        </p:txBody>
      </p:sp>
      <p:pic>
        <p:nvPicPr>
          <p:cNvPr id="5" name="Picture 4">
            <a:extLst>
              <a:ext uri="{FF2B5EF4-FFF2-40B4-BE49-F238E27FC236}">
                <a16:creationId xmlns:a16="http://schemas.microsoft.com/office/drawing/2014/main" id="{61EEBB42-3D22-B491-53BA-2A5F75A9201A}"/>
              </a:ext>
            </a:extLst>
          </p:cNvPr>
          <p:cNvPicPr>
            <a:picLocks noChangeAspect="1"/>
          </p:cNvPicPr>
          <p:nvPr/>
        </p:nvPicPr>
        <p:blipFill>
          <a:blip r:embed="rId2"/>
          <a:stretch>
            <a:fillRect/>
          </a:stretch>
        </p:blipFill>
        <p:spPr>
          <a:xfrm>
            <a:off x="6259286" y="3433132"/>
            <a:ext cx="4419600" cy="2743831"/>
          </a:xfrm>
          <a:prstGeom prst="rect">
            <a:avLst/>
          </a:prstGeom>
        </p:spPr>
      </p:pic>
    </p:spTree>
    <p:extLst>
      <p:ext uri="{BB962C8B-B14F-4D97-AF65-F5344CB8AC3E}">
        <p14:creationId xmlns:p14="http://schemas.microsoft.com/office/powerpoint/2010/main" val="123651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3D06D-909D-EE45-B7DA-12B079749302}"/>
              </a:ext>
            </a:extLst>
          </p:cNvPr>
          <p:cNvSpPr>
            <a:spLocks noGrp="1"/>
          </p:cNvSpPr>
          <p:nvPr>
            <p:ph idx="1"/>
          </p:nvPr>
        </p:nvSpPr>
        <p:spPr>
          <a:xfrm>
            <a:off x="0" y="0"/>
            <a:ext cx="12192000" cy="6176963"/>
          </a:xfrm>
        </p:spPr>
        <p:txBody>
          <a:bodyPr>
            <a:normAutofit fontScale="92500" lnSpcReduction="10000"/>
          </a:bodyPr>
          <a:lstStyle/>
          <a:p>
            <a:pPr marL="0" indent="0" algn="ctr">
              <a:buNone/>
            </a:pPr>
            <a:r>
              <a:rPr lang="en-IN" sz="4800" u="sng" dirty="0"/>
              <a:t>Objective</a:t>
            </a:r>
          </a:p>
          <a:p>
            <a:pPr marL="0" indent="0">
              <a:buNone/>
            </a:pPr>
            <a:endParaRPr lang="en-US" sz="3600" b="0" i="0" dirty="0">
              <a:solidFill>
                <a:srgbClr val="002246"/>
              </a:solidFill>
              <a:effectLst/>
              <a:highlight>
                <a:srgbClr val="FFFFFF"/>
              </a:highlight>
              <a:latin typeface="SofiaPro"/>
            </a:endParaRPr>
          </a:p>
          <a:p>
            <a:pPr marL="0" indent="0">
              <a:buNone/>
            </a:pPr>
            <a:r>
              <a:rPr lang="en-US" sz="3600" b="0" i="0" dirty="0">
                <a:solidFill>
                  <a:srgbClr val="002246"/>
                </a:solidFill>
                <a:effectLst/>
                <a:highlight>
                  <a:srgbClr val="FFFFFF"/>
                </a:highlight>
                <a:latin typeface="SofiaPro"/>
              </a:rPr>
              <a:t>The major aim of this project is to gain insight into the sales data of Amazon to understand the different factors that affect sales of the different branches.</a:t>
            </a:r>
          </a:p>
          <a:p>
            <a:pPr marL="0" indent="0" algn="ctr">
              <a:buNone/>
            </a:pPr>
            <a:endParaRPr lang="en-IN" sz="4800" u="sng" dirty="0"/>
          </a:p>
          <a:p>
            <a:pPr marL="0" indent="0" algn="ctr">
              <a:buNone/>
            </a:pPr>
            <a:r>
              <a:rPr lang="en-IN" sz="4800" u="sng" dirty="0"/>
              <a:t>About Data</a:t>
            </a:r>
          </a:p>
          <a:p>
            <a:pPr marL="0" indent="0" algn="ctr">
              <a:buNone/>
            </a:pPr>
            <a:endParaRPr lang="en-IN" sz="4800" u="sng" dirty="0"/>
          </a:p>
          <a:p>
            <a:pPr marL="0" indent="0">
              <a:buNone/>
            </a:pPr>
            <a:r>
              <a:rPr lang="en-US" sz="3600" b="0" i="0" dirty="0">
                <a:solidFill>
                  <a:srgbClr val="002246"/>
                </a:solidFill>
                <a:effectLst/>
                <a:highlight>
                  <a:srgbClr val="FFFFFF"/>
                </a:highlight>
                <a:latin typeface="SofiaPro"/>
              </a:rPr>
              <a:t>This dataset contains sales transactions from three different branches of Amazon, respectively located in Mandalay, Yangon and Naypyitaw. The data contains 17 columns and 1000 rows:</a:t>
            </a:r>
            <a:endParaRPr lang="en-IN" sz="4800" u="sng" dirty="0"/>
          </a:p>
          <a:p>
            <a:pPr marL="0" indent="0" algn="ctr">
              <a:buNone/>
            </a:pPr>
            <a:endParaRPr lang="en-IN" sz="4800" dirty="0"/>
          </a:p>
        </p:txBody>
      </p:sp>
    </p:spTree>
    <p:extLst>
      <p:ext uri="{BB962C8B-B14F-4D97-AF65-F5344CB8AC3E}">
        <p14:creationId xmlns:p14="http://schemas.microsoft.com/office/powerpoint/2010/main" val="421633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7482-2FE8-29CD-075A-5F3CB5B7E845}"/>
              </a:ext>
            </a:extLst>
          </p:cNvPr>
          <p:cNvSpPr>
            <a:spLocks noGrp="1"/>
          </p:cNvSpPr>
          <p:nvPr>
            <p:ph type="title"/>
          </p:nvPr>
        </p:nvSpPr>
        <p:spPr>
          <a:xfrm>
            <a:off x="0" y="365125"/>
            <a:ext cx="12192000" cy="1325563"/>
          </a:xfrm>
        </p:spPr>
        <p:txBody>
          <a:bodyPr>
            <a:noAutofit/>
          </a:bodyPr>
          <a:lstStyle/>
          <a:p>
            <a:r>
              <a:rPr lang="en-US" sz="3200" dirty="0">
                <a:solidFill>
                  <a:srgbClr val="374151"/>
                </a:solidFill>
                <a:highlight>
                  <a:srgbClr val="FFFFFF"/>
                </a:highlight>
                <a:latin typeface="Roboto" panose="02000000000000000000" pitchFamily="2" charset="0"/>
              </a:rPr>
              <a:t>25. </a:t>
            </a:r>
            <a:r>
              <a:rPr lang="en-US" sz="3200" b="0" i="0" u="none" strike="noStrike" dirty="0">
                <a:solidFill>
                  <a:srgbClr val="374151"/>
                </a:solidFill>
                <a:effectLst/>
                <a:highlight>
                  <a:srgbClr val="FFFFFF"/>
                </a:highlight>
                <a:latin typeface="Roboto" panose="02000000000000000000" pitchFamily="2" charset="0"/>
              </a:rPr>
              <a:t>Determine the day of the week with the highest average ratings for each branch.</a:t>
            </a:r>
            <a:br>
              <a:rPr lang="en-US" sz="3200" b="0" i="0" u="none" strike="noStrike" dirty="0">
                <a:solidFill>
                  <a:srgbClr val="374151"/>
                </a:solidFill>
                <a:effectLst/>
                <a:highlight>
                  <a:srgbClr val="FFFFFF"/>
                </a:highligh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F70DC781-5E96-6C20-FF29-F61E42F251B0}"/>
              </a:ext>
            </a:extLst>
          </p:cNvPr>
          <p:cNvSpPr>
            <a:spLocks noGrp="1"/>
          </p:cNvSpPr>
          <p:nvPr>
            <p:ph idx="1"/>
          </p:nvPr>
        </p:nvSpPr>
        <p:spPr>
          <a:xfrm>
            <a:off x="0" y="1690688"/>
            <a:ext cx="12192000" cy="5167312"/>
          </a:xfrm>
        </p:spPr>
        <p:txBody>
          <a:bodyPr>
            <a:normAutofit fontScale="92500" lnSpcReduction="20000"/>
          </a:bodyPr>
          <a:lstStyle/>
          <a:p>
            <a:pPr marL="0" indent="0">
              <a:buNone/>
            </a:pPr>
            <a:r>
              <a:rPr lang="en-IN" dirty="0"/>
              <a:t>with </a:t>
            </a:r>
            <a:r>
              <a:rPr lang="en-IN" dirty="0" err="1"/>
              <a:t>AvgRatings</a:t>
            </a:r>
            <a:r>
              <a:rPr lang="en-IN" dirty="0"/>
              <a:t> as(</a:t>
            </a:r>
          </a:p>
          <a:p>
            <a:pPr marL="0" indent="0">
              <a:buNone/>
            </a:pPr>
            <a:r>
              <a:rPr lang="en-IN" dirty="0"/>
              <a:t>select </a:t>
            </a:r>
            <a:r>
              <a:rPr lang="en-IN" dirty="0" err="1"/>
              <a:t>branch,dayname,round</a:t>
            </a:r>
            <a:r>
              <a:rPr lang="en-IN" dirty="0"/>
              <a:t>(</a:t>
            </a:r>
            <a:r>
              <a:rPr lang="en-IN" dirty="0" err="1"/>
              <a:t>avg</a:t>
            </a:r>
            <a:r>
              <a:rPr lang="en-IN" dirty="0"/>
              <a:t>(rating),2) as </a:t>
            </a:r>
            <a:r>
              <a:rPr lang="en-IN" dirty="0" err="1"/>
              <a:t>avg_rating</a:t>
            </a:r>
            <a:endParaRPr lang="en-IN" dirty="0"/>
          </a:p>
          <a:p>
            <a:pPr marL="0" indent="0">
              <a:buNone/>
            </a:pPr>
            <a:r>
              <a:rPr lang="en-IN" dirty="0"/>
              <a:t>from </a:t>
            </a:r>
            <a:r>
              <a:rPr lang="en-IN" dirty="0" err="1"/>
              <a:t>Amazon_Sales.Amazon</a:t>
            </a:r>
            <a:endParaRPr lang="en-IN" dirty="0"/>
          </a:p>
          <a:p>
            <a:pPr marL="0" indent="0">
              <a:buNone/>
            </a:pPr>
            <a:r>
              <a:rPr lang="en-IN" dirty="0"/>
              <a:t>group by </a:t>
            </a:r>
            <a:r>
              <a:rPr lang="en-IN" dirty="0" err="1"/>
              <a:t>branch,dayname</a:t>
            </a:r>
            <a:endParaRPr lang="en-IN" dirty="0"/>
          </a:p>
          <a:p>
            <a:pPr marL="0" indent="0">
              <a:buNone/>
            </a:pPr>
            <a:r>
              <a:rPr lang="en-IN" dirty="0"/>
              <a:t> )</a:t>
            </a:r>
          </a:p>
          <a:p>
            <a:pPr marL="0" indent="0">
              <a:buNone/>
            </a:pPr>
            <a:r>
              <a:rPr lang="en-IN" dirty="0"/>
              <a:t>select </a:t>
            </a:r>
            <a:r>
              <a:rPr lang="en-IN" dirty="0" err="1"/>
              <a:t>branch,dayname,avg_rating</a:t>
            </a:r>
            <a:endParaRPr lang="en-IN" dirty="0"/>
          </a:p>
          <a:p>
            <a:pPr marL="0" indent="0">
              <a:buNone/>
            </a:pPr>
            <a:r>
              <a:rPr lang="en-IN" dirty="0"/>
              <a:t>from </a:t>
            </a:r>
            <a:r>
              <a:rPr lang="en-IN" dirty="0" err="1"/>
              <a:t>AvgRatings</a:t>
            </a:r>
            <a:endParaRPr lang="en-IN" dirty="0"/>
          </a:p>
          <a:p>
            <a:pPr marL="0" indent="0">
              <a:buNone/>
            </a:pPr>
            <a:r>
              <a:rPr lang="en-IN" dirty="0"/>
              <a:t>where(</a:t>
            </a:r>
            <a:r>
              <a:rPr lang="en-IN" dirty="0" err="1"/>
              <a:t>branch,avg_rating</a:t>
            </a:r>
            <a:r>
              <a:rPr lang="en-IN" dirty="0"/>
              <a:t>) in (</a:t>
            </a:r>
          </a:p>
          <a:p>
            <a:pPr marL="0" indent="0">
              <a:buNone/>
            </a:pPr>
            <a:r>
              <a:rPr lang="en-IN" dirty="0"/>
              <a:t>select </a:t>
            </a:r>
            <a:r>
              <a:rPr lang="en-IN" dirty="0" err="1"/>
              <a:t>branch,max</a:t>
            </a:r>
            <a:r>
              <a:rPr lang="en-IN" dirty="0"/>
              <a:t>(</a:t>
            </a:r>
            <a:r>
              <a:rPr lang="en-IN" dirty="0" err="1"/>
              <a:t>avg_rating</a:t>
            </a:r>
            <a:r>
              <a:rPr lang="en-IN" dirty="0"/>
              <a:t>)</a:t>
            </a:r>
          </a:p>
          <a:p>
            <a:pPr marL="0" indent="0">
              <a:buNone/>
            </a:pPr>
            <a:r>
              <a:rPr lang="en-IN" dirty="0"/>
              <a:t>from </a:t>
            </a:r>
            <a:r>
              <a:rPr lang="en-IN" dirty="0" err="1"/>
              <a:t>AvgRatings</a:t>
            </a:r>
            <a:endParaRPr lang="en-IN" dirty="0"/>
          </a:p>
          <a:p>
            <a:pPr marL="0" indent="0">
              <a:buNone/>
            </a:pPr>
            <a:r>
              <a:rPr lang="en-IN" dirty="0"/>
              <a:t>group by branch)</a:t>
            </a:r>
          </a:p>
          <a:p>
            <a:pPr marL="0" indent="0">
              <a:buNone/>
            </a:pPr>
            <a:r>
              <a:rPr lang="en-IN" dirty="0"/>
              <a:t>order by branch, </a:t>
            </a:r>
            <a:r>
              <a:rPr lang="en-IN" dirty="0" err="1"/>
              <a:t>avg_rating</a:t>
            </a:r>
            <a:r>
              <a:rPr lang="en-IN" dirty="0"/>
              <a:t> </a:t>
            </a:r>
            <a:r>
              <a:rPr lang="en-IN" dirty="0" err="1"/>
              <a:t>desc</a:t>
            </a:r>
            <a:r>
              <a:rPr lang="en-IN" dirty="0"/>
              <a:t>;</a:t>
            </a:r>
          </a:p>
        </p:txBody>
      </p:sp>
      <p:pic>
        <p:nvPicPr>
          <p:cNvPr id="5" name="Picture 4">
            <a:extLst>
              <a:ext uri="{FF2B5EF4-FFF2-40B4-BE49-F238E27FC236}">
                <a16:creationId xmlns:a16="http://schemas.microsoft.com/office/drawing/2014/main" id="{DAD952E9-ABBB-F118-F61A-EC8FA3F030A2}"/>
              </a:ext>
            </a:extLst>
          </p:cNvPr>
          <p:cNvPicPr>
            <a:picLocks noChangeAspect="1"/>
          </p:cNvPicPr>
          <p:nvPr/>
        </p:nvPicPr>
        <p:blipFill>
          <a:blip r:embed="rId2"/>
          <a:stretch>
            <a:fillRect/>
          </a:stretch>
        </p:blipFill>
        <p:spPr>
          <a:xfrm>
            <a:off x="6856911" y="3733800"/>
            <a:ext cx="4008443" cy="2464738"/>
          </a:xfrm>
          <a:prstGeom prst="rect">
            <a:avLst/>
          </a:prstGeom>
        </p:spPr>
      </p:pic>
    </p:spTree>
    <p:extLst>
      <p:ext uri="{BB962C8B-B14F-4D97-AF65-F5344CB8AC3E}">
        <p14:creationId xmlns:p14="http://schemas.microsoft.com/office/powerpoint/2010/main" val="456073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519D-4AE6-F9FB-F484-A3750CC8CD60}"/>
              </a:ext>
            </a:extLst>
          </p:cNvPr>
          <p:cNvSpPr>
            <a:spLocks noGrp="1"/>
          </p:cNvSpPr>
          <p:nvPr>
            <p:ph type="title"/>
          </p:nvPr>
        </p:nvSpPr>
        <p:spPr>
          <a:xfrm>
            <a:off x="0" y="1"/>
            <a:ext cx="12192000" cy="1690688"/>
          </a:xfrm>
        </p:spPr>
        <p:txBody>
          <a:bodyPr/>
          <a:lstStyle/>
          <a:p>
            <a:pPr algn="ctr"/>
            <a:r>
              <a:rPr lang="en-IN" dirty="0"/>
              <a:t>Summary Conclusion:</a:t>
            </a:r>
          </a:p>
        </p:txBody>
      </p:sp>
      <p:sp>
        <p:nvSpPr>
          <p:cNvPr id="3" name="Content Placeholder 2">
            <a:extLst>
              <a:ext uri="{FF2B5EF4-FFF2-40B4-BE49-F238E27FC236}">
                <a16:creationId xmlns:a16="http://schemas.microsoft.com/office/drawing/2014/main" id="{39340F47-5631-7A50-C236-017CC0722244}"/>
              </a:ext>
            </a:extLst>
          </p:cNvPr>
          <p:cNvSpPr>
            <a:spLocks noGrp="1"/>
          </p:cNvSpPr>
          <p:nvPr>
            <p:ph idx="1"/>
          </p:nvPr>
        </p:nvSpPr>
        <p:spPr>
          <a:xfrm>
            <a:off x="0" y="1491343"/>
            <a:ext cx="12192000" cy="5366656"/>
          </a:xfrm>
        </p:spPr>
        <p:txBody>
          <a:bodyPr>
            <a:normAutofit/>
          </a:bodyPr>
          <a:lstStyle/>
          <a:p>
            <a:pPr marL="514350" indent="-514350">
              <a:buAutoNum type="arabicPeriod"/>
            </a:pPr>
            <a:r>
              <a:rPr lang="en-IN" b="1" dirty="0"/>
              <a:t>Branch Analysis:</a:t>
            </a:r>
          </a:p>
          <a:p>
            <a:pPr marL="0" indent="0">
              <a:buNone/>
            </a:pPr>
            <a:r>
              <a:rPr lang="en-IN" b="1" dirty="0"/>
              <a:t>	</a:t>
            </a:r>
            <a:r>
              <a:rPr lang="en-IN" dirty="0"/>
              <a:t>&gt;Each branch showed unique strength, with specific branches excelling  	in different time period and days of the week.</a:t>
            </a:r>
          </a:p>
          <a:p>
            <a:pPr marL="0" indent="0">
              <a:buNone/>
            </a:pPr>
            <a:r>
              <a:rPr lang="en-IN" dirty="0"/>
              <a:t>	&gt;For example, the highest average ratings for each branch varied by the 	day of the week, reflecting customer </a:t>
            </a:r>
            <a:r>
              <a:rPr lang="en-IN" dirty="0" err="1"/>
              <a:t>satisfacting</a:t>
            </a:r>
            <a:r>
              <a:rPr lang="en-IN" dirty="0"/>
              <a:t> peaks on different 	days.</a:t>
            </a:r>
          </a:p>
          <a:p>
            <a:pPr marL="0" indent="0">
              <a:buNone/>
            </a:pPr>
            <a:r>
              <a:rPr lang="en-IN" b="1" dirty="0"/>
              <a:t>2. Product Line Analysis:</a:t>
            </a:r>
          </a:p>
          <a:p>
            <a:pPr marL="0" indent="0">
              <a:buNone/>
            </a:pPr>
            <a:r>
              <a:rPr lang="en-IN" b="1" dirty="0"/>
              <a:t>	</a:t>
            </a:r>
            <a:r>
              <a:rPr lang="en-IN" dirty="0"/>
              <a:t>&gt; The product line associated with the highest total sales and revenue 	was consistently identified across queries, reflecting it’s dominance in 	the market.</a:t>
            </a:r>
          </a:p>
          <a:p>
            <a:pPr marL="0" indent="0">
              <a:buNone/>
            </a:pPr>
            <a:r>
              <a:rPr lang="en-IN" dirty="0"/>
              <a:t>	&gt; Gender analysis showed different product lines resonating more 	strongly with different genders, highlighting potential areas for 	targeted marketing.</a:t>
            </a:r>
          </a:p>
        </p:txBody>
      </p:sp>
    </p:spTree>
    <p:extLst>
      <p:ext uri="{BB962C8B-B14F-4D97-AF65-F5344CB8AC3E}">
        <p14:creationId xmlns:p14="http://schemas.microsoft.com/office/powerpoint/2010/main" val="2872664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A05E5-961F-605D-2C47-DCC68A83BE0B}"/>
              </a:ext>
            </a:extLst>
          </p:cNvPr>
          <p:cNvSpPr>
            <a:spLocks noGrp="1"/>
          </p:cNvSpPr>
          <p:nvPr>
            <p:ph idx="1"/>
          </p:nvPr>
        </p:nvSpPr>
        <p:spPr>
          <a:xfrm>
            <a:off x="0" y="0"/>
            <a:ext cx="12192000" cy="6858000"/>
          </a:xfrm>
        </p:spPr>
        <p:txBody>
          <a:bodyPr/>
          <a:lstStyle/>
          <a:p>
            <a:pPr marL="0" indent="0">
              <a:buNone/>
            </a:pPr>
            <a:r>
              <a:rPr lang="en-IN" b="1" dirty="0"/>
              <a:t>3. Sales Trends:</a:t>
            </a:r>
          </a:p>
          <a:p>
            <a:pPr marL="0" indent="0">
              <a:buNone/>
            </a:pPr>
            <a:r>
              <a:rPr lang="en-IN" dirty="0"/>
              <a:t>	&gt; Sales were most frequent during specific times of day, with peak sales 	times providing insights into customer behaviour patterns.</a:t>
            </a:r>
          </a:p>
          <a:p>
            <a:pPr marL="0" indent="0">
              <a:buNone/>
            </a:pPr>
            <a:r>
              <a:rPr lang="en-IN" dirty="0"/>
              <a:t>	&gt; Similarly, certain days of the week saw higher average ratings, indicating 	customer preferences and potential opportunities for promotions.</a:t>
            </a:r>
          </a:p>
          <a:p>
            <a:pPr marL="0" indent="0">
              <a:buNone/>
            </a:pPr>
            <a:endParaRPr lang="en-IN" dirty="0"/>
          </a:p>
          <a:p>
            <a:pPr marL="0" indent="0">
              <a:buNone/>
            </a:pPr>
            <a:r>
              <a:rPr lang="en-IN" b="1" dirty="0"/>
              <a:t>4. Payment Methods:</a:t>
            </a:r>
          </a:p>
          <a:p>
            <a:pPr marL="0" indent="0">
              <a:buNone/>
            </a:pPr>
            <a:r>
              <a:rPr lang="en-IN" dirty="0"/>
              <a:t>	&gt; The most frequently used payment methods was identified, which could 	inform future payment options and promotions.</a:t>
            </a:r>
          </a:p>
          <a:p>
            <a:pPr marL="0" indent="0">
              <a:buNone/>
            </a:pPr>
            <a:endParaRPr lang="en-IN" dirty="0"/>
          </a:p>
          <a:p>
            <a:pPr marL="0" indent="0">
              <a:buNone/>
            </a:pPr>
            <a:r>
              <a:rPr lang="en-IN" dirty="0"/>
              <a:t>								Thanking you,</a:t>
            </a:r>
          </a:p>
          <a:p>
            <a:pPr marL="0" indent="0">
              <a:buNone/>
            </a:pPr>
            <a:r>
              <a:rPr lang="en-IN" dirty="0"/>
              <a:t>								</a:t>
            </a:r>
            <a:r>
              <a:rPr lang="en-IN"/>
              <a:t>Your Faithfully,</a:t>
            </a:r>
            <a:endParaRPr lang="en-IN" dirty="0"/>
          </a:p>
          <a:p>
            <a:pPr marL="0" indent="0">
              <a:buNone/>
            </a:pPr>
            <a:r>
              <a:rPr lang="en-IN" dirty="0"/>
              <a:t>									Ganesh S</a:t>
            </a:r>
          </a:p>
        </p:txBody>
      </p:sp>
    </p:spTree>
    <p:extLst>
      <p:ext uri="{BB962C8B-B14F-4D97-AF65-F5344CB8AC3E}">
        <p14:creationId xmlns:p14="http://schemas.microsoft.com/office/powerpoint/2010/main" val="57896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9385-7518-32E9-2FAD-186A84CE5F34}"/>
              </a:ext>
            </a:extLst>
          </p:cNvPr>
          <p:cNvSpPr>
            <a:spLocks noGrp="1"/>
          </p:cNvSpPr>
          <p:nvPr>
            <p:ph type="title"/>
          </p:nvPr>
        </p:nvSpPr>
        <p:spPr>
          <a:xfrm>
            <a:off x="838200" y="0"/>
            <a:ext cx="10515600" cy="1183908"/>
          </a:xfrm>
        </p:spPr>
        <p:txBody>
          <a:bodyPr/>
          <a:lstStyle/>
          <a:p>
            <a:pPr marL="0" indent="0" algn="ctr">
              <a:buNone/>
            </a:pPr>
            <a:r>
              <a:rPr lang="en-IN" sz="5400" b="1" u="sng" dirty="0"/>
              <a:t>Data Wrangling</a:t>
            </a:r>
          </a:p>
        </p:txBody>
      </p:sp>
      <p:sp>
        <p:nvSpPr>
          <p:cNvPr id="3" name="Content Placeholder 2">
            <a:extLst>
              <a:ext uri="{FF2B5EF4-FFF2-40B4-BE49-F238E27FC236}">
                <a16:creationId xmlns:a16="http://schemas.microsoft.com/office/drawing/2014/main" id="{0BAD1A09-DCB3-FE94-E9AA-8F0B4BD64D4A}"/>
              </a:ext>
            </a:extLst>
          </p:cNvPr>
          <p:cNvSpPr>
            <a:spLocks noGrp="1"/>
          </p:cNvSpPr>
          <p:nvPr>
            <p:ph idx="1"/>
          </p:nvPr>
        </p:nvSpPr>
        <p:spPr>
          <a:xfrm>
            <a:off x="0" y="1453415"/>
            <a:ext cx="12192000" cy="4723549"/>
          </a:xfrm>
        </p:spPr>
        <p:txBody>
          <a:bodyPr/>
          <a:lstStyle/>
          <a:p>
            <a:pPr marL="0" indent="0" algn="l" rtl="0">
              <a:spcBef>
                <a:spcPts val="0"/>
              </a:spcBef>
              <a:spcAft>
                <a:spcPts val="0"/>
              </a:spcAft>
              <a:buNone/>
            </a:pPr>
            <a:r>
              <a:rPr lang="en-US" sz="3200" b="0" i="0" dirty="0">
                <a:solidFill>
                  <a:srgbClr val="002246"/>
                </a:solidFill>
                <a:effectLst/>
                <a:highlight>
                  <a:srgbClr val="FFFFFF"/>
                </a:highlight>
                <a:latin typeface="SofiaPro"/>
              </a:rPr>
              <a:t>This is the first step where inspection of data is done to make sure NULL values and missing values are detected and data replacement methods are used to replace missing or NULL values.</a:t>
            </a:r>
          </a:p>
          <a:p>
            <a:pPr marL="0" indent="0" algn="l" rtl="0">
              <a:spcBef>
                <a:spcPts val="0"/>
              </a:spcBef>
              <a:spcAft>
                <a:spcPts val="0"/>
              </a:spcAft>
              <a:buNone/>
            </a:pPr>
            <a:endParaRPr lang="en-US" sz="3200" dirty="0">
              <a:solidFill>
                <a:srgbClr val="002246"/>
              </a:solidFill>
              <a:highlight>
                <a:srgbClr val="FFFFFF"/>
              </a:highlight>
              <a:latin typeface="SofiaPro"/>
            </a:endParaRPr>
          </a:p>
          <a:p>
            <a:pPr marL="0" indent="0" algn="l" rtl="0">
              <a:spcBef>
                <a:spcPts val="0"/>
              </a:spcBef>
              <a:spcAft>
                <a:spcPts val="0"/>
              </a:spcAft>
              <a:buNone/>
            </a:pPr>
            <a:endParaRPr lang="en-US" sz="3200" b="0" i="0" dirty="0">
              <a:solidFill>
                <a:srgbClr val="002246"/>
              </a:solidFill>
              <a:effectLst/>
              <a:highlight>
                <a:srgbClr val="FFFFFF"/>
              </a:highlight>
              <a:latin typeface="SofiaPro"/>
            </a:endParaRPr>
          </a:p>
          <a:p>
            <a:pPr marL="0" indent="0" algn="l" rtl="0">
              <a:spcBef>
                <a:spcPts val="0"/>
              </a:spcBef>
              <a:spcAft>
                <a:spcPts val="0"/>
              </a:spcAft>
              <a:buNone/>
            </a:pPr>
            <a:r>
              <a:rPr lang="en-US" sz="3200" b="0" i="0" dirty="0">
                <a:solidFill>
                  <a:srgbClr val="002246"/>
                </a:solidFill>
                <a:effectLst/>
                <a:highlight>
                  <a:srgbClr val="FFFFFF"/>
                </a:highlight>
                <a:latin typeface="SofiaPro"/>
              </a:rPr>
              <a:t>1Build a database</a:t>
            </a:r>
          </a:p>
          <a:p>
            <a:pPr marL="0" indent="0" algn="l" rtl="0">
              <a:spcBef>
                <a:spcPts val="0"/>
              </a:spcBef>
              <a:spcAft>
                <a:spcPts val="0"/>
              </a:spcAft>
              <a:buNone/>
            </a:pPr>
            <a:r>
              <a:rPr lang="en-US" sz="3200" b="0" i="0" dirty="0">
                <a:solidFill>
                  <a:srgbClr val="002246"/>
                </a:solidFill>
                <a:effectLst/>
                <a:highlight>
                  <a:srgbClr val="FFFFFF"/>
                </a:highlight>
                <a:latin typeface="SofiaPro"/>
              </a:rPr>
              <a:t>2 Create a table and insert the data.</a:t>
            </a:r>
          </a:p>
          <a:p>
            <a:pPr marL="0" indent="0" algn="l" rtl="0">
              <a:spcBef>
                <a:spcPts val="0"/>
              </a:spcBef>
              <a:spcAft>
                <a:spcPts val="0"/>
              </a:spcAft>
              <a:buNone/>
            </a:pPr>
            <a:r>
              <a:rPr lang="en-US" sz="3200" b="0" i="0" dirty="0">
                <a:solidFill>
                  <a:srgbClr val="002246"/>
                </a:solidFill>
                <a:effectLst/>
                <a:highlight>
                  <a:srgbClr val="FFFFFF"/>
                </a:highlight>
                <a:latin typeface="SofiaPro"/>
              </a:rPr>
              <a:t>3 Select columns with null values in them. There are no null values in our database as in creating the tables, we set NOT NULL for each field, hence null values are filtered out.</a:t>
            </a:r>
          </a:p>
          <a:p>
            <a:endParaRPr lang="en-IN" dirty="0"/>
          </a:p>
        </p:txBody>
      </p:sp>
    </p:spTree>
    <p:extLst>
      <p:ext uri="{BB962C8B-B14F-4D97-AF65-F5344CB8AC3E}">
        <p14:creationId xmlns:p14="http://schemas.microsoft.com/office/powerpoint/2010/main" val="125542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625D-F191-2D79-064B-F4D6DB720EE4}"/>
              </a:ext>
            </a:extLst>
          </p:cNvPr>
          <p:cNvSpPr>
            <a:spLocks noGrp="1"/>
          </p:cNvSpPr>
          <p:nvPr>
            <p:ph type="title"/>
          </p:nvPr>
        </p:nvSpPr>
        <p:spPr>
          <a:xfrm>
            <a:off x="838200" y="173254"/>
            <a:ext cx="10515600" cy="1453415"/>
          </a:xfrm>
        </p:spPr>
        <p:txBody>
          <a:bodyPr>
            <a:normAutofit fontScale="90000"/>
          </a:bodyPr>
          <a:lstStyle/>
          <a:p>
            <a:pPr algn="ctr"/>
            <a:r>
              <a:rPr lang="en-IN" sz="5400" b="1" u="sng" dirty="0"/>
              <a:t>Feature Engineering</a:t>
            </a:r>
            <a:br>
              <a:rPr lang="en-IN" sz="5400" dirty="0"/>
            </a:br>
            <a:endParaRPr lang="en-IN" dirty="0"/>
          </a:p>
        </p:txBody>
      </p:sp>
      <p:sp>
        <p:nvSpPr>
          <p:cNvPr id="3" name="Content Placeholder 2">
            <a:extLst>
              <a:ext uri="{FF2B5EF4-FFF2-40B4-BE49-F238E27FC236}">
                <a16:creationId xmlns:a16="http://schemas.microsoft.com/office/drawing/2014/main" id="{CB7ABA20-7BEE-6324-74A3-D30907394E1D}"/>
              </a:ext>
            </a:extLst>
          </p:cNvPr>
          <p:cNvSpPr>
            <a:spLocks noGrp="1"/>
          </p:cNvSpPr>
          <p:nvPr>
            <p:ph idx="1"/>
          </p:nvPr>
        </p:nvSpPr>
        <p:spPr>
          <a:xfrm>
            <a:off x="0" y="1337912"/>
            <a:ext cx="12192000" cy="4839051"/>
          </a:xfrm>
        </p:spPr>
        <p:txBody>
          <a:bodyPr>
            <a:normAutofit lnSpcReduction="10000"/>
          </a:bodyPr>
          <a:lstStyle/>
          <a:p>
            <a:pPr marL="0" indent="0" algn="l" rtl="0">
              <a:spcBef>
                <a:spcPts val="0"/>
              </a:spcBef>
              <a:spcAft>
                <a:spcPts val="0"/>
              </a:spcAft>
              <a:buNone/>
            </a:pPr>
            <a:r>
              <a:rPr lang="en-US" b="0" i="0" dirty="0">
                <a:solidFill>
                  <a:srgbClr val="002246"/>
                </a:solidFill>
                <a:effectLst/>
                <a:highlight>
                  <a:srgbClr val="FFFFFF"/>
                </a:highlight>
                <a:latin typeface="SofiaPro"/>
              </a:rPr>
              <a:t>This will help us generate some new columns from existing ones.</a:t>
            </a:r>
          </a:p>
          <a:p>
            <a:pPr marL="0" indent="0" algn="l" rtl="0">
              <a:spcBef>
                <a:spcPts val="0"/>
              </a:spcBef>
              <a:spcAft>
                <a:spcPts val="0"/>
              </a:spcAft>
              <a:buNone/>
            </a:pPr>
            <a:br>
              <a:rPr lang="en-US" b="0" i="0" dirty="0">
                <a:solidFill>
                  <a:srgbClr val="002246"/>
                </a:solidFill>
                <a:effectLst/>
                <a:highlight>
                  <a:srgbClr val="FFFFFF"/>
                </a:highlight>
                <a:latin typeface="SofiaPro"/>
              </a:rPr>
            </a:br>
            <a:r>
              <a:rPr lang="en-US" b="0" i="0" dirty="0">
                <a:solidFill>
                  <a:srgbClr val="002246"/>
                </a:solidFill>
                <a:effectLst/>
                <a:highlight>
                  <a:srgbClr val="FFFFFF"/>
                </a:highlight>
                <a:latin typeface="SofiaPro"/>
              </a:rPr>
              <a:t>1 Add a new column named </a:t>
            </a:r>
            <a:r>
              <a:rPr lang="en-US" b="0" i="0" dirty="0" err="1">
                <a:solidFill>
                  <a:srgbClr val="002246"/>
                </a:solidFill>
                <a:effectLst/>
                <a:highlight>
                  <a:srgbClr val="FFFFFF"/>
                </a:highlight>
                <a:latin typeface="SofiaPro"/>
              </a:rPr>
              <a:t>timeofday</a:t>
            </a:r>
            <a:r>
              <a:rPr lang="en-US" b="0" i="0" dirty="0">
                <a:solidFill>
                  <a:srgbClr val="002246"/>
                </a:solidFill>
                <a:effectLst/>
                <a:highlight>
                  <a:srgbClr val="FFFFFF"/>
                </a:highlight>
                <a:latin typeface="SofiaPro"/>
              </a:rPr>
              <a:t> to give insight of sales in the Morning, Afternoon and Evening. This will help answer the question on which part of the day most sales are made.</a:t>
            </a:r>
          </a:p>
          <a:p>
            <a:pPr marL="0" indent="0" algn="l" rtl="0">
              <a:spcBef>
                <a:spcPts val="0"/>
              </a:spcBef>
              <a:spcAft>
                <a:spcPts val="0"/>
              </a:spcAft>
              <a:buNone/>
            </a:pPr>
            <a:endParaRPr lang="en-US" b="0" i="0" dirty="0">
              <a:solidFill>
                <a:srgbClr val="002246"/>
              </a:solidFill>
              <a:effectLst/>
              <a:highlight>
                <a:srgbClr val="FFFFFF"/>
              </a:highlight>
              <a:latin typeface="SofiaPro"/>
            </a:endParaRPr>
          </a:p>
          <a:p>
            <a:pPr marL="0" indent="0" algn="l" rtl="0">
              <a:spcBef>
                <a:spcPts val="0"/>
              </a:spcBef>
              <a:spcAft>
                <a:spcPts val="0"/>
              </a:spcAft>
              <a:buNone/>
            </a:pPr>
            <a:r>
              <a:rPr lang="en-US" b="0" i="0" dirty="0">
                <a:solidFill>
                  <a:srgbClr val="002246"/>
                </a:solidFill>
                <a:effectLst/>
                <a:highlight>
                  <a:srgbClr val="FFFFFF"/>
                </a:highlight>
                <a:latin typeface="SofiaPro"/>
              </a:rPr>
              <a:t>2.Add a new column named </a:t>
            </a:r>
            <a:r>
              <a:rPr lang="en-US" b="0" i="0" dirty="0" err="1">
                <a:solidFill>
                  <a:srgbClr val="002246"/>
                </a:solidFill>
                <a:effectLst/>
                <a:highlight>
                  <a:srgbClr val="FFFFFF"/>
                </a:highlight>
                <a:latin typeface="SofiaPro"/>
              </a:rPr>
              <a:t>dayname</a:t>
            </a:r>
            <a:r>
              <a:rPr lang="en-US" b="0" i="0" dirty="0">
                <a:solidFill>
                  <a:srgbClr val="002246"/>
                </a:solidFill>
                <a:effectLst/>
                <a:highlight>
                  <a:srgbClr val="FFFFFF"/>
                </a:highlight>
                <a:latin typeface="SofiaPro"/>
              </a:rPr>
              <a:t> that contains the extracted days of the week on which the given transaction took place (Mon, Tue, Wed, </a:t>
            </a:r>
            <a:r>
              <a:rPr lang="en-US" b="0" i="0" dirty="0" err="1">
                <a:solidFill>
                  <a:srgbClr val="002246"/>
                </a:solidFill>
                <a:effectLst/>
                <a:highlight>
                  <a:srgbClr val="FFFFFF"/>
                </a:highlight>
                <a:latin typeface="SofiaPro"/>
              </a:rPr>
              <a:t>Thur</a:t>
            </a:r>
            <a:r>
              <a:rPr lang="en-US" b="0" i="0" dirty="0">
                <a:solidFill>
                  <a:srgbClr val="002246"/>
                </a:solidFill>
                <a:effectLst/>
                <a:highlight>
                  <a:srgbClr val="FFFFFF"/>
                </a:highlight>
                <a:latin typeface="SofiaPro"/>
              </a:rPr>
              <a:t>, Fri). This will help answer the question on which week of the day each branch is busiest.</a:t>
            </a:r>
          </a:p>
          <a:p>
            <a:pPr marL="0" indent="0" algn="l" rtl="0">
              <a:spcBef>
                <a:spcPts val="0"/>
              </a:spcBef>
              <a:spcAft>
                <a:spcPts val="0"/>
              </a:spcAft>
              <a:buNone/>
            </a:pPr>
            <a:endParaRPr lang="en-US" b="0" i="0" dirty="0">
              <a:solidFill>
                <a:srgbClr val="002246"/>
              </a:solidFill>
              <a:effectLst/>
              <a:highlight>
                <a:srgbClr val="FFFFFF"/>
              </a:highlight>
              <a:latin typeface="SofiaPro"/>
            </a:endParaRPr>
          </a:p>
          <a:p>
            <a:pPr marL="0" indent="0" algn="l" rtl="0">
              <a:spcBef>
                <a:spcPts val="0"/>
              </a:spcBef>
              <a:spcAft>
                <a:spcPts val="0"/>
              </a:spcAft>
              <a:buNone/>
            </a:pPr>
            <a:r>
              <a:rPr lang="en-US" b="0" i="0" dirty="0">
                <a:solidFill>
                  <a:srgbClr val="002246"/>
                </a:solidFill>
                <a:effectLst/>
                <a:highlight>
                  <a:srgbClr val="FFFFFF"/>
                </a:highlight>
                <a:latin typeface="SofiaPro"/>
              </a:rPr>
              <a:t>3Add a new column named </a:t>
            </a:r>
            <a:r>
              <a:rPr lang="en-US" b="0" i="0" dirty="0" err="1">
                <a:solidFill>
                  <a:srgbClr val="002246"/>
                </a:solidFill>
                <a:effectLst/>
                <a:highlight>
                  <a:srgbClr val="FFFFFF"/>
                </a:highlight>
                <a:latin typeface="SofiaPro"/>
              </a:rPr>
              <a:t>monthname</a:t>
            </a:r>
            <a:r>
              <a:rPr lang="en-US" b="0" i="0" dirty="0">
                <a:solidFill>
                  <a:srgbClr val="002246"/>
                </a:solidFill>
                <a:effectLst/>
                <a:highlight>
                  <a:srgbClr val="FFFFFF"/>
                </a:highlight>
                <a:latin typeface="SofiaPro"/>
              </a:rPr>
              <a:t> that contains the extracted months of the year on which the given transaction took place (Jan, Feb, Mar). Help determine which month of the year has the most sales and profit.</a:t>
            </a:r>
          </a:p>
          <a:p>
            <a:endParaRPr lang="en-IN" dirty="0"/>
          </a:p>
        </p:txBody>
      </p:sp>
    </p:spTree>
    <p:extLst>
      <p:ext uri="{BB962C8B-B14F-4D97-AF65-F5344CB8AC3E}">
        <p14:creationId xmlns:p14="http://schemas.microsoft.com/office/powerpoint/2010/main" val="97241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FB56-0305-9E59-3676-85EEBD693A2F}"/>
              </a:ext>
            </a:extLst>
          </p:cNvPr>
          <p:cNvSpPr>
            <a:spLocks noGrp="1"/>
          </p:cNvSpPr>
          <p:nvPr>
            <p:ph type="title"/>
          </p:nvPr>
        </p:nvSpPr>
        <p:spPr>
          <a:xfrm>
            <a:off x="838200" y="-336884"/>
            <a:ext cx="10515600" cy="1742172"/>
          </a:xfrm>
        </p:spPr>
        <p:txBody>
          <a:bodyPr/>
          <a:lstStyle/>
          <a:p>
            <a:pPr algn="ctr"/>
            <a:r>
              <a:rPr lang="en-IN" sz="5400" b="1" u="sng" dirty="0"/>
              <a:t>Exploratory Data Analysis</a:t>
            </a:r>
            <a:endParaRPr lang="en-IN" b="1" u="sng" dirty="0"/>
          </a:p>
        </p:txBody>
      </p:sp>
      <p:sp>
        <p:nvSpPr>
          <p:cNvPr id="3" name="Content Placeholder 2">
            <a:extLst>
              <a:ext uri="{FF2B5EF4-FFF2-40B4-BE49-F238E27FC236}">
                <a16:creationId xmlns:a16="http://schemas.microsoft.com/office/drawing/2014/main" id="{2753A999-BB1F-65D7-D5B8-3B51B2E839A5}"/>
              </a:ext>
            </a:extLst>
          </p:cNvPr>
          <p:cNvSpPr>
            <a:spLocks noGrp="1"/>
          </p:cNvSpPr>
          <p:nvPr>
            <p:ph idx="1"/>
          </p:nvPr>
        </p:nvSpPr>
        <p:spPr>
          <a:xfrm>
            <a:off x="0" y="1472665"/>
            <a:ext cx="12192000" cy="4704298"/>
          </a:xfrm>
        </p:spPr>
        <p:txBody>
          <a:bodyPr/>
          <a:lstStyle/>
          <a:p>
            <a:pPr marL="0" indent="0">
              <a:buNone/>
            </a:pPr>
            <a:endParaRPr lang="en-US" b="0" i="0" dirty="0">
              <a:solidFill>
                <a:srgbClr val="002246"/>
              </a:solidFill>
              <a:effectLst/>
              <a:highlight>
                <a:srgbClr val="FFFFFF"/>
              </a:highlight>
              <a:latin typeface="SofiaPro"/>
            </a:endParaRPr>
          </a:p>
          <a:p>
            <a:pPr marL="0" indent="0">
              <a:buNone/>
            </a:pPr>
            <a:endParaRPr lang="en-US" dirty="0">
              <a:solidFill>
                <a:srgbClr val="002246"/>
              </a:solidFill>
              <a:highlight>
                <a:srgbClr val="FFFFFF"/>
              </a:highlight>
              <a:latin typeface="SofiaPro"/>
            </a:endParaRPr>
          </a:p>
          <a:p>
            <a:pPr marL="0" indent="0">
              <a:buNone/>
            </a:pPr>
            <a:r>
              <a:rPr lang="en-US" sz="4400" b="0" i="0" dirty="0">
                <a:solidFill>
                  <a:srgbClr val="002246"/>
                </a:solidFill>
                <a:effectLst/>
                <a:highlight>
                  <a:srgbClr val="FFFFFF"/>
                </a:highlight>
                <a:latin typeface="SofiaPro"/>
              </a:rPr>
              <a:t>  Exploratory data analysis is done to answer the 		listed questions and aims of this project.</a:t>
            </a:r>
            <a:endParaRPr lang="en-IN" sz="4400" dirty="0"/>
          </a:p>
        </p:txBody>
      </p:sp>
    </p:spTree>
    <p:extLst>
      <p:ext uri="{BB962C8B-B14F-4D97-AF65-F5344CB8AC3E}">
        <p14:creationId xmlns:p14="http://schemas.microsoft.com/office/powerpoint/2010/main" val="163697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C239-690A-FC23-82DA-5872E9A8F4FC}"/>
              </a:ext>
            </a:extLst>
          </p:cNvPr>
          <p:cNvSpPr>
            <a:spLocks noGrp="1"/>
          </p:cNvSpPr>
          <p:nvPr>
            <p:ph type="title"/>
          </p:nvPr>
        </p:nvSpPr>
        <p:spPr>
          <a:xfrm>
            <a:off x="838200" y="1"/>
            <a:ext cx="10515600" cy="1078028"/>
          </a:xfrm>
        </p:spPr>
        <p:txBody>
          <a:bodyPr/>
          <a:lstStyle/>
          <a:p>
            <a:pPr algn="ctr"/>
            <a:r>
              <a:rPr lang="en-IN" sz="5400" b="1" u="sng" dirty="0"/>
              <a:t>Business Question and Answer</a:t>
            </a:r>
            <a:endParaRPr lang="en-IN" b="1" u="sng" dirty="0"/>
          </a:p>
        </p:txBody>
      </p:sp>
      <p:sp>
        <p:nvSpPr>
          <p:cNvPr id="3" name="Content Placeholder 2">
            <a:extLst>
              <a:ext uri="{FF2B5EF4-FFF2-40B4-BE49-F238E27FC236}">
                <a16:creationId xmlns:a16="http://schemas.microsoft.com/office/drawing/2014/main" id="{6A59BAF5-DA40-DB16-8E51-23DDAC39521D}"/>
              </a:ext>
            </a:extLst>
          </p:cNvPr>
          <p:cNvSpPr>
            <a:spLocks noGrp="1"/>
          </p:cNvSpPr>
          <p:nvPr>
            <p:ph idx="1"/>
          </p:nvPr>
        </p:nvSpPr>
        <p:spPr>
          <a:xfrm>
            <a:off x="0" y="943276"/>
            <a:ext cx="12192000" cy="5233687"/>
          </a:xfrm>
        </p:spPr>
        <p:txBody>
          <a:bodyPr/>
          <a:lstStyle/>
          <a:p>
            <a:pPr marL="0" indent="0">
              <a:buNone/>
            </a:pPr>
            <a:endParaRPr lang="en-IN" dirty="0"/>
          </a:p>
          <a:p>
            <a:pPr marL="0" indent="0">
              <a:buNone/>
            </a:pPr>
            <a:r>
              <a:rPr lang="en-IN" dirty="0"/>
              <a:t>1. </a:t>
            </a:r>
            <a:r>
              <a:rPr lang="en-US" sz="3200" b="0" i="0" u="none" strike="noStrike" dirty="0">
                <a:solidFill>
                  <a:srgbClr val="374151"/>
                </a:solidFill>
                <a:effectLst/>
                <a:highlight>
                  <a:srgbClr val="FFFFFF"/>
                </a:highlight>
                <a:latin typeface="Roboto" panose="020F0502020204030204" pitchFamily="2" charset="0"/>
              </a:rPr>
              <a:t>What is the count of distinct cities in the dataset?</a:t>
            </a:r>
          </a:p>
          <a:p>
            <a:pPr marL="0" indent="0">
              <a:buNone/>
            </a:pPr>
            <a:endParaRPr lang="en-IN" dirty="0"/>
          </a:p>
          <a:p>
            <a:pPr marL="0" indent="0">
              <a:buNone/>
            </a:pPr>
            <a:r>
              <a:rPr lang="en-IN" dirty="0"/>
              <a:t>    </a:t>
            </a:r>
            <a:r>
              <a:rPr lang="en-US" dirty="0"/>
              <a:t>select count(distinct city) as </a:t>
            </a:r>
            <a:r>
              <a:rPr lang="en-US" dirty="0" err="1"/>
              <a:t>distinct_cities</a:t>
            </a:r>
            <a:r>
              <a:rPr lang="en-US" dirty="0"/>
              <a:t> from </a:t>
            </a:r>
            <a:r>
              <a:rPr lang="en-US" dirty="0" err="1"/>
              <a:t>Amazon_Sales.Amazon</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13EADC42-930F-155C-BBA8-38AFCB908CF2}"/>
              </a:ext>
            </a:extLst>
          </p:cNvPr>
          <p:cNvPicPr>
            <a:picLocks noChangeAspect="1"/>
          </p:cNvPicPr>
          <p:nvPr/>
        </p:nvPicPr>
        <p:blipFill>
          <a:blip r:embed="rId2"/>
          <a:stretch>
            <a:fillRect/>
          </a:stretch>
        </p:blipFill>
        <p:spPr>
          <a:xfrm>
            <a:off x="6774782" y="3663004"/>
            <a:ext cx="3034356" cy="2010493"/>
          </a:xfrm>
          <a:prstGeom prst="rect">
            <a:avLst/>
          </a:prstGeom>
        </p:spPr>
      </p:pic>
    </p:spTree>
    <p:extLst>
      <p:ext uri="{BB962C8B-B14F-4D97-AF65-F5344CB8AC3E}">
        <p14:creationId xmlns:p14="http://schemas.microsoft.com/office/powerpoint/2010/main" val="483504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4E8F2-BA91-25C1-BD82-F0B3DF3CDDD1}"/>
              </a:ext>
            </a:extLst>
          </p:cNvPr>
          <p:cNvSpPr>
            <a:spLocks noGrp="1"/>
          </p:cNvSpPr>
          <p:nvPr>
            <p:ph idx="1"/>
          </p:nvPr>
        </p:nvSpPr>
        <p:spPr>
          <a:xfrm>
            <a:off x="0" y="0"/>
            <a:ext cx="12192000" cy="6858000"/>
          </a:xfrm>
        </p:spPr>
        <p:txBody>
          <a:bodyPr/>
          <a:lstStyle/>
          <a:p>
            <a:pPr marL="0" indent="0">
              <a:buNone/>
            </a:pPr>
            <a:endParaRPr lang="en-US" sz="3200" dirty="0">
              <a:solidFill>
                <a:srgbClr val="374151"/>
              </a:solidFill>
              <a:highlight>
                <a:srgbClr val="FFFFFF"/>
              </a:highlight>
              <a:latin typeface="Roboto" panose="02000000000000000000" pitchFamily="2" charset="0"/>
            </a:endParaRPr>
          </a:p>
          <a:p>
            <a:pPr marL="0" indent="0">
              <a:buNone/>
            </a:pPr>
            <a:r>
              <a:rPr lang="en-US" sz="3200" b="0" i="0" u="none" strike="noStrike" dirty="0">
                <a:solidFill>
                  <a:srgbClr val="374151"/>
                </a:solidFill>
                <a:effectLst/>
                <a:highlight>
                  <a:srgbClr val="FFFFFF"/>
                </a:highlight>
                <a:latin typeface="Roboto" panose="02000000000000000000" pitchFamily="2" charset="0"/>
              </a:rPr>
              <a:t>2. For each branch, what is the corresponding city?</a:t>
            </a:r>
          </a:p>
          <a:p>
            <a:pPr marL="0" indent="0">
              <a:buNone/>
            </a:pPr>
            <a:endParaRPr lang="en-IN" dirty="0"/>
          </a:p>
          <a:p>
            <a:pPr marL="0" indent="0">
              <a:buNone/>
            </a:pPr>
            <a:r>
              <a:rPr lang="en-US" dirty="0"/>
              <a:t>      </a:t>
            </a:r>
          </a:p>
          <a:p>
            <a:pPr marL="0" indent="0">
              <a:buNone/>
            </a:pPr>
            <a:r>
              <a:rPr lang="en-US" dirty="0"/>
              <a:t>	select distinct Branch, City from </a:t>
            </a:r>
            <a:r>
              <a:rPr lang="en-US" dirty="0" err="1"/>
              <a:t>Amazon_Sales.Amazon</a:t>
            </a:r>
            <a:r>
              <a:rPr lang="en-US" dirty="0"/>
              <a: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3809F304-F1F3-AA6B-31E6-287CF63B1396}"/>
              </a:ext>
            </a:extLst>
          </p:cNvPr>
          <p:cNvPicPr>
            <a:picLocks noChangeAspect="1"/>
          </p:cNvPicPr>
          <p:nvPr/>
        </p:nvPicPr>
        <p:blipFill>
          <a:blip r:embed="rId2"/>
          <a:stretch>
            <a:fillRect/>
          </a:stretch>
        </p:blipFill>
        <p:spPr>
          <a:xfrm>
            <a:off x="7613583" y="3735564"/>
            <a:ext cx="2800335" cy="2133587"/>
          </a:xfrm>
          <a:prstGeom prst="rect">
            <a:avLst/>
          </a:prstGeom>
        </p:spPr>
      </p:pic>
    </p:spTree>
    <p:extLst>
      <p:ext uri="{BB962C8B-B14F-4D97-AF65-F5344CB8AC3E}">
        <p14:creationId xmlns:p14="http://schemas.microsoft.com/office/powerpoint/2010/main" val="36476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62D6E-D819-A844-CFC4-163B270262B9}"/>
              </a:ext>
            </a:extLst>
          </p:cNvPr>
          <p:cNvSpPr>
            <a:spLocks noGrp="1"/>
          </p:cNvSpPr>
          <p:nvPr>
            <p:ph idx="1"/>
          </p:nvPr>
        </p:nvSpPr>
        <p:spPr>
          <a:xfrm>
            <a:off x="0" y="0"/>
            <a:ext cx="12192000" cy="6858000"/>
          </a:xfrm>
        </p:spPr>
        <p:txBody>
          <a:bodyPr/>
          <a:lstStyle/>
          <a:p>
            <a:endParaRPr lang="en-IN" dirty="0"/>
          </a:p>
          <a:p>
            <a:endParaRPr lang="en-IN" dirty="0"/>
          </a:p>
        </p:txBody>
      </p:sp>
      <p:sp>
        <p:nvSpPr>
          <p:cNvPr id="5" name="TextBox 4">
            <a:extLst>
              <a:ext uri="{FF2B5EF4-FFF2-40B4-BE49-F238E27FC236}">
                <a16:creationId xmlns:a16="http://schemas.microsoft.com/office/drawing/2014/main" id="{863586C4-421F-0A9E-5E37-BED63F4E30B3}"/>
              </a:ext>
            </a:extLst>
          </p:cNvPr>
          <p:cNvSpPr txBox="1"/>
          <p:nvPr/>
        </p:nvSpPr>
        <p:spPr>
          <a:xfrm>
            <a:off x="0" y="317633"/>
            <a:ext cx="12192000" cy="584775"/>
          </a:xfrm>
          <a:prstGeom prst="rect">
            <a:avLst/>
          </a:prstGeom>
          <a:noFill/>
        </p:spPr>
        <p:txBody>
          <a:bodyPr wrap="square">
            <a:spAutoFit/>
          </a:bodyPr>
          <a:lstStyle/>
          <a:p>
            <a:pPr algn="l" rtl="0" fontAlgn="base">
              <a:spcBef>
                <a:spcPts val="0"/>
              </a:spcBef>
              <a:spcAft>
                <a:spcPts val="0"/>
              </a:spcAft>
            </a:pPr>
            <a:r>
              <a:rPr lang="en-US" sz="3200" b="0" i="0" u="none" strike="noStrike" dirty="0">
                <a:solidFill>
                  <a:srgbClr val="374151"/>
                </a:solidFill>
                <a:effectLst/>
                <a:highlight>
                  <a:srgbClr val="FFFFFF"/>
                </a:highlight>
                <a:latin typeface="Roboto" panose="02000000000000000000" pitchFamily="2" charset="0"/>
              </a:rPr>
              <a:t>3. What is the count of distinct product lines i</a:t>
            </a:r>
            <a:r>
              <a:rPr lang="en-US" sz="3200" dirty="0">
                <a:solidFill>
                  <a:srgbClr val="374151"/>
                </a:solidFill>
                <a:highlight>
                  <a:srgbClr val="FFFFFF"/>
                </a:highlight>
                <a:latin typeface="Roboto" panose="02000000000000000000" pitchFamily="2" charset="0"/>
              </a:rPr>
              <a:t>n the Database?</a:t>
            </a:r>
            <a:endParaRPr lang="en-US" sz="3200" b="0" i="0" u="none" strike="noStrike" dirty="0">
              <a:solidFill>
                <a:srgbClr val="374151"/>
              </a:solidFill>
              <a:effectLst/>
              <a:highlight>
                <a:srgbClr val="FFFFFF"/>
              </a:highlight>
              <a:latin typeface="Roboto" panose="02000000000000000000" pitchFamily="2" charset="0"/>
            </a:endParaRPr>
          </a:p>
        </p:txBody>
      </p:sp>
      <p:pic>
        <p:nvPicPr>
          <p:cNvPr id="7" name="Picture 6">
            <a:extLst>
              <a:ext uri="{FF2B5EF4-FFF2-40B4-BE49-F238E27FC236}">
                <a16:creationId xmlns:a16="http://schemas.microsoft.com/office/drawing/2014/main" id="{92B05FD3-3FA4-BCB7-6138-A6E6AA0C1752}"/>
              </a:ext>
            </a:extLst>
          </p:cNvPr>
          <p:cNvPicPr>
            <a:picLocks noChangeAspect="1"/>
          </p:cNvPicPr>
          <p:nvPr/>
        </p:nvPicPr>
        <p:blipFill>
          <a:blip r:embed="rId2"/>
          <a:stretch>
            <a:fillRect/>
          </a:stretch>
        </p:blipFill>
        <p:spPr>
          <a:xfrm>
            <a:off x="6491568" y="4215865"/>
            <a:ext cx="3027018" cy="1548382"/>
          </a:xfrm>
          <a:prstGeom prst="rect">
            <a:avLst/>
          </a:prstGeom>
        </p:spPr>
      </p:pic>
      <p:sp>
        <p:nvSpPr>
          <p:cNvPr id="9" name="TextBox 8">
            <a:extLst>
              <a:ext uri="{FF2B5EF4-FFF2-40B4-BE49-F238E27FC236}">
                <a16:creationId xmlns:a16="http://schemas.microsoft.com/office/drawing/2014/main" id="{05081FEC-D418-98ED-8797-8CC5F6BFD597}"/>
              </a:ext>
            </a:extLst>
          </p:cNvPr>
          <p:cNvSpPr txBox="1"/>
          <p:nvPr/>
        </p:nvSpPr>
        <p:spPr>
          <a:xfrm>
            <a:off x="86627" y="1963554"/>
            <a:ext cx="12105373" cy="954107"/>
          </a:xfrm>
          <a:prstGeom prst="rect">
            <a:avLst/>
          </a:prstGeom>
          <a:noFill/>
        </p:spPr>
        <p:txBody>
          <a:bodyPr wrap="square">
            <a:spAutoFit/>
          </a:bodyPr>
          <a:lstStyle/>
          <a:p>
            <a:r>
              <a:rPr lang="en-IN" sz="2800" dirty="0"/>
              <a:t>SELECT COUNT(DISTINCT `Product line`) AS </a:t>
            </a:r>
            <a:r>
              <a:rPr lang="en-IN" sz="2800" dirty="0" err="1"/>
              <a:t>distinct_product_linesFROM</a:t>
            </a:r>
            <a:r>
              <a:rPr lang="en-IN" sz="2800" dirty="0"/>
              <a:t> </a:t>
            </a:r>
            <a:r>
              <a:rPr lang="en-IN" sz="2800" dirty="0" err="1"/>
              <a:t>Amazon_Sales.Amazon</a:t>
            </a:r>
            <a:r>
              <a:rPr lang="en-IN" sz="2800" dirty="0"/>
              <a:t>;</a:t>
            </a:r>
          </a:p>
        </p:txBody>
      </p:sp>
    </p:spTree>
    <p:extLst>
      <p:ext uri="{BB962C8B-B14F-4D97-AF65-F5344CB8AC3E}">
        <p14:creationId xmlns:p14="http://schemas.microsoft.com/office/powerpoint/2010/main" val="394200115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278</TotalTime>
  <Words>1733</Words>
  <Application>Microsoft Office PowerPoint</Application>
  <PresentationFormat>Widescreen</PresentationFormat>
  <Paragraphs>184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Corbel</vt:lpstr>
      <vt:lpstr>Roboto</vt:lpstr>
      <vt:lpstr>SofiaPro</vt:lpstr>
      <vt:lpstr>Depth</vt:lpstr>
      <vt:lpstr>SQL Caption Project  Amazon Sales Data          By            Ganesh S  </vt:lpstr>
      <vt:lpstr>CONTENTS </vt:lpstr>
      <vt:lpstr>PowerPoint Presentation</vt:lpstr>
      <vt:lpstr>Data Wrangling</vt:lpstr>
      <vt:lpstr>Feature Engineering </vt:lpstr>
      <vt:lpstr>Exploratory Data Analysis</vt:lpstr>
      <vt:lpstr>Business Question and Answer</vt:lpstr>
      <vt:lpstr>PowerPoint Presentation</vt:lpstr>
      <vt:lpstr>PowerPoint Presentation</vt:lpstr>
      <vt:lpstr>PowerPoint Presentation</vt:lpstr>
      <vt:lpstr>5. Which product line has the highest sales? </vt:lpstr>
      <vt:lpstr>6. How much revenue is generated each month? </vt:lpstr>
      <vt:lpstr>7. In which month did the cost of goods sold reach its peak? </vt:lpstr>
      <vt:lpstr>8. Which product line generated the highest revenue? </vt:lpstr>
      <vt:lpstr>9. In which city was the highest revenue recorded? </vt:lpstr>
      <vt:lpstr>10. Which product line incurred the highest Value Added Tax? </vt:lpstr>
      <vt:lpstr>11. For each product line, add a column indicating "Good" if its sales are above average, otherwise "Bad." </vt:lpstr>
      <vt:lpstr>12. Identify the branch that exceeded the average number of products sold. </vt:lpstr>
      <vt:lpstr>13. Which product line is most frequently associated with each gender? </vt:lpstr>
      <vt:lpstr>14. Calculate the average rating for each product line. </vt:lpstr>
      <vt:lpstr>15. Count the sales occurrences for each time of day on every weekday. </vt:lpstr>
      <vt:lpstr>16. Identify the customer type contributing the highest revenue. </vt:lpstr>
      <vt:lpstr>17. What is the count of distinct payment methods in the dataset? </vt:lpstr>
      <vt:lpstr>18. Which customer type occurs most frequently? 19. Identify the customer type with the highest purchase frequency. </vt:lpstr>
      <vt:lpstr>20. Determine the predominant gender among customers. </vt:lpstr>
      <vt:lpstr>21. Examine the distribution of genders within each branch. </vt:lpstr>
      <vt:lpstr>22. Identify the time of day when customers provide the most ratings. </vt:lpstr>
      <vt:lpstr>23. Determine the time of day with the highest customer ratings for each branch. </vt:lpstr>
      <vt:lpstr>24. Identify the day of the week with the highest average ratings. </vt:lpstr>
      <vt:lpstr>25. Determine the day of the week with the highest average ratings for each branch. </vt:lpstr>
      <vt:lpstr>Summary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Gani</dc:creator>
  <cp:lastModifiedBy>Ganesh Gani</cp:lastModifiedBy>
  <cp:revision>3</cp:revision>
  <dcterms:created xsi:type="dcterms:W3CDTF">2024-08-22T13:11:23Z</dcterms:created>
  <dcterms:modified xsi:type="dcterms:W3CDTF">2024-08-24T14:58:59Z</dcterms:modified>
</cp:coreProperties>
</file>