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51" r:id="rId6"/>
    <p:sldId id="302" r:id="rId7"/>
    <p:sldId id="321" r:id="rId8"/>
    <p:sldId id="307" r:id="rId9"/>
    <p:sldId id="308" r:id="rId10"/>
    <p:sldId id="309" r:id="rId11"/>
    <p:sldId id="310" r:id="rId12"/>
    <p:sldId id="339" r:id="rId13"/>
    <p:sldId id="312" r:id="rId14"/>
    <p:sldId id="313" r:id="rId15"/>
    <p:sldId id="314" r:id="rId16"/>
    <p:sldId id="315" r:id="rId17"/>
    <p:sldId id="317" r:id="rId18"/>
    <p:sldId id="322" r:id="rId19"/>
    <p:sldId id="319" r:id="rId20"/>
    <p:sldId id="327" r:id="rId21"/>
    <p:sldId id="306" r:id="rId22"/>
    <p:sldId id="325" r:id="rId23"/>
    <p:sldId id="332" r:id="rId24"/>
    <p:sldId id="347" r:id="rId25"/>
    <p:sldId id="340" r:id="rId26"/>
    <p:sldId id="335" r:id="rId27"/>
    <p:sldId id="333" r:id="rId28"/>
    <p:sldId id="336" r:id="rId29"/>
    <p:sldId id="334" r:id="rId30"/>
    <p:sldId id="350" r:id="rId31"/>
    <p:sldId id="341" r:id="rId32"/>
    <p:sldId id="342" r:id="rId33"/>
    <p:sldId id="343" r:id="rId34"/>
    <p:sldId id="344" r:id="rId35"/>
    <p:sldId id="345" r:id="rId36"/>
    <p:sldId id="346" r:id="rId37"/>
    <p:sldId id="348" r:id="rId38"/>
    <p:sldId id="349" r:id="rId39"/>
    <p:sldId id="329" r:id="rId40"/>
    <p:sldId id="3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6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A close up of a piece of paper with a pencil laying on top">
            <a:extLst>
              <a:ext uri="{FF2B5EF4-FFF2-40B4-BE49-F238E27FC236}">
                <a16:creationId xmlns:a16="http://schemas.microsoft.com/office/drawing/2014/main" id="{C8615BFE-1305-4F1E-BF83-CA6965813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0FD097-2BF6-4379-B0BA-BA2F3E1DFF83}"/>
              </a:ext>
            </a:extLst>
          </p:cNvPr>
          <p:cNvSpPr/>
          <p:nvPr userDrawn="1"/>
        </p:nvSpPr>
        <p:spPr>
          <a:xfrm>
            <a:off x="576470" y="506895"/>
            <a:ext cx="11002617" cy="5939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8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 /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5.png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32672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Tool : Python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VISUALIZATION</a:t>
            </a:r>
            <a:br>
              <a:rPr lang="en-US" dirty="0"/>
            </a:br>
            <a:r>
              <a:rPr lang="en-US" sz="4000" dirty="0"/>
              <a:t>Attrition Vs “Training Times Last Year”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AE9A3-B3CC-4611-99E6-FDAC0128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05725"/>
            <a:ext cx="9502658" cy="4140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F8E0D-D6F1-49DE-AF34-4C6FB253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846618"/>
            <a:ext cx="6743700" cy="438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F7A3A-82B0-4353-9C27-0EC507587BAB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628EF46-3D21-49B6-B62F-392DBF142784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0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“Work Life Balance”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EABFA-EBA8-461A-90AD-6C3EB29B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1737360"/>
            <a:ext cx="9301572" cy="4081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06A2D-74D6-416C-BED9-09F30DEA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55" y="5818909"/>
            <a:ext cx="7105650" cy="4191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232AF4-B8B1-450D-B14D-236C4D2CE131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C0E39D5-565C-410E-AF8C-AC08B9547E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“Years at Company”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40B2-F23B-4630-8DF8-5334CCEF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69" y="1817209"/>
            <a:ext cx="9141148" cy="4006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9E020-4250-44F7-B259-8FB080D6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69" y="5823291"/>
            <a:ext cx="7124700" cy="4381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37599-47E0-41F1-BCC8-F2532C535025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D16E1AD-E05D-45C5-8609-021AB1972755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“Years Since Last Promotion”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E3E54-84E6-499A-8080-5B2588B9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5829297"/>
            <a:ext cx="710565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F014D-FD88-4459-9A77-EC7B66A1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56" y="1704672"/>
            <a:ext cx="9544483" cy="41246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5C081-5BCD-46B1-8F28-8C6F8F5F9C0E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8AC9FB8-E55B-4FF6-9DFC-CC2F39294262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35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VISUALIZATION</a:t>
            </a:r>
            <a:br>
              <a:rPr lang="en-US" sz="3000" dirty="0"/>
            </a:br>
            <a:r>
              <a:rPr lang="en-US" sz="2800" dirty="0"/>
              <a:t>Attrition Vs “Business Travel, Marital status &amp; Overtime”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2B2E9-A89D-427E-B82D-2EA0A9F6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4804267"/>
            <a:ext cx="6807199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72A28-8880-48CD-B1C7-E3890BE8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893427"/>
            <a:ext cx="9862949" cy="28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3C8-5DFF-47A0-BAF0-A6E87C67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37" y="259491"/>
            <a:ext cx="10058400" cy="858471"/>
          </a:xfrm>
        </p:spPr>
        <p:txBody>
          <a:bodyPr>
            <a:normAutofit/>
          </a:bodyPr>
          <a:lstStyle/>
          <a:p>
            <a:r>
              <a:rPr lang="en-US" sz="3600" dirty="0" err="1"/>
              <a:t>Vizualize</a:t>
            </a:r>
            <a:r>
              <a:rPr lang="en-US" sz="3600" dirty="0"/>
              <a:t> the correlation among </a:t>
            </a:r>
            <a:r>
              <a:rPr lang="en-US" sz="3600" dirty="0" err="1"/>
              <a:t>variablesns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04554-A391-4F70-8BBB-E1D28C73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7962"/>
            <a:ext cx="4583837" cy="4751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F21BB-640F-4D43-892A-CB0476ADA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5394720"/>
            <a:ext cx="3907580" cy="43905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1C196-3158-44F0-B47D-6FCDDD4A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657949"/>
            <a:ext cx="5029200" cy="373677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Correlation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technique determines how one variable moves / changes in relation with the other variable.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a bi-variant analysis measure which describes the association between different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Usefulness of Correlation Matrix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two variables are closely correlated, then we can predict one variable from the other.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plays a vital role in locating the important variables on which other variables depend.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as the foundation for various modelling techniques.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correlation analysis leads to better understanding of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21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Pre-Processing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61E2-567B-4C92-8542-75C9A77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778"/>
            <a:ext cx="10058400" cy="49044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Transforms raw dump into an understandable format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8F879-1BBA-4B56-8878-8738E27A4415}"/>
              </a:ext>
            </a:extLst>
          </p:cNvPr>
          <p:cNvSpPr txBox="1">
            <a:spLocks/>
          </p:cNvSpPr>
          <p:nvPr/>
        </p:nvSpPr>
        <p:spPr>
          <a:xfrm>
            <a:off x="1097280" y="3119392"/>
            <a:ext cx="10058400" cy="23644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Steps involved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null values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values not present in raw dump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new column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Age_new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deleted original column 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Dropping non-relevant columns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Deleted columns (Over18,StandardHours,EmployeeNumber,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EmployeeCount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categorical features into numeric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Attrition, overtime , martial status, Gender,  department, job role, business travel and educational field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data into train and test data sets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2B3DAB-E7DF-4735-B1BA-156B72EA5991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36599FB-3CFA-43E9-98D2-E707431FA3AE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9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F42A-945E-4752-A714-F72F22AF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5041"/>
            <a:ext cx="10058400" cy="702815"/>
          </a:xfrm>
        </p:spPr>
        <p:txBody>
          <a:bodyPr>
            <a:normAutofit/>
          </a:bodyPr>
          <a:lstStyle/>
          <a:p>
            <a:r>
              <a:rPr lang="en-US" sz="3600" dirty="0"/>
              <a:t>Splitting data into train &amp; test</a:t>
            </a:r>
            <a:endParaRPr lang="en-IN" sz="36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C08DCC4-628D-4AC6-9EB8-B07196DED4D2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583F13-3383-4773-84B4-BF3324661D74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3597"/>
            <a:ext cx="9448799" cy="39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6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Count of “Yes” and “No” values of Attrition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575A-5DCA-427B-ABAA-A8CB5415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60" y="2065516"/>
            <a:ext cx="5531286" cy="3581529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C9B8C-636F-4D6C-A98E-1D5393D27895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0F8A283-6124-4246-B523-A24DFAA26C59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C00AA-7BF6-447C-ADCD-BE7052C2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304" y="2723333"/>
            <a:ext cx="2202468" cy="876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016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80" y="2997669"/>
            <a:ext cx="9822254" cy="556260"/>
          </a:xfrm>
        </p:spPr>
        <p:txBody>
          <a:bodyPr>
            <a:noAutofit/>
          </a:bodyPr>
          <a:lstStyle/>
          <a:p>
            <a:r>
              <a:rPr lang="en-US" sz="2400" b="1" dirty="0"/>
              <a:t>Handling Class imbalance with </a:t>
            </a:r>
            <a:r>
              <a:rPr lang="en-US" sz="2000" b="1" dirty="0"/>
              <a:t>SMOTE </a:t>
            </a:r>
            <a:endParaRPr lang="en-IN" sz="24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7888A5-6BE8-41FB-B60C-2E18E9D4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80" y="3702269"/>
            <a:ext cx="10058400" cy="146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Over sampling 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Smote  - As we have seen the class imbalance in our data points  we are opting for the oversampling using SMOTE</a:t>
            </a:r>
            <a:r>
              <a:rPr lang="en-IN" sz="1800" b="1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Class weight = Balance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7480" y="647160"/>
            <a:ext cx="10058400" cy="549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Models used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7480" y="1216287"/>
            <a:ext cx="10058400" cy="14425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1)Logistic Regression</a:t>
            </a:r>
          </a:p>
          <a:p>
            <a:r>
              <a:rPr lang="en-IN" dirty="0"/>
              <a:t>2)Decision Tree</a:t>
            </a:r>
          </a:p>
          <a:p>
            <a:r>
              <a:rPr lang="en-IN" dirty="0"/>
              <a:t>3)Random Forest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INDEX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7DF8D-FE39-494F-AE2E-5428EEB9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86008"/>
              </p:ext>
            </p:extLst>
          </p:nvPr>
        </p:nvGraphicFramePr>
        <p:xfrm>
          <a:off x="1232452" y="1737366"/>
          <a:ext cx="4863548" cy="430948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74927">
                  <a:extLst>
                    <a:ext uri="{9D8B030D-6E8A-4147-A177-3AD203B41FA5}">
                      <a16:colId xmlns:a16="http://schemas.microsoft.com/office/drawing/2014/main" val="3586126705"/>
                    </a:ext>
                  </a:extLst>
                </a:gridCol>
                <a:gridCol w="4488621">
                  <a:extLst>
                    <a:ext uri="{9D8B030D-6E8A-4147-A177-3AD203B41FA5}">
                      <a16:colId xmlns:a16="http://schemas.microsoft.com/office/drawing/2014/main" val="2746561966"/>
                    </a:ext>
                  </a:extLst>
                </a:gridCol>
              </a:tblGrid>
              <a:tr h="360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effectLst/>
                        </a:rPr>
                        <a:t> Objectives and scope of the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847709349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>
                          <a:effectLst/>
                        </a:rPr>
                        <a:t> Dataset describtion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549516066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>
                          <a:effectLst/>
                        </a:rPr>
                        <a:t> VISUALIZATION Attrition Vs “Age”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664754506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effectLst/>
                        </a:rPr>
                        <a:t> VISUALIZATION Attrition Vs “Distance from Home”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246401788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effectLst/>
                        </a:rPr>
                        <a:t> VISUALIZATION  Attrition Vs “Job Satisfaction”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673975932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>
                          <a:effectLst/>
                        </a:rPr>
                        <a:t> VISUALIZATIONAttrition Vs “Performance Rating”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667356757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effectLst/>
                        </a:rPr>
                        <a:t> Percentage salary hike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730530792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effectLst/>
                        </a:rPr>
                        <a:t> VISUALIZATION Attrition Vs “Training Times Last Year”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4283881392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effectLst/>
                        </a:rPr>
                        <a:t> VISUALIZATION Attrition Vs “Work Life Balance”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673026859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effectLst/>
                        </a:rPr>
                        <a:t> VISUALIZATION Attrition Vs “Years at Company”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663456973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effectLst/>
                        </a:rPr>
                        <a:t>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effectLst/>
                        </a:rPr>
                        <a:t>VISUALIZATION Attrition Vs “Years Since Last Promotion”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315642840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effectLst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effectLst/>
                        </a:rPr>
                        <a:t>VISUALIZATION Attrition Vs “Business Travel, Marital status &amp; Overtime”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39416578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effectLst/>
                        </a:rPr>
                        <a:t>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effectLst/>
                        </a:rPr>
                        <a:t> </a:t>
                      </a:r>
                      <a:r>
                        <a:rPr lang="en-US" sz="1100" b="0" u="none" strike="noStrike" dirty="0" err="1">
                          <a:effectLst/>
                        </a:rPr>
                        <a:t>Vizualize</a:t>
                      </a:r>
                      <a:r>
                        <a:rPr lang="en-US" sz="1100" b="0" u="none" strike="noStrike" dirty="0">
                          <a:effectLst/>
                        </a:rPr>
                        <a:t> the correlation among </a:t>
                      </a:r>
                      <a:r>
                        <a:rPr lang="en-US" sz="1100" b="0" u="none" strike="noStrike" dirty="0" err="1">
                          <a:effectLst/>
                        </a:rPr>
                        <a:t>variablesns</a:t>
                      </a:r>
                      <a:r>
                        <a:rPr lang="en-US" sz="1100" b="0" u="none" strike="noStrike" dirty="0">
                          <a:effectLst/>
                        </a:rPr>
                        <a:t> </a:t>
                      </a: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608769317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IN" sz="1100" b="0" u="none" strike="noStrike" dirty="0">
                          <a:effectLst/>
                        </a:rPr>
                        <a:t> Data Pre-Processing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1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 Splitting data into train &amp;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1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 Count of “Yes” and “No” values of Attrition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786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1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 Models used / Handling Class imbalance with SMOTE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98D374-15FA-40C3-B47B-254FC814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81768"/>
              </p:ext>
            </p:extLst>
          </p:nvPr>
        </p:nvGraphicFramePr>
        <p:xfrm>
          <a:off x="6179574" y="1737357"/>
          <a:ext cx="4837471" cy="4309481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592167">
                  <a:extLst>
                    <a:ext uri="{9D8B030D-6E8A-4147-A177-3AD203B41FA5}">
                      <a16:colId xmlns:a16="http://schemas.microsoft.com/office/drawing/2014/main" val="123687754"/>
                    </a:ext>
                  </a:extLst>
                </a:gridCol>
                <a:gridCol w="4245304">
                  <a:extLst>
                    <a:ext uri="{9D8B030D-6E8A-4147-A177-3AD203B41FA5}">
                      <a16:colId xmlns:a16="http://schemas.microsoft.com/office/drawing/2014/main" val="816418294"/>
                    </a:ext>
                  </a:extLst>
                </a:gridCol>
              </a:tblGrid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1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Imbalance using SMOTE(Oversampling)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457135139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RFE for Logistic regression(Recursive Feature Elimination)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094315359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Logistic code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718576545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533674870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Random Forest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619158591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Decision Tree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2844144833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Final Model  - On Logistic Regression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642535193"/>
                  </a:ext>
                </a:extLst>
              </a:tr>
              <a:tr h="330761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Test  Results on whole  Data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2"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Feature selection techniques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importance on Random Forest Classifier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729507468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importance on Decision Tree Classifier  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552881370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CHI2 Method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 err="1">
                          <a:solidFill>
                            <a:schemeClr val="tx1"/>
                          </a:solidFill>
                        </a:rPr>
                        <a:t>Boruta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On top of Random Forest  </a:t>
                      </a: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Recursive Feature Elimination  on Random Forest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Recursive Feature Elimination on Decision Tree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kern="1200" spc="-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Different models based on ROC Curve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0" marR="5970" marT="597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Recommendation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0" marR="5970" marT="5970" marB="0" anchor="ctr"/>
                </a:tc>
                <a:extLst>
                  <a:ext uri="{0D108BD9-81ED-4DB2-BD59-A6C34878D82A}">
                    <a16:rowId xmlns:a16="http://schemas.microsoft.com/office/drawing/2014/main" val="372277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6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100"/>
            <a:ext cx="10058400" cy="570624"/>
          </a:xfrm>
        </p:spPr>
        <p:txBody>
          <a:bodyPr>
            <a:noAutofit/>
          </a:bodyPr>
          <a:lstStyle/>
          <a:p>
            <a:r>
              <a:rPr lang="en-US" sz="3000" dirty="0"/>
              <a:t>Imbalance using SMOTE(</a:t>
            </a:r>
            <a:r>
              <a:rPr lang="en-US" sz="3000" dirty="0" err="1"/>
              <a:t>Over_sampling</a:t>
            </a:r>
            <a:r>
              <a:rPr lang="en-US" sz="3000" dirty="0"/>
              <a:t>)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944880" y="1366950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706174" y="1196948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EB66E-4C4E-407A-9D92-75C3D6BA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27" y="1933799"/>
            <a:ext cx="10058400" cy="36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Feature Selection on LR               </a:t>
            </a:r>
          </a:p>
          <a:p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     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D2C8BE-EA35-49A3-A867-DB40C471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1520371"/>
            <a:ext cx="5404666" cy="4299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BE570-E383-4036-9A28-4C49EF8B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795923"/>
            <a:ext cx="3643971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696686"/>
          </a:xfrm>
        </p:spPr>
        <p:txBody>
          <a:bodyPr>
            <a:normAutofit fontScale="90000"/>
          </a:bodyPr>
          <a:lstStyle/>
          <a:p>
            <a:r>
              <a:rPr lang="en-IN" dirty="0"/>
              <a:t>Logistic Regression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875A77-DDB8-4D9F-A390-7C7BA9A8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331" y="2029754"/>
            <a:ext cx="9548698" cy="38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35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Logistic Regression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3" y="1880727"/>
            <a:ext cx="10960274" cy="35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1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35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Random Forest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9" y="1880727"/>
            <a:ext cx="10058400" cy="2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35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 </a:t>
            </a:r>
            <a:r>
              <a:rPr lang="en-US" sz="3000" dirty="0" err="1"/>
              <a:t>Descision</a:t>
            </a:r>
            <a:r>
              <a:rPr lang="en-US" sz="3000" dirty="0"/>
              <a:t> Tree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3" y="2104373"/>
            <a:ext cx="10960274" cy="3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5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5" y="754600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Final Model  - On Logistic Regression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71412"/>
              </p:ext>
            </p:extLst>
          </p:nvPr>
        </p:nvGraphicFramePr>
        <p:xfrm>
          <a:off x="1244750" y="2628926"/>
          <a:ext cx="5259018" cy="315033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Confusion </a:t>
                      </a:r>
                      <a:r>
                        <a:rPr lang="en-IN" sz="1100" b="1" u="none" strike="noStrike" dirty="0" err="1">
                          <a:effectLst/>
                        </a:rPr>
                        <a:t>Martix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[[</a:t>
                      </a:r>
                      <a:r>
                        <a:rPr lang="en-IN" sz="1600" u="none" strike="noStrike" dirty="0">
                          <a:effectLst/>
                        </a:rPr>
                        <a:t>185</a:t>
                      </a:r>
                      <a:r>
                        <a:rPr lang="en-IN" sz="1100" u="none" strike="noStrike" dirty="0">
                          <a:effectLst/>
                        </a:rPr>
                        <a:t>  </a:t>
                      </a:r>
                      <a:r>
                        <a:rPr lang="en-IN" sz="1600" u="none" strike="noStrike" dirty="0">
                          <a:effectLst/>
                        </a:rPr>
                        <a:t>12</a:t>
                      </a:r>
                      <a:r>
                        <a:rPr lang="en-IN" sz="1100" u="none" strike="noStrike" dirty="0">
                          <a:effectLst/>
                        </a:rPr>
                        <a:t>]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[ 54  43</a:t>
                      </a:r>
                      <a:r>
                        <a:rPr lang="en-IN" sz="1100" u="none" strike="noStrike" dirty="0">
                          <a:effectLst/>
                        </a:rPr>
                        <a:t>]]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Accuracy 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81.29251701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</a:rPr>
                        <a:t>Tpr</a:t>
                      </a:r>
                      <a:r>
                        <a:rPr lang="en-IN" sz="1100" b="1" u="none" strike="noStrike" dirty="0">
                          <a:effectLst/>
                        </a:rPr>
                        <a:t>     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0.857740586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</a:rPr>
                        <a:t>Fpr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0.381818182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0.907079646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F1score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0.88172043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Specificity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0.907079646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Error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0.18707483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10951"/>
              </p:ext>
            </p:extLst>
          </p:nvPr>
        </p:nvGraphicFramePr>
        <p:xfrm>
          <a:off x="7047914" y="4232385"/>
          <a:ext cx="3963051" cy="154685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Cross validation 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0.873469387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0.847142857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0.895238095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DBD83D-8F5B-435B-85BB-9DCC2367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2067953"/>
            <a:ext cx="4290262" cy="1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8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5" y="754600"/>
            <a:ext cx="10058400" cy="956125"/>
          </a:xfrm>
        </p:spPr>
        <p:txBody>
          <a:bodyPr>
            <a:noAutofit/>
          </a:bodyPr>
          <a:lstStyle/>
          <a:p>
            <a:r>
              <a:rPr lang="en-US" sz="3000" dirty="0"/>
              <a:t>Test  Results on whole  Data</a:t>
            </a: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0ECB6-59CE-4293-9AF0-1807CD7DAC0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4EAE97-D619-4C15-9E90-3F911742A307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28221"/>
              </p:ext>
            </p:extLst>
          </p:nvPr>
        </p:nvGraphicFramePr>
        <p:xfrm>
          <a:off x="1244750" y="2628926"/>
          <a:ext cx="5259018" cy="315033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3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Confusion </a:t>
                      </a:r>
                      <a:r>
                        <a:rPr lang="en-IN" sz="1100" b="1" u="none" strike="noStrike" dirty="0" err="1">
                          <a:effectLst/>
                        </a:rPr>
                        <a:t>Martix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[917     53</a:t>
                      </a:r>
                      <a:r>
                        <a:rPr lang="en-IN" sz="1100" u="none" strike="noStrike" dirty="0">
                          <a:effectLst/>
                        </a:rPr>
                        <a:t>]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[316  184]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Accuracy 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74.8979591836734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</a:rPr>
                        <a:t>Tpr</a:t>
                      </a:r>
                      <a:r>
                        <a:rPr lang="en-IN" sz="1100" b="1" u="none" strike="noStrike" dirty="0">
                          <a:effectLst/>
                        </a:rPr>
                        <a:t>     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0.743714517437145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</a:rPr>
                        <a:t>Fpr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0.22362869198312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0.94536082474226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F1score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0.83250113481616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Specificity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0.94536082474226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Error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0.25102040816326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47914" y="4232385"/>
          <a:ext cx="3963051" cy="154685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Cross validation 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0.873469387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0.847142857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0.895238095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DBD83D-8F5B-435B-85BB-9DCC2367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2067953"/>
            <a:ext cx="4290262" cy="1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7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  <a:p>
            <a:r>
              <a:rPr lang="en-IN" dirty="0"/>
              <a:t>   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AED7E-A037-4988-820F-F24AFA69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699" y="2249715"/>
            <a:ext cx="2581275" cy="3236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79D73-DEF9-4769-8B10-CDFECCDA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26" y="2653620"/>
            <a:ext cx="503096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on Random Forest Classifier</a:t>
            </a:r>
          </a:p>
          <a:p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    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C12E7-803E-4852-A2A6-331772DE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3" y="808893"/>
            <a:ext cx="3812492" cy="5394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39CB3-715F-45DD-99CE-8CA29E9A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542104"/>
            <a:ext cx="4581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3682"/>
            <a:ext cx="10058400" cy="1133678"/>
          </a:xfrm>
        </p:spPr>
        <p:txBody>
          <a:bodyPr>
            <a:normAutofit/>
          </a:bodyPr>
          <a:lstStyle/>
          <a:p>
            <a:r>
              <a:rPr lang="en-US" sz="3600" dirty="0"/>
              <a:t>Objectives and scope of the Analysis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61E2-567B-4C92-8542-75C9A77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701"/>
            <a:ext cx="10058400" cy="323849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purpose of this project is to estimate the attrition rate of employees, to find out if they are more likely to leave the organization.</a:t>
            </a:r>
          </a:p>
          <a:p>
            <a:pPr marL="0" indent="0">
              <a:buNone/>
            </a:pPr>
            <a:r>
              <a:rPr lang="en-US" sz="2600" b="1" dirty="0"/>
              <a:t>Purpose and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find ways to control attrition rate of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Attrition proves to be a costly and time  consuming  for the organizational and it also leads to loss of productivity.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BA482-DF4B-43E3-BA75-91E0C962F61E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6ACC2EF-D83B-4A56-AAFB-C6A7B5C47DB5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63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on Decision Tree Classifier</a:t>
            </a: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BBFA3-53E2-4197-BB5A-CF21BC5F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773830"/>
            <a:ext cx="5156654" cy="2522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4D7981-D450-408F-BA17-5EFCC922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514" y="847725"/>
            <a:ext cx="396820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3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accent1"/>
                </a:solidFill>
              </a:rPr>
              <a:t>CHI2 Method                                                                            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FF553-EE50-49AB-8C3F-83964C8D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28" y="1366105"/>
            <a:ext cx="5893686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7F2A8-8573-4563-B8AA-53DFA220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29" y="773430"/>
            <a:ext cx="319631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</a:t>
            </a:r>
            <a:r>
              <a:rPr lang="en-IN" dirty="0">
                <a:solidFill>
                  <a:schemeClr val="accent1"/>
                </a:solidFill>
              </a:rPr>
              <a:t>Boruta On top of Random Forest 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99A26-9D43-4B2A-A323-A52D0157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72" y="841829"/>
            <a:ext cx="5397728" cy="528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D1F281-A0A8-4F21-9CA5-16C2AADB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91" y="1256165"/>
            <a:ext cx="2291852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4CC7F-A7F8-4D9C-8EEE-F8143163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04" y="4152535"/>
            <a:ext cx="2784816" cy="19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Recursive Feature Elimination  on Random Forest      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60476-29CD-47C1-8A4C-5732F27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1" y="1472520"/>
            <a:ext cx="4962525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83C73-C7FA-418E-98BB-A31B409A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3" y="791747"/>
            <a:ext cx="4040777" cy="53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Recursive Feature Elimination on Decision Tree 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18B18-7214-4823-9BAB-D2DB48A0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88" y="1279978"/>
            <a:ext cx="4833711" cy="3509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2F831-CC05-435E-A89B-5451EB5A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2" y="772111"/>
            <a:ext cx="4064000" cy="53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0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31520"/>
            <a:ext cx="10058400" cy="547233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IN" dirty="0"/>
              <a:t>    </a:t>
            </a:r>
            <a:r>
              <a:rPr lang="en-IN" sz="2800" spc="-50" dirty="0">
                <a:latin typeface="+mj-lt"/>
                <a:ea typeface="+mj-ea"/>
                <a:cs typeface="+mj-cs"/>
              </a:rPr>
              <a:t>Comparison of Different models based on ROC Curve</a:t>
            </a:r>
          </a:p>
          <a:p>
            <a:r>
              <a:rPr lang="en-IN" dirty="0">
                <a:solidFill>
                  <a:schemeClr val="accent1"/>
                </a:solidFill>
              </a:rPr>
              <a:t>    Logistic Regression                                  Random Forest                              Decision Tree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                  </a:t>
            </a:r>
          </a:p>
          <a:p>
            <a:endParaRPr lang="en-IN" sz="3600" spc="-50" dirty="0">
              <a:latin typeface="+mj-lt"/>
              <a:ea typeface="+mj-ea"/>
              <a:cs typeface="+mj-cs"/>
            </a:endParaRPr>
          </a:p>
          <a:p>
            <a:r>
              <a:rPr lang="en-IN" dirty="0"/>
              <a:t>  </a:t>
            </a:r>
            <a:r>
              <a:rPr lang="en-IN" dirty="0">
                <a:solidFill>
                  <a:schemeClr val="accent1"/>
                </a:solidFill>
              </a:rPr>
              <a:t>                                                                           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41" y="1624027"/>
            <a:ext cx="3342939" cy="4244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2" y="1750240"/>
            <a:ext cx="3340250" cy="4117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12" y="1624027"/>
            <a:ext cx="3348317" cy="43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7F5-3D4A-477F-8502-2E029169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90113"/>
            <a:ext cx="10058400" cy="601018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6A8A-1A44-4B0E-B08C-1908FB66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 and allocate projects in such a way to avoid the use of overtime.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 who hit their one-year anniversary should be identified as potentially having a higher-risk of leaving.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Employees should be provided a minimum of 13% or more salary hike.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Training people on a regular basis to increase their competency is a must.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Increase the perks for the projects involved frequent travel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777975B-F506-495A-AAF6-8646EDB495F2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29C94-DAB0-43B4-AEDF-943D5DD7D09B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03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F0734-C74D-43D3-B731-52F34319F45C}"/>
              </a:ext>
            </a:extLst>
          </p:cNvPr>
          <p:cNvSpPr/>
          <p:nvPr/>
        </p:nvSpPr>
        <p:spPr>
          <a:xfrm>
            <a:off x="4065104" y="2723321"/>
            <a:ext cx="4343400" cy="11673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75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61E2-567B-4C92-8542-75C9A77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411220" cy="47597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People leaving Organization: 16.12%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217B54-CCF9-444C-9F4C-473701AA55D0}"/>
              </a:ext>
            </a:extLst>
          </p:cNvPr>
          <p:cNvSpPr txBox="1">
            <a:spLocks/>
          </p:cNvSpPr>
          <p:nvPr/>
        </p:nvSpPr>
        <p:spPr>
          <a:xfrm>
            <a:off x="1046856" y="5183208"/>
            <a:ext cx="10058400" cy="4759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Displaying Rows and Column</a:t>
            </a:r>
            <a:endParaRPr lang="en-I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CF5946-A52D-4CFF-9256-037B77594FDA}"/>
              </a:ext>
            </a:extLst>
          </p:cNvPr>
          <p:cNvSpPr txBox="1">
            <a:spLocks/>
          </p:cNvSpPr>
          <p:nvPr/>
        </p:nvSpPr>
        <p:spPr>
          <a:xfrm>
            <a:off x="1097280" y="5928799"/>
            <a:ext cx="10290290" cy="4759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Types – Numeric and non numeric (23- Numeric , 8 –Factor) 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7D5DA-B024-4442-9177-5B843B6411D9}"/>
              </a:ext>
            </a:extLst>
          </p:cNvPr>
          <p:cNvSpPr txBox="1">
            <a:spLocks/>
          </p:cNvSpPr>
          <p:nvPr/>
        </p:nvSpPr>
        <p:spPr>
          <a:xfrm>
            <a:off x="1097280" y="2953027"/>
            <a:ext cx="3411220" cy="4759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Displaying first 5 Rows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C00AA-7BF6-447C-ADCD-BE7052C2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22" y="1908037"/>
            <a:ext cx="2202468" cy="8763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508E76-6FA0-4004-84F4-7267E3B8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22" y="3017099"/>
            <a:ext cx="6180859" cy="17731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4E62A5-6E19-4AA8-9736-B74A8CED7D6E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085D5B3-6F8C-4DBB-9A47-A61B20BBBC03}"/>
              </a:ext>
            </a:extLst>
          </p:cNvPr>
          <p:cNvSpPr/>
          <p:nvPr/>
        </p:nvSpPr>
        <p:spPr>
          <a:xfrm>
            <a:off x="10866249" y="1549602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1D8BC3-B8D6-4719-9767-35952CD5A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92" y="5097134"/>
            <a:ext cx="1304925" cy="409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85D9FB-5F85-49ED-9177-2C50BFD27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370" y="5097133"/>
            <a:ext cx="1304925" cy="40957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F6468A-E845-465B-A975-CCB82792BFF5}"/>
              </a:ext>
            </a:extLst>
          </p:cNvPr>
          <p:cNvSpPr/>
          <p:nvPr/>
        </p:nvSpPr>
        <p:spPr>
          <a:xfrm>
            <a:off x="4350058" y="5290481"/>
            <a:ext cx="435006" cy="17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81302" y="13526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Dataset </a:t>
            </a:r>
            <a:r>
              <a:rPr lang="en-IN" dirty="0" err="1"/>
              <a:t>describtion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5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 </a:t>
            </a:r>
            <a:br>
              <a:rPr lang="en-US" sz="3600" dirty="0"/>
            </a:br>
            <a:r>
              <a:rPr lang="en-US" sz="3600" dirty="0"/>
              <a:t>Attrition Vs “Age”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1B32D-A77B-410D-AE60-2F3CC700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43" y="1737360"/>
            <a:ext cx="8923957" cy="3988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AF852-B9E7-4F3F-8CA0-F8E9ABBC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43" y="5893809"/>
            <a:ext cx="5086350" cy="3905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677EC-E9FB-4A54-8179-8CAEC816EDA9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18485D1-E87B-48DF-9C7F-B19555EB7298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“Distance from Home”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7234A-D984-4233-8CA4-040BA641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63" y="2258290"/>
            <a:ext cx="9625873" cy="3006437"/>
          </a:xfr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0B707-E6BC-422E-AD51-EF5EBC25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63" y="5642290"/>
            <a:ext cx="9583186" cy="400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30E8F1-91DA-4324-8D22-31818EBE2B14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63D31D4-C4E5-472C-87FC-3380B00F94F4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5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“Job Satisfaction”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83492-7487-496A-B844-F6618BE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1758316"/>
            <a:ext cx="9407304" cy="3991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87338-DC10-4A1A-B348-B37AADBB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8" y="5791374"/>
            <a:ext cx="6667500" cy="447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9E4D5-B42D-4047-A712-5B6F528E4C01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F392375-630B-40B3-8F70-1EE193FC08EC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30A-F1E4-4714-A861-17A8906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</a:t>
            </a:r>
            <a:br>
              <a:rPr lang="en-US" sz="3600" dirty="0"/>
            </a:br>
            <a:r>
              <a:rPr lang="en-US" sz="3600" dirty="0"/>
              <a:t>Attrition Vs “Performance Rating”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3336A-7699-457B-92A3-90F70C6B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84" y="1737359"/>
            <a:ext cx="9527311" cy="4081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1A812-6F18-4505-9E5E-9D0775CD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84" y="5818908"/>
            <a:ext cx="6543675" cy="4286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9B1472-C1F4-4FD5-9CE8-8CA487FD2B5A}"/>
              </a:ext>
            </a:extLst>
          </p:cNvPr>
          <p:cNvCxnSpPr/>
          <p:nvPr/>
        </p:nvCxnSpPr>
        <p:spPr>
          <a:xfrm>
            <a:off x="1097280" y="1710726"/>
            <a:ext cx="97956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4300CE0-8907-480C-B534-467D79E33A59}"/>
              </a:ext>
            </a:extLst>
          </p:cNvPr>
          <p:cNvSpPr/>
          <p:nvPr/>
        </p:nvSpPr>
        <p:spPr>
          <a:xfrm>
            <a:off x="10866249" y="1540724"/>
            <a:ext cx="373453" cy="34000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2071"/>
            <a:ext cx="10058400" cy="1450757"/>
          </a:xfrm>
        </p:spPr>
        <p:txBody>
          <a:bodyPr/>
          <a:lstStyle/>
          <a:p>
            <a:r>
              <a:rPr lang="en-IN" dirty="0"/>
              <a:t>Percentage salary hike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2" y="1837569"/>
            <a:ext cx="10058400" cy="3460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2" y="5588603"/>
            <a:ext cx="10058400" cy="4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8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{6CDC02BF-61C5-4703-8B06-4AFDBC1C9049}tf22712842_win32</Template>
  <TotalTime>1974</TotalTime>
  <Words>848</Words>
  <Application>Microsoft Office PowerPoint</Application>
  <PresentationFormat>Widescreen</PresentationFormat>
  <Paragraphs>228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1_RetrospectVTI</vt:lpstr>
      <vt:lpstr>Predicting Employee Attrition</vt:lpstr>
      <vt:lpstr>INDEX </vt:lpstr>
      <vt:lpstr>Objectives and scope of the Analysis</vt:lpstr>
      <vt:lpstr>PowerPoint Presentation</vt:lpstr>
      <vt:lpstr>VISUALIZATION  Attrition Vs “Age”</vt:lpstr>
      <vt:lpstr>VISUALIZATION Attrition Vs “Distance from Home”</vt:lpstr>
      <vt:lpstr>VISUALIZATION Attrition Vs “Job Satisfaction”</vt:lpstr>
      <vt:lpstr>VISUALIZATION Attrition Vs “Performance Rating”</vt:lpstr>
      <vt:lpstr>Percentage salary hike</vt:lpstr>
      <vt:lpstr>VISUALIZATION Attrition Vs “Training Times Last Year”</vt:lpstr>
      <vt:lpstr>VISUALIZATION Attrition Vs “Work Life Balance”</vt:lpstr>
      <vt:lpstr>VISUALIZATION Attrition Vs “Years at Company”</vt:lpstr>
      <vt:lpstr>VISUALIZATION Attrition Vs “Years Since Last Promotion”</vt:lpstr>
      <vt:lpstr>VISUALIZATION Attrition Vs “Business Travel, Marital status &amp; Overtime”</vt:lpstr>
      <vt:lpstr>Vizualize the correlation among variablesns</vt:lpstr>
      <vt:lpstr>Data Pre-Processing</vt:lpstr>
      <vt:lpstr>Splitting data into train &amp; test</vt:lpstr>
      <vt:lpstr>Count of “Yes” and “No” values of Attrition</vt:lpstr>
      <vt:lpstr>Handling Class imbalance with SMOTE </vt:lpstr>
      <vt:lpstr>Imbalance using SMOTE(Over_sampling)</vt:lpstr>
      <vt:lpstr>PowerPoint Presentation</vt:lpstr>
      <vt:lpstr>Logistic Regression code</vt:lpstr>
      <vt:lpstr>Logistic Regression</vt:lpstr>
      <vt:lpstr>Random Forest</vt:lpstr>
      <vt:lpstr> Descision Tree</vt:lpstr>
      <vt:lpstr>Final Model  - On Logistic Regression</vt:lpstr>
      <vt:lpstr>Test  Results on whole  Data</vt:lpstr>
      <vt:lpstr>Feature selection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sdandekar04@gmail.com</dc:creator>
  <cp:lastModifiedBy>Unknown User</cp:lastModifiedBy>
  <cp:revision>152</cp:revision>
  <dcterms:created xsi:type="dcterms:W3CDTF">2021-02-21T14:58:49Z</dcterms:created>
  <dcterms:modified xsi:type="dcterms:W3CDTF">2021-04-24T03:31:31Z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