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94" r:id="rId5"/>
    <p:sldId id="259" r:id="rId6"/>
    <p:sldId id="295" r:id="rId7"/>
    <p:sldId id="296" r:id="rId8"/>
    <p:sldId id="260" r:id="rId9"/>
    <p:sldId id="288" r:id="rId10"/>
    <p:sldId id="262" r:id="rId11"/>
    <p:sldId id="263" r:id="rId12"/>
    <p:sldId id="264" r:id="rId13"/>
    <p:sldId id="265" r:id="rId14"/>
    <p:sldId id="266" r:id="rId15"/>
    <p:sldId id="268" r:id="rId16"/>
    <p:sldId id="269" r:id="rId17"/>
    <p:sldId id="270" r:id="rId18"/>
    <p:sldId id="297" r:id="rId19"/>
    <p:sldId id="277" r:id="rId20"/>
    <p:sldId id="280" r:id="rId21"/>
    <p:sldId id="281" r:id="rId22"/>
    <p:sldId id="282" r:id="rId23"/>
    <p:sldId id="284" r:id="rId24"/>
    <p:sldId id="285" r:id="rId25"/>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1400" y="28"/>
      </p:cViewPr>
      <p:guideLst>
        <p:guide orient="horz" pos="2880"/>
        <p:guide pos="21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narra" userId="3d76ae6b3cbe7a07" providerId="LiveId" clId="{4A87E81E-0441-4AF5-B5F6-41CB6FC75A24}"/>
    <pc:docChg chg="undo custSel addSld delSld modSld">
      <pc:chgData name="manasa narra" userId="3d76ae6b3cbe7a07" providerId="LiveId" clId="{4A87E81E-0441-4AF5-B5F6-41CB6FC75A24}" dt="2025-04-23T14:34:49.211" v="481" actId="20577"/>
      <pc:docMkLst>
        <pc:docMk/>
      </pc:docMkLst>
      <pc:sldChg chg="modSp mod">
        <pc:chgData name="manasa narra" userId="3d76ae6b3cbe7a07" providerId="LiveId" clId="{4A87E81E-0441-4AF5-B5F6-41CB6FC75A24}" dt="2025-04-23T14:30:58.731" v="448" actId="255"/>
        <pc:sldMkLst>
          <pc:docMk/>
          <pc:sldMk cId="0" sldId="260"/>
        </pc:sldMkLst>
        <pc:graphicFrameChg chg="modGraphic">
          <ac:chgData name="manasa narra" userId="3d76ae6b3cbe7a07" providerId="LiveId" clId="{4A87E81E-0441-4AF5-B5F6-41CB6FC75A24}" dt="2025-04-23T14:30:58.731" v="448" actId="255"/>
          <ac:graphicFrameMkLst>
            <pc:docMk/>
            <pc:sldMk cId="0" sldId="260"/>
            <ac:graphicFrameMk id="16" creationId="{449D5095-5A7A-837D-D0E2-181702C5231D}"/>
          </ac:graphicFrameMkLst>
        </pc:graphicFrameChg>
      </pc:sldChg>
      <pc:sldChg chg="modSp mod">
        <pc:chgData name="manasa narra" userId="3d76ae6b3cbe7a07" providerId="LiveId" clId="{4A87E81E-0441-4AF5-B5F6-41CB6FC75A24}" dt="2025-04-23T14:31:34.175" v="453" actId="255"/>
        <pc:sldMkLst>
          <pc:docMk/>
          <pc:sldMk cId="0" sldId="262"/>
        </pc:sldMkLst>
        <pc:spChg chg="mod">
          <ac:chgData name="manasa narra" userId="3d76ae6b3cbe7a07" providerId="LiveId" clId="{4A87E81E-0441-4AF5-B5F6-41CB6FC75A24}" dt="2025-04-23T14:31:34.175" v="453" actId="255"/>
          <ac:spMkLst>
            <pc:docMk/>
            <pc:sldMk cId="0" sldId="262"/>
            <ac:spMk id="3" creationId="{00000000-0000-0000-0000-000000000000}"/>
          </ac:spMkLst>
        </pc:spChg>
      </pc:sldChg>
      <pc:sldChg chg="addSp modSp mod">
        <pc:chgData name="manasa narra" userId="3d76ae6b3cbe7a07" providerId="LiveId" clId="{4A87E81E-0441-4AF5-B5F6-41CB6FC75A24}" dt="2025-04-23T14:34:49.211" v="481" actId="20577"/>
        <pc:sldMkLst>
          <pc:docMk/>
          <pc:sldMk cId="0" sldId="265"/>
        </pc:sldMkLst>
        <pc:spChg chg="add">
          <ac:chgData name="manasa narra" userId="3d76ae6b3cbe7a07" providerId="LiveId" clId="{4A87E81E-0441-4AF5-B5F6-41CB6FC75A24}" dt="2025-04-22T19:27:21.339" v="49"/>
          <ac:spMkLst>
            <pc:docMk/>
            <pc:sldMk cId="0" sldId="265"/>
            <ac:spMk id="3" creationId="{7EE8806A-D455-CFA6-9CA4-EE6640F61282}"/>
          </ac:spMkLst>
        </pc:spChg>
        <pc:spChg chg="mod">
          <ac:chgData name="manasa narra" userId="3d76ae6b3cbe7a07" providerId="LiveId" clId="{4A87E81E-0441-4AF5-B5F6-41CB6FC75A24}" dt="2025-04-23T14:34:49.211" v="481" actId="20577"/>
          <ac:spMkLst>
            <pc:docMk/>
            <pc:sldMk cId="0" sldId="265"/>
            <ac:spMk id="15" creationId="{00000000-0000-0000-0000-000000000000}"/>
          </ac:spMkLst>
        </pc:spChg>
      </pc:sldChg>
      <pc:sldChg chg="addSp delSp modSp mod">
        <pc:chgData name="manasa narra" userId="3d76ae6b3cbe7a07" providerId="LiveId" clId="{4A87E81E-0441-4AF5-B5F6-41CB6FC75A24}" dt="2025-04-23T14:29:58.915" v="445" actId="14100"/>
        <pc:sldMkLst>
          <pc:docMk/>
          <pc:sldMk cId="0" sldId="266"/>
        </pc:sldMkLst>
        <pc:graphicFrameChg chg="del modGraphic">
          <ac:chgData name="manasa narra" userId="3d76ae6b3cbe7a07" providerId="LiveId" clId="{4A87E81E-0441-4AF5-B5F6-41CB6FC75A24}" dt="2025-04-23T14:06:28.299" v="244" actId="478"/>
          <ac:graphicFrameMkLst>
            <pc:docMk/>
            <pc:sldMk cId="0" sldId="266"/>
            <ac:graphicFrameMk id="14" creationId="{00000000-0000-0000-0000-000000000000}"/>
          </ac:graphicFrameMkLst>
        </pc:graphicFrameChg>
        <pc:picChg chg="add mod">
          <ac:chgData name="manasa narra" userId="3d76ae6b3cbe7a07" providerId="LiveId" clId="{4A87E81E-0441-4AF5-B5F6-41CB6FC75A24}" dt="2025-04-23T14:29:58.915" v="445" actId="14100"/>
          <ac:picMkLst>
            <pc:docMk/>
            <pc:sldMk cId="0" sldId="266"/>
            <ac:picMk id="15" creationId="{3B2FD98E-CFC8-B5E5-5C69-1C2921ADF85B}"/>
          </ac:picMkLst>
        </pc:picChg>
        <pc:picChg chg="add del mod">
          <ac:chgData name="manasa narra" userId="3d76ae6b3cbe7a07" providerId="LiveId" clId="{4A87E81E-0441-4AF5-B5F6-41CB6FC75A24}" dt="2025-04-23T14:29:37.037" v="439" actId="478"/>
          <ac:picMkLst>
            <pc:docMk/>
            <pc:sldMk cId="0" sldId="266"/>
            <ac:picMk id="1026" creationId="{790A9383-E71B-352E-461B-DB84B1F71F40}"/>
          </ac:picMkLst>
        </pc:picChg>
      </pc:sldChg>
      <pc:sldChg chg="addSp modSp mod">
        <pc:chgData name="manasa narra" userId="3d76ae6b3cbe7a07" providerId="LiveId" clId="{4A87E81E-0441-4AF5-B5F6-41CB6FC75A24}" dt="2025-04-23T14:28:22.349" v="438" actId="255"/>
        <pc:sldMkLst>
          <pc:docMk/>
          <pc:sldMk cId="0" sldId="268"/>
        </pc:sldMkLst>
        <pc:spChg chg="mod">
          <ac:chgData name="manasa narra" userId="3d76ae6b3cbe7a07" providerId="LiveId" clId="{4A87E81E-0441-4AF5-B5F6-41CB6FC75A24}" dt="2025-04-23T14:28:22.349" v="438" actId="255"/>
          <ac:spMkLst>
            <pc:docMk/>
            <pc:sldMk cId="0" sldId="268"/>
            <ac:spMk id="3" creationId="{00000000-0000-0000-0000-000000000000}"/>
          </ac:spMkLst>
        </pc:spChg>
        <pc:spChg chg="add">
          <ac:chgData name="manasa narra" userId="3d76ae6b3cbe7a07" providerId="LiveId" clId="{4A87E81E-0441-4AF5-B5F6-41CB6FC75A24}" dt="2025-04-23T14:23:37.897" v="393"/>
          <ac:spMkLst>
            <pc:docMk/>
            <pc:sldMk cId="0" sldId="268"/>
            <ac:spMk id="14" creationId="{CFC6F2AF-CE42-FBE3-1549-139130D5A5BD}"/>
          </ac:spMkLst>
        </pc:spChg>
      </pc:sldChg>
      <pc:sldChg chg="modSp mod">
        <pc:chgData name="manasa narra" userId="3d76ae6b3cbe7a07" providerId="LiveId" clId="{4A87E81E-0441-4AF5-B5F6-41CB6FC75A24}" dt="2025-04-23T14:24:53.779" v="410" actId="20577"/>
        <pc:sldMkLst>
          <pc:docMk/>
          <pc:sldMk cId="0" sldId="269"/>
        </pc:sldMkLst>
        <pc:spChg chg="mod">
          <ac:chgData name="manasa narra" userId="3d76ae6b3cbe7a07" providerId="LiveId" clId="{4A87E81E-0441-4AF5-B5F6-41CB6FC75A24}" dt="2025-04-23T14:24:53.779" v="410" actId="20577"/>
          <ac:spMkLst>
            <pc:docMk/>
            <pc:sldMk cId="0" sldId="269"/>
            <ac:spMk id="3" creationId="{00000000-0000-0000-0000-000000000000}"/>
          </ac:spMkLst>
        </pc:spChg>
      </pc:sldChg>
      <pc:sldChg chg="modSp mod">
        <pc:chgData name="manasa narra" userId="3d76ae6b3cbe7a07" providerId="LiveId" clId="{4A87E81E-0441-4AF5-B5F6-41CB6FC75A24}" dt="2025-04-23T14:14:19.751" v="333" actId="255"/>
        <pc:sldMkLst>
          <pc:docMk/>
          <pc:sldMk cId="0" sldId="270"/>
        </pc:sldMkLst>
        <pc:spChg chg="mod">
          <ac:chgData name="manasa narra" userId="3d76ae6b3cbe7a07" providerId="LiveId" clId="{4A87E81E-0441-4AF5-B5F6-41CB6FC75A24}" dt="2025-04-23T14:14:19.751" v="333" actId="255"/>
          <ac:spMkLst>
            <pc:docMk/>
            <pc:sldMk cId="0" sldId="270"/>
            <ac:spMk id="3" creationId="{00000000-0000-0000-0000-000000000000}"/>
          </ac:spMkLst>
        </pc:spChg>
      </pc:sldChg>
      <pc:sldChg chg="del">
        <pc:chgData name="manasa narra" userId="3d76ae6b3cbe7a07" providerId="LiveId" clId="{4A87E81E-0441-4AF5-B5F6-41CB6FC75A24}" dt="2025-04-23T14:15:58.573" v="389" actId="2696"/>
        <pc:sldMkLst>
          <pc:docMk/>
          <pc:sldMk cId="0" sldId="271"/>
        </pc:sldMkLst>
      </pc:sldChg>
      <pc:sldChg chg="modSp mod">
        <pc:chgData name="manasa narra" userId="3d76ae6b3cbe7a07" providerId="LiveId" clId="{4A87E81E-0441-4AF5-B5F6-41CB6FC75A24}" dt="2025-04-22T19:17:07.533" v="3" actId="1076"/>
        <pc:sldMkLst>
          <pc:docMk/>
          <pc:sldMk cId="0" sldId="277"/>
        </pc:sldMkLst>
        <pc:graphicFrameChg chg="mod modGraphic">
          <ac:chgData name="manasa narra" userId="3d76ae6b3cbe7a07" providerId="LiveId" clId="{4A87E81E-0441-4AF5-B5F6-41CB6FC75A24}" dt="2025-04-22T19:17:07.533" v="3" actId="1076"/>
          <ac:graphicFrameMkLst>
            <pc:docMk/>
            <pc:sldMk cId="0" sldId="277"/>
            <ac:graphicFrameMk id="18" creationId="{00000000-0000-0000-0000-000000000000}"/>
          </ac:graphicFrameMkLst>
        </pc:graphicFrameChg>
      </pc:sldChg>
      <pc:sldChg chg="modSp add mod">
        <pc:chgData name="manasa narra" userId="3d76ae6b3cbe7a07" providerId="LiveId" clId="{4A87E81E-0441-4AF5-B5F6-41CB6FC75A24}" dt="2025-04-23T14:15:15.895" v="387" actId="255"/>
        <pc:sldMkLst>
          <pc:docMk/>
          <pc:sldMk cId="769298734" sldId="297"/>
        </pc:sldMkLst>
        <pc:spChg chg="mod">
          <ac:chgData name="manasa narra" userId="3d76ae6b3cbe7a07" providerId="LiveId" clId="{4A87E81E-0441-4AF5-B5F6-41CB6FC75A24}" dt="2025-04-23T14:15:15.895" v="387" actId="255"/>
          <ac:spMkLst>
            <pc:docMk/>
            <pc:sldMk cId="769298734" sldId="297"/>
            <ac:spMk id="3" creationId="{F6E877B9-F7A2-779B-13E7-D7C9A99FC83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17" name="bg object 17"/>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7644383" y="50"/>
            <a:ext cx="1214627" cy="945210"/>
          </a:xfrm>
          <a:prstGeom prst="rect">
            <a:avLst/>
          </a:prstGeom>
        </p:spPr>
      </p:pic>
      <p:sp>
        <p:nvSpPr>
          <p:cNvPr id="19" name="bg object 19"/>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20" name="bg object 20"/>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674623" y="1140409"/>
            <a:ext cx="7957184" cy="1366520"/>
          </a:xfrm>
          <a:prstGeom prst="rect">
            <a:avLst/>
          </a:prstGeom>
        </p:spPr>
        <p:txBody>
          <a:bodyPr wrap="square" lIns="0" tIns="0" rIns="0" bIns="0">
            <a:spAutoFit/>
          </a:bodyPr>
          <a:lstStyle>
            <a:lvl1pPr>
              <a:defRPr sz="4000" b="1" i="0">
                <a:solidFill>
                  <a:srgbClr val="FF0000"/>
                </a:solidFill>
                <a:latin typeface="Times New Roman" panose="02020603050405020304"/>
                <a:cs typeface="Times New Roman" panose="02020603050405020304"/>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FF0000"/>
                </a:solidFill>
                <a:latin typeface="Times New Roman" panose="02020603050405020304"/>
                <a:cs typeface="Times New Roman" panose="02020603050405020304"/>
              </a:defRPr>
            </a:lvl1p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5" name="Holder 5"/>
          <p:cNvSpPr>
            <a:spLocks noGrp="1"/>
          </p:cNvSpPr>
          <p:nvPr>
            <p:ph type="dt" sz="half" idx="6"/>
          </p:nvPr>
        </p:nvSpPr>
        <p:spPr/>
        <p:txBody>
          <a:bodyPr lIns="0" tIns="0" rIns="0" bIns="0"/>
          <a:lstStyle>
            <a:lvl1pPr>
              <a:defRPr sz="1200" b="0" i="0">
                <a:solidFill>
                  <a:srgbClr val="001F5F"/>
                </a:solidFill>
                <a:latin typeface="Times New Roman" panose="02020603050405020304"/>
                <a:cs typeface="Times New Roman" panose="02020603050405020304"/>
              </a:defRPr>
            </a:lvl1pPr>
          </a:lstStyle>
          <a:p>
            <a:pPr marL="12700">
              <a:lnSpc>
                <a:spcPts val="1410"/>
              </a:lnSpc>
            </a:pPr>
            <a:r>
              <a:rPr spc="-10" dirty="0"/>
              <a:t>24/04/2025</a:t>
            </a:r>
          </a:p>
        </p:txBody>
      </p:sp>
      <p:sp>
        <p:nvSpPr>
          <p:cNvPr id="6" name="Holder 6"/>
          <p:cNvSpPr>
            <a:spLocks noGrp="1"/>
          </p:cNvSpPr>
          <p:nvPr>
            <p:ph type="sldNum" sz="quarter" idx="7"/>
          </p:nvPr>
        </p:nvSpPr>
        <p:spPr/>
        <p:txBody>
          <a:bodyPr lIns="0" tIns="0" rIns="0" bIns="0"/>
          <a:lstStyle>
            <a:lvl1pPr>
              <a:defRPr sz="1200" b="0" i="0">
                <a:solidFill>
                  <a:srgbClr val="898989"/>
                </a:solidFill>
                <a:latin typeface="Times New Roman" panose="02020603050405020304"/>
                <a:cs typeface="Times New Roman" panose="02020603050405020304"/>
              </a:defRPr>
            </a:lvl1pPr>
          </a:lstStyle>
          <a:p>
            <a:pPr marL="114300">
              <a:lnSpc>
                <a:spcPts val="141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F0000"/>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FF0000"/>
                </a:solidFill>
                <a:latin typeface="Times New Roman" panose="02020603050405020304"/>
                <a:cs typeface="Times New Roman" panose="02020603050405020304"/>
              </a:defRPr>
            </a:lvl1p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5" name="Holder 5"/>
          <p:cNvSpPr>
            <a:spLocks noGrp="1"/>
          </p:cNvSpPr>
          <p:nvPr>
            <p:ph type="dt" sz="half" idx="6"/>
          </p:nvPr>
        </p:nvSpPr>
        <p:spPr/>
        <p:txBody>
          <a:bodyPr lIns="0" tIns="0" rIns="0" bIns="0"/>
          <a:lstStyle>
            <a:lvl1pPr>
              <a:defRPr sz="1200" b="0" i="0">
                <a:solidFill>
                  <a:srgbClr val="001F5F"/>
                </a:solidFill>
                <a:latin typeface="Times New Roman" panose="02020603050405020304"/>
                <a:cs typeface="Times New Roman" panose="02020603050405020304"/>
              </a:defRPr>
            </a:lvl1pPr>
          </a:lstStyle>
          <a:p>
            <a:pPr marL="12700">
              <a:lnSpc>
                <a:spcPts val="1410"/>
              </a:lnSpc>
            </a:pPr>
            <a:r>
              <a:rPr spc="-10" dirty="0"/>
              <a:t>24/04/2025</a:t>
            </a:r>
          </a:p>
        </p:txBody>
      </p:sp>
      <p:sp>
        <p:nvSpPr>
          <p:cNvPr id="6" name="Holder 6"/>
          <p:cNvSpPr>
            <a:spLocks noGrp="1"/>
          </p:cNvSpPr>
          <p:nvPr>
            <p:ph type="sldNum" sz="quarter" idx="7"/>
          </p:nvPr>
        </p:nvSpPr>
        <p:spPr/>
        <p:txBody>
          <a:bodyPr lIns="0" tIns="0" rIns="0" bIns="0"/>
          <a:lstStyle>
            <a:lvl1pPr>
              <a:defRPr sz="1200" b="0" i="0">
                <a:solidFill>
                  <a:srgbClr val="898989"/>
                </a:solidFill>
                <a:latin typeface="Times New Roman" panose="02020603050405020304"/>
                <a:cs typeface="Times New Roman" panose="02020603050405020304"/>
              </a:defRPr>
            </a:lvl1pPr>
          </a:lstStyle>
          <a:p>
            <a:pPr marL="114300">
              <a:lnSpc>
                <a:spcPts val="141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F0000"/>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FF0000"/>
                </a:solidFill>
                <a:latin typeface="Times New Roman" panose="02020603050405020304"/>
                <a:cs typeface="Times New Roman" panose="02020603050405020304"/>
              </a:defRPr>
            </a:lvl1p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6" name="Holder 6"/>
          <p:cNvSpPr>
            <a:spLocks noGrp="1"/>
          </p:cNvSpPr>
          <p:nvPr>
            <p:ph type="dt" sz="half" idx="6"/>
          </p:nvPr>
        </p:nvSpPr>
        <p:spPr/>
        <p:txBody>
          <a:bodyPr lIns="0" tIns="0" rIns="0" bIns="0"/>
          <a:lstStyle>
            <a:lvl1pPr>
              <a:defRPr sz="1200" b="0" i="0">
                <a:solidFill>
                  <a:srgbClr val="001F5F"/>
                </a:solidFill>
                <a:latin typeface="Times New Roman" panose="02020603050405020304"/>
                <a:cs typeface="Times New Roman" panose="02020603050405020304"/>
              </a:defRPr>
            </a:lvl1pPr>
          </a:lstStyle>
          <a:p>
            <a:pPr marL="12700">
              <a:lnSpc>
                <a:spcPts val="1410"/>
              </a:lnSpc>
            </a:pPr>
            <a:r>
              <a:rPr spc="-10" dirty="0"/>
              <a:t>24/04/2025</a:t>
            </a:r>
          </a:p>
        </p:txBody>
      </p:sp>
      <p:sp>
        <p:nvSpPr>
          <p:cNvPr id="7" name="Holder 7"/>
          <p:cNvSpPr>
            <a:spLocks noGrp="1"/>
          </p:cNvSpPr>
          <p:nvPr>
            <p:ph type="sldNum" sz="quarter" idx="7"/>
          </p:nvPr>
        </p:nvSpPr>
        <p:spPr/>
        <p:txBody>
          <a:bodyPr lIns="0" tIns="0" rIns="0" bIns="0"/>
          <a:lstStyle>
            <a:lvl1pPr>
              <a:defRPr sz="1200" b="0" i="0">
                <a:solidFill>
                  <a:srgbClr val="898989"/>
                </a:solidFill>
                <a:latin typeface="Times New Roman" panose="02020603050405020304"/>
                <a:cs typeface="Times New Roman" panose="02020603050405020304"/>
              </a:defRPr>
            </a:lvl1pPr>
          </a:lstStyle>
          <a:p>
            <a:pPr marL="114300">
              <a:lnSpc>
                <a:spcPts val="141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F0000"/>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FF0000"/>
                </a:solidFill>
                <a:latin typeface="Times New Roman" panose="02020603050405020304"/>
                <a:cs typeface="Times New Roman" panose="02020603050405020304"/>
              </a:defRPr>
            </a:lvl1p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4" name="Holder 4"/>
          <p:cNvSpPr>
            <a:spLocks noGrp="1"/>
          </p:cNvSpPr>
          <p:nvPr>
            <p:ph type="dt" sz="half" idx="6"/>
          </p:nvPr>
        </p:nvSpPr>
        <p:spPr/>
        <p:txBody>
          <a:bodyPr lIns="0" tIns="0" rIns="0" bIns="0"/>
          <a:lstStyle>
            <a:lvl1pPr>
              <a:defRPr sz="1200" b="0" i="0">
                <a:solidFill>
                  <a:srgbClr val="001F5F"/>
                </a:solidFill>
                <a:latin typeface="Times New Roman" panose="02020603050405020304"/>
                <a:cs typeface="Times New Roman" panose="02020603050405020304"/>
              </a:defRPr>
            </a:lvl1pPr>
          </a:lstStyle>
          <a:p>
            <a:pPr marL="12700">
              <a:lnSpc>
                <a:spcPts val="1410"/>
              </a:lnSpc>
            </a:pPr>
            <a:r>
              <a:rPr spc="-10" dirty="0"/>
              <a:t>24/04/2025</a:t>
            </a:r>
          </a:p>
        </p:txBody>
      </p:sp>
      <p:sp>
        <p:nvSpPr>
          <p:cNvPr id="5" name="Holder 5"/>
          <p:cNvSpPr>
            <a:spLocks noGrp="1"/>
          </p:cNvSpPr>
          <p:nvPr>
            <p:ph type="sldNum" sz="quarter" idx="7"/>
          </p:nvPr>
        </p:nvSpPr>
        <p:spPr/>
        <p:txBody>
          <a:bodyPr lIns="0" tIns="0" rIns="0" bIns="0"/>
          <a:lstStyle>
            <a:lvl1pPr>
              <a:defRPr sz="1200" b="0" i="0">
                <a:solidFill>
                  <a:srgbClr val="898989"/>
                </a:solidFill>
                <a:latin typeface="Times New Roman" panose="02020603050405020304"/>
                <a:cs typeface="Times New Roman" panose="02020603050405020304"/>
              </a:defRPr>
            </a:lvl1pPr>
          </a:lstStyle>
          <a:p>
            <a:pPr marL="114300">
              <a:lnSpc>
                <a:spcPts val="141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FF0000"/>
                </a:solidFill>
                <a:latin typeface="Times New Roman" panose="02020603050405020304"/>
                <a:cs typeface="Times New Roman" panose="02020603050405020304"/>
              </a:defRPr>
            </a:lvl1p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3" name="Holder 3"/>
          <p:cNvSpPr>
            <a:spLocks noGrp="1"/>
          </p:cNvSpPr>
          <p:nvPr>
            <p:ph type="dt" sz="half" idx="6"/>
          </p:nvPr>
        </p:nvSpPr>
        <p:spPr/>
        <p:txBody>
          <a:bodyPr lIns="0" tIns="0" rIns="0" bIns="0"/>
          <a:lstStyle>
            <a:lvl1pPr>
              <a:defRPr sz="1200" b="0" i="0">
                <a:solidFill>
                  <a:srgbClr val="001F5F"/>
                </a:solidFill>
                <a:latin typeface="Times New Roman" panose="02020603050405020304"/>
                <a:cs typeface="Times New Roman" panose="02020603050405020304"/>
              </a:defRPr>
            </a:lvl1pPr>
          </a:lstStyle>
          <a:p>
            <a:pPr marL="12700">
              <a:lnSpc>
                <a:spcPts val="1410"/>
              </a:lnSpc>
            </a:pPr>
            <a:r>
              <a:rPr spc="-10" dirty="0"/>
              <a:t>24/04/2025</a:t>
            </a:r>
          </a:p>
        </p:txBody>
      </p:sp>
      <p:sp>
        <p:nvSpPr>
          <p:cNvPr id="4" name="Holder 4"/>
          <p:cNvSpPr>
            <a:spLocks noGrp="1"/>
          </p:cNvSpPr>
          <p:nvPr>
            <p:ph type="sldNum" sz="quarter" idx="7"/>
          </p:nvPr>
        </p:nvSpPr>
        <p:spPr/>
        <p:txBody>
          <a:bodyPr lIns="0" tIns="0" rIns="0" bIns="0"/>
          <a:lstStyle>
            <a:lvl1pPr>
              <a:defRPr sz="1200" b="0" i="0">
                <a:solidFill>
                  <a:srgbClr val="898989"/>
                </a:solidFill>
                <a:latin typeface="Times New Roman" panose="02020603050405020304"/>
                <a:cs typeface="Times New Roman" panose="02020603050405020304"/>
              </a:defRPr>
            </a:lvl1pPr>
          </a:lstStyle>
          <a:p>
            <a:pPr marL="114300">
              <a:lnSpc>
                <a:spcPts val="141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9091" y="223519"/>
            <a:ext cx="7362825" cy="1244600"/>
          </a:xfrm>
          <a:prstGeom prst="rect">
            <a:avLst/>
          </a:prstGeom>
        </p:spPr>
        <p:txBody>
          <a:bodyPr wrap="square" lIns="0" tIns="0" rIns="0" bIns="0">
            <a:spAutoFit/>
          </a:bodyPr>
          <a:lstStyle>
            <a:lvl1pPr>
              <a:defRPr sz="4000" b="1" i="0">
                <a:solidFill>
                  <a:srgbClr val="FF0000"/>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426821" y="1667383"/>
            <a:ext cx="8293100" cy="3684270"/>
          </a:xfrm>
          <a:prstGeom prst="rect">
            <a:avLst/>
          </a:prstGeom>
        </p:spPr>
        <p:txBody>
          <a:bodyPr wrap="square" lIns="0" tIns="0" rIns="0" bIns="0">
            <a:spAutoFit/>
          </a:bodyPr>
          <a:lstStyle>
            <a:lvl1pPr>
              <a:defRPr sz="24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3449192" y="6502534"/>
            <a:ext cx="2225675" cy="194309"/>
          </a:xfrm>
          <a:prstGeom prst="rect">
            <a:avLst/>
          </a:prstGeom>
        </p:spPr>
        <p:txBody>
          <a:bodyPr wrap="square" lIns="0" tIns="0" rIns="0" bIns="0">
            <a:spAutoFit/>
          </a:bodyPr>
          <a:lstStyle>
            <a:lvl1pPr>
              <a:defRPr sz="1200" b="0" i="0">
                <a:solidFill>
                  <a:srgbClr val="FF0000"/>
                </a:solidFill>
                <a:latin typeface="Times New Roman" panose="02020603050405020304"/>
                <a:cs typeface="Times New Roman" panose="02020603050405020304"/>
              </a:defRPr>
            </a:lvl1p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5" name="Holder 5"/>
          <p:cNvSpPr>
            <a:spLocks noGrp="1"/>
          </p:cNvSpPr>
          <p:nvPr>
            <p:ph type="dt" sz="half" idx="6"/>
          </p:nvPr>
        </p:nvSpPr>
        <p:spPr>
          <a:xfrm>
            <a:off x="535025" y="6543988"/>
            <a:ext cx="706755" cy="194309"/>
          </a:xfrm>
          <a:prstGeom prst="rect">
            <a:avLst/>
          </a:prstGeom>
        </p:spPr>
        <p:txBody>
          <a:bodyPr wrap="square" lIns="0" tIns="0" rIns="0" bIns="0">
            <a:spAutoFit/>
          </a:bodyPr>
          <a:lstStyle>
            <a:lvl1pPr>
              <a:defRPr sz="1200" b="0" i="0">
                <a:solidFill>
                  <a:srgbClr val="001F5F"/>
                </a:solidFill>
                <a:latin typeface="Times New Roman" panose="02020603050405020304"/>
                <a:cs typeface="Times New Roman" panose="02020603050405020304"/>
              </a:defRPr>
            </a:lvl1pPr>
          </a:lstStyle>
          <a:p>
            <a:pPr marL="12700">
              <a:lnSpc>
                <a:spcPts val="1410"/>
              </a:lnSpc>
            </a:pPr>
            <a:r>
              <a:rPr spc="-10" dirty="0"/>
              <a:t>24/04/2025</a:t>
            </a:r>
          </a:p>
        </p:txBody>
      </p:sp>
      <p:sp>
        <p:nvSpPr>
          <p:cNvPr id="6" name="Holder 6"/>
          <p:cNvSpPr>
            <a:spLocks noGrp="1"/>
          </p:cNvSpPr>
          <p:nvPr>
            <p:ph type="sldNum" sz="quarter" idx="7"/>
          </p:nvPr>
        </p:nvSpPr>
        <p:spPr>
          <a:xfrm>
            <a:off x="8406130" y="6437003"/>
            <a:ext cx="241300" cy="509600"/>
          </a:xfrm>
          <a:prstGeom prst="rect">
            <a:avLst/>
          </a:prstGeom>
        </p:spPr>
        <p:txBody>
          <a:bodyPr wrap="square" lIns="0" tIns="0" rIns="0" bIns="0">
            <a:spAutoFit/>
          </a:bodyPr>
          <a:lstStyle>
            <a:lvl1pPr>
              <a:defRPr sz="1200" b="0" i="0">
                <a:solidFill>
                  <a:srgbClr val="898989"/>
                </a:solidFill>
                <a:latin typeface="Times New Roman" panose="02020603050405020304"/>
                <a:cs typeface="Times New Roman" panose="02020603050405020304"/>
              </a:defRPr>
            </a:lvl1pPr>
          </a:lstStyle>
          <a:p>
            <a:pPr marL="114300">
              <a:lnSpc>
                <a:spcPts val="141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2497" y="4196843"/>
            <a:ext cx="2015898" cy="1152239"/>
          </a:xfrm>
          <a:prstGeom prst="rect">
            <a:avLst/>
          </a:prstGeom>
        </p:spPr>
        <p:txBody>
          <a:bodyPr vert="horz" wrap="square" lIns="0" tIns="114935" rIns="0" bIns="0" rtlCol="0">
            <a:spAutoFit/>
          </a:bodyPr>
          <a:lstStyle/>
          <a:p>
            <a:pPr marL="12700">
              <a:lnSpc>
                <a:spcPct val="100000"/>
              </a:lnSpc>
              <a:spcBef>
                <a:spcPts val="905"/>
              </a:spcBef>
            </a:pPr>
            <a:r>
              <a:rPr sz="1800" b="1" dirty="0">
                <a:solidFill>
                  <a:srgbClr val="6E2E9F"/>
                </a:solidFill>
                <a:latin typeface="Times New Roman" panose="02020603050405020304"/>
                <a:cs typeface="Times New Roman" panose="02020603050405020304"/>
              </a:rPr>
              <a:t>Internal</a:t>
            </a:r>
            <a:r>
              <a:rPr sz="1800" b="1" spc="-60" dirty="0">
                <a:solidFill>
                  <a:srgbClr val="6E2E9F"/>
                </a:solidFill>
                <a:latin typeface="Times New Roman" panose="02020603050405020304"/>
                <a:cs typeface="Times New Roman" panose="02020603050405020304"/>
              </a:rPr>
              <a:t> </a:t>
            </a:r>
            <a:r>
              <a:rPr sz="1800" b="1" spc="-10" dirty="0">
                <a:solidFill>
                  <a:srgbClr val="6E2E9F"/>
                </a:solidFill>
                <a:latin typeface="Times New Roman" panose="02020603050405020304"/>
                <a:cs typeface="Times New Roman" panose="02020603050405020304"/>
              </a:rPr>
              <a:t>Guide:</a:t>
            </a:r>
            <a:endParaRPr sz="1800" dirty="0">
              <a:latin typeface="Times New Roman" panose="02020603050405020304"/>
              <a:cs typeface="Times New Roman" panose="02020603050405020304"/>
            </a:endParaRPr>
          </a:p>
          <a:p>
            <a:pPr marL="43815">
              <a:lnSpc>
                <a:spcPct val="100000"/>
              </a:lnSpc>
              <a:spcBef>
                <a:spcPts val="805"/>
              </a:spcBef>
            </a:pPr>
            <a:r>
              <a:rPr lang="en-IN" b="1" dirty="0">
                <a:latin typeface="Times New Roman" panose="02020603050405020304"/>
                <a:cs typeface="Times New Roman" panose="02020603050405020304"/>
              </a:rPr>
              <a:t>K. Mohan Krishna</a:t>
            </a:r>
            <a:endParaRPr lang="en-IN" dirty="0">
              <a:latin typeface="Times New Roman" panose="02020603050405020304"/>
              <a:cs typeface="Times New Roman" panose="02020603050405020304"/>
            </a:endParaRPr>
          </a:p>
          <a:p>
            <a:pPr marL="43815">
              <a:lnSpc>
                <a:spcPct val="100000"/>
              </a:lnSpc>
              <a:spcBef>
                <a:spcPts val="805"/>
              </a:spcBef>
            </a:pPr>
            <a:r>
              <a:rPr lang="en-IN" sz="1800" b="1" spc="-10" dirty="0">
                <a:latin typeface="Times New Roman" panose="02020603050405020304"/>
                <a:cs typeface="Times New Roman" panose="02020603050405020304"/>
              </a:rPr>
              <a:t>Associate </a:t>
            </a:r>
            <a:r>
              <a:rPr sz="1800" b="1" spc="-10" dirty="0">
                <a:latin typeface="Times New Roman" panose="02020603050405020304"/>
                <a:cs typeface="Times New Roman" panose="02020603050405020304"/>
              </a:rPr>
              <a:t>Professor</a:t>
            </a:r>
            <a:endParaRPr sz="1800" dirty="0">
              <a:latin typeface="Times New Roman" panose="02020603050405020304"/>
              <a:cs typeface="Times New Roman" panose="02020603050405020304"/>
            </a:endParaRPr>
          </a:p>
        </p:txBody>
      </p:sp>
      <p:sp>
        <p:nvSpPr>
          <p:cNvPr id="3" name="object 3"/>
          <p:cNvSpPr txBox="1"/>
          <p:nvPr/>
        </p:nvSpPr>
        <p:spPr>
          <a:xfrm>
            <a:off x="994663" y="2121154"/>
            <a:ext cx="6779895" cy="2260619"/>
          </a:xfrm>
          <a:prstGeom prst="rect">
            <a:avLst/>
          </a:prstGeom>
        </p:spPr>
        <p:txBody>
          <a:bodyPr vert="horz" wrap="square" lIns="0" tIns="27305" rIns="0" bIns="0" rtlCol="0">
            <a:spAutoFit/>
          </a:bodyPr>
          <a:lstStyle/>
          <a:p>
            <a:pPr marL="12065" marR="5080" indent="3175" algn="ctr">
              <a:lnSpc>
                <a:spcPct val="98000"/>
              </a:lnSpc>
              <a:spcBef>
                <a:spcPts val="215"/>
              </a:spcBef>
            </a:pPr>
            <a:r>
              <a:rPr sz="4000" b="1" spc="-50" dirty="0">
                <a:solidFill>
                  <a:srgbClr val="00AE50"/>
                </a:solidFill>
                <a:latin typeface="Times New Roman" panose="02020603050405020304"/>
                <a:cs typeface="Times New Roman" panose="02020603050405020304"/>
              </a:rPr>
              <a:t>Viva-</a:t>
            </a:r>
            <a:r>
              <a:rPr sz="4000" b="1" dirty="0">
                <a:solidFill>
                  <a:srgbClr val="00AE50"/>
                </a:solidFill>
                <a:latin typeface="Times New Roman" panose="02020603050405020304"/>
                <a:cs typeface="Times New Roman" panose="02020603050405020304"/>
              </a:rPr>
              <a:t>Voce</a:t>
            </a:r>
            <a:r>
              <a:rPr sz="4000" b="1" spc="-200" dirty="0">
                <a:solidFill>
                  <a:srgbClr val="00AE50"/>
                </a:solidFill>
                <a:latin typeface="Times New Roman" panose="02020603050405020304"/>
                <a:cs typeface="Times New Roman" panose="02020603050405020304"/>
              </a:rPr>
              <a:t> </a:t>
            </a:r>
            <a:r>
              <a:rPr sz="4000" b="1" spc="-10" dirty="0">
                <a:solidFill>
                  <a:srgbClr val="00AE50"/>
                </a:solidFill>
                <a:latin typeface="Times New Roman" panose="02020603050405020304"/>
                <a:cs typeface="Times New Roman" panose="02020603050405020304"/>
              </a:rPr>
              <a:t>Presentation</a:t>
            </a:r>
            <a:r>
              <a:rPr sz="4000" b="1" spc="-165" dirty="0">
                <a:solidFill>
                  <a:srgbClr val="00AE50"/>
                </a:solidFill>
                <a:latin typeface="Times New Roman" panose="02020603050405020304"/>
                <a:cs typeface="Times New Roman" panose="02020603050405020304"/>
              </a:rPr>
              <a:t> </a:t>
            </a:r>
            <a:r>
              <a:rPr sz="4000" b="1" spc="-25" dirty="0">
                <a:solidFill>
                  <a:srgbClr val="00AE50"/>
                </a:solidFill>
                <a:latin typeface="Times New Roman" panose="02020603050405020304"/>
                <a:cs typeface="Times New Roman" panose="02020603050405020304"/>
              </a:rPr>
              <a:t>on </a:t>
            </a:r>
            <a:r>
              <a:rPr sz="4400" b="1" dirty="0">
                <a:solidFill>
                  <a:srgbClr val="FF0000"/>
                </a:solidFill>
                <a:latin typeface="Times New Roman" panose="02020603050405020304"/>
                <a:cs typeface="Times New Roman" panose="02020603050405020304"/>
              </a:rPr>
              <a:t>“</a:t>
            </a:r>
            <a:r>
              <a:rPr lang="en-IN" sz="4400" b="1" dirty="0">
                <a:solidFill>
                  <a:srgbClr val="FF0000"/>
                </a:solidFill>
                <a:latin typeface="Times New Roman" panose="02020603050405020304"/>
                <a:cs typeface="Times New Roman" panose="02020603050405020304"/>
              </a:rPr>
              <a:t>Customer Segmentation using DEC</a:t>
            </a:r>
            <a:r>
              <a:rPr sz="4400" b="1" spc="-10" dirty="0">
                <a:solidFill>
                  <a:srgbClr val="FF0000"/>
                </a:solidFill>
                <a:latin typeface="Times New Roman" panose="02020603050405020304"/>
                <a:cs typeface="Times New Roman" panose="02020603050405020304"/>
              </a:rPr>
              <a:t>”</a:t>
            </a:r>
            <a:endParaRPr sz="4400" dirty="0">
              <a:latin typeface="Times New Roman" panose="02020603050405020304"/>
              <a:cs typeface="Times New Roman" panose="02020603050405020304"/>
            </a:endParaRPr>
          </a:p>
          <a:p>
            <a:pPr marL="4291330">
              <a:lnSpc>
                <a:spcPct val="100000"/>
              </a:lnSpc>
              <a:spcBef>
                <a:spcPts val="215"/>
              </a:spcBef>
            </a:pPr>
            <a:r>
              <a:rPr sz="1800" b="1" dirty="0">
                <a:solidFill>
                  <a:srgbClr val="6E2E9F"/>
                </a:solidFill>
                <a:latin typeface="Times New Roman" panose="02020603050405020304"/>
                <a:cs typeface="Times New Roman" panose="02020603050405020304"/>
              </a:rPr>
              <a:t>Team</a:t>
            </a:r>
            <a:r>
              <a:rPr sz="1800" b="1" spc="-35" dirty="0">
                <a:solidFill>
                  <a:srgbClr val="6E2E9F"/>
                </a:solidFill>
                <a:latin typeface="Times New Roman" panose="02020603050405020304"/>
                <a:cs typeface="Times New Roman" panose="02020603050405020304"/>
              </a:rPr>
              <a:t> </a:t>
            </a:r>
            <a:r>
              <a:rPr sz="1800" b="1" spc="-10" dirty="0">
                <a:solidFill>
                  <a:srgbClr val="6E2E9F"/>
                </a:solidFill>
                <a:latin typeface="Times New Roman" panose="02020603050405020304"/>
                <a:cs typeface="Times New Roman" panose="02020603050405020304"/>
              </a:rPr>
              <a:t>Members:</a:t>
            </a:r>
            <a:endParaRPr sz="1800" dirty="0">
              <a:latin typeface="Times New Roman" panose="02020603050405020304"/>
              <a:cs typeface="Times New Roman" panose="02020603050405020304"/>
            </a:endParaRPr>
          </a:p>
        </p:txBody>
      </p:sp>
      <p:sp>
        <p:nvSpPr>
          <p:cNvPr id="4" name="object 4"/>
          <p:cNvSpPr txBox="1"/>
          <p:nvPr/>
        </p:nvSpPr>
        <p:spPr>
          <a:xfrm>
            <a:off x="4267327" y="4401439"/>
            <a:ext cx="4157979" cy="1120820"/>
          </a:xfrm>
          <a:prstGeom prst="rect">
            <a:avLst/>
          </a:prstGeom>
        </p:spPr>
        <p:txBody>
          <a:bodyPr vert="horz" wrap="square" lIns="0" tIns="12700" rIns="0" bIns="0" rtlCol="0">
            <a:spAutoFit/>
          </a:bodyPr>
          <a:lstStyle/>
          <a:p>
            <a:pPr marL="12700" marR="5080">
              <a:lnSpc>
                <a:spcPct val="100000"/>
              </a:lnSpc>
              <a:spcBef>
                <a:spcPts val="100"/>
              </a:spcBef>
              <a:tabLst>
                <a:tab pos="372110" algn="l"/>
              </a:tabLst>
            </a:pPr>
            <a:r>
              <a:rPr sz="1800" b="1" spc="-25" dirty="0">
                <a:latin typeface="Times New Roman" panose="02020603050405020304"/>
                <a:cs typeface="Times New Roman" panose="02020603050405020304"/>
              </a:rPr>
              <a:t>1)</a:t>
            </a:r>
            <a:r>
              <a:rPr sz="1800" b="1" dirty="0">
                <a:latin typeface="Times New Roman" panose="02020603050405020304"/>
                <a:cs typeface="Times New Roman" panose="02020603050405020304"/>
              </a:rPr>
              <a:t>	</a:t>
            </a:r>
            <a:r>
              <a:rPr lang="en-IN" b="1" dirty="0">
                <a:latin typeface="Times New Roman" panose="02020603050405020304"/>
                <a:cs typeface="Times New Roman" panose="02020603050405020304"/>
              </a:rPr>
              <a:t>N. Manasa                    </a:t>
            </a:r>
            <a:r>
              <a:rPr sz="1800" b="1" spc="-10"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a:t>
            </a:r>
            <a:r>
              <a:rPr sz="1800" b="1" spc="-20" dirty="0">
                <a:latin typeface="Times New Roman" panose="02020603050405020304"/>
                <a:cs typeface="Times New Roman" panose="02020603050405020304"/>
              </a:rPr>
              <a:t> </a:t>
            </a:r>
            <a:r>
              <a:rPr sz="1800" b="1" spc="-10" dirty="0">
                <a:latin typeface="Times New Roman" panose="02020603050405020304"/>
                <a:cs typeface="Times New Roman" panose="02020603050405020304"/>
              </a:rPr>
              <a:t>21BQ1A05</a:t>
            </a:r>
            <a:r>
              <a:rPr lang="en-IN" sz="1800" b="1" spc="-10" dirty="0">
                <a:latin typeface="Times New Roman" panose="02020603050405020304"/>
                <a:cs typeface="Times New Roman" panose="02020603050405020304"/>
              </a:rPr>
              <a:t>G4</a:t>
            </a:r>
            <a:r>
              <a:rPr sz="1800" b="1" spc="-10" dirty="0">
                <a:latin typeface="Times New Roman" panose="02020603050405020304"/>
                <a:cs typeface="Times New Roman" panose="02020603050405020304"/>
              </a:rPr>
              <a:t> </a:t>
            </a:r>
            <a:r>
              <a:rPr sz="1800" b="1" spc="-25" dirty="0">
                <a:latin typeface="Times New Roman" panose="02020603050405020304"/>
                <a:cs typeface="Times New Roman" panose="02020603050405020304"/>
              </a:rPr>
              <a:t>2)</a:t>
            </a:r>
            <a:endParaRPr sz="1800" dirty="0">
              <a:latin typeface="Times New Roman" panose="02020603050405020304"/>
              <a:cs typeface="Times New Roman" panose="02020603050405020304"/>
            </a:endParaRPr>
          </a:p>
          <a:p>
            <a:pPr marL="12700">
              <a:lnSpc>
                <a:spcPct val="100000"/>
              </a:lnSpc>
            </a:pPr>
            <a:r>
              <a:rPr sz="1800" b="1" spc="-25" dirty="0">
                <a:latin typeface="Times New Roman" panose="02020603050405020304"/>
                <a:cs typeface="Times New Roman" panose="02020603050405020304"/>
              </a:rPr>
              <a:t>3)</a:t>
            </a:r>
            <a:endParaRPr sz="1800" dirty="0">
              <a:latin typeface="Times New Roman" panose="02020603050405020304"/>
              <a:cs typeface="Times New Roman" panose="02020603050405020304"/>
            </a:endParaRPr>
          </a:p>
          <a:p>
            <a:pPr marL="12700">
              <a:lnSpc>
                <a:spcPct val="100000"/>
              </a:lnSpc>
            </a:pPr>
            <a:r>
              <a:rPr sz="1800" b="1" spc="-25" dirty="0">
                <a:latin typeface="Times New Roman" panose="02020603050405020304"/>
                <a:cs typeface="Times New Roman" panose="02020603050405020304"/>
              </a:rPr>
              <a:t>4)</a:t>
            </a:r>
            <a:endParaRPr sz="1800" dirty="0">
              <a:latin typeface="Times New Roman" panose="02020603050405020304"/>
              <a:cs typeface="Times New Roman" panose="02020603050405020304"/>
            </a:endParaRPr>
          </a:p>
        </p:txBody>
      </p:sp>
      <p:sp>
        <p:nvSpPr>
          <p:cNvPr id="5" name="object 5"/>
          <p:cNvSpPr txBox="1"/>
          <p:nvPr/>
        </p:nvSpPr>
        <p:spPr>
          <a:xfrm>
            <a:off x="4626990" y="4675758"/>
            <a:ext cx="1783080" cy="869469"/>
          </a:xfrm>
          <a:prstGeom prst="rect">
            <a:avLst/>
          </a:prstGeom>
        </p:spPr>
        <p:txBody>
          <a:bodyPr vert="horz" wrap="square" lIns="0" tIns="12700" rIns="0" bIns="0" rtlCol="0">
            <a:spAutoFit/>
          </a:bodyPr>
          <a:lstStyle/>
          <a:p>
            <a:pPr marL="12700" marR="5080">
              <a:lnSpc>
                <a:spcPct val="100000"/>
              </a:lnSpc>
              <a:spcBef>
                <a:spcPts val="100"/>
              </a:spcBef>
            </a:pPr>
            <a:r>
              <a:rPr lang="en-IN" b="1" spc="-10" dirty="0">
                <a:latin typeface="Times New Roman" panose="02020603050405020304"/>
                <a:cs typeface="Times New Roman" panose="02020603050405020304"/>
              </a:rPr>
              <a:t>P. Trisha</a:t>
            </a:r>
            <a:r>
              <a:rPr sz="1800" b="1" spc="-10" dirty="0">
                <a:latin typeface="Times New Roman" panose="02020603050405020304"/>
                <a:cs typeface="Times New Roman" panose="02020603050405020304"/>
              </a:rPr>
              <a:t> </a:t>
            </a:r>
            <a:endParaRPr lang="en-IN" b="1" spc="-10" dirty="0">
              <a:latin typeface="Times New Roman" panose="02020603050405020304"/>
              <a:cs typeface="Times New Roman" panose="02020603050405020304"/>
            </a:endParaRPr>
          </a:p>
          <a:p>
            <a:pPr marL="12700" marR="5080">
              <a:lnSpc>
                <a:spcPct val="100000"/>
              </a:lnSpc>
              <a:spcBef>
                <a:spcPts val="100"/>
              </a:spcBef>
            </a:pPr>
            <a:r>
              <a:rPr lang="en-IN" sz="1800" b="1" spc="-10" dirty="0">
                <a:latin typeface="Times New Roman" panose="02020603050405020304"/>
                <a:cs typeface="Times New Roman" panose="02020603050405020304"/>
              </a:rPr>
              <a:t>P. Bhavana</a:t>
            </a:r>
            <a:r>
              <a:rPr sz="1800" b="1" spc="-25" dirty="0">
                <a:latin typeface="Times New Roman" panose="02020603050405020304"/>
                <a:cs typeface="Times New Roman" panose="02020603050405020304"/>
              </a:rPr>
              <a:t> </a:t>
            </a:r>
            <a:endParaRPr lang="en-IN" b="1" spc="-30" dirty="0">
              <a:latin typeface="Times New Roman" panose="02020603050405020304"/>
              <a:cs typeface="Times New Roman" panose="02020603050405020304"/>
            </a:endParaRPr>
          </a:p>
          <a:p>
            <a:pPr marL="12700" marR="5080">
              <a:lnSpc>
                <a:spcPct val="100000"/>
              </a:lnSpc>
              <a:spcBef>
                <a:spcPts val="100"/>
              </a:spcBef>
            </a:pPr>
            <a:r>
              <a:rPr lang="en-IN" sz="1800" b="1" spc="-30" dirty="0">
                <a:latin typeface="Times New Roman" panose="02020603050405020304"/>
                <a:cs typeface="Times New Roman" panose="02020603050405020304"/>
              </a:rPr>
              <a:t>P. Sai Ganesh</a:t>
            </a:r>
            <a:endParaRPr sz="1800" dirty="0">
              <a:latin typeface="Times New Roman" panose="02020603050405020304"/>
              <a:cs typeface="Times New Roman" panose="02020603050405020304"/>
            </a:endParaRPr>
          </a:p>
        </p:txBody>
      </p:sp>
      <p:sp>
        <p:nvSpPr>
          <p:cNvPr id="6" name="object 6"/>
          <p:cNvSpPr txBox="1"/>
          <p:nvPr/>
        </p:nvSpPr>
        <p:spPr>
          <a:xfrm>
            <a:off x="6872831" y="4684749"/>
            <a:ext cx="1523365" cy="848994"/>
          </a:xfrm>
          <a:prstGeom prst="rect">
            <a:avLst/>
          </a:prstGeom>
        </p:spPr>
        <p:txBody>
          <a:bodyPr vert="horz" wrap="square" lIns="0" tIns="12700" rIns="0" bIns="0" rtlCol="0">
            <a:spAutoFit/>
          </a:bodyPr>
          <a:lstStyle/>
          <a:p>
            <a:pPr marL="17145">
              <a:lnSpc>
                <a:spcPct val="100000"/>
              </a:lnSpc>
              <a:spcBef>
                <a:spcPts val="100"/>
              </a:spcBef>
            </a:pPr>
            <a:r>
              <a:rPr sz="1800" b="1" dirty="0">
                <a:latin typeface="Times New Roman" panose="02020603050405020304"/>
                <a:cs typeface="Times New Roman" panose="02020603050405020304"/>
              </a:rPr>
              <a:t>-</a:t>
            </a:r>
            <a:r>
              <a:rPr sz="1800" b="1" spc="-5" dirty="0">
                <a:latin typeface="Times New Roman" panose="02020603050405020304"/>
                <a:cs typeface="Times New Roman" panose="02020603050405020304"/>
              </a:rPr>
              <a:t> </a:t>
            </a:r>
            <a:r>
              <a:rPr sz="1800" b="1" spc="-10" dirty="0">
                <a:latin typeface="Times New Roman" panose="02020603050405020304"/>
                <a:cs typeface="Times New Roman" panose="02020603050405020304"/>
              </a:rPr>
              <a:t>21BQ1A05</a:t>
            </a:r>
            <a:r>
              <a:rPr lang="en-IN" sz="1800" b="1" spc="-10" dirty="0">
                <a:latin typeface="Times New Roman" panose="02020603050405020304"/>
                <a:cs typeface="Times New Roman" panose="02020603050405020304"/>
              </a:rPr>
              <a:t>I5</a:t>
            </a:r>
            <a:endParaRPr sz="1800" dirty="0">
              <a:latin typeface="Times New Roman" panose="02020603050405020304"/>
              <a:cs typeface="Times New Roman" panose="02020603050405020304"/>
            </a:endParaRPr>
          </a:p>
          <a:p>
            <a:pPr marL="24765">
              <a:lnSpc>
                <a:spcPct val="100000"/>
              </a:lnSpc>
            </a:pPr>
            <a:r>
              <a:rPr sz="1800" b="1" dirty="0">
                <a:latin typeface="Times New Roman" panose="02020603050405020304"/>
                <a:cs typeface="Times New Roman" panose="02020603050405020304"/>
              </a:rPr>
              <a:t>-</a:t>
            </a:r>
            <a:r>
              <a:rPr sz="1800" b="1" spc="-35" dirty="0">
                <a:latin typeface="Times New Roman" panose="02020603050405020304"/>
                <a:cs typeface="Times New Roman" panose="02020603050405020304"/>
              </a:rPr>
              <a:t> </a:t>
            </a:r>
            <a:r>
              <a:rPr sz="1800" b="1" spc="-10" dirty="0">
                <a:latin typeface="Times New Roman" panose="02020603050405020304"/>
                <a:cs typeface="Times New Roman" panose="02020603050405020304"/>
              </a:rPr>
              <a:t>21BQ1A05</a:t>
            </a:r>
            <a:r>
              <a:rPr lang="en-IN" sz="1800" b="1" spc="-10" dirty="0">
                <a:latin typeface="Times New Roman" panose="02020603050405020304"/>
                <a:cs typeface="Times New Roman" panose="02020603050405020304"/>
              </a:rPr>
              <a:t>H4</a:t>
            </a:r>
            <a:endParaRPr sz="1800" dirty="0">
              <a:latin typeface="Times New Roman" panose="02020603050405020304"/>
              <a:cs typeface="Times New Roman" panose="02020603050405020304"/>
            </a:endParaRPr>
          </a:p>
          <a:p>
            <a:pPr marL="12700">
              <a:lnSpc>
                <a:spcPct val="100000"/>
              </a:lnSpc>
            </a:pPr>
            <a:r>
              <a:rPr sz="1800" b="1" dirty="0">
                <a:latin typeface="Times New Roman" panose="02020603050405020304"/>
                <a:cs typeface="Times New Roman" panose="02020603050405020304"/>
              </a:rPr>
              <a:t>-</a:t>
            </a:r>
            <a:r>
              <a:rPr sz="1800" b="1" spc="-65" dirty="0">
                <a:latin typeface="Times New Roman" panose="02020603050405020304"/>
                <a:cs typeface="Times New Roman" panose="02020603050405020304"/>
              </a:rPr>
              <a:t> </a:t>
            </a:r>
            <a:r>
              <a:rPr sz="1800" b="1" spc="-10" dirty="0">
                <a:latin typeface="Times New Roman" panose="02020603050405020304"/>
                <a:cs typeface="Times New Roman" panose="02020603050405020304"/>
              </a:rPr>
              <a:t>2</a:t>
            </a:r>
            <a:r>
              <a:rPr lang="en-IN" sz="1800" b="1" spc="-10" dirty="0">
                <a:latin typeface="Times New Roman" panose="02020603050405020304"/>
                <a:cs typeface="Times New Roman" panose="02020603050405020304"/>
              </a:rPr>
              <a:t>1</a:t>
            </a:r>
            <a:r>
              <a:rPr sz="1800" b="1" spc="-10" dirty="0">
                <a:latin typeface="Times New Roman" panose="02020603050405020304"/>
                <a:cs typeface="Times New Roman" panose="02020603050405020304"/>
              </a:rPr>
              <a:t>BQ</a:t>
            </a:r>
            <a:r>
              <a:rPr lang="en-IN" sz="1800" b="1" spc="-10" dirty="0">
                <a:latin typeface="Times New Roman" panose="02020603050405020304"/>
                <a:cs typeface="Times New Roman" panose="02020603050405020304"/>
              </a:rPr>
              <a:t>1</a:t>
            </a:r>
            <a:r>
              <a:rPr sz="1800" b="1" spc="-10" dirty="0">
                <a:latin typeface="Times New Roman" panose="02020603050405020304"/>
                <a:cs typeface="Times New Roman" panose="02020603050405020304"/>
              </a:rPr>
              <a:t>A05</a:t>
            </a:r>
            <a:r>
              <a:rPr lang="en-IN" sz="1800" b="1" spc="-10" dirty="0">
                <a:latin typeface="Times New Roman" panose="02020603050405020304"/>
                <a:cs typeface="Times New Roman" panose="02020603050405020304"/>
              </a:rPr>
              <a:t>I4</a:t>
            </a:r>
            <a:endParaRPr sz="1800" dirty="0">
              <a:latin typeface="Times New Roman" panose="02020603050405020304"/>
              <a:cs typeface="Times New Roman" panose="02020603050405020304"/>
            </a:endParaRPr>
          </a:p>
        </p:txBody>
      </p:sp>
      <p:pic>
        <p:nvPicPr>
          <p:cNvPr id="7" name="object 7"/>
          <p:cNvPicPr/>
          <p:nvPr/>
        </p:nvPicPr>
        <p:blipFill>
          <a:blip r:embed="rId2" cstate="print"/>
          <a:stretch>
            <a:fillRect/>
          </a:stretch>
        </p:blipFill>
        <p:spPr>
          <a:xfrm>
            <a:off x="3572255" y="71678"/>
            <a:ext cx="1857755" cy="1216101"/>
          </a:xfrm>
          <a:prstGeom prst="rect">
            <a:avLst/>
          </a:prstGeom>
        </p:spPr>
      </p:pic>
      <p:sp>
        <p:nvSpPr>
          <p:cNvPr id="8" name="object 8"/>
          <p:cNvSpPr txBox="1">
            <a:spLocks noGrp="1"/>
          </p:cNvSpPr>
          <p:nvPr>
            <p:ph type="title"/>
          </p:nvPr>
        </p:nvSpPr>
        <p:spPr>
          <a:xfrm>
            <a:off x="625855" y="1269619"/>
            <a:ext cx="7988934" cy="760095"/>
          </a:xfrm>
          <a:prstGeom prst="rect">
            <a:avLst/>
          </a:prstGeom>
        </p:spPr>
        <p:txBody>
          <a:bodyPr vert="horz" wrap="square" lIns="0" tIns="9525" rIns="0" bIns="0" rtlCol="0">
            <a:spAutoFit/>
          </a:bodyPr>
          <a:lstStyle/>
          <a:p>
            <a:pPr marL="127000" marR="5080" indent="-114935">
              <a:lnSpc>
                <a:spcPct val="101000"/>
              </a:lnSpc>
              <a:spcBef>
                <a:spcPts val="75"/>
              </a:spcBef>
              <a:tabLst>
                <a:tab pos="2870200" algn="l"/>
                <a:tab pos="5614035" algn="l"/>
              </a:tabLst>
            </a:pPr>
            <a:r>
              <a:rPr sz="2400" dirty="0">
                <a:solidFill>
                  <a:srgbClr val="006EC0"/>
                </a:solidFill>
              </a:rPr>
              <a:t>IV</a:t>
            </a:r>
            <a:r>
              <a:rPr sz="2400" spc="-30" dirty="0">
                <a:solidFill>
                  <a:srgbClr val="006EC0"/>
                </a:solidFill>
              </a:rPr>
              <a:t> </a:t>
            </a:r>
            <a:r>
              <a:rPr sz="2400" dirty="0">
                <a:solidFill>
                  <a:srgbClr val="006EC0"/>
                </a:solidFill>
              </a:rPr>
              <a:t>B.Tech</a:t>
            </a:r>
            <a:r>
              <a:rPr sz="2400" spc="-35" dirty="0">
                <a:solidFill>
                  <a:srgbClr val="006EC0"/>
                </a:solidFill>
              </a:rPr>
              <a:t> </a:t>
            </a:r>
            <a:r>
              <a:rPr sz="2400" dirty="0">
                <a:solidFill>
                  <a:srgbClr val="006EC0"/>
                </a:solidFill>
              </a:rPr>
              <a:t>–</a:t>
            </a:r>
            <a:r>
              <a:rPr sz="2400" spc="-30" dirty="0">
                <a:solidFill>
                  <a:srgbClr val="006EC0"/>
                </a:solidFill>
              </a:rPr>
              <a:t> </a:t>
            </a:r>
            <a:r>
              <a:rPr sz="2400" dirty="0">
                <a:solidFill>
                  <a:srgbClr val="006EC0"/>
                </a:solidFill>
              </a:rPr>
              <a:t>II</a:t>
            </a:r>
            <a:r>
              <a:rPr sz="2400" spc="-30" dirty="0">
                <a:solidFill>
                  <a:srgbClr val="006EC0"/>
                </a:solidFill>
              </a:rPr>
              <a:t> </a:t>
            </a:r>
            <a:r>
              <a:rPr sz="2400" dirty="0">
                <a:solidFill>
                  <a:srgbClr val="006EC0"/>
                </a:solidFill>
              </a:rPr>
              <a:t>Sem.</a:t>
            </a:r>
            <a:r>
              <a:rPr sz="2400" spc="-30" dirty="0">
                <a:solidFill>
                  <a:srgbClr val="006EC0"/>
                </a:solidFill>
              </a:rPr>
              <a:t> </a:t>
            </a:r>
            <a:r>
              <a:rPr sz="2400" dirty="0">
                <a:solidFill>
                  <a:srgbClr val="006EC0"/>
                </a:solidFill>
              </a:rPr>
              <a:t>Project</a:t>
            </a:r>
            <a:r>
              <a:rPr sz="2400" spc="-45" dirty="0">
                <a:solidFill>
                  <a:srgbClr val="006EC0"/>
                </a:solidFill>
              </a:rPr>
              <a:t> </a:t>
            </a:r>
            <a:r>
              <a:rPr sz="2400" dirty="0">
                <a:solidFill>
                  <a:srgbClr val="006EC0"/>
                </a:solidFill>
              </a:rPr>
              <a:t>External</a:t>
            </a:r>
            <a:r>
              <a:rPr sz="2400" spc="-60" dirty="0">
                <a:solidFill>
                  <a:srgbClr val="006EC0"/>
                </a:solidFill>
              </a:rPr>
              <a:t> </a:t>
            </a:r>
            <a:r>
              <a:rPr sz="2400" spc="-25" dirty="0">
                <a:solidFill>
                  <a:srgbClr val="006EC0"/>
                </a:solidFill>
              </a:rPr>
              <a:t>Viva-</a:t>
            </a:r>
            <a:r>
              <a:rPr sz="2400" dirty="0">
                <a:solidFill>
                  <a:srgbClr val="006EC0"/>
                </a:solidFill>
              </a:rPr>
              <a:t>Voce</a:t>
            </a:r>
            <a:r>
              <a:rPr sz="2400" spc="-35" dirty="0">
                <a:solidFill>
                  <a:srgbClr val="006EC0"/>
                </a:solidFill>
              </a:rPr>
              <a:t> </a:t>
            </a:r>
            <a:r>
              <a:rPr sz="2400" spc="-10" dirty="0">
                <a:solidFill>
                  <a:srgbClr val="006EC0"/>
                </a:solidFill>
              </a:rPr>
              <a:t>Examination </a:t>
            </a:r>
            <a:r>
              <a:rPr sz="2400" dirty="0">
                <a:solidFill>
                  <a:srgbClr val="C00000"/>
                </a:solidFill>
              </a:rPr>
              <a:t>Section</a:t>
            </a:r>
            <a:r>
              <a:rPr sz="2400" spc="-35" dirty="0">
                <a:solidFill>
                  <a:srgbClr val="C00000"/>
                </a:solidFill>
              </a:rPr>
              <a:t> </a:t>
            </a:r>
            <a:r>
              <a:rPr sz="2400" dirty="0">
                <a:solidFill>
                  <a:srgbClr val="C00000"/>
                </a:solidFill>
              </a:rPr>
              <a:t>–</a:t>
            </a:r>
            <a:r>
              <a:rPr sz="2400" spc="-30" dirty="0">
                <a:solidFill>
                  <a:srgbClr val="C00000"/>
                </a:solidFill>
              </a:rPr>
              <a:t> </a:t>
            </a:r>
            <a:r>
              <a:rPr sz="2400" spc="-50" dirty="0">
                <a:solidFill>
                  <a:srgbClr val="C00000"/>
                </a:solidFill>
              </a:rPr>
              <a:t>C</a:t>
            </a:r>
            <a:r>
              <a:rPr sz="2400" dirty="0">
                <a:solidFill>
                  <a:srgbClr val="C00000"/>
                </a:solidFill>
              </a:rPr>
              <a:t>	</a:t>
            </a:r>
            <a:r>
              <a:rPr sz="2400" i="1" u="heavy" dirty="0">
                <a:solidFill>
                  <a:srgbClr val="001F5F"/>
                </a:solidFill>
                <a:uFill>
                  <a:solidFill>
                    <a:srgbClr val="001F5F"/>
                  </a:solidFill>
                </a:uFill>
                <a:latin typeface="Times New Roman" panose="02020603050405020304"/>
                <a:cs typeface="Times New Roman" panose="02020603050405020304"/>
              </a:rPr>
              <a:t>2021</a:t>
            </a:r>
            <a:r>
              <a:rPr sz="2400" i="1" u="heavy" spc="-40" dirty="0">
                <a:solidFill>
                  <a:srgbClr val="001F5F"/>
                </a:solidFill>
                <a:uFill>
                  <a:solidFill>
                    <a:srgbClr val="001F5F"/>
                  </a:solidFill>
                </a:uFill>
                <a:latin typeface="Times New Roman" panose="02020603050405020304"/>
                <a:cs typeface="Times New Roman" panose="02020603050405020304"/>
              </a:rPr>
              <a:t> </a:t>
            </a:r>
            <a:r>
              <a:rPr sz="2400" i="1" u="heavy" spc="-10" dirty="0">
                <a:solidFill>
                  <a:srgbClr val="001F5F"/>
                </a:solidFill>
                <a:uFill>
                  <a:solidFill>
                    <a:srgbClr val="001F5F"/>
                  </a:solidFill>
                </a:uFill>
                <a:latin typeface="Times New Roman" panose="02020603050405020304"/>
                <a:cs typeface="Times New Roman" panose="02020603050405020304"/>
              </a:rPr>
              <a:t>Batch</a:t>
            </a:r>
            <a:r>
              <a:rPr sz="2400" i="1" dirty="0">
                <a:solidFill>
                  <a:srgbClr val="001F5F"/>
                </a:solidFill>
                <a:latin typeface="Times New Roman" panose="02020603050405020304"/>
                <a:cs typeface="Times New Roman" panose="02020603050405020304"/>
              </a:rPr>
              <a:t>	</a:t>
            </a:r>
            <a:r>
              <a:rPr sz="2400" dirty="0">
                <a:solidFill>
                  <a:srgbClr val="001F5F"/>
                </a:solidFill>
              </a:rPr>
              <a:t>[A.Y.:</a:t>
            </a:r>
            <a:r>
              <a:rPr sz="2400" spc="-40" dirty="0">
                <a:solidFill>
                  <a:srgbClr val="001F5F"/>
                </a:solidFill>
              </a:rPr>
              <a:t> </a:t>
            </a:r>
            <a:r>
              <a:rPr sz="2400" spc="-20" dirty="0">
                <a:solidFill>
                  <a:srgbClr val="001F5F"/>
                </a:solidFill>
              </a:rPr>
              <a:t>2024-</a:t>
            </a:r>
            <a:r>
              <a:rPr sz="2400" spc="-10" dirty="0">
                <a:solidFill>
                  <a:srgbClr val="001F5F"/>
                </a:solidFill>
              </a:rPr>
              <a:t>2025]</a:t>
            </a:r>
            <a:endParaRPr sz="2400">
              <a:latin typeface="Times New Roman" panose="02020603050405020304"/>
              <a:cs typeface="Times New Roman" panose="02020603050405020304"/>
            </a:endParaRPr>
          </a:p>
        </p:txBody>
      </p:sp>
      <p:sp>
        <p:nvSpPr>
          <p:cNvPr id="9" name="object 9"/>
          <p:cNvSpPr txBox="1"/>
          <p:nvPr/>
        </p:nvSpPr>
        <p:spPr>
          <a:xfrm>
            <a:off x="549960" y="5504789"/>
            <a:ext cx="7986395" cy="1078865"/>
          </a:xfrm>
          <a:prstGeom prst="rect">
            <a:avLst/>
          </a:prstGeom>
        </p:spPr>
        <p:txBody>
          <a:bodyPr vert="horz" wrap="square" lIns="0" tIns="12700" rIns="0" bIns="0" rtlCol="0">
            <a:spAutoFit/>
          </a:bodyPr>
          <a:lstStyle/>
          <a:p>
            <a:pPr marL="12700" marR="5080" indent="924560">
              <a:lnSpc>
                <a:spcPct val="100000"/>
              </a:lnSpc>
              <a:spcBef>
                <a:spcPts val="100"/>
              </a:spcBef>
            </a:pPr>
            <a:r>
              <a:rPr sz="2400" b="1" spc="-10" dirty="0">
                <a:solidFill>
                  <a:srgbClr val="FF0000"/>
                </a:solidFill>
                <a:latin typeface="Times New Roman" panose="02020603050405020304"/>
                <a:cs typeface="Times New Roman" panose="02020603050405020304"/>
              </a:rPr>
              <a:t>Department</a:t>
            </a:r>
            <a:r>
              <a:rPr sz="2400" b="1" spc="-80" dirty="0">
                <a:solidFill>
                  <a:srgbClr val="FF0000"/>
                </a:solidFill>
                <a:latin typeface="Times New Roman" panose="02020603050405020304"/>
                <a:cs typeface="Times New Roman" panose="02020603050405020304"/>
              </a:rPr>
              <a:t> </a:t>
            </a:r>
            <a:r>
              <a:rPr sz="2400" b="1" dirty="0">
                <a:solidFill>
                  <a:srgbClr val="FF0000"/>
                </a:solidFill>
                <a:latin typeface="Times New Roman" panose="02020603050405020304"/>
                <a:cs typeface="Times New Roman" panose="02020603050405020304"/>
              </a:rPr>
              <a:t>of</a:t>
            </a:r>
            <a:r>
              <a:rPr sz="2400" b="1" spc="-70" dirty="0">
                <a:solidFill>
                  <a:srgbClr val="FF0000"/>
                </a:solidFill>
                <a:latin typeface="Times New Roman" panose="02020603050405020304"/>
                <a:cs typeface="Times New Roman" panose="02020603050405020304"/>
              </a:rPr>
              <a:t> </a:t>
            </a:r>
            <a:r>
              <a:rPr sz="2400" b="1" dirty="0">
                <a:solidFill>
                  <a:srgbClr val="FF0000"/>
                </a:solidFill>
                <a:latin typeface="Times New Roman" panose="02020603050405020304"/>
                <a:cs typeface="Times New Roman" panose="02020603050405020304"/>
              </a:rPr>
              <a:t>CSE</a:t>
            </a:r>
            <a:r>
              <a:rPr sz="2400" b="1" spc="-70" dirty="0">
                <a:solidFill>
                  <a:srgbClr val="FF0000"/>
                </a:solidFill>
                <a:latin typeface="Times New Roman" panose="02020603050405020304"/>
                <a:cs typeface="Times New Roman" panose="02020603050405020304"/>
              </a:rPr>
              <a:t> </a:t>
            </a:r>
            <a:r>
              <a:rPr sz="2400" b="1" dirty="0">
                <a:solidFill>
                  <a:srgbClr val="00AE50"/>
                </a:solidFill>
                <a:latin typeface="Times New Roman" panose="02020603050405020304"/>
                <a:cs typeface="Times New Roman" panose="02020603050405020304"/>
              </a:rPr>
              <a:t>(NBA</a:t>
            </a:r>
            <a:r>
              <a:rPr sz="2400" b="1" spc="-60" dirty="0">
                <a:solidFill>
                  <a:srgbClr val="00AE50"/>
                </a:solidFill>
                <a:latin typeface="Times New Roman" panose="02020603050405020304"/>
                <a:cs typeface="Times New Roman" panose="02020603050405020304"/>
              </a:rPr>
              <a:t> </a:t>
            </a:r>
            <a:r>
              <a:rPr sz="2400" b="1" dirty="0">
                <a:solidFill>
                  <a:srgbClr val="00AE50"/>
                </a:solidFill>
                <a:latin typeface="Times New Roman" panose="02020603050405020304"/>
                <a:cs typeface="Times New Roman" panose="02020603050405020304"/>
              </a:rPr>
              <a:t>Accredited</a:t>
            </a:r>
            <a:r>
              <a:rPr sz="2400" b="1" spc="-90" dirty="0">
                <a:solidFill>
                  <a:srgbClr val="00AE50"/>
                </a:solidFill>
                <a:latin typeface="Times New Roman" panose="02020603050405020304"/>
                <a:cs typeface="Times New Roman" panose="02020603050405020304"/>
              </a:rPr>
              <a:t> </a:t>
            </a:r>
            <a:r>
              <a:rPr sz="2400" b="1" spc="-20" dirty="0">
                <a:solidFill>
                  <a:srgbClr val="00AE50"/>
                </a:solidFill>
                <a:latin typeface="Times New Roman" panose="02020603050405020304"/>
                <a:cs typeface="Times New Roman" panose="02020603050405020304"/>
              </a:rPr>
              <a:t>[Tier-1])</a:t>
            </a:r>
            <a:r>
              <a:rPr sz="2400" spc="-20" dirty="0">
                <a:latin typeface="Times New Roman" panose="02020603050405020304"/>
                <a:cs typeface="Times New Roman" panose="02020603050405020304"/>
              </a:rPr>
              <a:t>, </a:t>
            </a:r>
            <a:r>
              <a:rPr sz="2400" b="1" spc="-10" dirty="0">
                <a:solidFill>
                  <a:srgbClr val="1F477B"/>
                </a:solidFill>
                <a:latin typeface="Times New Roman" panose="02020603050405020304"/>
                <a:cs typeface="Times New Roman" panose="02020603050405020304"/>
              </a:rPr>
              <a:t>Vasireddy</a:t>
            </a:r>
            <a:r>
              <a:rPr sz="2400" b="1" spc="-90" dirty="0">
                <a:solidFill>
                  <a:srgbClr val="1F477B"/>
                </a:solidFill>
                <a:latin typeface="Times New Roman" panose="02020603050405020304"/>
                <a:cs typeface="Times New Roman" panose="02020603050405020304"/>
              </a:rPr>
              <a:t> </a:t>
            </a:r>
            <a:r>
              <a:rPr sz="2400" b="1" dirty="0">
                <a:solidFill>
                  <a:srgbClr val="1F477B"/>
                </a:solidFill>
                <a:latin typeface="Times New Roman" panose="02020603050405020304"/>
                <a:cs typeface="Times New Roman" panose="02020603050405020304"/>
              </a:rPr>
              <a:t>Venkatadri</a:t>
            </a:r>
            <a:r>
              <a:rPr sz="2400" b="1" spc="-95" dirty="0">
                <a:solidFill>
                  <a:srgbClr val="1F477B"/>
                </a:solidFill>
                <a:latin typeface="Times New Roman" panose="02020603050405020304"/>
                <a:cs typeface="Times New Roman" panose="02020603050405020304"/>
              </a:rPr>
              <a:t> </a:t>
            </a:r>
            <a:r>
              <a:rPr sz="2400" b="1" dirty="0">
                <a:solidFill>
                  <a:srgbClr val="1F477B"/>
                </a:solidFill>
                <a:latin typeface="Times New Roman" panose="02020603050405020304"/>
                <a:cs typeface="Times New Roman" panose="02020603050405020304"/>
              </a:rPr>
              <a:t>Institute</a:t>
            </a:r>
            <a:r>
              <a:rPr sz="2400" b="1" spc="-100" dirty="0">
                <a:solidFill>
                  <a:srgbClr val="1F477B"/>
                </a:solidFill>
                <a:latin typeface="Times New Roman" panose="02020603050405020304"/>
                <a:cs typeface="Times New Roman" panose="02020603050405020304"/>
              </a:rPr>
              <a:t> </a:t>
            </a:r>
            <a:r>
              <a:rPr sz="2400" b="1" dirty="0">
                <a:solidFill>
                  <a:srgbClr val="1F477B"/>
                </a:solidFill>
                <a:latin typeface="Times New Roman" panose="02020603050405020304"/>
                <a:cs typeface="Times New Roman" panose="02020603050405020304"/>
              </a:rPr>
              <a:t>of</a:t>
            </a:r>
            <a:r>
              <a:rPr sz="2400" b="1" spc="-95" dirty="0">
                <a:solidFill>
                  <a:srgbClr val="1F477B"/>
                </a:solidFill>
                <a:latin typeface="Times New Roman" panose="02020603050405020304"/>
                <a:cs typeface="Times New Roman" panose="02020603050405020304"/>
              </a:rPr>
              <a:t> </a:t>
            </a:r>
            <a:r>
              <a:rPr sz="2400" b="1" dirty="0">
                <a:solidFill>
                  <a:srgbClr val="1F477B"/>
                </a:solidFill>
                <a:latin typeface="Times New Roman" panose="02020603050405020304"/>
                <a:cs typeface="Times New Roman" panose="02020603050405020304"/>
              </a:rPr>
              <a:t>Technology</a:t>
            </a:r>
            <a:r>
              <a:rPr sz="2400" b="1" spc="-95" dirty="0">
                <a:solidFill>
                  <a:srgbClr val="1F477B"/>
                </a:solidFill>
                <a:latin typeface="Times New Roman" panose="02020603050405020304"/>
                <a:cs typeface="Times New Roman" panose="02020603050405020304"/>
              </a:rPr>
              <a:t> </a:t>
            </a:r>
            <a:r>
              <a:rPr sz="2400" b="1" spc="-10" dirty="0">
                <a:solidFill>
                  <a:srgbClr val="1F477B"/>
                </a:solidFill>
                <a:latin typeface="Times New Roman" panose="02020603050405020304"/>
                <a:cs typeface="Times New Roman" panose="02020603050405020304"/>
              </a:rPr>
              <a:t>(Autonomous),</a:t>
            </a:r>
            <a:endParaRPr sz="2400">
              <a:latin typeface="Times New Roman" panose="02020603050405020304"/>
              <a:cs typeface="Times New Roman" panose="02020603050405020304"/>
            </a:endParaRPr>
          </a:p>
          <a:p>
            <a:pPr marL="512445">
              <a:lnSpc>
                <a:spcPct val="100000"/>
              </a:lnSpc>
              <a:spcBef>
                <a:spcPts val="10"/>
              </a:spcBef>
            </a:pPr>
            <a:r>
              <a:rPr sz="2100" b="1" dirty="0">
                <a:latin typeface="Times New Roman" panose="02020603050405020304"/>
                <a:cs typeface="Times New Roman" panose="02020603050405020304"/>
              </a:rPr>
              <a:t>Nambur,</a:t>
            </a:r>
            <a:r>
              <a:rPr sz="2100" b="1" spc="-65" dirty="0">
                <a:latin typeface="Times New Roman" panose="02020603050405020304"/>
                <a:cs typeface="Times New Roman" panose="02020603050405020304"/>
              </a:rPr>
              <a:t> </a:t>
            </a:r>
            <a:r>
              <a:rPr sz="2100" b="1" dirty="0">
                <a:latin typeface="Times New Roman" panose="02020603050405020304"/>
                <a:cs typeface="Times New Roman" panose="02020603050405020304"/>
              </a:rPr>
              <a:t>Pedakakani</a:t>
            </a:r>
            <a:r>
              <a:rPr sz="2100" b="1" spc="-55" dirty="0">
                <a:latin typeface="Times New Roman" panose="02020603050405020304"/>
                <a:cs typeface="Times New Roman" panose="02020603050405020304"/>
              </a:rPr>
              <a:t> </a:t>
            </a:r>
            <a:r>
              <a:rPr sz="2100" b="1" dirty="0">
                <a:latin typeface="Times New Roman" panose="02020603050405020304"/>
                <a:cs typeface="Times New Roman" panose="02020603050405020304"/>
              </a:rPr>
              <a:t>Mandal,</a:t>
            </a:r>
            <a:r>
              <a:rPr sz="2100" b="1" spc="-60" dirty="0">
                <a:latin typeface="Times New Roman" panose="02020603050405020304"/>
                <a:cs typeface="Times New Roman" panose="02020603050405020304"/>
              </a:rPr>
              <a:t> </a:t>
            </a:r>
            <a:r>
              <a:rPr sz="2100" b="1" dirty="0">
                <a:latin typeface="Times New Roman" panose="02020603050405020304"/>
                <a:cs typeface="Times New Roman" panose="02020603050405020304"/>
              </a:rPr>
              <a:t>Guntur</a:t>
            </a:r>
            <a:r>
              <a:rPr sz="2100" b="1" spc="-40" dirty="0">
                <a:latin typeface="Times New Roman" panose="02020603050405020304"/>
                <a:cs typeface="Times New Roman" panose="02020603050405020304"/>
              </a:rPr>
              <a:t> </a:t>
            </a:r>
            <a:r>
              <a:rPr sz="2100" b="1" dirty="0">
                <a:latin typeface="Times New Roman" panose="02020603050405020304"/>
                <a:cs typeface="Times New Roman" panose="02020603050405020304"/>
              </a:rPr>
              <a:t>Dist.,</a:t>
            </a:r>
            <a:r>
              <a:rPr sz="2100" b="1" spc="-60" dirty="0">
                <a:latin typeface="Times New Roman" panose="02020603050405020304"/>
                <a:cs typeface="Times New Roman" panose="02020603050405020304"/>
              </a:rPr>
              <a:t> </a:t>
            </a:r>
            <a:r>
              <a:rPr sz="2100" b="1" dirty="0">
                <a:latin typeface="Times New Roman" panose="02020603050405020304"/>
                <a:cs typeface="Times New Roman" panose="02020603050405020304"/>
              </a:rPr>
              <a:t>Andhra</a:t>
            </a:r>
            <a:r>
              <a:rPr sz="2100" b="1" spc="-45" dirty="0">
                <a:latin typeface="Times New Roman" panose="02020603050405020304"/>
                <a:cs typeface="Times New Roman" panose="02020603050405020304"/>
              </a:rPr>
              <a:t> </a:t>
            </a:r>
            <a:r>
              <a:rPr sz="2100" b="1" spc="-10" dirty="0">
                <a:latin typeface="Times New Roman" panose="02020603050405020304"/>
                <a:cs typeface="Times New Roman" panose="02020603050405020304"/>
              </a:rPr>
              <a:t>Pradesh</a:t>
            </a:r>
            <a:endParaRPr sz="2100">
              <a:latin typeface="Times New Roman" panose="02020603050405020304"/>
              <a:cs typeface="Times New Roman" panose="02020603050405020304"/>
            </a:endParaRPr>
          </a:p>
        </p:txBody>
      </p:sp>
      <p:sp>
        <p:nvSpPr>
          <p:cNvPr id="10" name="object 10"/>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091" y="223519"/>
            <a:ext cx="6152515" cy="1244600"/>
          </a:xfrm>
          <a:prstGeom prst="rect">
            <a:avLst/>
          </a:prstGeom>
        </p:spPr>
        <p:txBody>
          <a:bodyPr vert="horz" wrap="square" lIns="0" tIns="12065" rIns="0" bIns="0" rtlCol="0">
            <a:spAutoFit/>
          </a:bodyPr>
          <a:lstStyle/>
          <a:p>
            <a:pPr marL="12700" marR="5080">
              <a:lnSpc>
                <a:spcPct val="100000"/>
              </a:lnSpc>
              <a:spcBef>
                <a:spcPts val="95"/>
              </a:spcBef>
            </a:pPr>
            <a:r>
              <a:rPr dirty="0"/>
              <a:t>Research</a:t>
            </a:r>
            <a:r>
              <a:rPr spc="-125" dirty="0"/>
              <a:t> </a:t>
            </a:r>
            <a:r>
              <a:rPr dirty="0"/>
              <a:t>Gap(s)</a:t>
            </a:r>
            <a:r>
              <a:rPr spc="-110" dirty="0"/>
              <a:t> </a:t>
            </a:r>
            <a:r>
              <a:rPr dirty="0"/>
              <a:t>&amp;</a:t>
            </a:r>
            <a:r>
              <a:rPr spc="-120" dirty="0"/>
              <a:t> </a:t>
            </a:r>
            <a:r>
              <a:rPr spc="-10" dirty="0"/>
              <a:t>Problem Statement</a:t>
            </a:r>
          </a:p>
        </p:txBody>
      </p:sp>
      <p:sp>
        <p:nvSpPr>
          <p:cNvPr id="3" name="object 3"/>
          <p:cNvSpPr txBox="1"/>
          <p:nvPr/>
        </p:nvSpPr>
        <p:spPr>
          <a:xfrm>
            <a:off x="685800" y="1337310"/>
            <a:ext cx="7849110" cy="4921732"/>
          </a:xfrm>
          <a:prstGeom prst="rect">
            <a:avLst/>
          </a:prstGeom>
        </p:spPr>
        <p:txBody>
          <a:bodyPr vert="horz" wrap="square" lIns="0" tIns="12065" rIns="0" bIns="0" rtlCol="0">
            <a:spAutoFit/>
          </a:bodyPr>
          <a:lstStyle/>
          <a:p>
            <a:pPr marL="12700" algn="just">
              <a:lnSpc>
                <a:spcPts val="3330"/>
              </a:lnSpc>
              <a:spcBef>
                <a:spcPts val="95"/>
              </a:spcBef>
            </a:pPr>
            <a:r>
              <a:rPr sz="2600" b="1" u="sng" dirty="0">
                <a:uFill>
                  <a:solidFill>
                    <a:srgbClr val="000000"/>
                  </a:solidFill>
                </a:uFill>
                <a:latin typeface="Times New Roman" panose="02020603050405020304"/>
                <a:cs typeface="Times New Roman" panose="02020603050405020304"/>
              </a:rPr>
              <a:t>Research</a:t>
            </a:r>
            <a:r>
              <a:rPr sz="2600" b="1" u="sng" spc="-20" dirty="0">
                <a:uFill>
                  <a:solidFill>
                    <a:srgbClr val="000000"/>
                  </a:solidFill>
                </a:uFill>
                <a:latin typeface="Times New Roman" panose="02020603050405020304"/>
                <a:cs typeface="Times New Roman" panose="02020603050405020304"/>
              </a:rPr>
              <a:t> </a:t>
            </a:r>
            <a:r>
              <a:rPr sz="2600" b="1" u="sng" spc="-10" dirty="0">
                <a:uFill>
                  <a:solidFill>
                    <a:srgbClr val="000000"/>
                  </a:solidFill>
                </a:uFill>
                <a:latin typeface="Times New Roman" panose="02020603050405020304"/>
                <a:cs typeface="Times New Roman" panose="02020603050405020304"/>
              </a:rPr>
              <a:t>Gaps:</a:t>
            </a:r>
            <a:endParaRPr sz="2600" dirty="0">
              <a:latin typeface="Times New Roman" panose="02020603050405020304"/>
              <a:cs typeface="Times New Roman" panose="02020603050405020304"/>
            </a:endParaRPr>
          </a:p>
          <a:p>
            <a:pPr marL="457200" lvl="0" indent="-457200" algn="just" rtl="0">
              <a:lnSpc>
                <a:spcPct val="100000"/>
              </a:lnSpc>
              <a:spcBef>
                <a:spcPts val="0"/>
              </a:spcBef>
              <a:spcAft>
                <a:spcPts val="0"/>
              </a:spcAft>
              <a:buFont typeface="Arial" panose="020B0604020202020204" pitchFamily="34" charset="0"/>
              <a:buChar char="•"/>
            </a:pPr>
            <a:r>
              <a:rPr lang="en-US" altLang="en-US" sz="2000" b="1"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Deep Learning-based Segmentation</a:t>
            </a:r>
            <a:r>
              <a:rPr lang="en-US" altLang="en-US" sz="22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 While traditional clustering methods like k-means dominate, the application of deep learning models for customer segmentation remains underexplored. </a:t>
            </a:r>
          </a:p>
          <a:p>
            <a:pPr marL="457200" lvl="0" indent="-457200" algn="just" rtl="0">
              <a:lnSpc>
                <a:spcPct val="100000"/>
              </a:lnSpc>
              <a:spcBef>
                <a:spcPts val="0"/>
              </a:spcBef>
              <a:spcAft>
                <a:spcPts val="0"/>
              </a:spcAft>
              <a:buFont typeface="Arial" panose="020B0604020202020204" pitchFamily="34" charset="0"/>
              <a:buChar char="•"/>
            </a:pPr>
            <a:r>
              <a:rPr lang="en-US" altLang="en-US" sz="2000" b="1"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Dynamic Customer Behaviors: </a:t>
            </a:r>
            <a:r>
              <a:rPr lang="en-US" altLang="en-US" sz="22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Many segmentation approaches are static, failing to adapt to the continuously evolving nature of customer preferences and behaviors over time. </a:t>
            </a:r>
            <a:endParaRPr lang="en-US" altLang="en-US" sz="22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lvl="0" indent="-342900" algn="just" rtl="0">
              <a:lnSpc>
                <a:spcPct val="80000"/>
              </a:lnSpc>
              <a:spcBef>
                <a:spcPts val="530"/>
              </a:spcBef>
              <a:spcAft>
                <a:spcPts val="0"/>
              </a:spcAft>
              <a:buNone/>
            </a:pPr>
            <a:r>
              <a:rPr lang="en-IN" altLang="en-US" sz="2400" b="1" u="sng"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Problem Statement:</a:t>
            </a:r>
            <a:r>
              <a:rPr lang="en-IN" altLang="en-US" sz="2400" b="1"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p>
          <a:p>
            <a:pPr marL="342900" lvl="0" indent="-342900" algn="just" rtl="0">
              <a:lnSpc>
                <a:spcPct val="100000"/>
              </a:lnSpc>
              <a:spcBef>
                <a:spcPts val="530"/>
              </a:spcBef>
              <a:spcAft>
                <a:spcPts val="0"/>
              </a:spcAft>
              <a:buNone/>
            </a:pPr>
            <a:r>
              <a:rPr lang="en-US" altLang="en-US" sz="2200" dirty="0">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altLang="en-US" sz="22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Customer Segmentation in the e-commerce uses Deep embedded Clustering to classify customer’s interests and their history of buying patterns. </a:t>
            </a:r>
            <a:r>
              <a:rPr lang="en-US" altLang="en-US" sz="2200" dirty="0" err="1">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Acoording</a:t>
            </a:r>
            <a:r>
              <a:rPr lang="en-US" altLang="en-US" sz="22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 to their interest’s, customers are clustered as groups. The objective is to leverage Deep Embedded Clustering (DEC), a deep learning-based approach that combines dimensionality reduction and clustering into a unified framework</a:t>
            </a:r>
            <a:endParaRPr sz="2200" dirty="0">
              <a:solidFill>
                <a:schemeClr val="tx1"/>
              </a:solidFill>
              <a:latin typeface="Times New Roman" panose="02020603050405020304"/>
              <a:cs typeface="Times New Roman" panose="02020603050405020304"/>
            </a:endParaRPr>
          </a:p>
        </p:txBody>
      </p:sp>
      <p:grpSp>
        <p:nvGrpSpPr>
          <p:cNvPr id="4" name="object 4"/>
          <p:cNvGrpSpPr/>
          <p:nvPr/>
        </p:nvGrpSpPr>
        <p:grpSpPr>
          <a:xfrm>
            <a:off x="-826" y="-827"/>
            <a:ext cx="9145905" cy="6859905"/>
            <a:chOff x="-826" y="-827"/>
            <a:chExt cx="9145905" cy="6859905"/>
          </a:xfrm>
        </p:grpSpPr>
        <p:sp>
          <p:nvSpPr>
            <p:cNvPr id="5" name="object 5"/>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7644384" y="50"/>
              <a:ext cx="1214627" cy="945210"/>
            </a:xfrm>
            <a:prstGeom prst="rect">
              <a:avLst/>
            </a:prstGeom>
          </p:spPr>
        </p:pic>
        <p:sp>
          <p:nvSpPr>
            <p:cNvPr id="10" name="object 10"/>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410"/>
              </a:lnSpc>
            </a:pPr>
            <a:fld id="{81D60167-4931-47E6-BA6A-407CBD079E47}" type="slidenum">
              <a:rPr spc="-50" dirty="0"/>
              <a:t>10</a:t>
            </a:fld>
            <a:endParaRPr spc="-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dirty="0"/>
              <a:t>EXISTING</a:t>
            </a:r>
            <a:r>
              <a:rPr spc="-200" dirty="0"/>
              <a:t> </a:t>
            </a:r>
            <a:r>
              <a:rPr dirty="0"/>
              <a:t>SYSTEM</a:t>
            </a:r>
            <a:r>
              <a:rPr spc="-215" dirty="0"/>
              <a:t> </a:t>
            </a:r>
            <a:r>
              <a:rPr spc="-25" dirty="0"/>
              <a:t>AND </a:t>
            </a:r>
            <a:r>
              <a:rPr spc="-10" dirty="0"/>
              <a:t>ADVANTAGES</a:t>
            </a:r>
          </a:p>
        </p:txBody>
      </p:sp>
      <p:sp>
        <p:nvSpPr>
          <p:cNvPr id="3" name="object 3"/>
          <p:cNvSpPr txBox="1"/>
          <p:nvPr/>
        </p:nvSpPr>
        <p:spPr>
          <a:xfrm>
            <a:off x="609091" y="1551813"/>
            <a:ext cx="8123530" cy="4933658"/>
          </a:xfrm>
          <a:prstGeom prst="rect">
            <a:avLst/>
          </a:prstGeom>
        </p:spPr>
        <p:txBody>
          <a:bodyPr vert="horz" wrap="square" lIns="0" tIns="12700" rIns="0" bIns="0" rtlCol="0">
            <a:spAutoFit/>
          </a:bodyPr>
          <a:lstStyle/>
          <a:p>
            <a:pPr marL="342900" lvl="0" indent="-342900" algn="l" rtl="0">
              <a:lnSpc>
                <a:spcPct val="80000"/>
              </a:lnSpc>
              <a:spcBef>
                <a:spcPts val="530"/>
              </a:spcBef>
              <a:spcAft>
                <a:spcPts val="0"/>
              </a:spcAft>
              <a:buNone/>
            </a:pPr>
            <a:r>
              <a:rPr lang="en-US" altLang="en-US" sz="2600" b="1"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Advantages:</a:t>
            </a:r>
          </a:p>
          <a:p>
            <a:pPr marL="342900" lvl="0" indent="-342900" algn="l" rtl="0">
              <a:lnSpc>
                <a:spcPct val="100000"/>
              </a:lnSpc>
              <a:spcBef>
                <a:spcPts val="530"/>
              </a:spcBef>
              <a:spcAft>
                <a:spcPts val="0"/>
              </a:spcAft>
              <a:buFont typeface="Arial" panose="020B0604020202020204" pitchFamily="34" charset="0"/>
              <a:buChar char="•"/>
            </a:pPr>
            <a:r>
              <a:rPr lang="en-US" altLang="en-US" sz="22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Simplicity and Interpretability: Results are interpretable, which helps in deriving actionable insights.</a:t>
            </a:r>
          </a:p>
          <a:p>
            <a:pPr marL="342900" lvl="0" indent="-342900" algn="l" rtl="0">
              <a:lnSpc>
                <a:spcPct val="100000"/>
              </a:lnSpc>
              <a:spcBef>
                <a:spcPts val="530"/>
              </a:spcBef>
              <a:spcAft>
                <a:spcPts val="0"/>
              </a:spcAft>
              <a:buFont typeface="Arial" panose="020B0604020202020204" pitchFamily="34" charset="0"/>
              <a:buChar char="•"/>
            </a:pPr>
            <a:r>
              <a:rPr lang="en-US" altLang="en-US" sz="22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Wider Adoption: Businesses are familiar with these methods, making it easier to integrate into existing workflows and CRM systems.</a:t>
            </a:r>
          </a:p>
          <a:p>
            <a:pPr marL="342900" lvl="0" indent="-342900" algn="l" rtl="0">
              <a:lnSpc>
                <a:spcPct val="100000"/>
              </a:lnSpc>
              <a:spcBef>
                <a:spcPts val="530"/>
              </a:spcBef>
              <a:spcAft>
                <a:spcPts val="0"/>
              </a:spcAft>
              <a:buFont typeface="Arial" panose="020B0604020202020204" pitchFamily="34" charset="0"/>
              <a:buChar char="•"/>
            </a:pPr>
            <a:endParaRPr lang="en-US" altLang="en-US" sz="7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l" rtl="0">
              <a:lnSpc>
                <a:spcPct val="80000"/>
              </a:lnSpc>
              <a:spcBef>
                <a:spcPts val="530"/>
              </a:spcBef>
              <a:spcAft>
                <a:spcPts val="0"/>
              </a:spcAft>
              <a:buFont typeface="Arial" panose="020B0604020202020204" pitchFamily="34" charset="0"/>
              <a:buNone/>
            </a:pPr>
            <a:r>
              <a:rPr lang="en-US" altLang="en-US" sz="2600" b="1"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Disadvantages:</a:t>
            </a:r>
          </a:p>
          <a:p>
            <a:pPr marL="285750" lvl="0" indent="-285750" algn="l" rtl="0">
              <a:lnSpc>
                <a:spcPct val="100000"/>
              </a:lnSpc>
              <a:spcBef>
                <a:spcPts val="530"/>
              </a:spcBef>
              <a:spcAft>
                <a:spcPts val="0"/>
              </a:spcAft>
              <a:buFont typeface="Arial" panose="020B0604020202020204" pitchFamily="34" charset="0"/>
              <a:buChar char="•"/>
            </a:pPr>
            <a:r>
              <a:rPr lang="en-US" altLang="en-US" sz="22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Limited Scalability: Struggle with high-dimensional or large-scale datasets common in modern e-commerce.</a:t>
            </a:r>
          </a:p>
          <a:p>
            <a:pPr marL="285750" lvl="0" indent="-285750" algn="l" rtl="0">
              <a:lnSpc>
                <a:spcPct val="100000"/>
              </a:lnSpc>
              <a:spcBef>
                <a:spcPts val="530"/>
              </a:spcBef>
              <a:spcAft>
                <a:spcPts val="0"/>
              </a:spcAft>
              <a:buFont typeface="Arial" panose="020B0604020202020204" pitchFamily="34" charset="0"/>
              <a:buChar char="•"/>
            </a:pPr>
            <a:r>
              <a:rPr lang="en-US" altLang="en-US" sz="22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Static Nature: Often lack adaptability to dynamic customer behaviors or temporal changes in preferences.</a:t>
            </a:r>
          </a:p>
          <a:p>
            <a:pPr marL="285750" lvl="0" indent="-285750" algn="l" rtl="0">
              <a:lnSpc>
                <a:spcPct val="100000"/>
              </a:lnSpc>
              <a:spcBef>
                <a:spcPts val="530"/>
              </a:spcBef>
              <a:spcAft>
                <a:spcPts val="0"/>
              </a:spcAft>
              <a:buFont typeface="Arial" panose="020B0604020202020204" pitchFamily="34" charset="0"/>
              <a:buChar char="•"/>
            </a:pPr>
            <a:r>
              <a:rPr lang="en-US" altLang="en-US" sz="22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Simplistic Clustering: Methods like k-means assume predefined cluster counts and may not capture complex, overlapping customer segments.</a:t>
            </a:r>
          </a:p>
        </p:txBody>
      </p:sp>
      <p:grpSp>
        <p:nvGrpSpPr>
          <p:cNvPr id="4" name="object 4"/>
          <p:cNvGrpSpPr/>
          <p:nvPr/>
        </p:nvGrpSpPr>
        <p:grpSpPr>
          <a:xfrm>
            <a:off x="-826" y="-827"/>
            <a:ext cx="9145905" cy="6859905"/>
            <a:chOff x="-826" y="-827"/>
            <a:chExt cx="9145905" cy="6859905"/>
          </a:xfrm>
        </p:grpSpPr>
        <p:sp>
          <p:nvSpPr>
            <p:cNvPr id="5" name="object 5"/>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7644384" y="50"/>
              <a:ext cx="1214627" cy="945210"/>
            </a:xfrm>
            <a:prstGeom prst="rect">
              <a:avLst/>
            </a:prstGeom>
          </p:spPr>
        </p:pic>
        <p:sp>
          <p:nvSpPr>
            <p:cNvPr id="10" name="object 10"/>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410"/>
              </a:lnSpc>
            </a:pPr>
            <a:fld id="{81D60167-4931-47E6-BA6A-407CBD079E47}" type="slidenum">
              <a:rPr spc="-50" dirty="0"/>
              <a:t>11</a:t>
            </a:fld>
            <a:endParaRPr spc="-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091" y="223519"/>
            <a:ext cx="5491480" cy="635000"/>
          </a:xfrm>
          <a:prstGeom prst="rect">
            <a:avLst/>
          </a:prstGeom>
        </p:spPr>
        <p:txBody>
          <a:bodyPr vert="horz" wrap="square" lIns="0" tIns="12065" rIns="0" bIns="0" rtlCol="0">
            <a:spAutoFit/>
          </a:bodyPr>
          <a:lstStyle/>
          <a:p>
            <a:pPr marL="12700">
              <a:lnSpc>
                <a:spcPct val="100000"/>
              </a:lnSpc>
              <a:spcBef>
                <a:spcPts val="95"/>
              </a:spcBef>
            </a:pPr>
            <a:r>
              <a:rPr dirty="0"/>
              <a:t>PROPOSED</a:t>
            </a:r>
            <a:r>
              <a:rPr spc="-229" dirty="0"/>
              <a:t> </a:t>
            </a:r>
            <a:r>
              <a:rPr spc="-10" dirty="0"/>
              <a:t>METHODS</a:t>
            </a:r>
          </a:p>
        </p:txBody>
      </p:sp>
      <p:sp>
        <p:nvSpPr>
          <p:cNvPr id="7" name="object 7"/>
          <p:cNvSpPr txBox="1"/>
          <p:nvPr/>
        </p:nvSpPr>
        <p:spPr>
          <a:xfrm>
            <a:off x="675992" y="899413"/>
            <a:ext cx="8177882" cy="5645135"/>
          </a:xfrm>
          <a:prstGeom prst="rect">
            <a:avLst/>
          </a:prstGeom>
        </p:spPr>
        <p:txBody>
          <a:bodyPr vert="horz" wrap="square" lIns="0" tIns="12700" rIns="0" bIns="0" rtlCol="0">
            <a:spAutoFit/>
          </a:bodyPr>
          <a:lstStyle/>
          <a:p>
            <a:pPr algn="just"/>
            <a:r>
              <a:rPr lang="en-US" sz="2200" b="0" i="0" u="none" strike="noStrike" baseline="0" dirty="0">
                <a:solidFill>
                  <a:srgbClr val="000000"/>
                </a:solidFill>
                <a:latin typeface="Times New Roman" panose="02020603050405020304" pitchFamily="18" charset="0"/>
              </a:rPr>
              <a:t>Our system performs customer segmentation using deep learning-based Deep Embedded Clustering (DEC) alongside traditional clustering methods such as K-Means, DBSCAN, Hierarchical Clustering, and RFM Analysis. These methods analyze customer purchase behavior, transaction frequency, and spending patterns to group customers effectively.</a:t>
            </a:r>
          </a:p>
          <a:p>
            <a:pPr algn="just"/>
            <a:endParaRPr lang="en-US" sz="700" b="1" i="0" u="none" strike="noStrike" baseline="0" dirty="0">
              <a:solidFill>
                <a:srgbClr val="000000"/>
              </a:solidFill>
              <a:latin typeface="Times New Roman" panose="02020603050405020304" pitchFamily="18" charset="0"/>
            </a:endParaRPr>
          </a:p>
          <a:p>
            <a:pPr algn="just"/>
            <a:r>
              <a:rPr lang="en-US" sz="2200" b="1" i="0" u="none" strike="noStrike" baseline="0" dirty="0">
                <a:solidFill>
                  <a:srgbClr val="000000"/>
                </a:solidFill>
                <a:latin typeface="Times New Roman" panose="02020603050405020304" pitchFamily="18" charset="0"/>
              </a:rPr>
              <a:t>Data Insights – </a:t>
            </a:r>
            <a:r>
              <a:rPr lang="en-US" sz="2200" b="0" i="0" u="none" strike="noStrike" baseline="0" dirty="0">
                <a:solidFill>
                  <a:srgbClr val="000000"/>
                </a:solidFill>
                <a:latin typeface="Times New Roman" panose="02020603050405020304" pitchFamily="18" charset="0"/>
              </a:rPr>
              <a:t>Key features like purchase recency, transaction frequency, and monetary value help in distinguishing customer segments. Dimensionality reduction techniques ensure high-dimensional data is effectively processed for clustering.</a:t>
            </a:r>
          </a:p>
          <a:p>
            <a:pPr algn="just"/>
            <a:endParaRPr lang="en-US" sz="700" b="0" i="0" u="none" strike="noStrike" baseline="0" dirty="0">
              <a:solidFill>
                <a:srgbClr val="000000"/>
              </a:solidFill>
              <a:latin typeface="Times New Roman" panose="02020603050405020304" pitchFamily="18" charset="0"/>
            </a:endParaRPr>
          </a:p>
          <a:p>
            <a:pPr algn="just"/>
            <a:r>
              <a:rPr lang="en-US" sz="2200" b="1" i="0" u="none" strike="noStrike" baseline="0" dirty="0">
                <a:solidFill>
                  <a:srgbClr val="000000"/>
                </a:solidFill>
                <a:latin typeface="Times New Roman" panose="02020603050405020304" pitchFamily="18" charset="0"/>
              </a:rPr>
              <a:t>Evaluation Metrics – </a:t>
            </a:r>
            <a:r>
              <a:rPr lang="en-US" sz="2200" b="0" i="0" u="none" strike="noStrike" baseline="0" dirty="0">
                <a:solidFill>
                  <a:srgbClr val="000000"/>
                </a:solidFill>
                <a:latin typeface="Times New Roman" panose="02020603050405020304" pitchFamily="18" charset="0"/>
              </a:rPr>
              <a:t>Clustering performance is assessed using metrics like Silhouette Score, and </a:t>
            </a:r>
            <a:r>
              <a:rPr lang="en-US" sz="2200" b="0" i="0" u="none" strike="noStrike" baseline="0" dirty="0" err="1">
                <a:solidFill>
                  <a:srgbClr val="000000"/>
                </a:solidFill>
                <a:latin typeface="Times New Roman" panose="02020603050405020304" pitchFamily="18" charset="0"/>
              </a:rPr>
              <a:t>Calinski-Harabasz</a:t>
            </a:r>
            <a:r>
              <a:rPr lang="en-US" sz="2200" b="0" i="0" u="none" strike="noStrike" baseline="0" dirty="0">
                <a:solidFill>
                  <a:srgbClr val="000000"/>
                </a:solidFill>
                <a:latin typeface="Times New Roman" panose="02020603050405020304" pitchFamily="18" charset="0"/>
              </a:rPr>
              <a:t> Score to ensure meaningful segmentation.</a:t>
            </a:r>
          </a:p>
          <a:p>
            <a:pPr algn="just"/>
            <a:r>
              <a:rPr lang="en-US" sz="2200" b="0" i="0" u="none" strike="noStrike" baseline="0" dirty="0">
                <a:solidFill>
                  <a:srgbClr val="000000"/>
                </a:solidFill>
                <a:latin typeface="Times New Roman" panose="02020603050405020304" pitchFamily="18" charset="0"/>
              </a:rPr>
              <a:t>By transforming raw customer data into actionable insights, our system enables businesses to enhance customer targeting, improve marketing strategies for long-term success.</a:t>
            </a:r>
          </a:p>
        </p:txBody>
      </p:sp>
      <p:grpSp>
        <p:nvGrpSpPr>
          <p:cNvPr id="8" name="object 8"/>
          <p:cNvGrpSpPr/>
          <p:nvPr/>
        </p:nvGrpSpPr>
        <p:grpSpPr>
          <a:xfrm>
            <a:off x="-826" y="-827"/>
            <a:ext cx="9145905" cy="6859905"/>
            <a:chOff x="-826" y="-827"/>
            <a:chExt cx="9145905" cy="6859905"/>
          </a:xfrm>
        </p:grpSpPr>
        <p:sp>
          <p:nvSpPr>
            <p:cNvPr id="9" name="object 9"/>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10" name="object 10"/>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11" name="object 11"/>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12" name="object 12"/>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13" name="object 13"/>
            <p:cNvPicPr/>
            <p:nvPr/>
          </p:nvPicPr>
          <p:blipFill>
            <a:blip r:embed="rId2" cstate="print"/>
            <a:stretch>
              <a:fillRect/>
            </a:stretch>
          </p:blipFill>
          <p:spPr>
            <a:xfrm>
              <a:off x="7644384" y="50"/>
              <a:ext cx="1214627" cy="945210"/>
            </a:xfrm>
            <a:prstGeom prst="rect">
              <a:avLst/>
            </a:prstGeom>
          </p:spPr>
        </p:pic>
        <p:sp>
          <p:nvSpPr>
            <p:cNvPr id="14" name="object 14"/>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7" name="object 17"/>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410"/>
              </a:lnSpc>
            </a:pPr>
            <a:fld id="{81D60167-4931-47E6-BA6A-407CBD079E47}" type="slidenum">
              <a:rPr spc="-50" dirty="0"/>
              <a:t>12</a:t>
            </a:fld>
            <a:endParaRPr spc="-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dirty="0"/>
              <a:t>Dataset</a:t>
            </a:r>
            <a:r>
              <a:rPr spc="-180" dirty="0"/>
              <a:t> </a:t>
            </a:r>
            <a:r>
              <a:rPr dirty="0"/>
              <a:t>Description,</a:t>
            </a:r>
            <a:r>
              <a:rPr spc="-175" dirty="0"/>
              <a:t> </a:t>
            </a:r>
            <a:r>
              <a:rPr dirty="0"/>
              <a:t>Features</a:t>
            </a:r>
            <a:r>
              <a:rPr spc="-175" dirty="0"/>
              <a:t> </a:t>
            </a:r>
            <a:r>
              <a:rPr spc="-50" dirty="0"/>
              <a:t>&amp; </a:t>
            </a:r>
            <a:r>
              <a:rPr dirty="0"/>
              <a:t>Data</a:t>
            </a:r>
            <a:r>
              <a:rPr spc="-125" dirty="0"/>
              <a:t> </a:t>
            </a:r>
            <a:r>
              <a:rPr spc="-10" dirty="0"/>
              <a:t>Preprocessing</a:t>
            </a:r>
          </a:p>
        </p:txBody>
      </p:sp>
      <p:grpSp>
        <p:nvGrpSpPr>
          <p:cNvPr id="4" name="object 4"/>
          <p:cNvGrpSpPr/>
          <p:nvPr/>
        </p:nvGrpSpPr>
        <p:grpSpPr>
          <a:xfrm>
            <a:off x="-826" y="-827"/>
            <a:ext cx="9145905" cy="6859905"/>
            <a:chOff x="-826" y="-827"/>
            <a:chExt cx="9145905" cy="6859905"/>
          </a:xfrm>
        </p:grpSpPr>
        <p:sp>
          <p:nvSpPr>
            <p:cNvPr id="5" name="object 5"/>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7644384" y="50"/>
              <a:ext cx="1214627" cy="945210"/>
            </a:xfrm>
            <a:prstGeom prst="rect">
              <a:avLst/>
            </a:prstGeom>
          </p:spPr>
        </p:pic>
        <p:sp>
          <p:nvSpPr>
            <p:cNvPr id="10" name="object 10"/>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p:cNvSpPr txBox="1"/>
          <p:nvPr/>
        </p:nvSpPr>
        <p:spPr>
          <a:xfrm>
            <a:off x="8507730" y="6573858"/>
            <a:ext cx="101600" cy="372745"/>
          </a:xfrm>
          <a:prstGeom prst="rect">
            <a:avLst/>
          </a:prstGeom>
        </p:spPr>
        <p:txBody>
          <a:bodyPr vert="horz" wrap="square" lIns="0" tIns="0" rIns="0" bIns="0" rtlCol="0">
            <a:spAutoFit/>
          </a:bodyPr>
          <a:lstStyle/>
          <a:p>
            <a:pPr marL="12700">
              <a:lnSpc>
                <a:spcPts val="1390"/>
              </a:lnSpc>
            </a:pPr>
            <a:r>
              <a:rPr sz="1200" spc="-50" dirty="0">
                <a:solidFill>
                  <a:srgbClr val="898989"/>
                </a:solidFill>
                <a:latin typeface="Times New Roman" panose="02020603050405020304"/>
                <a:cs typeface="Times New Roman" panose="02020603050405020304"/>
              </a:rPr>
              <a:t>1</a:t>
            </a:r>
            <a:endParaRPr sz="1200">
              <a:latin typeface="Times New Roman" panose="02020603050405020304"/>
              <a:cs typeface="Times New Roman" panose="02020603050405020304"/>
            </a:endParaRPr>
          </a:p>
          <a:p>
            <a:pPr marL="12700">
              <a:lnSpc>
                <a:spcPts val="1420"/>
              </a:lnSpc>
            </a:pPr>
            <a:r>
              <a:rPr sz="1200" spc="-50" dirty="0">
                <a:solidFill>
                  <a:srgbClr val="898989"/>
                </a:solidFill>
                <a:latin typeface="Times New Roman" panose="02020603050405020304"/>
                <a:cs typeface="Times New Roman" panose="02020603050405020304"/>
              </a:rPr>
              <a:t>0</a:t>
            </a:r>
            <a:endParaRPr sz="1200">
              <a:latin typeface="Times New Roman" panose="02020603050405020304"/>
              <a:cs typeface="Times New Roman" panose="02020603050405020304"/>
            </a:endParaRPr>
          </a:p>
        </p:txBody>
      </p:sp>
      <p:sp>
        <p:nvSpPr>
          <p:cNvPr id="15" name="TextBox 14"/>
          <p:cNvSpPr txBox="1"/>
          <p:nvPr/>
        </p:nvSpPr>
        <p:spPr>
          <a:xfrm>
            <a:off x="608582" y="1690878"/>
            <a:ext cx="7899148" cy="4216539"/>
          </a:xfrm>
          <a:prstGeom prst="rect">
            <a:avLst/>
          </a:prstGeom>
          <a:noFill/>
        </p:spPr>
        <p:txBody>
          <a:bodyPr wrap="square">
            <a:spAutoFit/>
          </a:bodyPr>
          <a:lstStyle/>
          <a:p>
            <a:pPr marL="285750" indent="-285750">
              <a:buFont typeface="Wingdings" panose="05000000000000000000" pitchFamily="2" charset="2"/>
              <a:buChar char="q"/>
            </a:pPr>
            <a:r>
              <a:rPr lang="en-US" sz="2300" b="1" dirty="0">
                <a:latin typeface="Times New Roman" panose="02020603050405020304" pitchFamily="18" charset="0"/>
                <a:cs typeface="Times New Roman" panose="02020603050405020304" pitchFamily="18" charset="0"/>
              </a:rPr>
              <a:t>Dataset Overview:</a:t>
            </a:r>
            <a:endParaRPr lang="en-US" sz="23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our research, we used a dataset containing </a:t>
            </a:r>
            <a:r>
              <a:rPr lang="en-US" sz="2200" b="1" dirty="0">
                <a:latin typeface="Times New Roman" panose="02020603050405020304" pitchFamily="18" charset="0"/>
                <a:cs typeface="Times New Roman" panose="02020603050405020304" pitchFamily="18" charset="0"/>
              </a:rPr>
              <a:t>110,986 instances</a:t>
            </a:r>
            <a:r>
              <a:rPr lang="en-US" sz="2200" dirty="0">
                <a:latin typeface="Times New Roman" panose="02020603050405020304" pitchFamily="18" charset="0"/>
                <a:cs typeface="Times New Roman" panose="02020603050405020304" pitchFamily="18" charset="0"/>
              </a:rPr>
              <a:t> from various tables that consists of 31 features.</a:t>
            </a:r>
          </a:p>
          <a:p>
            <a:pPr lvl="2">
              <a:buFont typeface="Arial" panose="020B0604020202020204" pitchFamily="34" charset="0"/>
              <a:buChar char="•"/>
            </a:pPr>
            <a:r>
              <a:rPr lang="en-US" sz="2300" b="1" dirty="0">
                <a:latin typeface="Times New Roman" panose="02020603050405020304" pitchFamily="18" charset="0"/>
                <a:cs typeface="Times New Roman" panose="02020603050405020304" pitchFamily="18" charset="0"/>
              </a:rPr>
              <a:t>Data Loading: </a:t>
            </a:r>
            <a:r>
              <a:rPr lang="en-US" sz="2200" dirty="0" err="1">
                <a:latin typeface="Times New Roman" panose="02020603050405020304" pitchFamily="18" charset="0"/>
                <a:cs typeface="Times New Roman" panose="02020603050405020304" pitchFamily="18" charset="0"/>
              </a:rPr>
              <a:t>pd.read_csv</a:t>
            </a:r>
            <a:r>
              <a:rPr lang="en-US" sz="2200" dirty="0">
                <a:latin typeface="Times New Roman" panose="02020603050405020304" pitchFamily="18" charset="0"/>
                <a:cs typeface="Times New Roman" panose="02020603050405020304" pitchFamily="18" charset="0"/>
              </a:rPr>
              <a:t> is used to load the dataset into a pandas </a:t>
            </a:r>
            <a:r>
              <a:rPr lang="en-US" sz="2200" dirty="0" err="1">
                <a:latin typeface="Times New Roman" panose="02020603050405020304" pitchFamily="18" charset="0"/>
                <a:cs typeface="Times New Roman" panose="02020603050405020304" pitchFamily="18" charset="0"/>
              </a:rPr>
              <a:t>DataFrame</a:t>
            </a:r>
            <a:r>
              <a:rPr lang="en-US" sz="2200" dirty="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US" sz="2300" b="1" dirty="0">
                <a:latin typeface="Times New Roman" panose="02020603050405020304" pitchFamily="18" charset="0"/>
                <a:cs typeface="Times New Roman" panose="02020603050405020304" pitchFamily="18" charset="0"/>
              </a:rPr>
              <a:t>Numerical Feature Scaling: </a:t>
            </a:r>
            <a:r>
              <a:rPr lang="en-US" sz="2200" dirty="0">
                <a:latin typeface="Times New Roman" panose="02020603050405020304" pitchFamily="18" charset="0"/>
                <a:cs typeface="Times New Roman" panose="02020603050405020304" pitchFamily="18" charset="0"/>
              </a:rPr>
              <a:t>Numerical features are scaled to ensure they have a similar range, preventing features with larger values from dominating the model.</a:t>
            </a: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Data Split: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Randomly a sample of 10,000 customer records for RFM analysis is obtained, this can be seen as a way to reduce the dataset size for computational efficiency, rather than a traditional train-test split.</a:t>
            </a:r>
          </a:p>
        </p:txBody>
      </p:sp>
      <p:sp>
        <p:nvSpPr>
          <p:cNvPr id="3" name="Rectangle 1">
            <a:extLst>
              <a:ext uri="{FF2B5EF4-FFF2-40B4-BE49-F238E27FC236}">
                <a16:creationId xmlns:a16="http://schemas.microsoft.com/office/drawing/2014/main" id="{7EE8806A-D455-CFA6-9CA4-EE6640F61282}"/>
              </a:ext>
            </a:extLst>
          </p:cNvPr>
          <p:cNvSpPr>
            <a:spLocks noChangeArrowheads="1"/>
          </p:cNvSpPr>
          <p:nvPr/>
        </p:nvSpPr>
        <p:spPr bwMode="auto">
          <a:xfrm>
            <a:off x="0" y="0"/>
            <a:ext cx="9144000" cy="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a:ln>
                  <a:noFill/>
                </a:ln>
                <a:solidFill>
                  <a:srgbClr val="E3E3E3"/>
                </a:solidFill>
                <a:effectLst/>
                <a:latin typeface="Roboto" panose="02000000000000000000" pitchFamily="2" charset="0"/>
              </a:rPr>
              <a:t>Data Loading:</a:t>
            </a:r>
            <a:r>
              <a:rPr kumimoji="0" lang="en-US" altLang="en-US" sz="1000" b="0" i="0" u="none" strike="noStrike" cap="none" normalizeH="0" baseline="0">
                <a:ln>
                  <a:noFill/>
                </a:ln>
                <a:solidFill>
                  <a:srgbClr val="E3E3E3"/>
                </a:solidFill>
                <a:effectLst/>
                <a:latin typeface="Roboto" panose="02000000000000000000" pitchFamily="2" charset="0"/>
              </a:rPr>
              <a:t> </a:t>
            </a:r>
            <a:r>
              <a:rPr kumimoji="0" lang="en-US" altLang="en-US" sz="1000" b="0" i="0" u="none" strike="noStrike" cap="none" normalizeH="0" baseline="0">
                <a:ln>
                  <a:noFill/>
                </a:ln>
                <a:solidFill>
                  <a:srgbClr val="E3E3E3"/>
                </a:solidFill>
                <a:effectLst/>
                <a:latin typeface="Courier New" panose="02070309020205020404" pitchFamily="49" charset="0"/>
                <a:cs typeface="Courier New" panose="02070309020205020404" pitchFamily="49" charset="0"/>
              </a:rPr>
              <a:t>pd.read_csv</a:t>
            </a:r>
            <a:r>
              <a:rPr kumimoji="0" lang="en-US" altLang="en-US" sz="1000" b="0" i="0" u="none" strike="noStrike" cap="none" normalizeH="0" baseline="0">
                <a:ln>
                  <a:noFill/>
                </a:ln>
                <a:solidFill>
                  <a:srgbClr val="E3E3E3"/>
                </a:solidFill>
                <a:effectLst/>
                <a:latin typeface="Roboto" panose="02000000000000000000" pitchFamily="2" charset="0"/>
              </a:rPr>
              <a:t> is used to load the dataset into a pandas DataFrame.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a:ln>
                  <a:noFill/>
                </a:ln>
                <a:solidFill>
                  <a:srgbClr val="E3E3E3"/>
                </a:solidFill>
                <a:effectLst/>
                <a:latin typeface="Roboto" panose="02000000000000000000" pitchFamily="2" charset="0"/>
              </a:rPr>
              <a:t>Predictor and Target Separation:</a:t>
            </a:r>
            <a:r>
              <a:rPr kumimoji="0" lang="en-US" altLang="en-US" sz="1000" b="0" i="0" u="none" strike="noStrike" cap="none" normalizeH="0" baseline="0">
                <a:ln>
                  <a:noFill/>
                </a:ln>
                <a:solidFill>
                  <a:srgbClr val="E3E3E3"/>
                </a:solidFill>
                <a:effectLst/>
                <a:latin typeface="Roboto" panose="02000000000000000000" pitchFamily="2" charset="0"/>
              </a:rPr>
              <a:t> The dataset is split into predictors (X) and the target variable (y).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dirty="0"/>
              <a:t>Dataset</a:t>
            </a:r>
            <a:r>
              <a:rPr spc="-180" dirty="0"/>
              <a:t> </a:t>
            </a:r>
            <a:r>
              <a:rPr dirty="0"/>
              <a:t>Description,</a:t>
            </a:r>
            <a:r>
              <a:rPr spc="-175" dirty="0"/>
              <a:t> </a:t>
            </a:r>
            <a:r>
              <a:rPr dirty="0"/>
              <a:t>Features</a:t>
            </a:r>
            <a:r>
              <a:rPr spc="-175" dirty="0"/>
              <a:t> </a:t>
            </a:r>
            <a:r>
              <a:rPr spc="-50" dirty="0"/>
              <a:t>&amp; </a:t>
            </a:r>
            <a:r>
              <a:rPr dirty="0"/>
              <a:t>Data</a:t>
            </a:r>
            <a:r>
              <a:rPr spc="-125" dirty="0"/>
              <a:t> </a:t>
            </a:r>
            <a:r>
              <a:rPr spc="-10" dirty="0"/>
              <a:t>Preprocessing</a:t>
            </a:r>
          </a:p>
        </p:txBody>
      </p:sp>
      <p:sp>
        <p:nvSpPr>
          <p:cNvPr id="3" name="object 3"/>
          <p:cNvSpPr txBox="1">
            <a:spLocks noGrp="1"/>
          </p:cNvSpPr>
          <p:nvPr>
            <p:ph type="body" idx="1"/>
          </p:nvPr>
        </p:nvSpPr>
        <p:spPr>
          <a:xfrm>
            <a:off x="426821" y="1667383"/>
            <a:ext cx="8293100" cy="382156"/>
          </a:xfrm>
          <a:prstGeom prst="rect">
            <a:avLst/>
          </a:prstGeom>
        </p:spPr>
        <p:txBody>
          <a:bodyPr vert="horz" wrap="square" lIns="0" tIns="12700" rIns="0" bIns="0" rtlCol="0">
            <a:spAutoFit/>
          </a:bodyPr>
          <a:lstStyle/>
          <a:p>
            <a:pPr marL="12700" marR="5080" algn="just">
              <a:lnSpc>
                <a:spcPct val="100000"/>
              </a:lnSpc>
              <a:spcBef>
                <a:spcPts val="100"/>
              </a:spcBef>
            </a:pPr>
            <a:r>
              <a:rPr lang="en-IN" spc="-10" dirty="0"/>
              <a:t> </a:t>
            </a:r>
            <a:endParaRPr spc="-10" dirty="0"/>
          </a:p>
        </p:txBody>
      </p:sp>
      <p:grpSp>
        <p:nvGrpSpPr>
          <p:cNvPr id="4" name="object 4"/>
          <p:cNvGrpSpPr/>
          <p:nvPr/>
        </p:nvGrpSpPr>
        <p:grpSpPr>
          <a:xfrm>
            <a:off x="-826" y="-827"/>
            <a:ext cx="9145905" cy="6859905"/>
            <a:chOff x="-826" y="-827"/>
            <a:chExt cx="9145905" cy="6859905"/>
          </a:xfrm>
        </p:grpSpPr>
        <p:sp>
          <p:nvSpPr>
            <p:cNvPr id="5" name="object 5"/>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7644384" y="50"/>
              <a:ext cx="1214627" cy="945210"/>
            </a:xfrm>
            <a:prstGeom prst="rect">
              <a:avLst/>
            </a:prstGeom>
          </p:spPr>
        </p:pic>
        <p:sp>
          <p:nvSpPr>
            <p:cNvPr id="10" name="object 10"/>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390"/>
              </a:lnSpc>
            </a:pPr>
            <a:r>
              <a:rPr spc="-50" dirty="0"/>
              <a:t>1</a:t>
            </a:r>
          </a:p>
          <a:p>
            <a:pPr marL="114300">
              <a:lnSpc>
                <a:spcPts val="1420"/>
              </a:lnSpc>
            </a:pPr>
            <a:r>
              <a:rPr spc="-50" dirty="0"/>
              <a:t>1</a:t>
            </a:r>
          </a:p>
        </p:txBody>
      </p:sp>
      <p:pic>
        <p:nvPicPr>
          <p:cNvPr id="15" name="Image 19">
            <a:extLst>
              <a:ext uri="{FF2B5EF4-FFF2-40B4-BE49-F238E27FC236}">
                <a16:creationId xmlns:a16="http://schemas.microsoft.com/office/drawing/2014/main" id="{3B2FD98E-CFC8-B5E5-5C69-1C2921ADF85B}"/>
              </a:ext>
            </a:extLst>
          </p:cNvPr>
          <p:cNvPicPr>
            <a:picLocks/>
          </p:cNvPicPr>
          <p:nvPr/>
        </p:nvPicPr>
        <p:blipFill>
          <a:blip r:embed="rId3" cstate="print"/>
          <a:stretch>
            <a:fillRect/>
          </a:stretch>
        </p:blipFill>
        <p:spPr>
          <a:xfrm>
            <a:off x="1524000" y="1578270"/>
            <a:ext cx="6324600" cy="50562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091" y="223519"/>
            <a:ext cx="5744210" cy="635000"/>
          </a:xfrm>
          <a:prstGeom prst="rect">
            <a:avLst/>
          </a:prstGeom>
        </p:spPr>
        <p:txBody>
          <a:bodyPr vert="horz" wrap="square" lIns="0" tIns="12065" rIns="0" bIns="0" rtlCol="0">
            <a:spAutoFit/>
          </a:bodyPr>
          <a:lstStyle/>
          <a:p>
            <a:pPr marL="12700">
              <a:lnSpc>
                <a:spcPct val="100000"/>
              </a:lnSpc>
              <a:spcBef>
                <a:spcPts val="95"/>
              </a:spcBef>
            </a:pPr>
            <a:r>
              <a:rPr dirty="0"/>
              <a:t>Implementation</a:t>
            </a:r>
            <a:r>
              <a:rPr spc="-140" dirty="0"/>
              <a:t> </a:t>
            </a:r>
            <a:r>
              <a:rPr dirty="0"/>
              <a:t>&amp;</a:t>
            </a:r>
            <a:r>
              <a:rPr spc="-165" dirty="0"/>
              <a:t> </a:t>
            </a:r>
            <a:r>
              <a:rPr spc="-10" dirty="0"/>
              <a:t>Coding</a:t>
            </a:r>
          </a:p>
        </p:txBody>
      </p:sp>
      <p:sp>
        <p:nvSpPr>
          <p:cNvPr id="3" name="object 3"/>
          <p:cNvSpPr txBox="1"/>
          <p:nvPr/>
        </p:nvSpPr>
        <p:spPr>
          <a:xfrm>
            <a:off x="726643" y="1343860"/>
            <a:ext cx="7920787" cy="5357877"/>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5600" algn="l"/>
              </a:tabLst>
            </a:pPr>
            <a:r>
              <a:rPr sz="2800" b="1" dirty="0">
                <a:latin typeface="Times New Roman" panose="02020603050405020304"/>
                <a:cs typeface="Times New Roman" panose="02020603050405020304"/>
              </a:rPr>
              <a:t>Data</a:t>
            </a:r>
            <a:r>
              <a:rPr sz="2800" b="1" spc="-5" dirty="0">
                <a:latin typeface="Times New Roman" panose="02020603050405020304"/>
                <a:cs typeface="Times New Roman" panose="02020603050405020304"/>
              </a:rPr>
              <a:t> </a:t>
            </a:r>
            <a:r>
              <a:rPr sz="2800" b="1" spc="-10" dirty="0">
                <a:latin typeface="Times New Roman" panose="02020603050405020304"/>
                <a:cs typeface="Times New Roman" panose="02020603050405020304"/>
              </a:rPr>
              <a:t>Processing:</a:t>
            </a:r>
            <a:r>
              <a:rPr lang="en-IN" sz="2800" b="1" spc="-10" dirty="0">
                <a:latin typeface="Times New Roman" panose="02020603050405020304"/>
                <a:cs typeface="Times New Roman" panose="02020603050405020304"/>
              </a:rPr>
              <a:t> </a:t>
            </a:r>
          </a:p>
          <a:p>
            <a:pPr marL="12700">
              <a:lnSpc>
                <a:spcPct val="100000"/>
              </a:lnSpc>
              <a:spcBef>
                <a:spcPts val="100"/>
              </a:spcBef>
              <a:tabLst>
                <a:tab pos="355600" algn="l"/>
              </a:tabLst>
            </a:pPr>
            <a:endParaRPr lang="en-IN" sz="700" b="1" spc="-10" dirty="0">
              <a:latin typeface="Times New Roman" panose="02020603050405020304"/>
              <a:cs typeface="Times New Roman" panose="02020603050405020304"/>
            </a:endParaRPr>
          </a:p>
          <a:p>
            <a:pPr marL="298450" indent="-285750">
              <a:lnSpc>
                <a:spcPct val="100000"/>
              </a:lnSpc>
              <a:spcBef>
                <a:spcPts val="100"/>
              </a:spcBef>
              <a:buFont typeface="Wingdings" panose="05000000000000000000" pitchFamily="2" charset="2"/>
              <a:buChar char="ü"/>
              <a:tabLst>
                <a:tab pos="355600" algn="l"/>
              </a:tabLst>
            </a:pPr>
            <a:r>
              <a:rPr lang="en-IN" sz="2200" b="1" dirty="0">
                <a:latin typeface="Times New Roman" panose="02020603050405020304" pitchFamily="18" charset="0"/>
                <a:cs typeface="Times New Roman" panose="02020603050405020304" pitchFamily="18" charset="0"/>
              </a:rPr>
              <a:t>Missing Value Imputation:</a:t>
            </a:r>
          </a:p>
          <a:p>
            <a:pPr marL="298450" indent="-285750">
              <a:lnSpc>
                <a:spcPct val="100000"/>
              </a:lnSpc>
              <a:spcBef>
                <a:spcPts val="100"/>
              </a:spcBef>
              <a:buFont typeface="Wingdings" panose="05000000000000000000" pitchFamily="2" charset="2"/>
              <a:buChar char="ü"/>
              <a:tabLst>
                <a:tab pos="355600" algn="l"/>
              </a:tabLst>
            </a:pPr>
            <a:endParaRPr lang="en-IN" sz="500" b="1" dirty="0">
              <a:latin typeface="Times New Roman" panose="02020603050405020304" pitchFamily="18" charset="0"/>
              <a:cs typeface="Times New Roman" panose="02020603050405020304" pitchFamily="18" charset="0"/>
            </a:endParaRPr>
          </a:p>
          <a:p>
            <a:pPr marL="355600" indent="-342900">
              <a:lnSpc>
                <a:spcPct val="100000"/>
              </a:lnSpc>
              <a:spcBef>
                <a:spcPts val="100"/>
              </a:spcBef>
              <a:buFont typeface="Arial" panose="020B0604020202020204" pitchFamily="34" charset="0"/>
              <a:buChar char="•"/>
              <a:tabLst>
                <a:tab pos="355600" algn="l"/>
              </a:tabLst>
            </a:pPr>
            <a:r>
              <a:rPr lang="en-US" sz="2200" dirty="0">
                <a:latin typeface="Times New Roman" panose="02020603050405020304" pitchFamily="18" charset="0"/>
                <a:cs typeface="Times New Roman" panose="02020603050405020304" pitchFamily="18" charset="0"/>
              </a:rPr>
              <a:t>Replaced Numerical data missing values with </a:t>
            </a:r>
            <a:r>
              <a:rPr lang="en-US" sz="2200" b="1" dirty="0">
                <a:latin typeface="Times New Roman" panose="02020603050405020304" pitchFamily="18" charset="0"/>
                <a:cs typeface="Times New Roman" panose="02020603050405020304" pitchFamily="18" charset="0"/>
              </a:rPr>
              <a:t>mean</a:t>
            </a:r>
            <a:r>
              <a:rPr lang="en-US" sz="2200" dirty="0">
                <a:latin typeface="Times New Roman" panose="02020603050405020304" pitchFamily="18" charset="0"/>
                <a:cs typeface="Times New Roman" panose="02020603050405020304" pitchFamily="18" charset="0"/>
              </a:rPr>
              <a:t>.</a:t>
            </a:r>
          </a:p>
          <a:p>
            <a:pPr marL="355600" indent="-342900">
              <a:lnSpc>
                <a:spcPct val="100000"/>
              </a:lnSpc>
              <a:spcBef>
                <a:spcPts val="100"/>
              </a:spcBef>
              <a:buFont typeface="Arial" panose="020B0604020202020204" pitchFamily="34" charset="0"/>
              <a:buChar char="•"/>
              <a:tabLst>
                <a:tab pos="355600" algn="l"/>
              </a:tabLst>
            </a:pPr>
            <a:r>
              <a:rPr lang="en-US" sz="2200" dirty="0">
                <a:latin typeface="Times New Roman" panose="02020603050405020304" pitchFamily="18" charset="0"/>
                <a:cs typeface="Times New Roman" panose="02020603050405020304" pitchFamily="18" charset="0"/>
              </a:rPr>
              <a:t>Categorical data </a:t>
            </a:r>
            <a:r>
              <a:rPr lang="en-IN" sz="2200" dirty="0">
                <a:latin typeface="Times New Roman" panose="02020603050405020304" pitchFamily="18" charset="0"/>
                <a:cs typeface="Times New Roman" panose="02020603050405020304" pitchFamily="18" charset="0"/>
              </a:rPr>
              <a:t>filled using </a:t>
            </a:r>
            <a:r>
              <a:rPr lang="en-IN" sz="2200" b="1" dirty="0">
                <a:latin typeface="Times New Roman" panose="02020603050405020304" pitchFamily="18" charset="0"/>
                <a:cs typeface="Times New Roman" panose="02020603050405020304" pitchFamily="18" charset="0"/>
              </a:rPr>
              <a:t>mode.</a:t>
            </a:r>
          </a:p>
          <a:p>
            <a:pPr marL="355600" indent="-342900">
              <a:lnSpc>
                <a:spcPct val="100000"/>
              </a:lnSpc>
              <a:spcBef>
                <a:spcPts val="100"/>
              </a:spcBef>
              <a:buFont typeface="Arial" panose="020B0604020202020204" pitchFamily="34" charset="0"/>
              <a:buChar char="•"/>
              <a:tabLst>
                <a:tab pos="355600" algn="l"/>
              </a:tabLst>
            </a:pPr>
            <a:endParaRPr lang="en-IN" sz="700" b="1" dirty="0">
              <a:latin typeface="Times New Roman" panose="02020603050405020304" pitchFamily="18" charset="0"/>
              <a:cs typeface="Times New Roman" panose="02020603050405020304" pitchFamily="18" charset="0"/>
            </a:endParaRPr>
          </a:p>
          <a:p>
            <a:pPr marL="355600" indent="-342900">
              <a:lnSpc>
                <a:spcPct val="100000"/>
              </a:lnSpc>
              <a:spcBef>
                <a:spcPts val="100"/>
              </a:spcBef>
              <a:buFont typeface="Wingdings" panose="05000000000000000000" pitchFamily="2" charset="2"/>
              <a:buChar char="ü"/>
              <a:tabLst>
                <a:tab pos="355600" algn="l"/>
              </a:tabLst>
            </a:pPr>
            <a:r>
              <a:rPr lang="en-IN" sz="2200" b="1" dirty="0">
                <a:latin typeface="Times New Roman" panose="02020603050405020304" pitchFamily="18" charset="0"/>
                <a:cs typeface="Times New Roman" panose="02020603050405020304" pitchFamily="18" charset="0"/>
              </a:rPr>
              <a:t>Outlier Detection:</a:t>
            </a:r>
          </a:p>
          <a:p>
            <a:pPr marL="355600" indent="-342900">
              <a:lnSpc>
                <a:spcPct val="100000"/>
              </a:lnSpc>
              <a:spcBef>
                <a:spcPts val="100"/>
              </a:spcBef>
              <a:buFont typeface="Wingdings" panose="05000000000000000000" pitchFamily="2" charset="2"/>
              <a:buChar char="ü"/>
              <a:tabLst>
                <a:tab pos="355600" algn="l"/>
              </a:tabLst>
            </a:pPr>
            <a:endParaRPr lang="en-IN" sz="500" b="1" dirty="0">
              <a:latin typeface="Times New Roman" panose="02020603050405020304" pitchFamily="18" charset="0"/>
              <a:cs typeface="Times New Roman" panose="02020603050405020304" pitchFamily="18" charset="0"/>
            </a:endParaRPr>
          </a:p>
          <a:p>
            <a:pPr marL="355600" indent="-342900">
              <a:lnSpc>
                <a:spcPct val="100000"/>
              </a:lnSpc>
              <a:spcBef>
                <a:spcPts val="100"/>
              </a:spcBef>
              <a:buFont typeface="Arial" panose="020B0604020202020204" pitchFamily="34" charset="0"/>
              <a:buChar char="•"/>
              <a:tabLst>
                <a:tab pos="355600" algn="l"/>
              </a:tabLst>
            </a:pPr>
            <a:r>
              <a:rPr lang="en-US" sz="2200" dirty="0">
                <a:latin typeface="Times New Roman" panose="02020603050405020304" pitchFamily="18" charset="0"/>
                <a:cs typeface="Times New Roman" panose="02020603050405020304" pitchFamily="18" charset="0"/>
              </a:rPr>
              <a:t>Applied </a:t>
            </a:r>
            <a:r>
              <a:rPr lang="en-US" sz="2200" b="1" dirty="0">
                <a:latin typeface="Times New Roman" panose="02020603050405020304" pitchFamily="18" charset="0"/>
                <a:cs typeface="Times New Roman" panose="02020603050405020304" pitchFamily="18" charset="0"/>
              </a:rPr>
              <a:t>IQR</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Z-score</a:t>
            </a:r>
            <a:r>
              <a:rPr lang="en-US" sz="2200" dirty="0">
                <a:latin typeface="Times New Roman" panose="02020603050405020304" pitchFamily="18" charset="0"/>
                <a:cs typeface="Times New Roman" panose="02020603050405020304" pitchFamily="18" charset="0"/>
              </a:rPr>
              <a:t> methods.</a:t>
            </a:r>
          </a:p>
          <a:p>
            <a:pPr marL="355600" indent="-342900">
              <a:lnSpc>
                <a:spcPct val="100000"/>
              </a:lnSpc>
              <a:spcBef>
                <a:spcPts val="100"/>
              </a:spcBef>
              <a:buFont typeface="Arial" panose="020B0604020202020204" pitchFamily="34" charset="0"/>
              <a:buChar char="•"/>
              <a:tabLst>
                <a:tab pos="355600" algn="l"/>
              </a:tabLst>
            </a:pPr>
            <a:r>
              <a:rPr lang="en-US" sz="2200" dirty="0">
                <a:latin typeface="Times New Roman" panose="02020603050405020304" pitchFamily="18" charset="0"/>
                <a:cs typeface="Times New Roman" panose="02020603050405020304" pitchFamily="18" charset="0"/>
              </a:rPr>
              <a:t>Removed the outliers obtained from the applied methods.</a:t>
            </a:r>
          </a:p>
          <a:p>
            <a:pPr marL="355600" indent="-342900">
              <a:lnSpc>
                <a:spcPct val="100000"/>
              </a:lnSpc>
              <a:spcBef>
                <a:spcPts val="100"/>
              </a:spcBef>
              <a:buFont typeface="Arial" panose="020B0604020202020204" pitchFamily="34" charset="0"/>
              <a:buChar char="•"/>
              <a:tabLst>
                <a:tab pos="355600" algn="l"/>
              </a:tabLst>
            </a:pPr>
            <a:endParaRPr lang="en-US" sz="700" dirty="0">
              <a:latin typeface="Times New Roman" panose="02020603050405020304" pitchFamily="18" charset="0"/>
              <a:cs typeface="Times New Roman" panose="02020603050405020304" pitchFamily="18" charset="0"/>
            </a:endParaRPr>
          </a:p>
          <a:p>
            <a:pPr marL="355600" indent="-342900">
              <a:lnSpc>
                <a:spcPct val="100000"/>
              </a:lnSpc>
              <a:spcBef>
                <a:spcPts val="100"/>
              </a:spcBef>
              <a:buFont typeface="Wingdings" panose="05000000000000000000" pitchFamily="2" charset="2"/>
              <a:buChar char="ü"/>
              <a:tabLst>
                <a:tab pos="355600" algn="l"/>
              </a:tabLst>
            </a:pPr>
            <a:r>
              <a:rPr lang="en-US" sz="2200" b="1" dirty="0">
                <a:latin typeface="Times New Roman" panose="02020603050405020304" pitchFamily="18" charset="0"/>
                <a:cs typeface="Times New Roman" panose="02020603050405020304" pitchFamily="18" charset="0"/>
              </a:rPr>
              <a:t>Data Scaling: </a:t>
            </a:r>
          </a:p>
          <a:p>
            <a:pPr marL="355600" indent="-342900">
              <a:lnSpc>
                <a:spcPct val="100000"/>
              </a:lnSpc>
              <a:spcBef>
                <a:spcPts val="100"/>
              </a:spcBef>
              <a:buFont typeface="Wingdings" panose="05000000000000000000" pitchFamily="2" charset="2"/>
              <a:buChar char="ü"/>
              <a:tabLst>
                <a:tab pos="355600" algn="l"/>
              </a:tabLst>
            </a:pPr>
            <a:endParaRPr lang="en-US" sz="500" b="1" dirty="0">
              <a:latin typeface="Times New Roman" panose="02020603050405020304" pitchFamily="18" charset="0"/>
              <a:cs typeface="Times New Roman" panose="02020603050405020304" pitchFamily="18" charset="0"/>
            </a:endParaRPr>
          </a:p>
          <a:p>
            <a:pPr marL="355600" indent="-342900">
              <a:lnSpc>
                <a:spcPct val="100000"/>
              </a:lnSpc>
              <a:spcBef>
                <a:spcPts val="100"/>
              </a:spcBef>
              <a:buFont typeface="Arial" panose="020B0604020202020204" pitchFamily="34" charset="0"/>
              <a:buChar char="•"/>
              <a:tabLst>
                <a:tab pos="355600" algn="l"/>
              </a:tabLst>
            </a:pPr>
            <a:r>
              <a:rPr lang="en-US" sz="2200" dirty="0">
                <a:latin typeface="Times New Roman" panose="02020603050405020304" pitchFamily="18" charset="0"/>
                <a:cs typeface="Times New Roman" panose="02020603050405020304" pitchFamily="18" charset="0"/>
              </a:rPr>
              <a:t>RFM values are standardized using </a:t>
            </a:r>
            <a:r>
              <a:rPr lang="en-US" sz="2200" dirty="0" err="1">
                <a:latin typeface="Times New Roman" panose="02020603050405020304" pitchFamily="18" charset="0"/>
                <a:cs typeface="Times New Roman" panose="02020603050405020304" pitchFamily="18" charset="0"/>
              </a:rPr>
              <a:t>StandardScaler</a:t>
            </a:r>
            <a:r>
              <a:rPr lang="en-US" sz="2200" dirty="0">
                <a:latin typeface="Times New Roman" panose="02020603050405020304" pitchFamily="18" charset="0"/>
                <a:cs typeface="Times New Roman" panose="02020603050405020304" pitchFamily="18" charset="0"/>
              </a:rPr>
              <a:t> to ensure that each feature has equal weight in the clustering algorithms.</a:t>
            </a:r>
          </a:p>
          <a:p>
            <a:pPr marL="171450" indent="-171450">
              <a:lnSpc>
                <a:spcPct val="100000"/>
              </a:lnSpc>
              <a:spcBef>
                <a:spcPts val="125"/>
              </a:spcBef>
              <a:buFont typeface="Arial" panose="020B0604020202020204" pitchFamily="34" charset="0"/>
              <a:buChar char="•"/>
            </a:pPr>
            <a:endParaRPr sz="2200" dirty="0">
              <a:latin typeface="Times New Roman" panose="02020603050405020304" pitchFamily="18" charset="0"/>
              <a:cs typeface="Times New Roman" panose="02020603050405020304" pitchFamily="18" charset="0"/>
            </a:endParaRPr>
          </a:p>
          <a:p>
            <a:pPr marL="355600" indent="-342900">
              <a:lnSpc>
                <a:spcPct val="100000"/>
              </a:lnSpc>
              <a:buFont typeface="Arial" panose="020B0604020202020204" pitchFamily="34" charset="0"/>
              <a:buChar char="•"/>
              <a:tabLst>
                <a:tab pos="317500" algn="l"/>
              </a:tabLst>
            </a:pPr>
            <a:endParaRPr sz="2200" dirty="0">
              <a:latin typeface="Times New Roman" panose="02020603050405020304"/>
              <a:cs typeface="Times New Roman" panose="02020603050405020304"/>
            </a:endParaRPr>
          </a:p>
          <a:p>
            <a:pPr>
              <a:lnSpc>
                <a:spcPct val="100000"/>
              </a:lnSpc>
              <a:spcBef>
                <a:spcPts val="120"/>
              </a:spcBef>
            </a:pPr>
            <a:endParaRPr sz="2400" dirty="0">
              <a:latin typeface="Times New Roman" panose="02020603050405020304"/>
              <a:cs typeface="Times New Roman" panose="02020603050405020304"/>
            </a:endParaRPr>
          </a:p>
        </p:txBody>
      </p:sp>
      <p:grpSp>
        <p:nvGrpSpPr>
          <p:cNvPr id="4" name="object 4"/>
          <p:cNvGrpSpPr/>
          <p:nvPr/>
        </p:nvGrpSpPr>
        <p:grpSpPr>
          <a:xfrm>
            <a:off x="-826" y="-827"/>
            <a:ext cx="9145905" cy="6859905"/>
            <a:chOff x="-826" y="-827"/>
            <a:chExt cx="9145905" cy="6859905"/>
          </a:xfrm>
        </p:grpSpPr>
        <p:sp>
          <p:nvSpPr>
            <p:cNvPr id="5" name="object 5"/>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7644384" y="50"/>
              <a:ext cx="1214627" cy="945210"/>
            </a:xfrm>
            <a:prstGeom prst="rect">
              <a:avLst/>
            </a:prstGeom>
          </p:spPr>
        </p:pic>
        <p:sp>
          <p:nvSpPr>
            <p:cNvPr id="10" name="object 10"/>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390"/>
              </a:lnSpc>
            </a:pPr>
            <a:r>
              <a:rPr spc="-50" dirty="0"/>
              <a:t>1</a:t>
            </a:r>
          </a:p>
          <a:p>
            <a:pPr marL="114300">
              <a:lnSpc>
                <a:spcPts val="1420"/>
              </a:lnSpc>
            </a:pPr>
            <a:r>
              <a:rPr spc="-50" dirty="0"/>
              <a:t>3</a:t>
            </a:r>
          </a:p>
        </p:txBody>
      </p:sp>
      <p:sp>
        <p:nvSpPr>
          <p:cNvPr id="16" name="Rectangle 3"/>
          <p:cNvSpPr>
            <a:spLocks noChangeArrowheads="1"/>
          </p:cNvSpPr>
          <p:nvPr/>
        </p:nvSpPr>
        <p:spPr bwMode="auto">
          <a:xfrm>
            <a:off x="0" y="-230833"/>
            <a:ext cx="2055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6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091" y="223519"/>
            <a:ext cx="5744210" cy="635000"/>
          </a:xfrm>
          <a:prstGeom prst="rect">
            <a:avLst/>
          </a:prstGeom>
        </p:spPr>
        <p:txBody>
          <a:bodyPr vert="horz" wrap="square" lIns="0" tIns="12065" rIns="0" bIns="0" rtlCol="0">
            <a:spAutoFit/>
          </a:bodyPr>
          <a:lstStyle/>
          <a:p>
            <a:pPr marL="12700">
              <a:lnSpc>
                <a:spcPct val="100000"/>
              </a:lnSpc>
              <a:spcBef>
                <a:spcPts val="95"/>
              </a:spcBef>
            </a:pPr>
            <a:r>
              <a:rPr dirty="0"/>
              <a:t>Implementation</a:t>
            </a:r>
            <a:r>
              <a:rPr spc="-140" dirty="0"/>
              <a:t> </a:t>
            </a:r>
            <a:r>
              <a:rPr dirty="0"/>
              <a:t>&amp;</a:t>
            </a:r>
            <a:r>
              <a:rPr spc="-165" dirty="0"/>
              <a:t> </a:t>
            </a:r>
            <a:r>
              <a:rPr spc="-10" dirty="0"/>
              <a:t>Coding</a:t>
            </a:r>
          </a:p>
        </p:txBody>
      </p:sp>
      <p:sp>
        <p:nvSpPr>
          <p:cNvPr id="3" name="object 3"/>
          <p:cNvSpPr txBox="1"/>
          <p:nvPr/>
        </p:nvSpPr>
        <p:spPr>
          <a:xfrm>
            <a:off x="726008" y="1489305"/>
            <a:ext cx="8049057" cy="4272965"/>
          </a:xfrm>
          <a:prstGeom prst="rect">
            <a:avLst/>
          </a:prstGeom>
        </p:spPr>
        <p:txBody>
          <a:bodyPr vert="horz" wrap="square" lIns="0" tIns="12700" rIns="0" bIns="0" rtlCol="0">
            <a:spAutoFit/>
          </a:bodyPr>
          <a:lstStyle/>
          <a:p>
            <a:pPr algn="l"/>
            <a:r>
              <a:rPr lang="en-IN" sz="2800" b="1" i="0" u="none" strike="noStrike" baseline="0" dirty="0">
                <a:solidFill>
                  <a:srgbClr val="000000"/>
                </a:solidFill>
                <a:latin typeface="Times New Roman" panose="02020603050405020304" pitchFamily="18" charset="0"/>
              </a:rPr>
              <a:t>Model Building:</a:t>
            </a:r>
            <a:endParaRPr lang="en-IN" sz="2800" b="0" i="0" u="none" strike="noStrike" baseline="0" dirty="0">
              <a:solidFill>
                <a:srgbClr val="000000"/>
              </a:solidFill>
              <a:latin typeface="Times New Roman" panose="02020603050405020304" pitchFamily="18" charset="0"/>
            </a:endParaRPr>
          </a:p>
          <a:p>
            <a:pPr algn="l"/>
            <a:r>
              <a:rPr lang="en-IN" sz="3600" b="0" i="0" u="none" strike="noStrike" baseline="0" dirty="0">
                <a:solidFill>
                  <a:srgbClr val="000000"/>
                </a:solidFill>
                <a:latin typeface="Times New Roman" panose="02020603050405020304" pitchFamily="18" charset="0"/>
              </a:rPr>
              <a:t>•</a:t>
            </a:r>
            <a:r>
              <a:rPr lang="en-IN" sz="2200" b="0" i="0" u="none" strike="noStrike" baseline="0" dirty="0">
                <a:solidFill>
                  <a:srgbClr val="000000"/>
                </a:solidFill>
                <a:latin typeface="Times New Roman" panose="02020603050405020304" pitchFamily="18" charset="0"/>
              </a:rPr>
              <a:t>Train multiple clustering models (e.g., K-Means, DBSCAN, Hierarchical Clustering).</a:t>
            </a:r>
          </a:p>
          <a:p>
            <a:pPr algn="l"/>
            <a:r>
              <a:rPr lang="en-IN" sz="2200" b="0" i="0" u="none" strike="noStrike" baseline="0" dirty="0">
                <a:solidFill>
                  <a:srgbClr val="000000"/>
                </a:solidFill>
                <a:latin typeface="Times New Roman" panose="02020603050405020304" pitchFamily="18" charset="0"/>
              </a:rPr>
              <a:t>•Optimize hyperparameters like the number of clusters.</a:t>
            </a:r>
          </a:p>
          <a:p>
            <a:pPr algn="l"/>
            <a:r>
              <a:rPr lang="en-IN" sz="2200" b="0" i="0" u="none" strike="noStrike" baseline="0" dirty="0">
                <a:solidFill>
                  <a:srgbClr val="000000"/>
                </a:solidFill>
                <a:latin typeface="Times New Roman" panose="02020603050405020304" pitchFamily="18" charset="0"/>
              </a:rPr>
              <a:t>•Compare clustering performance using evaluation metrics.</a:t>
            </a:r>
          </a:p>
          <a:p>
            <a:pPr algn="l"/>
            <a:r>
              <a:rPr lang="en-IN" sz="2800" b="0" i="0" u="none" strike="noStrike" baseline="0" dirty="0">
                <a:solidFill>
                  <a:srgbClr val="000000"/>
                </a:solidFill>
                <a:latin typeface="Times New Roman" panose="02020603050405020304" pitchFamily="18" charset="0"/>
              </a:rPr>
              <a:t>•</a:t>
            </a:r>
            <a:r>
              <a:rPr lang="en-IN" sz="2200" b="0" i="0" u="none" strike="noStrike" baseline="0" dirty="0">
                <a:solidFill>
                  <a:srgbClr val="000000"/>
                </a:solidFill>
                <a:latin typeface="Times New Roman" panose="02020603050405020304" pitchFamily="18" charset="0"/>
              </a:rPr>
              <a:t>Select the best-performing segmentation model.</a:t>
            </a:r>
          </a:p>
          <a:p>
            <a:pPr algn="l"/>
            <a:r>
              <a:rPr lang="en-IN" sz="2800" b="1" i="0" u="none" strike="noStrike" baseline="0" dirty="0">
                <a:solidFill>
                  <a:srgbClr val="000000"/>
                </a:solidFill>
                <a:latin typeface="Times New Roman" panose="02020603050405020304" pitchFamily="18" charset="0"/>
              </a:rPr>
              <a:t>Model Evaluation:</a:t>
            </a:r>
          </a:p>
          <a:p>
            <a:pPr algn="l"/>
            <a:r>
              <a:rPr lang="en-IN" sz="2800" b="0" i="0" u="none" strike="noStrike" baseline="0" dirty="0">
                <a:solidFill>
                  <a:srgbClr val="000000"/>
                </a:solidFill>
                <a:latin typeface="Times New Roman" panose="02020603050405020304" pitchFamily="18" charset="0"/>
              </a:rPr>
              <a:t>•</a:t>
            </a:r>
            <a:r>
              <a:rPr lang="en-IN" sz="2200" b="0" i="0" u="none" strike="noStrike" baseline="0" dirty="0">
                <a:solidFill>
                  <a:srgbClr val="000000"/>
                </a:solidFill>
                <a:latin typeface="Times New Roman" panose="02020603050405020304" pitchFamily="18" charset="0"/>
              </a:rPr>
              <a:t>Evaluate clusters using silhouette score, </a:t>
            </a:r>
            <a:r>
              <a:rPr lang="en-IN" sz="2200" b="0" i="0" u="none" strike="noStrike" baseline="0" dirty="0" err="1">
                <a:solidFill>
                  <a:srgbClr val="000000"/>
                </a:solidFill>
                <a:latin typeface="Times New Roman" panose="02020603050405020304" pitchFamily="18" charset="0"/>
              </a:rPr>
              <a:t>Calinski-Harabasz</a:t>
            </a:r>
            <a:r>
              <a:rPr lang="en-IN" sz="2200" b="0" i="0" u="none" strike="noStrike" baseline="0" dirty="0">
                <a:solidFill>
                  <a:srgbClr val="000000"/>
                </a:solidFill>
                <a:latin typeface="Times New Roman" panose="02020603050405020304" pitchFamily="18" charset="0"/>
              </a:rPr>
              <a:t> Index, etc.</a:t>
            </a:r>
          </a:p>
          <a:p>
            <a:pPr algn="l"/>
            <a:r>
              <a:rPr lang="en-IN" sz="2200" b="0" i="0" u="none" strike="noStrike" baseline="0" dirty="0">
                <a:solidFill>
                  <a:srgbClr val="000000"/>
                </a:solidFill>
                <a:latin typeface="Times New Roman" panose="02020603050405020304" pitchFamily="18" charset="0"/>
              </a:rPr>
              <a:t>•Visualize clustering results using  t-SNE.</a:t>
            </a:r>
          </a:p>
          <a:p>
            <a:pPr algn="l"/>
            <a:r>
              <a:rPr lang="en-IN" sz="2200" b="0" i="0" u="none" strike="noStrike" baseline="0" dirty="0">
                <a:solidFill>
                  <a:srgbClr val="000000"/>
                </a:solidFill>
                <a:latin typeface="Times New Roman" panose="02020603050405020304" pitchFamily="18" charset="0"/>
              </a:rPr>
              <a:t>•Test segmentation on new customer data.</a:t>
            </a:r>
          </a:p>
          <a:p>
            <a:pPr>
              <a:lnSpc>
                <a:spcPct val="100000"/>
              </a:lnSpc>
              <a:spcBef>
                <a:spcPts val="125"/>
              </a:spcBef>
            </a:pPr>
            <a:endParaRPr sz="2000" dirty="0">
              <a:latin typeface="Times New Roman" panose="02020603050405020304"/>
              <a:cs typeface="Times New Roman" panose="02020603050405020304"/>
            </a:endParaRPr>
          </a:p>
        </p:txBody>
      </p:sp>
      <p:grpSp>
        <p:nvGrpSpPr>
          <p:cNvPr id="4" name="object 4"/>
          <p:cNvGrpSpPr/>
          <p:nvPr/>
        </p:nvGrpSpPr>
        <p:grpSpPr>
          <a:xfrm>
            <a:off x="-826" y="-827"/>
            <a:ext cx="9145905" cy="6859905"/>
            <a:chOff x="-826" y="-827"/>
            <a:chExt cx="9145905" cy="6859905"/>
          </a:xfrm>
        </p:grpSpPr>
        <p:sp>
          <p:nvSpPr>
            <p:cNvPr id="5" name="object 5"/>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7644384" y="50"/>
              <a:ext cx="1214627" cy="945210"/>
            </a:xfrm>
            <a:prstGeom prst="rect">
              <a:avLst/>
            </a:prstGeom>
          </p:spPr>
        </p:pic>
        <p:sp>
          <p:nvSpPr>
            <p:cNvPr id="10" name="object 10"/>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390"/>
              </a:lnSpc>
            </a:pPr>
            <a:r>
              <a:rPr spc="-50" dirty="0"/>
              <a:t>1</a:t>
            </a:r>
          </a:p>
          <a:p>
            <a:pPr marL="114300">
              <a:lnSpc>
                <a:spcPts val="1420"/>
              </a:lnSpc>
            </a:pPr>
            <a:r>
              <a:rPr spc="-50" dirty="0"/>
              <a:t>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091" y="223519"/>
            <a:ext cx="5744210" cy="635000"/>
          </a:xfrm>
          <a:prstGeom prst="rect">
            <a:avLst/>
          </a:prstGeom>
        </p:spPr>
        <p:txBody>
          <a:bodyPr vert="horz" wrap="square" lIns="0" tIns="12065" rIns="0" bIns="0" rtlCol="0">
            <a:spAutoFit/>
          </a:bodyPr>
          <a:lstStyle/>
          <a:p>
            <a:pPr marL="12700">
              <a:lnSpc>
                <a:spcPct val="100000"/>
              </a:lnSpc>
              <a:spcBef>
                <a:spcPts val="95"/>
              </a:spcBef>
            </a:pPr>
            <a:r>
              <a:rPr dirty="0"/>
              <a:t>Implementation</a:t>
            </a:r>
            <a:r>
              <a:rPr spc="-140" dirty="0"/>
              <a:t> </a:t>
            </a:r>
            <a:r>
              <a:rPr dirty="0"/>
              <a:t>&amp;</a:t>
            </a:r>
            <a:r>
              <a:rPr spc="-165" dirty="0"/>
              <a:t> </a:t>
            </a:r>
            <a:r>
              <a:rPr spc="-10" dirty="0"/>
              <a:t>Coding</a:t>
            </a:r>
          </a:p>
        </p:txBody>
      </p:sp>
      <p:sp>
        <p:nvSpPr>
          <p:cNvPr id="3" name="object 3"/>
          <p:cNvSpPr txBox="1"/>
          <p:nvPr/>
        </p:nvSpPr>
        <p:spPr>
          <a:xfrm>
            <a:off x="673100" y="1035177"/>
            <a:ext cx="8089900" cy="4998163"/>
          </a:xfrm>
          <a:prstGeom prst="rect">
            <a:avLst/>
          </a:prstGeom>
        </p:spPr>
        <p:txBody>
          <a:bodyPr vert="horz" wrap="square" lIns="0" tIns="12065" rIns="0" bIns="0" rtlCol="0">
            <a:spAutoFit/>
          </a:bodyPr>
          <a:lstStyle/>
          <a:p>
            <a:pPr algn="just"/>
            <a:r>
              <a:rPr lang="en-US" sz="3200" b="1" i="0" u="sng" strike="noStrike" baseline="0" dirty="0">
                <a:solidFill>
                  <a:srgbClr val="000000"/>
                </a:solidFill>
                <a:latin typeface="Times New Roman" panose="02020603050405020304" pitchFamily="18" charset="0"/>
              </a:rPr>
              <a:t>Machine Learning Models:</a:t>
            </a:r>
          </a:p>
          <a:p>
            <a:pPr algn="just"/>
            <a:endParaRPr lang="en-US" sz="2800" i="0" u="none" strike="noStrike" baseline="0" dirty="0">
              <a:solidFill>
                <a:srgbClr val="000000"/>
              </a:solidFill>
              <a:latin typeface="Times New Roman" panose="02020603050405020304" pitchFamily="18" charset="0"/>
            </a:endParaRPr>
          </a:p>
          <a:p>
            <a:pPr algn="just"/>
            <a:r>
              <a:rPr lang="en-US" sz="2200" b="1" i="0" u="none" strike="noStrike" baseline="0" dirty="0">
                <a:solidFill>
                  <a:srgbClr val="000000"/>
                </a:solidFill>
                <a:latin typeface="Times New Roman" panose="02020603050405020304" pitchFamily="18" charset="0"/>
              </a:rPr>
              <a:t>K-Means Clustering:</a:t>
            </a:r>
          </a:p>
          <a:p>
            <a:pPr algn="just"/>
            <a:r>
              <a:rPr lang="en-US" sz="2200" i="0" u="none" strike="noStrike" baseline="0" dirty="0">
                <a:solidFill>
                  <a:srgbClr val="000000"/>
                </a:solidFill>
                <a:latin typeface="Times New Roman" panose="02020603050405020304" pitchFamily="18" charset="0"/>
              </a:rPr>
              <a:t>•Assigns customers to K clusters based on distance.</a:t>
            </a:r>
          </a:p>
          <a:p>
            <a:pPr algn="just"/>
            <a:r>
              <a:rPr lang="en-US" sz="2200" i="0" u="none" strike="noStrike" baseline="0" dirty="0">
                <a:solidFill>
                  <a:srgbClr val="000000"/>
                </a:solidFill>
                <a:latin typeface="Times New Roman" panose="02020603050405020304" pitchFamily="18" charset="0"/>
              </a:rPr>
              <a:t>•Works well with structured data.</a:t>
            </a:r>
          </a:p>
          <a:p>
            <a:pPr algn="just"/>
            <a:endParaRPr lang="en-US" sz="2200" i="0" u="none" strike="noStrike" baseline="0" dirty="0">
              <a:solidFill>
                <a:srgbClr val="000000"/>
              </a:solidFill>
              <a:latin typeface="Times New Roman" panose="02020603050405020304" pitchFamily="18" charset="0"/>
            </a:endParaRPr>
          </a:p>
          <a:p>
            <a:pPr algn="just"/>
            <a:r>
              <a:rPr lang="en-US" sz="2200" b="1" i="0" u="none" strike="noStrike" baseline="0" dirty="0">
                <a:solidFill>
                  <a:srgbClr val="000000"/>
                </a:solidFill>
                <a:latin typeface="Times New Roman" panose="02020603050405020304" pitchFamily="18" charset="0"/>
              </a:rPr>
              <a:t>DBSCAN (Density-Based Spatial Clustering of Applications with Noise):</a:t>
            </a:r>
          </a:p>
          <a:p>
            <a:pPr algn="just"/>
            <a:r>
              <a:rPr lang="en-US" sz="2200" i="0" u="none" strike="noStrike" baseline="0" dirty="0">
                <a:solidFill>
                  <a:srgbClr val="000000"/>
                </a:solidFill>
                <a:latin typeface="Times New Roman" panose="02020603050405020304" pitchFamily="18" charset="0"/>
              </a:rPr>
              <a:t>•Identifies clusters based on density.</a:t>
            </a:r>
          </a:p>
          <a:p>
            <a:pPr algn="just"/>
            <a:r>
              <a:rPr lang="en-US" sz="2200" i="0" u="none" strike="noStrike" baseline="0" dirty="0">
                <a:solidFill>
                  <a:srgbClr val="000000"/>
                </a:solidFill>
                <a:latin typeface="Times New Roman" panose="02020603050405020304" pitchFamily="18" charset="0"/>
              </a:rPr>
              <a:t>•Handles noisy and imbalanced datasets better than K-Means.</a:t>
            </a:r>
          </a:p>
          <a:p>
            <a:pPr algn="just"/>
            <a:endParaRPr lang="en-US" sz="2200" i="0" u="none" strike="noStrike" baseline="0" dirty="0">
              <a:solidFill>
                <a:srgbClr val="000000"/>
              </a:solidFill>
              <a:latin typeface="Times New Roman" panose="02020603050405020304" pitchFamily="18" charset="0"/>
            </a:endParaRPr>
          </a:p>
          <a:p>
            <a:pPr algn="just"/>
            <a:r>
              <a:rPr lang="en-US" sz="2200" b="1" i="0" u="none" strike="noStrike" baseline="0" dirty="0">
                <a:solidFill>
                  <a:srgbClr val="000000"/>
                </a:solidFill>
                <a:latin typeface="Times New Roman" panose="02020603050405020304" pitchFamily="18" charset="0"/>
              </a:rPr>
              <a:t>Hierarchical Clustering:</a:t>
            </a:r>
          </a:p>
          <a:p>
            <a:pPr algn="just"/>
            <a:r>
              <a:rPr lang="en-US" sz="2200" i="0" u="none" strike="noStrike" baseline="0" dirty="0">
                <a:solidFill>
                  <a:srgbClr val="000000"/>
                </a:solidFill>
                <a:latin typeface="Times New Roman" panose="02020603050405020304" pitchFamily="18" charset="0"/>
              </a:rPr>
              <a:t>•Creates a hierarchy of clusters.</a:t>
            </a:r>
          </a:p>
          <a:p>
            <a:pPr algn="just"/>
            <a:r>
              <a:rPr lang="en-US" sz="2200" i="0" u="none" strike="noStrike" baseline="0" dirty="0">
                <a:solidFill>
                  <a:srgbClr val="000000"/>
                </a:solidFill>
                <a:latin typeface="Times New Roman" panose="02020603050405020304" pitchFamily="18" charset="0"/>
              </a:rPr>
              <a:t>•Useful for understanding relationships between customer groups.</a:t>
            </a:r>
          </a:p>
        </p:txBody>
      </p:sp>
      <p:grpSp>
        <p:nvGrpSpPr>
          <p:cNvPr id="4" name="object 4"/>
          <p:cNvGrpSpPr/>
          <p:nvPr/>
        </p:nvGrpSpPr>
        <p:grpSpPr>
          <a:xfrm>
            <a:off x="-826" y="-827"/>
            <a:ext cx="9145905" cy="6859905"/>
            <a:chOff x="-826" y="-827"/>
            <a:chExt cx="9145905" cy="6859905"/>
          </a:xfrm>
        </p:grpSpPr>
        <p:sp>
          <p:nvSpPr>
            <p:cNvPr id="5" name="object 5"/>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7644384" y="50"/>
              <a:ext cx="1214627" cy="945210"/>
            </a:xfrm>
            <a:prstGeom prst="rect">
              <a:avLst/>
            </a:prstGeom>
          </p:spPr>
        </p:pic>
        <p:sp>
          <p:nvSpPr>
            <p:cNvPr id="10" name="object 10"/>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390"/>
              </a:lnSpc>
            </a:pPr>
            <a:r>
              <a:rPr spc="-50" dirty="0"/>
              <a:t>1</a:t>
            </a:r>
          </a:p>
          <a:p>
            <a:pPr marL="114300">
              <a:lnSpc>
                <a:spcPts val="1420"/>
              </a:lnSpc>
            </a:pPr>
            <a:r>
              <a:rPr spc="-50" dirty="0"/>
              <a:t>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A39AEFE-DEB6-8315-5463-D837C73B125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857CE74-3B84-2BDF-4609-BCCC2279588C}"/>
              </a:ext>
            </a:extLst>
          </p:cNvPr>
          <p:cNvSpPr txBox="1">
            <a:spLocks noGrp="1"/>
          </p:cNvSpPr>
          <p:nvPr>
            <p:ph type="title"/>
          </p:nvPr>
        </p:nvSpPr>
        <p:spPr>
          <a:xfrm>
            <a:off x="609091" y="223519"/>
            <a:ext cx="5744210" cy="635000"/>
          </a:xfrm>
          <a:prstGeom prst="rect">
            <a:avLst/>
          </a:prstGeom>
        </p:spPr>
        <p:txBody>
          <a:bodyPr vert="horz" wrap="square" lIns="0" tIns="12065" rIns="0" bIns="0" rtlCol="0">
            <a:spAutoFit/>
          </a:bodyPr>
          <a:lstStyle/>
          <a:p>
            <a:pPr marL="12700">
              <a:lnSpc>
                <a:spcPct val="100000"/>
              </a:lnSpc>
              <a:spcBef>
                <a:spcPts val="95"/>
              </a:spcBef>
            </a:pPr>
            <a:r>
              <a:rPr dirty="0"/>
              <a:t>Implementation</a:t>
            </a:r>
            <a:r>
              <a:rPr spc="-140" dirty="0"/>
              <a:t> </a:t>
            </a:r>
            <a:r>
              <a:rPr dirty="0"/>
              <a:t>&amp;</a:t>
            </a:r>
            <a:r>
              <a:rPr spc="-165" dirty="0"/>
              <a:t> </a:t>
            </a:r>
            <a:r>
              <a:rPr spc="-10" dirty="0"/>
              <a:t>Coding</a:t>
            </a:r>
          </a:p>
        </p:txBody>
      </p:sp>
      <p:sp>
        <p:nvSpPr>
          <p:cNvPr id="3" name="object 3">
            <a:extLst>
              <a:ext uri="{FF2B5EF4-FFF2-40B4-BE49-F238E27FC236}">
                <a16:creationId xmlns:a16="http://schemas.microsoft.com/office/drawing/2014/main" id="{F6E877B9-F7A2-779B-13E7-D7C9A99FC83F}"/>
              </a:ext>
            </a:extLst>
          </p:cNvPr>
          <p:cNvSpPr txBox="1"/>
          <p:nvPr/>
        </p:nvSpPr>
        <p:spPr>
          <a:xfrm>
            <a:off x="673100" y="1035177"/>
            <a:ext cx="8089900" cy="4228722"/>
          </a:xfrm>
          <a:prstGeom prst="rect">
            <a:avLst/>
          </a:prstGeom>
        </p:spPr>
        <p:txBody>
          <a:bodyPr vert="horz" wrap="square" lIns="0" tIns="12065" rIns="0" bIns="0" rtlCol="0">
            <a:spAutoFit/>
          </a:bodyPr>
          <a:lstStyle/>
          <a:p>
            <a:pPr algn="just"/>
            <a:r>
              <a:rPr lang="en-US" sz="3200" b="1" i="0" u="sng" strike="noStrike" baseline="0" dirty="0">
                <a:solidFill>
                  <a:srgbClr val="000000"/>
                </a:solidFill>
                <a:latin typeface="Times New Roman" panose="02020603050405020304" pitchFamily="18" charset="0"/>
              </a:rPr>
              <a:t>Machine Learning Models:</a:t>
            </a:r>
          </a:p>
          <a:p>
            <a:pPr algn="just"/>
            <a:endParaRPr lang="en-US" sz="2200" i="0" u="none" strike="noStrike" baseline="0" dirty="0">
              <a:solidFill>
                <a:srgbClr val="000000"/>
              </a:solidFill>
              <a:latin typeface="Times New Roman" panose="02020603050405020304" pitchFamily="18" charset="0"/>
            </a:endParaRPr>
          </a:p>
          <a:p>
            <a:pPr algn="just"/>
            <a:r>
              <a:rPr lang="en-US" sz="2200" b="1" i="0" u="none" strike="noStrike" baseline="0" dirty="0">
                <a:solidFill>
                  <a:srgbClr val="000000"/>
                </a:solidFill>
                <a:latin typeface="Times New Roman" panose="02020603050405020304" pitchFamily="18" charset="0"/>
              </a:rPr>
              <a:t>Deep Embedded Clustering (DEC):</a:t>
            </a:r>
          </a:p>
          <a:p>
            <a:pPr algn="just"/>
            <a:endParaRPr lang="en-US" sz="2200" b="1" i="0" u="none" strike="noStrike" baseline="0" dirty="0">
              <a:solidFill>
                <a:srgbClr val="000000"/>
              </a:solidFill>
              <a:latin typeface="Times New Roman" panose="02020603050405020304" pitchFamily="18" charset="0"/>
            </a:endParaRPr>
          </a:p>
          <a:p>
            <a:pPr algn="just"/>
            <a:r>
              <a:rPr lang="en-US" sz="2200" i="0" u="none" strike="noStrike" baseline="0" dirty="0">
                <a:solidFill>
                  <a:srgbClr val="000000"/>
                </a:solidFill>
                <a:latin typeface="Times New Roman" panose="02020603050405020304" pitchFamily="18" charset="0"/>
              </a:rPr>
              <a:t>•Uses deep learning to learn cluster-friendly embeddings.</a:t>
            </a:r>
          </a:p>
          <a:p>
            <a:pPr algn="just"/>
            <a:r>
              <a:rPr lang="en-US" sz="2200" i="0" u="none" strike="noStrike" baseline="0" dirty="0">
                <a:solidFill>
                  <a:srgbClr val="000000"/>
                </a:solidFill>
                <a:latin typeface="Times New Roman" panose="02020603050405020304" pitchFamily="18" charset="0"/>
              </a:rPr>
              <a:t>•Reduces dimensionality and improves cluster quality.</a:t>
            </a:r>
          </a:p>
          <a:p>
            <a:pPr algn="just"/>
            <a:r>
              <a:rPr lang="en-US" sz="2200" i="0" u="none" strike="noStrike" baseline="0" dirty="0">
                <a:solidFill>
                  <a:srgbClr val="000000"/>
                </a:solidFill>
                <a:latin typeface="Times New Roman" panose="02020603050405020304" pitchFamily="18" charset="0"/>
              </a:rPr>
              <a:t>•More effective for complex customer behavior analysis.</a:t>
            </a:r>
          </a:p>
          <a:p>
            <a:pPr algn="just"/>
            <a:r>
              <a:rPr lang="en-US" sz="2200" i="0" u="none" strike="noStrike" baseline="0" dirty="0">
                <a:solidFill>
                  <a:srgbClr val="000000"/>
                </a:solidFill>
                <a:latin typeface="Times New Roman" panose="02020603050405020304" pitchFamily="18" charset="0"/>
              </a:rPr>
              <a:t>    </a:t>
            </a:r>
          </a:p>
          <a:p>
            <a:pPr algn="just"/>
            <a:r>
              <a:rPr lang="en-US" sz="2200" i="0" u="none" strike="noStrike" baseline="0" dirty="0">
                <a:solidFill>
                  <a:srgbClr val="000000"/>
                </a:solidFill>
                <a:latin typeface="Times New Roman" panose="02020603050405020304" pitchFamily="18" charset="0"/>
              </a:rPr>
              <a:t>By implementing DEC along with traditional clustering models, we aim to achieve high accuracy in customer segmentation, helping businesses understand and target their audience effectively.</a:t>
            </a:r>
          </a:p>
          <a:p>
            <a:pPr algn="just"/>
            <a:endParaRPr lang="en-US" sz="2200" i="0" u="none" strike="noStrike" baseline="0" dirty="0">
              <a:solidFill>
                <a:srgbClr val="000000"/>
              </a:solidFill>
              <a:latin typeface="Times New Roman" panose="02020603050405020304" pitchFamily="18" charset="0"/>
            </a:endParaRPr>
          </a:p>
        </p:txBody>
      </p:sp>
      <p:grpSp>
        <p:nvGrpSpPr>
          <p:cNvPr id="4" name="object 4">
            <a:extLst>
              <a:ext uri="{FF2B5EF4-FFF2-40B4-BE49-F238E27FC236}">
                <a16:creationId xmlns:a16="http://schemas.microsoft.com/office/drawing/2014/main" id="{F1666E37-A995-8BB5-2E86-67EE6B48B220}"/>
              </a:ext>
            </a:extLst>
          </p:cNvPr>
          <p:cNvGrpSpPr/>
          <p:nvPr/>
        </p:nvGrpSpPr>
        <p:grpSpPr>
          <a:xfrm>
            <a:off x="-826" y="-827"/>
            <a:ext cx="9145905" cy="6859905"/>
            <a:chOff x="-826" y="-827"/>
            <a:chExt cx="9145905" cy="6859905"/>
          </a:xfrm>
        </p:grpSpPr>
        <p:sp>
          <p:nvSpPr>
            <p:cNvPr id="5" name="object 5">
              <a:extLst>
                <a:ext uri="{FF2B5EF4-FFF2-40B4-BE49-F238E27FC236}">
                  <a16:creationId xmlns:a16="http://schemas.microsoft.com/office/drawing/2014/main" id="{F9886932-3721-C745-D640-C7F9C37D0013}"/>
                </a:ext>
              </a:extLst>
            </p:cNvPr>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a:extLst>
                <a:ext uri="{FF2B5EF4-FFF2-40B4-BE49-F238E27FC236}">
                  <a16:creationId xmlns:a16="http://schemas.microsoft.com/office/drawing/2014/main" id="{012ECF46-6992-5E92-42A0-87B9793FCE76}"/>
                </a:ext>
              </a:extLst>
            </p:cNvPr>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a:extLst>
                <a:ext uri="{FF2B5EF4-FFF2-40B4-BE49-F238E27FC236}">
                  <a16:creationId xmlns:a16="http://schemas.microsoft.com/office/drawing/2014/main" id="{57E64C0E-AE22-31E3-8E42-CEFCDD46F887}"/>
                </a:ext>
              </a:extLst>
            </p:cNvPr>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a:extLst>
                <a:ext uri="{FF2B5EF4-FFF2-40B4-BE49-F238E27FC236}">
                  <a16:creationId xmlns:a16="http://schemas.microsoft.com/office/drawing/2014/main" id="{005D562E-0EBD-5E03-ECEE-81B805138660}"/>
                </a:ext>
              </a:extLst>
            </p:cNvPr>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a:extLst>
                <a:ext uri="{FF2B5EF4-FFF2-40B4-BE49-F238E27FC236}">
                  <a16:creationId xmlns:a16="http://schemas.microsoft.com/office/drawing/2014/main" id="{5C30098E-265F-09EC-EE1D-E345F0B91068}"/>
                </a:ext>
              </a:extLst>
            </p:cNvPr>
            <p:cNvPicPr/>
            <p:nvPr/>
          </p:nvPicPr>
          <p:blipFill>
            <a:blip r:embed="rId2" cstate="print"/>
            <a:stretch>
              <a:fillRect/>
            </a:stretch>
          </p:blipFill>
          <p:spPr>
            <a:xfrm>
              <a:off x="7644384" y="50"/>
              <a:ext cx="1214627" cy="945210"/>
            </a:xfrm>
            <a:prstGeom prst="rect">
              <a:avLst/>
            </a:prstGeom>
          </p:spPr>
        </p:pic>
        <p:sp>
          <p:nvSpPr>
            <p:cNvPr id="10" name="object 10">
              <a:extLst>
                <a:ext uri="{FF2B5EF4-FFF2-40B4-BE49-F238E27FC236}">
                  <a16:creationId xmlns:a16="http://schemas.microsoft.com/office/drawing/2014/main" id="{F4ED7B08-81CE-7CA4-2E24-A4F5EC6180D7}"/>
                </a:ext>
              </a:extLst>
            </p:cNvPr>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a:extLst>
              <a:ext uri="{FF2B5EF4-FFF2-40B4-BE49-F238E27FC236}">
                <a16:creationId xmlns:a16="http://schemas.microsoft.com/office/drawing/2014/main" id="{B5A2C806-3B65-AB0A-3A85-BE370E4C62EC}"/>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a:extLst>
              <a:ext uri="{FF2B5EF4-FFF2-40B4-BE49-F238E27FC236}">
                <a16:creationId xmlns:a16="http://schemas.microsoft.com/office/drawing/2014/main" id="{7D3E8445-2DFC-41D2-D1CC-33B4628FD255}"/>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a:extLst>
              <a:ext uri="{FF2B5EF4-FFF2-40B4-BE49-F238E27FC236}">
                <a16:creationId xmlns:a16="http://schemas.microsoft.com/office/drawing/2014/main" id="{44FA7DB0-2986-3CA0-A553-824ACE4901B2}"/>
              </a:ext>
            </a:extLst>
          </p:cNvPr>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390"/>
              </a:lnSpc>
            </a:pPr>
            <a:r>
              <a:rPr spc="-50" dirty="0"/>
              <a:t>1</a:t>
            </a:r>
          </a:p>
          <a:p>
            <a:pPr marL="114300">
              <a:lnSpc>
                <a:spcPts val="1420"/>
              </a:lnSpc>
            </a:pPr>
            <a:r>
              <a:rPr spc="-50" dirty="0"/>
              <a:t>5</a:t>
            </a:r>
          </a:p>
        </p:txBody>
      </p:sp>
    </p:spTree>
    <p:extLst>
      <p:ext uri="{BB962C8B-B14F-4D97-AF65-F5344CB8AC3E}">
        <p14:creationId xmlns:p14="http://schemas.microsoft.com/office/powerpoint/2010/main" val="769298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96569" y="161157"/>
            <a:ext cx="7347301" cy="2474395"/>
          </a:xfrm>
          <a:prstGeom prst="rect">
            <a:avLst/>
          </a:prstGeom>
        </p:spPr>
        <p:txBody>
          <a:bodyPr vert="horz" wrap="square" lIns="0" tIns="12065" rIns="0" bIns="0" rtlCol="0">
            <a:spAutoFit/>
          </a:bodyPr>
          <a:lstStyle/>
          <a:p>
            <a:pPr marL="12700" marR="5080">
              <a:lnSpc>
                <a:spcPct val="100000"/>
              </a:lnSpc>
              <a:spcBef>
                <a:spcPts val="95"/>
              </a:spcBef>
              <a:tabLst>
                <a:tab pos="1900555" algn="l"/>
                <a:tab pos="3060700" algn="l"/>
                <a:tab pos="3098800" algn="l"/>
                <a:tab pos="4560570" algn="l"/>
              </a:tabLst>
            </a:pPr>
            <a:r>
              <a:rPr lang="en-US" sz="3200" spc="-10" dirty="0"/>
              <a:t>Comparison Table of Outcome Results with Literature Reviewed Articles Outcomes</a:t>
            </a:r>
            <a:br>
              <a:rPr sz="3200" spc="-10" dirty="0"/>
            </a:br>
            <a:br>
              <a:rPr sz="3200" spc="-10" dirty="0"/>
            </a:br>
            <a:endParaRPr sz="3200" spc="-10" dirty="0"/>
          </a:p>
        </p:txBody>
      </p:sp>
      <p:grpSp>
        <p:nvGrpSpPr>
          <p:cNvPr id="4" name="object 4"/>
          <p:cNvGrpSpPr/>
          <p:nvPr/>
        </p:nvGrpSpPr>
        <p:grpSpPr>
          <a:xfrm>
            <a:off x="0" y="0"/>
            <a:ext cx="9144000" cy="6858000"/>
            <a:chOff x="0" y="0"/>
            <a:chExt cx="9144000" cy="6858000"/>
          </a:xfrm>
        </p:grpSpPr>
        <p:sp>
          <p:nvSpPr>
            <p:cNvPr id="5" name="object 5"/>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p:cNvPicPr/>
            <p:nvPr/>
          </p:nvPicPr>
          <p:blipFill>
            <a:blip r:embed="rId3" cstate="print"/>
            <a:stretch>
              <a:fillRect/>
            </a:stretch>
          </p:blipFill>
          <p:spPr>
            <a:xfrm>
              <a:off x="7856571" y="0"/>
              <a:ext cx="1214627" cy="945210"/>
            </a:xfrm>
            <a:prstGeom prst="rect">
              <a:avLst/>
            </a:prstGeom>
          </p:spPr>
        </p:pic>
        <p:sp>
          <p:nvSpPr>
            <p:cNvPr id="10" name="object 10"/>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4" name="object 14"/>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390"/>
              </a:lnSpc>
            </a:pPr>
            <a:r>
              <a:rPr spc="-50" dirty="0"/>
              <a:t>2</a:t>
            </a:r>
          </a:p>
          <a:p>
            <a:pPr marL="114300">
              <a:lnSpc>
                <a:spcPts val="1420"/>
              </a:lnSpc>
            </a:pPr>
            <a:r>
              <a:rPr spc="-50" dirty="0"/>
              <a:t>2</a:t>
            </a:r>
          </a:p>
        </p:txBody>
      </p:sp>
      <p:graphicFrame>
        <p:nvGraphicFramePr>
          <p:cNvPr id="18" name="Table 17"/>
          <p:cNvGraphicFramePr/>
          <p:nvPr>
            <p:custDataLst>
              <p:tags r:id="rId1"/>
            </p:custDataLst>
            <p:extLst>
              <p:ext uri="{D42A27DB-BD31-4B8C-83A1-F6EECF244321}">
                <p14:modId xmlns:p14="http://schemas.microsoft.com/office/powerpoint/2010/main" val="1996123473"/>
              </p:ext>
            </p:extLst>
          </p:nvPr>
        </p:nvGraphicFramePr>
        <p:xfrm>
          <a:off x="1160240" y="1561819"/>
          <a:ext cx="7303644" cy="4937760"/>
        </p:xfrm>
        <a:graphic>
          <a:graphicData uri="http://schemas.openxmlformats.org/drawingml/2006/table">
            <a:tbl>
              <a:tblPr/>
              <a:tblGrid>
                <a:gridCol w="2438228">
                  <a:extLst>
                    <a:ext uri="{9D8B030D-6E8A-4147-A177-3AD203B41FA5}">
                      <a16:colId xmlns:a16="http://schemas.microsoft.com/office/drawing/2014/main" val="20000"/>
                    </a:ext>
                  </a:extLst>
                </a:gridCol>
                <a:gridCol w="2432708">
                  <a:extLst>
                    <a:ext uri="{9D8B030D-6E8A-4147-A177-3AD203B41FA5}">
                      <a16:colId xmlns:a16="http://schemas.microsoft.com/office/drawing/2014/main" val="20001"/>
                    </a:ext>
                  </a:extLst>
                </a:gridCol>
                <a:gridCol w="2432708">
                  <a:extLst>
                    <a:ext uri="{9D8B030D-6E8A-4147-A177-3AD203B41FA5}">
                      <a16:colId xmlns:a16="http://schemas.microsoft.com/office/drawing/2014/main" val="20002"/>
                    </a:ext>
                  </a:extLst>
                </a:gridCol>
              </a:tblGrid>
              <a:tr h="349050">
                <a:tc>
                  <a:txBody>
                    <a:bodyPr/>
                    <a:lstStyle/>
                    <a:p>
                      <a:pPr algn="ctr"/>
                      <a:r>
                        <a:rPr lang="en-IN" b="1" dirty="0">
                          <a:latin typeface="Times New Roman" panose="02020603050405020304" pitchFamily="18" charset="0"/>
                          <a:cs typeface="Times New Roman" panose="02020603050405020304" pitchFamily="18" charset="0"/>
                        </a:rPr>
                        <a:t>Algorithm</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tc>
                  <a:txBody>
                    <a:bodyPr/>
                    <a:lstStyle/>
                    <a:p>
                      <a:pPr algn="ctr"/>
                      <a:r>
                        <a:rPr lang="en-IN" b="1" dirty="0">
                          <a:latin typeface="Times New Roman" panose="02020603050405020304" pitchFamily="18" charset="0"/>
                          <a:cs typeface="Times New Roman" panose="02020603050405020304" pitchFamily="18" charset="0"/>
                        </a:rPr>
                        <a:t>Base Paper Metrics</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tc>
                  <a:txBody>
                    <a:bodyPr/>
                    <a:lstStyle/>
                    <a:p>
                      <a:pPr algn="ctr"/>
                      <a:r>
                        <a:rPr lang="en-IN" b="1" dirty="0">
                          <a:latin typeface="Times New Roman" panose="02020603050405020304" pitchFamily="18" charset="0"/>
                          <a:cs typeface="Times New Roman" panose="02020603050405020304" pitchFamily="18" charset="0"/>
                        </a:rPr>
                        <a:t>Our Article Metrics</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extLst>
                  <a:ext uri="{0D108BD9-81ED-4DB2-BD59-A6C34878D82A}">
                    <a16:rowId xmlns:a16="http://schemas.microsoft.com/office/drawing/2014/main" val="10000"/>
                  </a:ext>
                </a:extLst>
              </a:tr>
              <a:tr h="872624">
                <a:tc>
                  <a:txBody>
                    <a:bodyPr/>
                    <a:lstStyle/>
                    <a:p>
                      <a:r>
                        <a:rPr lang="en-IN">
                          <a:latin typeface="Times New Roman" panose="02020603050405020304" pitchFamily="18" charset="0"/>
                          <a:cs typeface="Times New Roman" panose="02020603050405020304" pitchFamily="18" charset="0"/>
                        </a:rPr>
                        <a:t>K-Means</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tc>
                  <a:txBody>
                    <a:bodyPr/>
                    <a:lstStyle/>
                    <a:p>
                      <a:r>
                        <a:rPr lang="en-IN">
                          <a:latin typeface="Times New Roman" panose="02020603050405020304" pitchFamily="18" charset="0"/>
                          <a:cs typeface="Times New Roman" panose="02020603050405020304" pitchFamily="18" charset="0"/>
                        </a:rPr>
                        <a:t>Silhouette = 0.512, Calinski-Harabasz = 2456.78</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tc>
                  <a:txBody>
                    <a:bodyPr/>
                    <a:lstStyle/>
                    <a:p>
                      <a:r>
                        <a:rPr lang="en-IN" dirty="0">
                          <a:latin typeface="Times New Roman" panose="02020603050405020304" pitchFamily="18" charset="0"/>
                          <a:cs typeface="Times New Roman" panose="02020603050405020304" pitchFamily="18" charset="0"/>
                        </a:rPr>
                        <a:t>Silhouette = 0.535, </a:t>
                      </a:r>
                      <a:r>
                        <a:rPr lang="en-IN" dirty="0" err="1">
                          <a:latin typeface="Times New Roman" panose="02020603050405020304" pitchFamily="18" charset="0"/>
                          <a:cs typeface="Times New Roman" panose="02020603050405020304" pitchFamily="18" charset="0"/>
                        </a:rPr>
                        <a:t>Calinski-Harabasz</a:t>
                      </a:r>
                      <a:r>
                        <a:rPr lang="en-IN" dirty="0">
                          <a:latin typeface="Times New Roman" panose="02020603050405020304" pitchFamily="18" charset="0"/>
                          <a:cs typeface="Times New Roman" panose="02020603050405020304" pitchFamily="18" charset="0"/>
                        </a:rPr>
                        <a:t> = 2601.45</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extLst>
                  <a:ext uri="{0D108BD9-81ED-4DB2-BD59-A6C34878D82A}">
                    <a16:rowId xmlns:a16="http://schemas.microsoft.com/office/drawing/2014/main" val="10001"/>
                  </a:ext>
                </a:extLst>
              </a:tr>
              <a:tr h="872624">
                <a:tc>
                  <a:txBody>
                    <a:bodyPr/>
                    <a:lstStyle/>
                    <a:p>
                      <a:r>
                        <a:rPr lang="en-IN" dirty="0">
                          <a:latin typeface="Times New Roman" panose="02020603050405020304" pitchFamily="18" charset="0"/>
                          <a:cs typeface="Times New Roman" panose="02020603050405020304" pitchFamily="18" charset="0"/>
                        </a:rPr>
                        <a:t>DBSCAN</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tc>
                  <a:txBody>
                    <a:bodyPr/>
                    <a:lstStyle/>
                    <a:p>
                      <a:r>
                        <a:rPr lang="en-IN">
                          <a:latin typeface="Times New Roman" panose="02020603050405020304" pitchFamily="18" charset="0"/>
                          <a:cs typeface="Times New Roman" panose="02020603050405020304" pitchFamily="18" charset="0"/>
                        </a:rPr>
                        <a:t>Silhouette = 0.476, Calinski-Harabasz = 2189.65</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tc>
                  <a:txBody>
                    <a:bodyPr/>
                    <a:lstStyle/>
                    <a:p>
                      <a:r>
                        <a:rPr lang="en-IN">
                          <a:latin typeface="Times New Roman" panose="02020603050405020304" pitchFamily="18" charset="0"/>
                          <a:cs typeface="Times New Roman" panose="02020603050405020304" pitchFamily="18" charset="0"/>
                        </a:rPr>
                        <a:t>Silhouette = 0.498, Calinski-Harabasz = 2293.41</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extLst>
                  <a:ext uri="{0D108BD9-81ED-4DB2-BD59-A6C34878D82A}">
                    <a16:rowId xmlns:a16="http://schemas.microsoft.com/office/drawing/2014/main" val="10002"/>
                  </a:ext>
                </a:extLst>
              </a:tr>
              <a:tr h="872624">
                <a:tc>
                  <a:txBody>
                    <a:bodyPr/>
                    <a:lstStyle/>
                    <a:p>
                      <a:r>
                        <a:rPr lang="en-IN">
                          <a:latin typeface="Times New Roman" panose="02020603050405020304" pitchFamily="18" charset="0"/>
                          <a:cs typeface="Times New Roman" panose="02020603050405020304" pitchFamily="18" charset="0"/>
                        </a:rPr>
                        <a:t>Hierarchical Clustering</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tc>
                  <a:txBody>
                    <a:bodyPr/>
                    <a:lstStyle/>
                    <a:p>
                      <a:r>
                        <a:rPr lang="en-IN">
                          <a:latin typeface="Times New Roman" panose="02020603050405020304" pitchFamily="18" charset="0"/>
                          <a:cs typeface="Times New Roman" panose="02020603050405020304" pitchFamily="18" charset="0"/>
                        </a:rPr>
                        <a:t>Silhouette = 0.495, Calinski-Harabasz = 2310.34</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tc>
                  <a:txBody>
                    <a:bodyPr/>
                    <a:lstStyle/>
                    <a:p>
                      <a:r>
                        <a:rPr lang="en-IN">
                          <a:latin typeface="Times New Roman" panose="02020603050405020304" pitchFamily="18" charset="0"/>
                          <a:cs typeface="Times New Roman" panose="02020603050405020304" pitchFamily="18" charset="0"/>
                        </a:rPr>
                        <a:t>Silhouette = 0.512, Calinski-Harabasz = 2425.78</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extLst>
                  <a:ext uri="{0D108BD9-81ED-4DB2-BD59-A6C34878D82A}">
                    <a16:rowId xmlns:a16="http://schemas.microsoft.com/office/drawing/2014/main" val="10003"/>
                  </a:ext>
                </a:extLst>
              </a:tr>
              <a:tr h="872624">
                <a:tc>
                  <a:txBody>
                    <a:bodyPr/>
                    <a:lstStyle/>
                    <a:p>
                      <a:r>
                        <a:rPr lang="en-IN">
                          <a:latin typeface="Times New Roman" panose="02020603050405020304" pitchFamily="18" charset="0"/>
                          <a:cs typeface="Times New Roman" panose="02020603050405020304" pitchFamily="18" charset="0"/>
                        </a:rPr>
                        <a:t>RFM Analysis</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tc>
                  <a:txBody>
                    <a:bodyPr/>
                    <a:lstStyle/>
                    <a:p>
                      <a:r>
                        <a:rPr lang="en-IN" dirty="0">
                          <a:latin typeface="Times New Roman" panose="02020603050405020304" pitchFamily="18" charset="0"/>
                          <a:cs typeface="Times New Roman" panose="02020603050405020304" pitchFamily="18" charset="0"/>
                        </a:rPr>
                        <a:t>Not implemented</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tc>
                  <a:txBody>
                    <a:bodyPr/>
                    <a:lstStyle/>
                    <a:p>
                      <a:r>
                        <a:rPr lang="en-IN">
                          <a:latin typeface="Times New Roman" panose="02020603050405020304" pitchFamily="18" charset="0"/>
                          <a:cs typeface="Times New Roman" panose="02020603050405020304" pitchFamily="18" charset="0"/>
                        </a:rPr>
                        <a:t>Silhouette = 0.521, Calinski-Harabasz = 2556.72</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extLst>
                  <a:ext uri="{0D108BD9-81ED-4DB2-BD59-A6C34878D82A}">
                    <a16:rowId xmlns:a16="http://schemas.microsoft.com/office/drawing/2014/main" val="10004"/>
                  </a:ext>
                </a:extLst>
              </a:tr>
              <a:tr h="872624">
                <a:tc>
                  <a:txBody>
                    <a:bodyPr/>
                    <a:lstStyle/>
                    <a:p>
                      <a:r>
                        <a:rPr lang="en-IN">
                          <a:latin typeface="Times New Roman" panose="02020603050405020304" pitchFamily="18" charset="0"/>
                          <a:cs typeface="Times New Roman" panose="02020603050405020304" pitchFamily="18" charset="0"/>
                        </a:rPr>
                        <a:t>Deep Embedded Clustering (DEC)</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tc>
                  <a:txBody>
                    <a:bodyPr/>
                    <a:lstStyle/>
                    <a:p>
                      <a:r>
                        <a:rPr lang="en-IN">
                          <a:latin typeface="Times New Roman" panose="02020603050405020304" pitchFamily="18" charset="0"/>
                          <a:cs typeface="Times New Roman" panose="02020603050405020304" pitchFamily="18" charset="0"/>
                        </a:rPr>
                        <a:t>Not implemented</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tc>
                  <a:txBody>
                    <a:bodyPr/>
                    <a:lstStyle/>
                    <a:p>
                      <a:r>
                        <a:rPr lang="en-IN" dirty="0">
                          <a:latin typeface="Times New Roman" panose="02020603050405020304" pitchFamily="18" charset="0"/>
                          <a:cs typeface="Times New Roman" panose="02020603050405020304" pitchFamily="18" charset="0"/>
                        </a:rPr>
                        <a:t>Silhouette = 0.562, </a:t>
                      </a:r>
                      <a:r>
                        <a:rPr lang="en-IN" dirty="0" err="1">
                          <a:latin typeface="Times New Roman" panose="02020603050405020304" pitchFamily="18" charset="0"/>
                          <a:cs typeface="Times New Roman" panose="02020603050405020304" pitchFamily="18" charset="0"/>
                        </a:rPr>
                        <a:t>Calinski-Harabasz</a:t>
                      </a:r>
                      <a:r>
                        <a:rPr lang="en-IN" dirty="0">
                          <a:latin typeface="Times New Roman" panose="02020603050405020304" pitchFamily="18" charset="0"/>
                          <a:cs typeface="Times New Roman" panose="02020603050405020304" pitchFamily="18" charset="0"/>
                        </a:rPr>
                        <a:t> = 2734.89</a:t>
                      </a:r>
                    </a:p>
                  </a:txBody>
                  <a:tcPr anchor="ctr">
                    <a:lnL w="6350" cap="flat" cmpd="sng">
                      <a:solidFill>
                        <a:srgbClr val="BEBEBE"/>
                      </a:solidFill>
                      <a:prstDash val="solid"/>
                      <a:headEnd type="none" w="med" len="med"/>
                      <a:tailEnd type="none" w="med" len="med"/>
                    </a:lnL>
                    <a:lnR w="6350" cap="flat" cmpd="sng">
                      <a:solidFill>
                        <a:srgbClr val="BEBEBE"/>
                      </a:solidFill>
                      <a:prstDash val="solid"/>
                      <a:headEnd type="none" w="med" len="med"/>
                      <a:tailEnd type="none" w="med" len="med"/>
                    </a:lnR>
                    <a:lnT w="6350" cap="flat" cmpd="sng">
                      <a:solidFill>
                        <a:srgbClr val="BEBEBE"/>
                      </a:solidFill>
                      <a:prstDash val="solid"/>
                      <a:headEnd type="none" w="med" len="med"/>
                      <a:tailEnd type="none" w="med" len="med"/>
                    </a:lnT>
                    <a:lnB w="6350" cap="flat" cmpd="sng">
                      <a:solidFill>
                        <a:srgbClr val="BEBEBE"/>
                      </a:solidFill>
                      <a:prstDash val="soli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9921" y="136397"/>
            <a:ext cx="1331595" cy="513715"/>
          </a:xfrm>
          <a:prstGeom prst="rect">
            <a:avLst/>
          </a:prstGeom>
        </p:spPr>
        <p:txBody>
          <a:bodyPr vert="horz" wrap="square" lIns="0" tIns="12700" rIns="0" bIns="0" rtlCol="0">
            <a:spAutoFit/>
          </a:bodyPr>
          <a:lstStyle/>
          <a:p>
            <a:pPr marL="12700">
              <a:lnSpc>
                <a:spcPct val="100000"/>
              </a:lnSpc>
              <a:spcBef>
                <a:spcPts val="100"/>
              </a:spcBef>
            </a:pPr>
            <a:r>
              <a:rPr sz="3200" spc="-10" dirty="0"/>
              <a:t>INDEX</a:t>
            </a:r>
            <a:endParaRPr sz="3200"/>
          </a:p>
        </p:txBody>
      </p:sp>
      <p:sp>
        <p:nvSpPr>
          <p:cNvPr id="3" name="object 3"/>
          <p:cNvSpPr txBox="1"/>
          <p:nvPr/>
        </p:nvSpPr>
        <p:spPr>
          <a:xfrm>
            <a:off x="433527" y="633476"/>
            <a:ext cx="8307070" cy="5819140"/>
          </a:xfrm>
          <a:prstGeom prst="rect">
            <a:avLst/>
          </a:prstGeom>
        </p:spPr>
        <p:txBody>
          <a:bodyPr vert="horz" wrap="square" lIns="0" tIns="12700" rIns="0" bIns="0" rtlCol="0">
            <a:spAutoFit/>
          </a:bodyPr>
          <a:lstStyle/>
          <a:p>
            <a:pPr marL="551815" indent="-539115">
              <a:lnSpc>
                <a:spcPct val="100000"/>
              </a:lnSpc>
              <a:spcBef>
                <a:spcPts val="100"/>
              </a:spcBef>
              <a:buFont typeface="Wingdings" panose="05000000000000000000"/>
              <a:buChar char=""/>
              <a:tabLst>
                <a:tab pos="551815" algn="l"/>
              </a:tabLst>
            </a:pPr>
            <a:r>
              <a:rPr sz="2400" spc="-10" dirty="0">
                <a:latin typeface="Times New Roman" panose="02020603050405020304"/>
                <a:cs typeface="Times New Roman" panose="02020603050405020304"/>
              </a:rPr>
              <a:t>Abstract</a:t>
            </a:r>
            <a:endParaRPr sz="2400" dirty="0">
              <a:latin typeface="Times New Roman" panose="02020603050405020304"/>
              <a:cs typeface="Times New Roman" panose="02020603050405020304"/>
            </a:endParaRPr>
          </a:p>
          <a:p>
            <a:pPr marL="551815" indent="-539115">
              <a:lnSpc>
                <a:spcPct val="100000"/>
              </a:lnSpc>
              <a:buFont typeface="Wingdings" panose="05000000000000000000"/>
              <a:buChar char=""/>
              <a:tabLst>
                <a:tab pos="551815" algn="l"/>
              </a:tabLst>
            </a:pPr>
            <a:r>
              <a:rPr sz="2400" spc="-10" dirty="0">
                <a:latin typeface="Times New Roman" panose="02020603050405020304"/>
                <a:cs typeface="Times New Roman" panose="02020603050405020304"/>
              </a:rPr>
              <a:t>Introduction</a:t>
            </a:r>
            <a:endParaRPr sz="2400" dirty="0">
              <a:latin typeface="Times New Roman" panose="02020603050405020304"/>
              <a:cs typeface="Times New Roman" panose="02020603050405020304"/>
            </a:endParaRPr>
          </a:p>
          <a:p>
            <a:pPr marL="551815" indent="-539115">
              <a:lnSpc>
                <a:spcPct val="100000"/>
              </a:lnSpc>
              <a:buFont typeface="Wingdings" panose="05000000000000000000"/>
              <a:buChar char=""/>
              <a:tabLst>
                <a:tab pos="551815" algn="l"/>
              </a:tabLst>
            </a:pPr>
            <a:r>
              <a:rPr sz="2400" dirty="0">
                <a:latin typeface="Times New Roman" panose="02020603050405020304"/>
                <a:cs typeface="Times New Roman" panose="02020603050405020304"/>
              </a:rPr>
              <a:t>Literature</a:t>
            </a:r>
            <a:r>
              <a:rPr sz="2400" spc="-70" dirty="0">
                <a:latin typeface="Times New Roman" panose="02020603050405020304"/>
                <a:cs typeface="Times New Roman" panose="02020603050405020304"/>
              </a:rPr>
              <a:t> </a:t>
            </a:r>
            <a:r>
              <a:rPr sz="2400" dirty="0">
                <a:latin typeface="Times New Roman" panose="02020603050405020304"/>
                <a:cs typeface="Times New Roman" panose="02020603050405020304"/>
              </a:rPr>
              <a:t>Review</a:t>
            </a:r>
            <a:r>
              <a:rPr sz="2400" spc="-85" dirty="0">
                <a:latin typeface="Times New Roman" panose="02020603050405020304"/>
                <a:cs typeface="Times New Roman" panose="02020603050405020304"/>
              </a:rPr>
              <a:t> </a:t>
            </a:r>
            <a:r>
              <a:rPr sz="2400" dirty="0">
                <a:latin typeface="Times New Roman" panose="02020603050405020304"/>
                <a:cs typeface="Times New Roman" panose="02020603050405020304"/>
              </a:rPr>
              <a:t>with</a:t>
            </a:r>
            <a:r>
              <a:rPr sz="2400" spc="-60" dirty="0">
                <a:latin typeface="Times New Roman" panose="02020603050405020304"/>
                <a:cs typeface="Times New Roman" panose="02020603050405020304"/>
              </a:rPr>
              <a:t> </a:t>
            </a:r>
            <a:r>
              <a:rPr sz="2400" dirty="0">
                <a:latin typeface="Times New Roman" panose="02020603050405020304"/>
                <a:cs typeface="Times New Roman" panose="02020603050405020304"/>
              </a:rPr>
              <a:t>Outcomes</a:t>
            </a:r>
            <a:r>
              <a:rPr sz="2400" spc="-45" dirty="0">
                <a:latin typeface="Times New Roman" panose="02020603050405020304"/>
                <a:cs typeface="Times New Roman" panose="02020603050405020304"/>
              </a:rPr>
              <a:t> </a:t>
            </a:r>
            <a:r>
              <a:rPr sz="2400" dirty="0">
                <a:latin typeface="Times New Roman" panose="02020603050405020304"/>
                <a:cs typeface="Times New Roman" panose="02020603050405020304"/>
              </a:rPr>
              <a:t>showing</a:t>
            </a:r>
            <a:r>
              <a:rPr sz="2400" spc="-45" dirty="0">
                <a:latin typeface="Times New Roman" panose="02020603050405020304"/>
                <a:cs typeface="Times New Roman" panose="02020603050405020304"/>
              </a:rPr>
              <a:t> </a:t>
            </a:r>
            <a:r>
              <a:rPr sz="2400" dirty="0">
                <a:latin typeface="Times New Roman" panose="02020603050405020304"/>
                <a:cs typeface="Times New Roman" panose="02020603050405020304"/>
              </a:rPr>
              <a:t>as</a:t>
            </a:r>
            <a:r>
              <a:rPr sz="2400" spc="-60" dirty="0">
                <a:latin typeface="Times New Roman" panose="02020603050405020304"/>
                <a:cs typeface="Times New Roman" panose="02020603050405020304"/>
              </a:rPr>
              <a:t> </a:t>
            </a:r>
            <a:r>
              <a:rPr sz="2400" dirty="0">
                <a:latin typeface="Times New Roman" panose="02020603050405020304"/>
                <a:cs typeface="Times New Roman" panose="02020603050405020304"/>
              </a:rPr>
              <a:t>a</a:t>
            </a:r>
            <a:r>
              <a:rPr sz="2400" spc="-5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Table</a:t>
            </a:r>
            <a:endParaRPr sz="2400" dirty="0">
              <a:latin typeface="Times New Roman" panose="02020603050405020304"/>
              <a:cs typeface="Times New Roman" panose="02020603050405020304"/>
            </a:endParaRPr>
          </a:p>
          <a:p>
            <a:pPr marL="551815" indent="-539115">
              <a:lnSpc>
                <a:spcPct val="100000"/>
              </a:lnSpc>
              <a:buFont typeface="Wingdings" panose="05000000000000000000"/>
              <a:buChar char=""/>
              <a:tabLst>
                <a:tab pos="551815" algn="l"/>
              </a:tabLst>
            </a:pPr>
            <a:r>
              <a:rPr sz="2400" dirty="0">
                <a:latin typeface="Times New Roman" panose="02020603050405020304"/>
                <a:cs typeface="Times New Roman" panose="02020603050405020304"/>
              </a:rPr>
              <a:t>Research</a:t>
            </a:r>
            <a:r>
              <a:rPr sz="2400" spc="-70" dirty="0">
                <a:latin typeface="Times New Roman" panose="02020603050405020304"/>
                <a:cs typeface="Times New Roman" panose="02020603050405020304"/>
              </a:rPr>
              <a:t> </a:t>
            </a:r>
            <a:r>
              <a:rPr sz="2400" dirty="0">
                <a:latin typeface="Times New Roman" panose="02020603050405020304"/>
                <a:cs typeface="Times New Roman" panose="02020603050405020304"/>
              </a:rPr>
              <a:t>Gap(s)</a:t>
            </a:r>
            <a:r>
              <a:rPr sz="2400" spc="-35" dirty="0">
                <a:latin typeface="Times New Roman" panose="02020603050405020304"/>
                <a:cs typeface="Times New Roman" panose="02020603050405020304"/>
              </a:rPr>
              <a:t> </a:t>
            </a:r>
            <a:r>
              <a:rPr sz="2400" dirty="0">
                <a:latin typeface="Times New Roman" panose="02020603050405020304"/>
                <a:cs typeface="Times New Roman" panose="02020603050405020304"/>
              </a:rPr>
              <a:t>&amp;</a:t>
            </a:r>
            <a:r>
              <a:rPr sz="2400" spc="-60" dirty="0">
                <a:latin typeface="Times New Roman" panose="02020603050405020304"/>
                <a:cs typeface="Times New Roman" panose="02020603050405020304"/>
              </a:rPr>
              <a:t> </a:t>
            </a:r>
            <a:r>
              <a:rPr sz="2400" dirty="0">
                <a:latin typeface="Times New Roman" panose="02020603050405020304"/>
                <a:cs typeface="Times New Roman" panose="02020603050405020304"/>
              </a:rPr>
              <a:t>Problem</a:t>
            </a:r>
            <a:r>
              <a:rPr sz="2400" spc="-6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Statement</a:t>
            </a:r>
            <a:endParaRPr sz="2400" dirty="0">
              <a:latin typeface="Times New Roman" panose="02020603050405020304"/>
              <a:cs typeface="Times New Roman" panose="02020603050405020304"/>
            </a:endParaRPr>
          </a:p>
          <a:p>
            <a:pPr marL="551815" indent="-539115">
              <a:lnSpc>
                <a:spcPct val="100000"/>
              </a:lnSpc>
              <a:buFont typeface="Wingdings" panose="05000000000000000000"/>
              <a:buChar char=""/>
              <a:tabLst>
                <a:tab pos="551815" algn="l"/>
              </a:tabLst>
            </a:pPr>
            <a:r>
              <a:rPr sz="2400" dirty="0">
                <a:latin typeface="Times New Roman" panose="02020603050405020304"/>
                <a:cs typeface="Times New Roman" panose="02020603050405020304"/>
              </a:rPr>
              <a:t>Existing</a:t>
            </a:r>
            <a:r>
              <a:rPr sz="2400" spc="-45" dirty="0">
                <a:latin typeface="Times New Roman" panose="02020603050405020304"/>
                <a:cs typeface="Times New Roman" panose="02020603050405020304"/>
              </a:rPr>
              <a:t> </a:t>
            </a:r>
            <a:r>
              <a:rPr sz="2400" dirty="0">
                <a:latin typeface="Times New Roman" panose="02020603050405020304"/>
                <a:cs typeface="Times New Roman" panose="02020603050405020304"/>
              </a:rPr>
              <a:t>System</a:t>
            </a:r>
            <a:r>
              <a:rPr sz="2400" spc="-40" dirty="0">
                <a:latin typeface="Times New Roman" panose="02020603050405020304"/>
                <a:cs typeface="Times New Roman" panose="02020603050405020304"/>
              </a:rPr>
              <a:t> </a:t>
            </a:r>
            <a:r>
              <a:rPr sz="2400" dirty="0">
                <a:latin typeface="Times New Roman" panose="02020603050405020304"/>
                <a:cs typeface="Times New Roman" panose="02020603050405020304"/>
              </a:rPr>
              <a:t>–</a:t>
            </a:r>
            <a:r>
              <a:rPr sz="2400" spc="-25" dirty="0">
                <a:latin typeface="Times New Roman" panose="02020603050405020304"/>
                <a:cs typeface="Times New Roman" panose="02020603050405020304"/>
              </a:rPr>
              <a:t> </a:t>
            </a:r>
            <a:r>
              <a:rPr sz="2400" dirty="0">
                <a:latin typeface="Times New Roman" panose="02020603050405020304"/>
                <a:cs typeface="Times New Roman" panose="02020603050405020304"/>
              </a:rPr>
              <a:t>Advantages</a:t>
            </a:r>
            <a:r>
              <a:rPr sz="2400" spc="-35" dirty="0">
                <a:latin typeface="Times New Roman" panose="02020603050405020304"/>
                <a:cs typeface="Times New Roman" panose="02020603050405020304"/>
              </a:rPr>
              <a:t> </a:t>
            </a:r>
            <a:r>
              <a:rPr sz="2400" dirty="0">
                <a:latin typeface="Times New Roman" panose="02020603050405020304"/>
                <a:cs typeface="Times New Roman" panose="02020603050405020304"/>
              </a:rPr>
              <a:t>&amp;</a:t>
            </a:r>
            <a:r>
              <a:rPr sz="2400" spc="-3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Disadvantages</a:t>
            </a:r>
            <a:endParaRPr sz="2400" dirty="0">
              <a:latin typeface="Times New Roman" panose="02020603050405020304"/>
              <a:cs typeface="Times New Roman" panose="02020603050405020304"/>
            </a:endParaRPr>
          </a:p>
          <a:p>
            <a:pPr marL="551815" indent="-539115">
              <a:lnSpc>
                <a:spcPct val="100000"/>
              </a:lnSpc>
              <a:buFont typeface="Wingdings" panose="05000000000000000000"/>
              <a:buChar char=""/>
              <a:tabLst>
                <a:tab pos="551815" algn="l"/>
              </a:tabLst>
            </a:pPr>
            <a:r>
              <a:rPr sz="2400" dirty="0">
                <a:latin typeface="Times New Roman" panose="02020603050405020304"/>
                <a:cs typeface="Times New Roman" panose="02020603050405020304"/>
              </a:rPr>
              <a:t>Proposed</a:t>
            </a:r>
            <a:r>
              <a:rPr sz="2400" spc="-13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Method(s)</a:t>
            </a:r>
            <a:endParaRPr sz="2400" dirty="0">
              <a:latin typeface="Times New Roman" panose="02020603050405020304"/>
              <a:cs typeface="Times New Roman" panose="02020603050405020304"/>
            </a:endParaRPr>
          </a:p>
          <a:p>
            <a:pPr marL="551815" indent="-539115">
              <a:lnSpc>
                <a:spcPct val="100000"/>
              </a:lnSpc>
              <a:buFont typeface="Wingdings" panose="05000000000000000000"/>
              <a:buChar char=""/>
              <a:tabLst>
                <a:tab pos="551815" algn="l"/>
              </a:tabLst>
            </a:pPr>
            <a:r>
              <a:rPr sz="2400" dirty="0">
                <a:latin typeface="Times New Roman" panose="02020603050405020304"/>
                <a:cs typeface="Times New Roman" panose="02020603050405020304"/>
              </a:rPr>
              <a:t>Dataset</a:t>
            </a:r>
            <a:r>
              <a:rPr sz="2400" spc="-75" dirty="0">
                <a:latin typeface="Times New Roman" panose="02020603050405020304"/>
                <a:cs typeface="Times New Roman" panose="02020603050405020304"/>
              </a:rPr>
              <a:t> </a:t>
            </a:r>
            <a:r>
              <a:rPr sz="2400" dirty="0">
                <a:latin typeface="Times New Roman" panose="02020603050405020304"/>
                <a:cs typeface="Times New Roman" panose="02020603050405020304"/>
              </a:rPr>
              <a:t>Description,</a:t>
            </a:r>
            <a:r>
              <a:rPr sz="2400" spc="-55" dirty="0">
                <a:latin typeface="Times New Roman" panose="02020603050405020304"/>
                <a:cs typeface="Times New Roman" panose="02020603050405020304"/>
              </a:rPr>
              <a:t> </a:t>
            </a:r>
            <a:r>
              <a:rPr sz="2400" dirty="0">
                <a:latin typeface="Times New Roman" panose="02020603050405020304"/>
                <a:cs typeface="Times New Roman" panose="02020603050405020304"/>
              </a:rPr>
              <a:t>Features</a:t>
            </a:r>
            <a:r>
              <a:rPr sz="2400" spc="-65" dirty="0">
                <a:latin typeface="Times New Roman" panose="02020603050405020304"/>
                <a:cs typeface="Times New Roman" panose="02020603050405020304"/>
              </a:rPr>
              <a:t> </a:t>
            </a:r>
            <a:r>
              <a:rPr sz="2400" dirty="0">
                <a:latin typeface="Times New Roman" panose="02020603050405020304"/>
                <a:cs typeface="Times New Roman" panose="02020603050405020304"/>
              </a:rPr>
              <a:t>&amp;</a:t>
            </a:r>
            <a:r>
              <a:rPr sz="2400" spc="-45" dirty="0">
                <a:latin typeface="Times New Roman" panose="02020603050405020304"/>
                <a:cs typeface="Times New Roman" panose="02020603050405020304"/>
              </a:rPr>
              <a:t> </a:t>
            </a:r>
            <a:r>
              <a:rPr sz="2400" dirty="0">
                <a:latin typeface="Times New Roman" panose="02020603050405020304"/>
                <a:cs typeface="Times New Roman" panose="02020603050405020304"/>
              </a:rPr>
              <a:t>Data</a:t>
            </a:r>
            <a:r>
              <a:rPr sz="2400" spc="-4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Preprocessing</a:t>
            </a:r>
            <a:endParaRPr sz="2400" dirty="0">
              <a:latin typeface="Times New Roman" panose="02020603050405020304"/>
              <a:cs typeface="Times New Roman" panose="02020603050405020304"/>
            </a:endParaRPr>
          </a:p>
          <a:p>
            <a:pPr marL="551815" indent="-539115">
              <a:lnSpc>
                <a:spcPct val="100000"/>
              </a:lnSpc>
              <a:spcBef>
                <a:spcPts val="5"/>
              </a:spcBef>
              <a:buFont typeface="Wingdings" panose="05000000000000000000"/>
              <a:buChar char=""/>
              <a:tabLst>
                <a:tab pos="551815" algn="l"/>
              </a:tabLst>
            </a:pPr>
            <a:r>
              <a:rPr sz="2400" dirty="0">
                <a:latin typeface="Times New Roman" panose="02020603050405020304"/>
                <a:cs typeface="Times New Roman" panose="02020603050405020304"/>
              </a:rPr>
              <a:t>Implementation</a:t>
            </a:r>
            <a:r>
              <a:rPr sz="2400" spc="-65" dirty="0">
                <a:latin typeface="Times New Roman" panose="02020603050405020304"/>
                <a:cs typeface="Times New Roman" panose="02020603050405020304"/>
              </a:rPr>
              <a:t> </a:t>
            </a:r>
            <a:r>
              <a:rPr sz="2400" dirty="0">
                <a:latin typeface="Times New Roman" panose="02020603050405020304"/>
                <a:cs typeface="Times New Roman" panose="02020603050405020304"/>
              </a:rPr>
              <a:t>&amp;</a:t>
            </a:r>
            <a:r>
              <a:rPr sz="2400" spc="-3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Coding</a:t>
            </a:r>
            <a:endParaRPr sz="2400" dirty="0">
              <a:latin typeface="Times New Roman" panose="02020603050405020304"/>
              <a:cs typeface="Times New Roman" panose="02020603050405020304"/>
            </a:endParaRPr>
          </a:p>
          <a:p>
            <a:pPr marL="551815" indent="-539115">
              <a:lnSpc>
                <a:spcPct val="100000"/>
              </a:lnSpc>
              <a:buFont typeface="Wingdings" panose="05000000000000000000"/>
              <a:buChar char=""/>
              <a:tabLst>
                <a:tab pos="551815" algn="l"/>
              </a:tabLst>
            </a:pPr>
            <a:r>
              <a:rPr sz="2400" dirty="0">
                <a:latin typeface="Times New Roman" panose="02020603050405020304"/>
                <a:cs typeface="Times New Roman" panose="02020603050405020304"/>
              </a:rPr>
              <a:t>Results</a:t>
            </a:r>
            <a:r>
              <a:rPr sz="2400" spc="-70" dirty="0">
                <a:latin typeface="Times New Roman" panose="02020603050405020304"/>
                <a:cs typeface="Times New Roman" panose="02020603050405020304"/>
              </a:rPr>
              <a:t> </a:t>
            </a:r>
            <a:r>
              <a:rPr sz="2400" dirty="0">
                <a:latin typeface="Times New Roman" panose="02020603050405020304"/>
                <a:cs typeface="Times New Roman" panose="02020603050405020304"/>
              </a:rPr>
              <a:t>with</a:t>
            </a:r>
            <a:r>
              <a:rPr sz="2400" spc="-50" dirty="0">
                <a:latin typeface="Times New Roman" panose="02020603050405020304"/>
                <a:cs typeface="Times New Roman" panose="02020603050405020304"/>
              </a:rPr>
              <a:t> </a:t>
            </a:r>
            <a:r>
              <a:rPr sz="2400" dirty="0">
                <a:latin typeface="Times New Roman" panose="02020603050405020304"/>
                <a:cs typeface="Times New Roman" panose="02020603050405020304"/>
              </a:rPr>
              <a:t>Performance</a:t>
            </a:r>
            <a:r>
              <a:rPr sz="2400" spc="-60" dirty="0">
                <a:latin typeface="Times New Roman" panose="02020603050405020304"/>
                <a:cs typeface="Times New Roman" panose="02020603050405020304"/>
              </a:rPr>
              <a:t> </a:t>
            </a:r>
            <a:r>
              <a:rPr sz="2400" dirty="0">
                <a:latin typeface="Times New Roman" panose="02020603050405020304"/>
                <a:cs typeface="Times New Roman" panose="02020603050405020304"/>
              </a:rPr>
              <a:t>Metrics</a:t>
            </a:r>
            <a:r>
              <a:rPr sz="2400" spc="-65" dirty="0">
                <a:latin typeface="Times New Roman" panose="02020603050405020304"/>
                <a:cs typeface="Times New Roman" panose="02020603050405020304"/>
              </a:rPr>
              <a:t> </a:t>
            </a:r>
            <a:r>
              <a:rPr sz="2400" dirty="0">
                <a:latin typeface="Times New Roman" panose="02020603050405020304"/>
                <a:cs typeface="Times New Roman" panose="02020603050405020304"/>
              </a:rPr>
              <a:t>Tables,</a:t>
            </a:r>
            <a:r>
              <a:rPr sz="2400" spc="-70" dirty="0">
                <a:latin typeface="Times New Roman" panose="02020603050405020304"/>
                <a:cs typeface="Times New Roman" panose="02020603050405020304"/>
              </a:rPr>
              <a:t> </a:t>
            </a:r>
            <a:r>
              <a:rPr sz="2400" dirty="0">
                <a:latin typeface="Times New Roman" panose="02020603050405020304"/>
                <a:cs typeface="Times New Roman" panose="02020603050405020304"/>
              </a:rPr>
              <a:t>Images</a:t>
            </a:r>
            <a:r>
              <a:rPr sz="2400" spc="-50" dirty="0">
                <a:latin typeface="Times New Roman" panose="02020603050405020304"/>
                <a:cs typeface="Times New Roman" panose="02020603050405020304"/>
              </a:rPr>
              <a:t> </a:t>
            </a:r>
            <a:r>
              <a:rPr sz="2400" dirty="0">
                <a:latin typeface="Times New Roman" panose="02020603050405020304"/>
                <a:cs typeface="Times New Roman" panose="02020603050405020304"/>
              </a:rPr>
              <a:t>&amp;</a:t>
            </a:r>
            <a:r>
              <a:rPr sz="2400" spc="-60" dirty="0">
                <a:latin typeface="Times New Roman" panose="02020603050405020304"/>
                <a:cs typeface="Times New Roman" panose="02020603050405020304"/>
              </a:rPr>
              <a:t> </a:t>
            </a:r>
            <a:r>
              <a:rPr sz="2400" dirty="0">
                <a:latin typeface="Times New Roman" panose="02020603050405020304"/>
                <a:cs typeface="Times New Roman" panose="02020603050405020304"/>
              </a:rPr>
              <a:t>Graphs,</a:t>
            </a:r>
            <a:r>
              <a:rPr sz="2400" spc="-55" dirty="0">
                <a:latin typeface="Times New Roman" panose="02020603050405020304"/>
                <a:cs typeface="Times New Roman" panose="02020603050405020304"/>
              </a:rPr>
              <a:t> </a:t>
            </a:r>
            <a:r>
              <a:rPr sz="1400" spc="-20" dirty="0">
                <a:latin typeface="Times New Roman" panose="02020603050405020304"/>
                <a:cs typeface="Times New Roman" panose="02020603050405020304"/>
              </a:rPr>
              <a:t>etc.</a:t>
            </a:r>
            <a:endParaRPr sz="1400" dirty="0">
              <a:latin typeface="Times New Roman" panose="02020603050405020304"/>
              <a:cs typeface="Times New Roman" panose="02020603050405020304"/>
            </a:endParaRPr>
          </a:p>
          <a:p>
            <a:pPr marL="553085" indent="-540385">
              <a:lnSpc>
                <a:spcPct val="100000"/>
              </a:lnSpc>
              <a:buFont typeface="Wingdings" panose="05000000000000000000"/>
              <a:buChar char=""/>
              <a:tabLst>
                <a:tab pos="553085" algn="l"/>
                <a:tab pos="2356485" algn="l"/>
                <a:tab pos="3257550" algn="l"/>
                <a:tab pos="3655060" algn="l"/>
                <a:tab pos="5024120" algn="l"/>
                <a:tab pos="6174740" algn="l"/>
                <a:tab pos="6904990" algn="l"/>
              </a:tabLst>
            </a:pPr>
            <a:r>
              <a:rPr sz="2400" spc="120" dirty="0">
                <a:latin typeface="Times New Roman" panose="02020603050405020304"/>
                <a:cs typeface="Times New Roman" panose="02020603050405020304"/>
              </a:rPr>
              <a:t>Comparison</a:t>
            </a:r>
            <a:r>
              <a:rPr sz="2400" dirty="0">
                <a:latin typeface="Times New Roman" panose="02020603050405020304"/>
                <a:cs typeface="Times New Roman" panose="02020603050405020304"/>
              </a:rPr>
              <a:t>	</a:t>
            </a:r>
            <a:r>
              <a:rPr sz="2400" spc="80" dirty="0">
                <a:latin typeface="Times New Roman" panose="02020603050405020304"/>
                <a:cs typeface="Times New Roman" panose="02020603050405020304"/>
              </a:rPr>
              <a:t>Table</a:t>
            </a:r>
            <a:r>
              <a:rPr sz="2400" dirty="0">
                <a:latin typeface="Times New Roman" panose="02020603050405020304"/>
                <a:cs typeface="Times New Roman" panose="02020603050405020304"/>
              </a:rPr>
              <a:t>	</a:t>
            </a:r>
            <a:r>
              <a:rPr sz="2400" spc="-25" dirty="0">
                <a:latin typeface="Times New Roman" panose="02020603050405020304"/>
                <a:cs typeface="Times New Roman" panose="02020603050405020304"/>
              </a:rPr>
              <a:t>of</a:t>
            </a:r>
            <a:r>
              <a:rPr sz="2400" dirty="0">
                <a:latin typeface="Times New Roman" panose="02020603050405020304"/>
                <a:cs typeface="Times New Roman" panose="02020603050405020304"/>
              </a:rPr>
              <a:t>	</a:t>
            </a:r>
            <a:r>
              <a:rPr sz="2400" spc="100" dirty="0">
                <a:latin typeface="Times New Roman" panose="02020603050405020304"/>
                <a:cs typeface="Times New Roman" panose="02020603050405020304"/>
              </a:rPr>
              <a:t>Outcome</a:t>
            </a:r>
            <a:r>
              <a:rPr sz="2400" dirty="0">
                <a:latin typeface="Times New Roman" panose="02020603050405020304"/>
                <a:cs typeface="Times New Roman" panose="02020603050405020304"/>
              </a:rPr>
              <a:t>	</a:t>
            </a:r>
            <a:r>
              <a:rPr sz="2400" spc="105" dirty="0">
                <a:latin typeface="Times New Roman" panose="02020603050405020304"/>
                <a:cs typeface="Times New Roman" panose="02020603050405020304"/>
              </a:rPr>
              <a:t>Results</a:t>
            </a:r>
            <a:r>
              <a:rPr sz="2400" dirty="0">
                <a:latin typeface="Times New Roman" panose="02020603050405020304"/>
                <a:cs typeface="Times New Roman" panose="02020603050405020304"/>
              </a:rPr>
              <a:t>	</a:t>
            </a:r>
            <a:r>
              <a:rPr sz="2400" spc="60" dirty="0">
                <a:latin typeface="Times New Roman" panose="02020603050405020304"/>
                <a:cs typeface="Times New Roman" panose="02020603050405020304"/>
              </a:rPr>
              <a:t>with</a:t>
            </a:r>
            <a:r>
              <a:rPr sz="2400" dirty="0">
                <a:latin typeface="Times New Roman" panose="02020603050405020304"/>
                <a:cs typeface="Times New Roman" panose="02020603050405020304"/>
              </a:rPr>
              <a:t>	</a:t>
            </a:r>
            <a:r>
              <a:rPr sz="2400" spc="114" dirty="0">
                <a:latin typeface="Times New Roman" panose="02020603050405020304"/>
                <a:cs typeface="Times New Roman" panose="02020603050405020304"/>
              </a:rPr>
              <a:t>Literature</a:t>
            </a:r>
            <a:endParaRPr sz="2400" dirty="0">
              <a:latin typeface="Times New Roman" panose="02020603050405020304"/>
              <a:cs typeface="Times New Roman" panose="02020603050405020304"/>
            </a:endParaRPr>
          </a:p>
          <a:p>
            <a:pPr marL="553720">
              <a:lnSpc>
                <a:spcPct val="100000"/>
              </a:lnSpc>
            </a:pPr>
            <a:r>
              <a:rPr sz="2400" dirty="0">
                <a:latin typeface="Times New Roman" panose="02020603050405020304"/>
                <a:cs typeface="Times New Roman" panose="02020603050405020304"/>
              </a:rPr>
              <a:t>Reviewed</a:t>
            </a:r>
            <a:r>
              <a:rPr sz="2400" spc="-65" dirty="0">
                <a:latin typeface="Times New Roman" panose="02020603050405020304"/>
                <a:cs typeface="Times New Roman" panose="02020603050405020304"/>
              </a:rPr>
              <a:t> </a:t>
            </a:r>
            <a:r>
              <a:rPr sz="2400" dirty="0">
                <a:latin typeface="Times New Roman" panose="02020603050405020304"/>
                <a:cs typeface="Times New Roman" panose="02020603050405020304"/>
              </a:rPr>
              <a:t>Articles</a:t>
            </a:r>
            <a:r>
              <a:rPr sz="2400" spc="-65" dirty="0">
                <a:latin typeface="Times New Roman" panose="02020603050405020304"/>
                <a:cs typeface="Times New Roman" panose="02020603050405020304"/>
              </a:rPr>
              <a:t> </a:t>
            </a:r>
            <a:r>
              <a:rPr sz="2400" dirty="0">
                <a:latin typeface="Times New Roman" panose="02020603050405020304"/>
                <a:cs typeface="Times New Roman" panose="02020603050405020304"/>
              </a:rPr>
              <a:t>Outcomes</a:t>
            </a:r>
            <a:r>
              <a:rPr sz="2400" spc="-55" dirty="0">
                <a:latin typeface="Times New Roman" panose="02020603050405020304"/>
                <a:cs typeface="Times New Roman" panose="02020603050405020304"/>
              </a:rPr>
              <a:t> </a:t>
            </a:r>
            <a:r>
              <a:rPr sz="1800" dirty="0">
                <a:latin typeface="Times New Roman" panose="02020603050405020304"/>
                <a:cs typeface="Times New Roman" panose="02020603050405020304"/>
              </a:rPr>
              <a:t>(minimum</a:t>
            </a:r>
            <a:r>
              <a:rPr sz="1800" spc="-25" dirty="0">
                <a:latin typeface="Times New Roman" panose="02020603050405020304"/>
                <a:cs typeface="Times New Roman" panose="02020603050405020304"/>
              </a:rPr>
              <a:t> </a:t>
            </a:r>
            <a:r>
              <a:rPr sz="1800" dirty="0">
                <a:latin typeface="Times New Roman" panose="02020603050405020304"/>
                <a:cs typeface="Times New Roman" panose="02020603050405020304"/>
              </a:rPr>
              <a:t>of</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7</a:t>
            </a:r>
            <a:r>
              <a:rPr sz="1800" spc="-45" dirty="0">
                <a:latin typeface="Times New Roman" panose="02020603050405020304"/>
                <a:cs typeface="Times New Roman" panose="02020603050405020304"/>
              </a:rPr>
              <a:t> </a:t>
            </a:r>
            <a:r>
              <a:rPr sz="1800" dirty="0">
                <a:latin typeface="Times New Roman" panose="02020603050405020304"/>
                <a:cs typeface="Times New Roman" panose="02020603050405020304"/>
              </a:rPr>
              <a:t>to</a:t>
            </a:r>
            <a:r>
              <a:rPr sz="1800" spc="-45" dirty="0">
                <a:latin typeface="Times New Roman" panose="02020603050405020304"/>
                <a:cs typeface="Times New Roman" panose="02020603050405020304"/>
              </a:rPr>
              <a:t> </a:t>
            </a:r>
            <a:r>
              <a:rPr sz="1800" dirty="0">
                <a:latin typeface="Times New Roman" panose="02020603050405020304"/>
                <a:cs typeface="Times New Roman" panose="02020603050405020304"/>
              </a:rPr>
              <a:t>10</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articles’</a:t>
            </a:r>
            <a:r>
              <a:rPr sz="1800" spc="-60"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outcomes)</a:t>
            </a:r>
            <a:endParaRPr sz="1800" dirty="0">
              <a:latin typeface="Times New Roman" panose="02020603050405020304"/>
              <a:cs typeface="Times New Roman" panose="02020603050405020304"/>
            </a:endParaRPr>
          </a:p>
          <a:p>
            <a:pPr marL="551815" indent="-539115">
              <a:lnSpc>
                <a:spcPct val="100000"/>
              </a:lnSpc>
              <a:buFont typeface="Wingdings" panose="05000000000000000000"/>
              <a:buChar char=""/>
              <a:tabLst>
                <a:tab pos="551815" algn="l"/>
              </a:tabLst>
            </a:pPr>
            <a:r>
              <a:rPr sz="2400" dirty="0">
                <a:latin typeface="Times New Roman" panose="02020603050405020304"/>
                <a:cs typeface="Times New Roman" panose="02020603050405020304"/>
              </a:rPr>
              <a:t>Developed</a:t>
            </a:r>
            <a:r>
              <a:rPr sz="2400" spc="-50" dirty="0">
                <a:latin typeface="Times New Roman" panose="02020603050405020304"/>
                <a:cs typeface="Times New Roman" panose="02020603050405020304"/>
              </a:rPr>
              <a:t> </a:t>
            </a:r>
            <a:r>
              <a:rPr sz="2400" dirty="0">
                <a:latin typeface="Times New Roman" panose="02020603050405020304"/>
                <a:cs typeface="Times New Roman" panose="02020603050405020304"/>
              </a:rPr>
              <a:t>Web</a:t>
            </a:r>
            <a:r>
              <a:rPr sz="2400" spc="-20" dirty="0">
                <a:latin typeface="Times New Roman" panose="02020603050405020304"/>
                <a:cs typeface="Times New Roman" panose="02020603050405020304"/>
              </a:rPr>
              <a:t> </a:t>
            </a:r>
            <a:r>
              <a:rPr sz="2400" dirty="0">
                <a:latin typeface="Times New Roman" panose="02020603050405020304"/>
                <a:cs typeface="Times New Roman" panose="02020603050405020304"/>
              </a:rPr>
              <a:t>UIs</a:t>
            </a:r>
            <a:r>
              <a:rPr sz="2400" spc="-40" dirty="0">
                <a:latin typeface="Times New Roman" panose="02020603050405020304"/>
                <a:cs typeface="Times New Roman" panose="02020603050405020304"/>
              </a:rPr>
              <a:t> </a:t>
            </a:r>
            <a:r>
              <a:rPr sz="2400" dirty="0">
                <a:latin typeface="Times New Roman" panose="02020603050405020304"/>
                <a:cs typeface="Times New Roman" panose="02020603050405020304"/>
              </a:rPr>
              <a:t>&amp;</a:t>
            </a:r>
            <a:r>
              <a:rPr sz="2400" spc="-50" dirty="0">
                <a:latin typeface="Times New Roman" panose="02020603050405020304"/>
                <a:cs typeface="Times New Roman" panose="02020603050405020304"/>
              </a:rPr>
              <a:t> </a:t>
            </a:r>
            <a:r>
              <a:rPr sz="2400" dirty="0">
                <a:latin typeface="Times New Roman" panose="02020603050405020304"/>
                <a:cs typeface="Times New Roman" panose="02020603050405020304"/>
              </a:rPr>
              <a:t>Screen</a:t>
            </a:r>
            <a:r>
              <a:rPr sz="2400" spc="-5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Shots</a:t>
            </a:r>
            <a:endParaRPr sz="2400" dirty="0">
              <a:latin typeface="Times New Roman" panose="02020603050405020304"/>
              <a:cs typeface="Times New Roman" panose="02020603050405020304"/>
            </a:endParaRPr>
          </a:p>
          <a:p>
            <a:pPr marL="551815" indent="-539115">
              <a:lnSpc>
                <a:spcPct val="100000"/>
              </a:lnSpc>
              <a:buFont typeface="Wingdings" panose="05000000000000000000"/>
              <a:buChar char=""/>
              <a:tabLst>
                <a:tab pos="551815" algn="l"/>
              </a:tabLst>
            </a:pPr>
            <a:r>
              <a:rPr sz="2400" dirty="0">
                <a:latin typeface="Times New Roman" panose="02020603050405020304"/>
                <a:cs typeface="Times New Roman" panose="02020603050405020304"/>
              </a:rPr>
              <a:t>Conclusion,</a:t>
            </a:r>
            <a:r>
              <a:rPr sz="2400" spc="-65" dirty="0">
                <a:latin typeface="Times New Roman" panose="02020603050405020304"/>
                <a:cs typeface="Times New Roman" panose="02020603050405020304"/>
              </a:rPr>
              <a:t> </a:t>
            </a:r>
            <a:r>
              <a:rPr sz="2400" dirty="0">
                <a:latin typeface="Times New Roman" panose="02020603050405020304"/>
                <a:cs typeface="Times New Roman" panose="02020603050405020304"/>
              </a:rPr>
              <a:t>Advantages,</a:t>
            </a:r>
            <a:r>
              <a:rPr sz="2400" spc="-35" dirty="0">
                <a:latin typeface="Times New Roman" panose="02020603050405020304"/>
                <a:cs typeface="Times New Roman" panose="02020603050405020304"/>
              </a:rPr>
              <a:t> </a:t>
            </a:r>
            <a:r>
              <a:rPr sz="2400" dirty="0">
                <a:latin typeface="Times New Roman" panose="02020603050405020304"/>
                <a:cs typeface="Times New Roman" panose="02020603050405020304"/>
              </a:rPr>
              <a:t>Limitations</a:t>
            </a:r>
            <a:r>
              <a:rPr sz="2400" spc="-55" dirty="0">
                <a:latin typeface="Times New Roman" panose="02020603050405020304"/>
                <a:cs typeface="Times New Roman" panose="02020603050405020304"/>
              </a:rPr>
              <a:t> </a:t>
            </a:r>
            <a:r>
              <a:rPr sz="2400" dirty="0">
                <a:latin typeface="Times New Roman" panose="02020603050405020304"/>
                <a:cs typeface="Times New Roman" panose="02020603050405020304"/>
              </a:rPr>
              <a:t>&amp;</a:t>
            </a:r>
            <a:r>
              <a:rPr sz="2400" spc="-50" dirty="0">
                <a:latin typeface="Times New Roman" panose="02020603050405020304"/>
                <a:cs typeface="Times New Roman" panose="02020603050405020304"/>
              </a:rPr>
              <a:t> </a:t>
            </a:r>
            <a:r>
              <a:rPr sz="2400" dirty="0">
                <a:latin typeface="Times New Roman" panose="02020603050405020304"/>
                <a:cs typeface="Times New Roman" panose="02020603050405020304"/>
              </a:rPr>
              <a:t>Future</a:t>
            </a:r>
            <a:r>
              <a:rPr sz="2400" spc="-5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Scope</a:t>
            </a:r>
            <a:endParaRPr sz="2400" dirty="0">
              <a:latin typeface="Times New Roman" panose="02020603050405020304"/>
              <a:cs typeface="Times New Roman" panose="02020603050405020304"/>
            </a:endParaRPr>
          </a:p>
          <a:p>
            <a:pPr marL="551815" indent="-539115">
              <a:lnSpc>
                <a:spcPct val="100000"/>
              </a:lnSpc>
              <a:buFont typeface="Wingdings" panose="05000000000000000000"/>
              <a:buChar char=""/>
              <a:tabLst>
                <a:tab pos="551815" algn="l"/>
              </a:tabLst>
            </a:pPr>
            <a:r>
              <a:rPr sz="2400" spc="-10" dirty="0">
                <a:latin typeface="Times New Roman" panose="02020603050405020304"/>
                <a:cs typeface="Times New Roman" panose="02020603050405020304"/>
              </a:rPr>
              <a:t>References</a:t>
            </a:r>
            <a:endParaRPr sz="2400" dirty="0">
              <a:latin typeface="Times New Roman" panose="02020603050405020304"/>
              <a:cs typeface="Times New Roman" panose="02020603050405020304"/>
            </a:endParaRPr>
          </a:p>
          <a:p>
            <a:pPr marL="553085" indent="-540385">
              <a:lnSpc>
                <a:spcPct val="100000"/>
              </a:lnSpc>
              <a:spcBef>
                <a:spcPts val="15"/>
              </a:spcBef>
              <a:buFont typeface="Wingdings" panose="05000000000000000000"/>
              <a:buChar char=""/>
              <a:tabLst>
                <a:tab pos="553085" algn="l"/>
              </a:tabLst>
            </a:pPr>
            <a:r>
              <a:rPr sz="2400" dirty="0">
                <a:latin typeface="Times New Roman" panose="02020603050405020304"/>
                <a:cs typeface="Times New Roman" panose="02020603050405020304"/>
              </a:rPr>
              <a:t>Details</a:t>
            </a:r>
            <a:r>
              <a:rPr sz="2400" spc="105" dirty="0">
                <a:latin typeface="Times New Roman" panose="02020603050405020304"/>
                <a:cs typeface="Times New Roman" panose="02020603050405020304"/>
              </a:rPr>
              <a:t> </a:t>
            </a:r>
            <a:r>
              <a:rPr sz="2400" dirty="0">
                <a:latin typeface="Times New Roman" panose="02020603050405020304"/>
                <a:cs typeface="Times New Roman" panose="02020603050405020304"/>
              </a:rPr>
              <a:t>about</a:t>
            </a:r>
            <a:r>
              <a:rPr sz="2400" spc="114" dirty="0">
                <a:latin typeface="Times New Roman" panose="02020603050405020304"/>
                <a:cs typeface="Times New Roman" panose="02020603050405020304"/>
              </a:rPr>
              <a:t> </a:t>
            </a:r>
            <a:r>
              <a:rPr sz="2400" dirty="0">
                <a:latin typeface="Times New Roman" panose="02020603050405020304"/>
                <a:cs typeface="Times New Roman" panose="02020603050405020304"/>
              </a:rPr>
              <a:t>Conference</a:t>
            </a:r>
            <a:r>
              <a:rPr sz="2400" spc="114" dirty="0">
                <a:latin typeface="Times New Roman" panose="02020603050405020304"/>
                <a:cs typeface="Times New Roman" panose="02020603050405020304"/>
              </a:rPr>
              <a:t> </a:t>
            </a:r>
            <a:r>
              <a:rPr sz="2400" dirty="0">
                <a:latin typeface="Times New Roman" panose="02020603050405020304"/>
                <a:cs typeface="Times New Roman" panose="02020603050405020304"/>
              </a:rPr>
              <a:t>/</a:t>
            </a:r>
            <a:r>
              <a:rPr sz="2400" spc="110" dirty="0">
                <a:latin typeface="Times New Roman" panose="02020603050405020304"/>
                <a:cs typeface="Times New Roman" panose="02020603050405020304"/>
              </a:rPr>
              <a:t> </a:t>
            </a:r>
            <a:r>
              <a:rPr sz="2400" dirty="0">
                <a:latin typeface="Times New Roman" panose="02020603050405020304"/>
                <a:cs typeface="Times New Roman" panose="02020603050405020304"/>
              </a:rPr>
              <a:t>Journal</a:t>
            </a:r>
            <a:r>
              <a:rPr sz="2400" spc="120" dirty="0">
                <a:latin typeface="Times New Roman" panose="02020603050405020304"/>
                <a:cs typeface="Times New Roman" panose="02020603050405020304"/>
              </a:rPr>
              <a:t> </a:t>
            </a:r>
            <a:r>
              <a:rPr sz="2400" dirty="0">
                <a:latin typeface="Times New Roman" panose="02020603050405020304"/>
                <a:cs typeface="Times New Roman" panose="02020603050405020304"/>
              </a:rPr>
              <a:t>Publication</a:t>
            </a:r>
            <a:r>
              <a:rPr sz="2400" spc="17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(Conference</a:t>
            </a:r>
            <a:r>
              <a:rPr sz="1600" b="1" spc="14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Details</a:t>
            </a:r>
            <a:r>
              <a:rPr sz="1600" b="1" spc="125" dirty="0">
                <a:latin typeface="Times New Roman" panose="02020603050405020304"/>
                <a:cs typeface="Times New Roman" panose="02020603050405020304"/>
              </a:rPr>
              <a:t> </a:t>
            </a:r>
            <a:r>
              <a:rPr sz="1600" b="1" spc="-50" dirty="0">
                <a:latin typeface="Times New Roman" panose="02020603050405020304"/>
                <a:cs typeface="Times New Roman" panose="02020603050405020304"/>
              </a:rPr>
              <a:t>/</a:t>
            </a:r>
            <a:endParaRPr sz="1600" dirty="0">
              <a:latin typeface="Times New Roman" panose="02020603050405020304"/>
              <a:cs typeface="Times New Roman" panose="02020603050405020304"/>
            </a:endParaRPr>
          </a:p>
          <a:p>
            <a:pPr marL="553720">
              <a:lnSpc>
                <a:spcPct val="100000"/>
              </a:lnSpc>
              <a:spcBef>
                <a:spcPts val="140"/>
              </a:spcBef>
            </a:pPr>
            <a:r>
              <a:rPr sz="1600" b="1" dirty="0">
                <a:latin typeface="Times New Roman" panose="02020603050405020304"/>
                <a:cs typeface="Times New Roman" panose="02020603050405020304"/>
              </a:rPr>
              <a:t>Journal</a:t>
            </a:r>
            <a:r>
              <a:rPr sz="1600" b="1" spc="-7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Name,</a:t>
            </a:r>
            <a:r>
              <a:rPr sz="1600" b="1" spc="-5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Volume,</a:t>
            </a:r>
            <a:r>
              <a:rPr sz="1600" b="1" spc="-4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Issue,</a:t>
            </a:r>
            <a:r>
              <a:rPr sz="1600" b="1" spc="-5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Page</a:t>
            </a:r>
            <a:r>
              <a:rPr sz="1600" b="1" spc="-8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Nos.,</a:t>
            </a:r>
            <a:r>
              <a:rPr sz="1600" b="1" spc="-7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ISBN</a:t>
            </a:r>
            <a:r>
              <a:rPr sz="1600" b="1" spc="-7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a:t>
            </a:r>
            <a:r>
              <a:rPr sz="1600" b="1" spc="-7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ISSN</a:t>
            </a:r>
            <a:r>
              <a:rPr sz="1600" b="1" spc="-7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No.,</a:t>
            </a:r>
            <a:r>
              <a:rPr sz="1600" b="1" spc="-8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Impact</a:t>
            </a:r>
            <a:r>
              <a:rPr sz="1600" b="1" spc="-4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Factor,</a:t>
            </a:r>
            <a:r>
              <a:rPr sz="1600" b="1" spc="-6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Indexing</a:t>
            </a:r>
            <a:r>
              <a:rPr sz="1600" b="1" spc="-60" dirty="0">
                <a:latin typeface="Times New Roman" panose="02020603050405020304"/>
                <a:cs typeface="Times New Roman" panose="02020603050405020304"/>
              </a:rPr>
              <a:t> </a:t>
            </a:r>
            <a:r>
              <a:rPr sz="1600" b="1" spc="-10" dirty="0">
                <a:latin typeface="Times New Roman" panose="02020603050405020304"/>
                <a:cs typeface="Times New Roman" panose="02020603050405020304"/>
              </a:rPr>
              <a:t>etc.)</a:t>
            </a:r>
            <a:endParaRPr sz="1600" dirty="0">
              <a:latin typeface="Times New Roman" panose="02020603050405020304"/>
              <a:cs typeface="Times New Roman" panose="02020603050405020304"/>
            </a:endParaRPr>
          </a:p>
        </p:txBody>
      </p:sp>
      <p:grpSp>
        <p:nvGrpSpPr>
          <p:cNvPr id="4" name="object 4"/>
          <p:cNvGrpSpPr/>
          <p:nvPr/>
        </p:nvGrpSpPr>
        <p:grpSpPr>
          <a:xfrm>
            <a:off x="-826" y="-827"/>
            <a:ext cx="9145905" cy="6859905"/>
            <a:chOff x="-826" y="-827"/>
            <a:chExt cx="9145905" cy="6859905"/>
          </a:xfrm>
        </p:grpSpPr>
        <p:sp>
          <p:nvSpPr>
            <p:cNvPr id="5" name="object 5"/>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7644384" y="50"/>
              <a:ext cx="1214627" cy="945210"/>
            </a:xfrm>
            <a:prstGeom prst="rect">
              <a:avLst/>
            </a:prstGeom>
          </p:spPr>
        </p:pic>
        <p:sp>
          <p:nvSpPr>
            <p:cNvPr id="10" name="object 10"/>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410"/>
              </a:lnSpc>
            </a:pPr>
            <a:fld id="{81D60167-4931-47E6-BA6A-407CBD079E47}" type="slidenum">
              <a:rPr spc="-50" dirty="0"/>
              <a:t>2</a:t>
            </a:fld>
            <a:endParaRPr spc="-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4623" y="223519"/>
            <a:ext cx="2607945" cy="635000"/>
          </a:xfrm>
          <a:prstGeom prst="rect">
            <a:avLst/>
          </a:prstGeom>
        </p:spPr>
        <p:txBody>
          <a:bodyPr vert="horz" wrap="square" lIns="0" tIns="12065" rIns="0" bIns="0" rtlCol="0">
            <a:spAutoFit/>
          </a:bodyPr>
          <a:lstStyle/>
          <a:p>
            <a:pPr marL="12700">
              <a:lnSpc>
                <a:spcPct val="100000"/>
              </a:lnSpc>
              <a:spcBef>
                <a:spcPts val="95"/>
              </a:spcBef>
            </a:pPr>
            <a:r>
              <a:rPr spc="-10" dirty="0"/>
              <a:t>Conclusion:</a:t>
            </a:r>
          </a:p>
        </p:txBody>
      </p:sp>
      <p:grpSp>
        <p:nvGrpSpPr>
          <p:cNvPr id="3" name="object 3"/>
          <p:cNvGrpSpPr/>
          <p:nvPr/>
        </p:nvGrpSpPr>
        <p:grpSpPr>
          <a:xfrm>
            <a:off x="-826" y="-827"/>
            <a:ext cx="9145905" cy="6859905"/>
            <a:chOff x="-826" y="-827"/>
            <a:chExt cx="9145905" cy="6859905"/>
          </a:xfrm>
        </p:grpSpPr>
        <p:sp>
          <p:nvSpPr>
            <p:cNvPr id="4" name="object 4"/>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5" name="object 5"/>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6" name="object 6"/>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7" name="object 7"/>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8" name="object 8"/>
            <p:cNvPicPr/>
            <p:nvPr/>
          </p:nvPicPr>
          <p:blipFill>
            <a:blip r:embed="rId2" cstate="print"/>
            <a:stretch>
              <a:fillRect/>
            </a:stretch>
          </p:blipFill>
          <p:spPr>
            <a:xfrm>
              <a:off x="7644384" y="50"/>
              <a:ext cx="1214627" cy="945210"/>
            </a:xfrm>
            <a:prstGeom prst="rect">
              <a:avLst/>
            </a:prstGeom>
          </p:spPr>
        </p:pic>
        <p:sp>
          <p:nvSpPr>
            <p:cNvPr id="9" name="object 9"/>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0" name="object 10"/>
          <p:cNvSpPr txBox="1"/>
          <p:nvPr/>
        </p:nvSpPr>
        <p:spPr>
          <a:xfrm>
            <a:off x="780415" y="891054"/>
            <a:ext cx="7583170" cy="5318764"/>
          </a:xfrm>
          <a:prstGeom prst="rect">
            <a:avLst/>
          </a:prstGeom>
        </p:spPr>
        <p:txBody>
          <a:bodyPr vert="horz" wrap="square" lIns="0" tIns="85725" rIns="0" bIns="0" rtlCol="0">
            <a:spAutoFit/>
          </a:bodyPr>
          <a:lstStyle/>
          <a:p>
            <a:pPr algn="just"/>
            <a:r>
              <a:rPr lang="en-US" sz="2000" b="0" i="0" u="none" strike="noStrike" baseline="0" dirty="0">
                <a:solidFill>
                  <a:srgbClr val="000000"/>
                </a:solidFill>
                <a:latin typeface="Times New Roman" panose="02020603050405020304" pitchFamily="18" charset="0"/>
              </a:rPr>
              <a:t>In conclusion, customer segmentation plays a pivotal role in enabling businesses to effectively identify and target distinct customer groups. This study presented the implementation of Deep Embedded Clustering (DEC) in conjunction with Recency, Frequency, and Monetary (RFM) analysis to enhance customer segmentation. The combination of DEC with RFM addressed the limitations of traditional clustering methods by providing adaptive, high-dimensional clustering capabilities. The experimental results demonstrated that DEC achieved 65% accuracy, outperforming K-Means (58%) and DBSCAN (62%), making it a promising technique for customer retention and personalized marketing strategies.</a:t>
            </a:r>
          </a:p>
          <a:p>
            <a:pPr algn="just"/>
            <a:endParaRPr lang="en-US" sz="2000" b="0" i="0" u="none" strike="noStrike" baseline="0" dirty="0">
              <a:solidFill>
                <a:srgbClr val="000000"/>
              </a:solidFill>
              <a:latin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rPr>
              <a:t>A comparative study highlighted the strengths and limitations of different clustering models. While K-Means is simple and efficient, it registered lower accuracy due to its centroid-based clustering approach. DBSCAN showed better accuracy but was highly sensitive to parameter tuning. DEC outperformed both by integrating feature extraction and clustering, making it more effective for sophisticated customer datasets.</a:t>
            </a: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390"/>
              </a:lnSpc>
            </a:pPr>
            <a:r>
              <a:rPr spc="-50" dirty="0"/>
              <a:t>2</a:t>
            </a:r>
          </a:p>
          <a:p>
            <a:pPr marL="114300">
              <a:lnSpc>
                <a:spcPts val="1420"/>
              </a:lnSpc>
            </a:pPr>
            <a:r>
              <a:rPr spc="-50" dirty="0"/>
              <a:t>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4623" y="223519"/>
            <a:ext cx="2548890" cy="635000"/>
          </a:xfrm>
          <a:prstGeom prst="rect">
            <a:avLst/>
          </a:prstGeom>
        </p:spPr>
        <p:txBody>
          <a:bodyPr vert="horz" wrap="square" lIns="0" tIns="12065" rIns="0" bIns="0" rtlCol="0">
            <a:spAutoFit/>
          </a:bodyPr>
          <a:lstStyle/>
          <a:p>
            <a:pPr marL="12700">
              <a:lnSpc>
                <a:spcPct val="100000"/>
              </a:lnSpc>
              <a:spcBef>
                <a:spcPts val="95"/>
              </a:spcBef>
            </a:pPr>
            <a:r>
              <a:rPr spc="-10" dirty="0"/>
              <a:t>References:</a:t>
            </a:r>
          </a:p>
        </p:txBody>
      </p:sp>
      <p:sp>
        <p:nvSpPr>
          <p:cNvPr id="3" name="object 3"/>
          <p:cNvSpPr txBox="1"/>
          <p:nvPr/>
        </p:nvSpPr>
        <p:spPr>
          <a:xfrm>
            <a:off x="651506" y="858519"/>
            <a:ext cx="7972807" cy="6274153"/>
          </a:xfrm>
          <a:prstGeom prst="rect">
            <a:avLst/>
          </a:prstGeom>
        </p:spPr>
        <p:txBody>
          <a:bodyPr vert="horz" wrap="square" lIns="0" tIns="13335" rIns="0" bIns="0" rtlCol="0">
            <a:spAutoFit/>
          </a:bodyPr>
          <a:lstStyle/>
          <a:p>
            <a:pPr algn="just">
              <a:buNone/>
            </a:pPr>
            <a:r>
              <a:rPr lang="en-US" sz="2000" dirty="0">
                <a:effectLst/>
                <a:latin typeface="Times New Roman" panose="02020603050405020304" pitchFamily="18" charset="0"/>
                <a:ea typeface="Times New Roman" panose="02020603050405020304" pitchFamily="18" charset="0"/>
              </a:rPr>
              <a:t>[1</a:t>
            </a:r>
            <a:r>
              <a:rPr lang="en-US" dirty="0">
                <a:effectLst/>
                <a:latin typeface="Times New Roman" panose="02020603050405020304" pitchFamily="18" charset="0"/>
                <a:ea typeface="Times New Roman" panose="02020603050405020304" pitchFamily="18" charset="0"/>
              </a:rPr>
              <a:t>] T. Kanungo, D. M. Mount, N. S. Netanyahu, C. D. </a:t>
            </a:r>
            <a:r>
              <a:rPr lang="en-US" dirty="0" err="1">
                <a:effectLst/>
                <a:latin typeface="Times New Roman" panose="02020603050405020304" pitchFamily="18" charset="0"/>
                <a:ea typeface="Times New Roman" panose="02020603050405020304" pitchFamily="18" charset="0"/>
              </a:rPr>
              <a:t>Piatko</a:t>
            </a:r>
            <a:r>
              <a:rPr lang="en-US" dirty="0">
                <a:effectLst/>
                <a:latin typeface="Times New Roman" panose="02020603050405020304" pitchFamily="18" charset="0"/>
                <a:ea typeface="Times New Roman" panose="02020603050405020304" pitchFamily="18" charset="0"/>
              </a:rPr>
              <a:t>, R. Silverman, and A. Y. Wu, “An efficient K-means clustering algorithm,” IEEE Trans. Pattern Analysis and Machine Intelligence, vol. 24, pp. 881-892, 2002.T.</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[2] </a:t>
            </a:r>
            <a:r>
              <a:rPr lang="en-US" dirty="0" err="1">
                <a:effectLst/>
                <a:latin typeface="Times New Roman" panose="02020603050405020304" pitchFamily="18" charset="0"/>
                <a:ea typeface="Times New Roman" panose="02020603050405020304" pitchFamily="18" charset="0"/>
              </a:rPr>
              <a:t>Potharaju</a:t>
            </a:r>
            <a:r>
              <a:rPr lang="en-US" dirty="0">
                <a:effectLst/>
                <a:latin typeface="Times New Roman" panose="02020603050405020304" pitchFamily="18" charset="0"/>
                <a:ea typeface="Times New Roman" panose="02020603050405020304" pitchFamily="18" charset="0"/>
              </a:rPr>
              <a:t>, S. P., Sreedevi, M., &amp; </a:t>
            </a:r>
            <a:r>
              <a:rPr lang="en-US" dirty="0" err="1">
                <a:effectLst/>
                <a:latin typeface="Times New Roman" panose="02020603050405020304" pitchFamily="18" charset="0"/>
                <a:ea typeface="Times New Roman" panose="02020603050405020304" pitchFamily="18" charset="0"/>
              </a:rPr>
              <a:t>Amiripalli</a:t>
            </a:r>
            <a:r>
              <a:rPr lang="en-US" dirty="0">
                <a:effectLst/>
                <a:latin typeface="Times New Roman" panose="02020603050405020304" pitchFamily="18" charset="0"/>
                <a:ea typeface="Times New Roman" panose="02020603050405020304" pitchFamily="18" charset="0"/>
              </a:rPr>
              <a:t>, S. S. (2019). An </a:t>
            </a:r>
            <a:r>
              <a:rPr lang="en-US" dirty="0" err="1">
                <a:effectLst/>
                <a:latin typeface="Times New Roman" panose="02020603050405020304" pitchFamily="18" charset="0"/>
                <a:ea typeface="Times New Roman" panose="02020603050405020304" pitchFamily="18" charset="0"/>
              </a:rPr>
              <a:t>Ensembl</a:t>
            </a:r>
            <a:r>
              <a:rPr lang="en-US" dirty="0">
                <a:effectLst/>
                <a:latin typeface="Times New Roman" panose="02020603050405020304" pitchFamily="18" charset="0"/>
                <a:ea typeface="Times New Roman" panose="02020603050405020304" pitchFamily="18" charset="0"/>
              </a:rPr>
              <a:t> Feature Selection Framework of Sonar Targets Using Symmetrical Uncertainty and Multi-Layer Perceptron (SU-MLP). In Cognitive Informatics and Soft Computing (pp. 247-256). Springer, Singapore.  </a:t>
            </a:r>
          </a:p>
          <a:p>
            <a:pPr algn="just">
              <a:buNone/>
            </a:pP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[3] Sulekha </a:t>
            </a:r>
            <a:r>
              <a:rPr lang="en-US" dirty="0" err="1">
                <a:effectLst/>
                <a:latin typeface="Times New Roman" panose="02020603050405020304" pitchFamily="18" charset="0"/>
                <a:ea typeface="Times New Roman" panose="02020603050405020304" pitchFamily="18" charset="0"/>
              </a:rPr>
              <a:t>Goyat</a:t>
            </a:r>
            <a:r>
              <a:rPr lang="en-US" dirty="0">
                <a:effectLst/>
                <a:latin typeface="Times New Roman" panose="02020603050405020304" pitchFamily="18" charset="0"/>
                <a:ea typeface="Times New Roman" panose="02020603050405020304" pitchFamily="18" charset="0"/>
              </a:rPr>
              <a:t>. The basis of market segmentation: a critical review of literature. European Journal of Business and Management www.iiste.org. 2011. ISSN 2222-1905(Paper) ISSN 2222-2839 (Online)Vol 3, No.9, 2011. </a:t>
            </a:r>
          </a:p>
          <a:p>
            <a:pPr algn="just">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[4] </a:t>
            </a:r>
            <a:r>
              <a:rPr lang="en-US" dirty="0" err="1">
                <a:effectLst/>
                <a:latin typeface="Times New Roman" panose="02020603050405020304" pitchFamily="18" charset="0"/>
                <a:ea typeface="Times New Roman" panose="02020603050405020304" pitchFamily="18" charset="0"/>
              </a:rPr>
              <a:t>Rivedi</a:t>
            </a:r>
            <a:r>
              <a:rPr lang="en-US" dirty="0">
                <a:effectLst/>
                <a:latin typeface="Times New Roman" panose="02020603050405020304" pitchFamily="18" charset="0"/>
                <a:ea typeface="Times New Roman" panose="02020603050405020304" pitchFamily="18" charset="0"/>
              </a:rPr>
              <a:t>, A., Rai, P., Du Vall, S. L., and Daume III, H. (2010, October). ´Exploiting tag and word correlations for improved webpage clustering in Proceedings of the 2nd international workshop on Search and mining user-generated contents (pp. 3-12). ACM. </a:t>
            </a:r>
          </a:p>
          <a:p>
            <a:pPr algn="just">
              <a:buNone/>
            </a:pPr>
            <a:endParaRPr lang="en-US"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 [5] A. </a:t>
            </a:r>
            <a:r>
              <a:rPr lang="en-US" dirty="0" err="1">
                <a:effectLst/>
                <a:latin typeface="Times New Roman" panose="02020603050405020304" pitchFamily="18" charset="0"/>
                <a:ea typeface="Times New Roman" panose="02020603050405020304" pitchFamily="18" charset="0"/>
              </a:rPr>
              <a:t>Vattani</a:t>
            </a:r>
            <a:r>
              <a:rPr lang="en-US" dirty="0">
                <a:effectLst/>
                <a:latin typeface="Times New Roman" panose="02020603050405020304" pitchFamily="18" charset="0"/>
                <a:ea typeface="Times New Roman" panose="02020603050405020304" pitchFamily="18" charset="0"/>
              </a:rPr>
              <a:t>, “K-means exponential iterations even in the plane,” Discrete and Computational Geometry, vol. 45, no. 4, pp. 596-616, 2011.</a:t>
            </a:r>
          </a:p>
          <a:p>
            <a:pPr algn="just">
              <a:buNone/>
            </a:pPr>
            <a:endParaRPr lang="en-IN" dirty="0">
              <a:effectLst/>
              <a:latin typeface="Times New Roman" panose="02020603050405020304" pitchFamily="18" charset="0"/>
              <a:ea typeface="Times New Roman" panose="02020603050405020304" pitchFamily="18" charset="0"/>
            </a:endParaRPr>
          </a:p>
          <a:p>
            <a:pPr marL="12700" marR="690245" algn="just">
              <a:lnSpc>
                <a:spcPct val="100000"/>
              </a:lnSpc>
              <a:spcBef>
                <a:spcPts val="105"/>
              </a:spcBef>
              <a:tabLst>
                <a:tab pos="369570" algn="l"/>
              </a:tabLst>
            </a:pPr>
            <a:endParaRPr lang="en-US" sz="2000" dirty="0">
              <a:latin typeface="Times New Roman" panose="02020603050405020304"/>
              <a:cs typeface="Times New Roman" panose="02020603050405020304"/>
            </a:endParaRPr>
          </a:p>
        </p:txBody>
      </p:sp>
      <p:grpSp>
        <p:nvGrpSpPr>
          <p:cNvPr id="4" name="object 4"/>
          <p:cNvGrpSpPr/>
          <p:nvPr/>
        </p:nvGrpSpPr>
        <p:grpSpPr>
          <a:xfrm>
            <a:off x="-826" y="-827"/>
            <a:ext cx="9145905" cy="6859905"/>
            <a:chOff x="-826" y="-827"/>
            <a:chExt cx="9145905" cy="6859905"/>
          </a:xfrm>
        </p:grpSpPr>
        <p:sp>
          <p:nvSpPr>
            <p:cNvPr id="5" name="object 5"/>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7644384" y="50"/>
              <a:ext cx="1214627" cy="945210"/>
            </a:xfrm>
            <a:prstGeom prst="rect">
              <a:avLst/>
            </a:prstGeom>
          </p:spPr>
        </p:pic>
        <p:sp>
          <p:nvSpPr>
            <p:cNvPr id="10" name="object 10"/>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390"/>
              </a:lnSpc>
            </a:pPr>
            <a:r>
              <a:rPr spc="-50" dirty="0"/>
              <a:t>2</a:t>
            </a:r>
          </a:p>
          <a:p>
            <a:pPr marL="114300">
              <a:lnSpc>
                <a:spcPts val="1420"/>
              </a:lnSpc>
            </a:pPr>
            <a:r>
              <a:rPr spc="-50" dirty="0"/>
              <a:t>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4623" y="223519"/>
            <a:ext cx="2548890" cy="635000"/>
          </a:xfrm>
          <a:prstGeom prst="rect">
            <a:avLst/>
          </a:prstGeom>
        </p:spPr>
        <p:txBody>
          <a:bodyPr vert="horz" wrap="square" lIns="0" tIns="12065" rIns="0" bIns="0" rtlCol="0">
            <a:spAutoFit/>
          </a:bodyPr>
          <a:lstStyle/>
          <a:p>
            <a:pPr marL="12700">
              <a:lnSpc>
                <a:spcPct val="100000"/>
              </a:lnSpc>
              <a:spcBef>
                <a:spcPts val="95"/>
              </a:spcBef>
            </a:pPr>
            <a:r>
              <a:rPr spc="-10" dirty="0"/>
              <a:t>References:</a:t>
            </a:r>
          </a:p>
        </p:txBody>
      </p:sp>
      <p:sp>
        <p:nvSpPr>
          <p:cNvPr id="3" name="object 3"/>
          <p:cNvSpPr txBox="1"/>
          <p:nvPr/>
        </p:nvSpPr>
        <p:spPr>
          <a:xfrm>
            <a:off x="689254" y="999566"/>
            <a:ext cx="7908925" cy="5584221"/>
          </a:xfrm>
          <a:prstGeom prst="rect">
            <a:avLst/>
          </a:prstGeom>
        </p:spPr>
        <p:txBody>
          <a:bodyPr vert="horz" wrap="square" lIns="0" tIns="13335" rIns="0" bIns="0" rtlCol="0">
            <a:spAutoFit/>
          </a:bodyPr>
          <a:lstStyle/>
          <a:p>
            <a:pPr algn="just">
              <a:buNone/>
            </a:pPr>
            <a:r>
              <a:rPr lang="en-US" sz="1600" dirty="0">
                <a:effectLst/>
                <a:latin typeface="Times New Roman" panose="02020603050405020304" pitchFamily="18" charset="0"/>
                <a:ea typeface="Times New Roman" panose="02020603050405020304" pitchFamily="18" charset="0"/>
              </a:rPr>
              <a:t>[6</a:t>
            </a:r>
            <a:r>
              <a:rPr lang="en-US" dirty="0">
                <a:effectLst/>
                <a:latin typeface="Times New Roman" panose="02020603050405020304" pitchFamily="18" charset="0"/>
                <a:ea typeface="Times New Roman" panose="02020603050405020304" pitchFamily="18" charset="0"/>
              </a:rPr>
              <a:t>] I.S. Dhillon and D. M. Modha, “Concept decompositions for large sparse text data using clustering,” Machine Learning, vol. 42, issue 1, pp. 143-175, 2001.</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[7] </a:t>
            </a:r>
            <a:r>
              <a:rPr lang="en-US" dirty="0" err="1">
                <a:effectLst/>
                <a:latin typeface="Times New Roman" panose="02020603050405020304" pitchFamily="18" charset="0"/>
                <a:ea typeface="Times New Roman" panose="02020603050405020304" pitchFamily="18" charset="0"/>
              </a:rPr>
              <a:t>Domavicius</a:t>
            </a:r>
            <a:r>
              <a:rPr lang="en-US" dirty="0">
                <a:effectLst/>
                <a:latin typeface="Times New Roman" panose="02020603050405020304" pitchFamily="18" charset="0"/>
                <a:ea typeface="Times New Roman" panose="02020603050405020304" pitchFamily="18" charset="0"/>
              </a:rPr>
              <a:t>, G., and Tuzhilin, A. (2015). Context-aware recommender systems. In Recommender systems handbook (pp. 191 226). Springer US. </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[8] K. Windler, U. </a:t>
            </a:r>
            <a:r>
              <a:rPr lang="en-US" dirty="0" err="1">
                <a:effectLst/>
                <a:latin typeface="Times New Roman" panose="02020603050405020304" pitchFamily="18" charset="0"/>
                <a:ea typeface="Times New Roman" panose="02020603050405020304" pitchFamily="18" charset="0"/>
              </a:rPr>
              <a:t>Juttner</a:t>
            </a:r>
            <a:r>
              <a:rPr lang="en-US" dirty="0">
                <a:effectLst/>
                <a:latin typeface="Times New Roman" panose="02020603050405020304" pitchFamily="18" charset="0"/>
                <a:ea typeface="Times New Roman" panose="02020603050405020304" pitchFamily="18" charset="0"/>
              </a:rPr>
              <a:t>, S. Michel, S. </a:t>
            </a:r>
            <a:r>
              <a:rPr lang="en-US" dirty="0" err="1">
                <a:effectLst/>
                <a:latin typeface="Times New Roman" panose="02020603050405020304" pitchFamily="18" charset="0"/>
                <a:ea typeface="Times New Roman" panose="02020603050405020304" pitchFamily="18" charset="0"/>
              </a:rPr>
              <a:t>Maklan</a:t>
            </a:r>
            <a:r>
              <a:rPr lang="en-US" dirty="0">
                <a:effectLst/>
                <a:latin typeface="Times New Roman" panose="02020603050405020304" pitchFamily="18" charset="0"/>
                <a:ea typeface="Times New Roman" panose="02020603050405020304" pitchFamily="18" charset="0"/>
              </a:rPr>
              <a:t>, and E. K. Macdonald “Identifying the right solution customers: A managerial methodology,” Industrial Marketing Management, vol. 60, pp. 173 186, 2017.</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 [9] R. Thakur and L. Workman, “Customer portfolio management (</a:t>
            </a:r>
            <a:r>
              <a:rPr lang="en-US" dirty="0" err="1">
                <a:effectLst/>
                <a:latin typeface="Times New Roman" panose="02020603050405020304" pitchFamily="18" charset="0"/>
                <a:ea typeface="Times New Roman" panose="02020603050405020304" pitchFamily="18" charset="0"/>
              </a:rPr>
              <a:t>cpm</a:t>
            </a:r>
            <a:r>
              <a:rPr lang="en-US" dirty="0">
                <a:effectLst/>
                <a:latin typeface="Times New Roman" panose="02020603050405020304" pitchFamily="18" charset="0"/>
                <a:ea typeface="Times New Roman" panose="02020603050405020304" pitchFamily="18" charset="0"/>
              </a:rPr>
              <a:t>) for improved customer relationship management (</a:t>
            </a:r>
            <a:r>
              <a:rPr lang="en-US" dirty="0" err="1">
                <a:effectLst/>
                <a:latin typeface="Times New Roman" panose="02020603050405020304" pitchFamily="18" charset="0"/>
                <a:ea typeface="Times New Roman" panose="02020603050405020304" pitchFamily="18" charset="0"/>
              </a:rPr>
              <a:t>crm</a:t>
            </a:r>
            <a:r>
              <a:rPr lang="en-US" dirty="0">
                <a:effectLst/>
                <a:latin typeface="Times New Roman" panose="02020603050405020304" pitchFamily="18" charset="0"/>
                <a:ea typeface="Times New Roman" panose="02020603050405020304" pitchFamily="18" charset="0"/>
              </a:rPr>
              <a:t>): Are your customers platinum, gold, silver, or bronze?” Journal of Business Research, vol. 69, no. 10, pp. 4095 – 4102, 2016.</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 [10] T. Nelson </a:t>
            </a:r>
            <a:r>
              <a:rPr lang="en-US" dirty="0" err="1">
                <a:effectLst/>
                <a:latin typeface="Times New Roman" panose="02020603050405020304" pitchFamily="18" charset="0"/>
                <a:ea typeface="Times New Roman" panose="02020603050405020304" pitchFamily="18" charset="0"/>
              </a:rPr>
              <a:t>Gnanaraj</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Dr.K</a:t>
            </a:r>
            <a:r>
              <a:rPr lang="en-US" dirty="0">
                <a:effectLst/>
                <a:latin typeface="Times New Roman" panose="02020603050405020304" pitchFamily="18" charset="0"/>
                <a:ea typeface="Times New Roman" panose="02020603050405020304" pitchFamily="18" charset="0"/>
              </a:rPr>
              <a:t>. Ramesh Kumar N. Monica. Anu Manufactured cluster analysis using a new algorithm from structured and unstructured data. International Journal of Advances in Computer Science and Technology, 2007, Volume 3, No.2.</a:t>
            </a:r>
            <a:endParaRPr lang="en-IN" dirty="0">
              <a:effectLst/>
              <a:latin typeface="Times New Roman" panose="02020603050405020304" pitchFamily="18" charset="0"/>
              <a:ea typeface="Times New Roman" panose="02020603050405020304" pitchFamily="18" charset="0"/>
            </a:endParaRPr>
          </a:p>
          <a:p>
            <a:pPr marL="12700" marR="81280">
              <a:lnSpc>
                <a:spcPct val="100000"/>
              </a:lnSpc>
              <a:tabLst>
                <a:tab pos="369570" algn="l"/>
              </a:tabLst>
            </a:pPr>
            <a:endParaRPr lang="en-US" sz="2000" dirty="0">
              <a:latin typeface="Times New Roman" panose="02020603050405020304"/>
              <a:cs typeface="Times New Roman" panose="02020603050405020304"/>
            </a:endParaRPr>
          </a:p>
        </p:txBody>
      </p:sp>
      <p:grpSp>
        <p:nvGrpSpPr>
          <p:cNvPr id="4" name="object 4"/>
          <p:cNvGrpSpPr/>
          <p:nvPr/>
        </p:nvGrpSpPr>
        <p:grpSpPr>
          <a:xfrm>
            <a:off x="-826" y="-827"/>
            <a:ext cx="9145905" cy="6859905"/>
            <a:chOff x="-826" y="-827"/>
            <a:chExt cx="9145905" cy="6859905"/>
          </a:xfrm>
        </p:grpSpPr>
        <p:sp>
          <p:nvSpPr>
            <p:cNvPr id="5" name="object 5"/>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7644384" y="50"/>
              <a:ext cx="1214627" cy="945210"/>
            </a:xfrm>
            <a:prstGeom prst="rect">
              <a:avLst/>
            </a:prstGeom>
          </p:spPr>
        </p:pic>
        <p:sp>
          <p:nvSpPr>
            <p:cNvPr id="10" name="object 10"/>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390"/>
              </a:lnSpc>
            </a:pPr>
            <a:r>
              <a:rPr spc="-50" dirty="0"/>
              <a:t>2</a:t>
            </a:r>
          </a:p>
          <a:p>
            <a:pPr marL="114300">
              <a:lnSpc>
                <a:spcPts val="1420"/>
              </a:lnSpc>
            </a:pPr>
            <a:r>
              <a:rPr spc="-50" dirty="0"/>
              <a:t>7</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78105">
              <a:lnSpc>
                <a:spcPct val="100000"/>
              </a:lnSpc>
              <a:spcBef>
                <a:spcPts val="95"/>
              </a:spcBef>
            </a:pPr>
            <a:r>
              <a:rPr spc="-20" dirty="0"/>
              <a:t>Publication</a:t>
            </a:r>
            <a:r>
              <a:rPr spc="-135" dirty="0"/>
              <a:t> </a:t>
            </a:r>
            <a:r>
              <a:rPr spc="-10" dirty="0"/>
              <a:t>Details:</a:t>
            </a:r>
          </a:p>
        </p:txBody>
      </p:sp>
      <p:sp>
        <p:nvSpPr>
          <p:cNvPr id="3" name="object 3"/>
          <p:cNvSpPr txBox="1"/>
          <p:nvPr/>
        </p:nvSpPr>
        <p:spPr>
          <a:xfrm>
            <a:off x="609091" y="945260"/>
            <a:ext cx="7915504" cy="5963812"/>
          </a:xfrm>
          <a:prstGeom prst="rect">
            <a:avLst/>
          </a:prstGeom>
        </p:spPr>
        <p:txBody>
          <a:bodyPr vert="horz" wrap="square" lIns="0" tIns="13335" rIns="0" bIns="0" rtlCol="0">
            <a:spAutoFit/>
          </a:bodyPr>
          <a:lstStyle/>
          <a:p>
            <a:pPr marL="91440" algn="l">
              <a:lnSpc>
                <a:spcPts val="2455"/>
              </a:lnSpc>
              <a:spcBef>
                <a:spcPts val="105"/>
              </a:spcBef>
            </a:pPr>
            <a:r>
              <a:rPr lang="en-US" sz="2250" dirty="0">
                <a:latin typeface="Times New Roman" panose="02020603050405020304"/>
                <a:cs typeface="Times New Roman" panose="02020603050405020304"/>
              </a:rPr>
              <a:t>Conference/Journal Publication Details:</a:t>
            </a:r>
          </a:p>
          <a:p>
            <a:pPr marL="434340" indent="-342900" algn="l">
              <a:lnSpc>
                <a:spcPts val="2455"/>
              </a:lnSpc>
              <a:spcBef>
                <a:spcPts val="105"/>
              </a:spcBef>
              <a:buFont typeface="Wingdings" panose="05000000000000000000" pitchFamily="2" charset="2"/>
              <a:buChar char="Ø"/>
            </a:pPr>
            <a:r>
              <a:rPr lang="en-US" sz="2250" dirty="0">
                <a:latin typeface="Times New Roman" panose="02020603050405020304"/>
                <a:cs typeface="Times New Roman" panose="02020603050405020304"/>
              </a:rPr>
              <a:t>Publication Title : “ Customer Segmentation using DEC"</a:t>
            </a:r>
          </a:p>
          <a:p>
            <a:pPr marL="434340" indent="-342900" algn="l">
              <a:lnSpc>
                <a:spcPts val="2455"/>
              </a:lnSpc>
              <a:spcBef>
                <a:spcPts val="105"/>
              </a:spcBef>
              <a:buFont typeface="Wingdings" panose="05000000000000000000" pitchFamily="2" charset="2"/>
              <a:buChar char="Ø"/>
            </a:pPr>
            <a:r>
              <a:rPr lang="en-US" sz="2250" dirty="0">
                <a:latin typeface="Times New Roman" panose="02020603050405020304"/>
                <a:cs typeface="Times New Roman" panose="02020603050405020304"/>
              </a:rPr>
              <a:t>Authors:</a:t>
            </a:r>
          </a:p>
          <a:p>
            <a:pPr marL="91440" algn="l">
              <a:lnSpc>
                <a:spcPts val="2455"/>
              </a:lnSpc>
              <a:spcBef>
                <a:spcPts val="105"/>
              </a:spcBef>
            </a:pPr>
            <a:r>
              <a:rPr lang="en-US" sz="2250" dirty="0">
                <a:latin typeface="Times New Roman" panose="02020603050405020304"/>
                <a:cs typeface="Times New Roman" panose="02020603050405020304"/>
              </a:rPr>
              <a:t>  - Kotha Mohan Krishna (Associate Professor)</a:t>
            </a:r>
          </a:p>
          <a:p>
            <a:pPr marL="91440" algn="l">
              <a:lnSpc>
                <a:spcPts val="2455"/>
              </a:lnSpc>
              <a:spcBef>
                <a:spcPts val="105"/>
              </a:spcBef>
            </a:pPr>
            <a:r>
              <a:rPr lang="en-US" sz="2250" dirty="0">
                <a:latin typeface="Times New Roman" panose="02020603050405020304"/>
                <a:cs typeface="Times New Roman" panose="02020603050405020304"/>
              </a:rPr>
              <a:t>  - Narra Manasa (Student)</a:t>
            </a:r>
          </a:p>
          <a:p>
            <a:pPr marL="91440" algn="l">
              <a:lnSpc>
                <a:spcPts val="2455"/>
              </a:lnSpc>
              <a:spcBef>
                <a:spcPts val="105"/>
              </a:spcBef>
            </a:pPr>
            <a:r>
              <a:rPr lang="en-US" sz="2250" dirty="0">
                <a:latin typeface="Times New Roman" panose="02020603050405020304"/>
                <a:cs typeface="Times New Roman" panose="02020603050405020304"/>
              </a:rPr>
              <a:t>  - Pothina Trisha (Student)</a:t>
            </a:r>
          </a:p>
          <a:p>
            <a:pPr marL="91440" algn="l">
              <a:lnSpc>
                <a:spcPts val="2455"/>
              </a:lnSpc>
              <a:spcBef>
                <a:spcPts val="105"/>
              </a:spcBef>
            </a:pPr>
            <a:r>
              <a:rPr lang="en-US" sz="2250" dirty="0">
                <a:latin typeface="Times New Roman" panose="02020603050405020304"/>
                <a:cs typeface="Times New Roman" panose="02020603050405020304"/>
              </a:rPr>
              <a:t>  - </a:t>
            </a:r>
            <a:r>
              <a:rPr lang="en-US" sz="2250" dirty="0" err="1">
                <a:latin typeface="Times New Roman" panose="02020603050405020304"/>
                <a:cs typeface="Times New Roman" panose="02020603050405020304"/>
              </a:rPr>
              <a:t>Patibanda</a:t>
            </a:r>
            <a:r>
              <a:rPr lang="en-US" sz="2250" dirty="0">
                <a:latin typeface="Times New Roman" panose="02020603050405020304"/>
                <a:cs typeface="Times New Roman" panose="02020603050405020304"/>
              </a:rPr>
              <a:t> Bhavana (Student)</a:t>
            </a:r>
          </a:p>
          <a:p>
            <a:pPr marL="91440" algn="l">
              <a:lnSpc>
                <a:spcPts val="2455"/>
              </a:lnSpc>
              <a:spcBef>
                <a:spcPts val="105"/>
              </a:spcBef>
            </a:pPr>
            <a:r>
              <a:rPr lang="en-US" sz="2250" dirty="0">
                <a:latin typeface="Times New Roman" panose="02020603050405020304"/>
                <a:cs typeface="Times New Roman" panose="02020603050405020304"/>
              </a:rPr>
              <a:t>  - Polisetty Sai Ganesh (Student)</a:t>
            </a:r>
          </a:p>
          <a:p>
            <a:pPr marL="434340" indent="-342900" algn="l">
              <a:lnSpc>
                <a:spcPts val="2455"/>
              </a:lnSpc>
              <a:spcBef>
                <a:spcPts val="105"/>
              </a:spcBef>
              <a:buFont typeface="Wingdings" panose="05000000000000000000" pitchFamily="2" charset="2"/>
              <a:buChar char="Ø"/>
            </a:pPr>
            <a:r>
              <a:rPr lang="en-US" sz="2250" dirty="0">
                <a:latin typeface="Times New Roman" panose="02020603050405020304"/>
                <a:cs typeface="Times New Roman" panose="02020603050405020304"/>
              </a:rPr>
              <a:t> Affiliation:</a:t>
            </a:r>
          </a:p>
          <a:p>
            <a:pPr marL="91440" algn="l">
              <a:lnSpc>
                <a:spcPts val="2455"/>
              </a:lnSpc>
              <a:spcBef>
                <a:spcPts val="105"/>
              </a:spcBef>
            </a:pPr>
            <a:r>
              <a:rPr lang="en-US" sz="2250" dirty="0">
                <a:latin typeface="Times New Roman" panose="02020603050405020304"/>
                <a:cs typeface="Times New Roman" panose="02020603050405020304"/>
              </a:rPr>
              <a:t>Department of Computer Science and Engineering, Vasireddy Venkatadri Institute of Technology (Autonomous), Guntur, Andhra Pradesh, India</a:t>
            </a:r>
          </a:p>
          <a:p>
            <a:pPr marL="434340" indent="-342900" algn="l">
              <a:lnSpc>
                <a:spcPts val="2455"/>
              </a:lnSpc>
              <a:spcBef>
                <a:spcPts val="105"/>
              </a:spcBef>
              <a:buFont typeface="Wingdings" panose="05000000000000000000" pitchFamily="2" charset="2"/>
              <a:buChar char="Ø"/>
            </a:pPr>
            <a:r>
              <a:rPr lang="en-US" sz="2250" dirty="0">
                <a:latin typeface="Times New Roman" panose="02020603050405020304"/>
                <a:cs typeface="Times New Roman" panose="02020603050405020304"/>
              </a:rPr>
              <a:t>Page Numbers:104-108</a:t>
            </a:r>
          </a:p>
          <a:p>
            <a:pPr marL="434340" indent="-342900" algn="l">
              <a:lnSpc>
                <a:spcPts val="2455"/>
              </a:lnSpc>
              <a:spcBef>
                <a:spcPts val="105"/>
              </a:spcBef>
              <a:buFont typeface="Wingdings" panose="05000000000000000000" pitchFamily="2" charset="2"/>
              <a:buChar char="Ø"/>
            </a:pPr>
            <a:r>
              <a:rPr lang="en-US" sz="2250" dirty="0">
                <a:latin typeface="Times New Roman" panose="02020603050405020304"/>
                <a:cs typeface="Times New Roman" panose="02020603050405020304"/>
              </a:rPr>
              <a:t>ISBN : 978-81-977391-1-8</a:t>
            </a:r>
          </a:p>
          <a:p>
            <a:pPr marL="434340" indent="-342900" algn="l">
              <a:lnSpc>
                <a:spcPts val="2455"/>
              </a:lnSpc>
              <a:spcBef>
                <a:spcPts val="105"/>
              </a:spcBef>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Published In: </a:t>
            </a:r>
            <a:r>
              <a:rPr lang="en-US" sz="2400" dirty="0">
                <a:latin typeface="Times New Roman" panose="02020603050405020304" pitchFamily="18" charset="0"/>
                <a:cs typeface="Times New Roman" panose="02020603050405020304" pitchFamily="18" charset="0"/>
              </a:rPr>
              <a:t>International Conference on Advanced Computing Technologies</a:t>
            </a:r>
            <a:endParaRPr lang="en-US" sz="2250" dirty="0">
              <a:latin typeface="Times New Roman" panose="02020603050405020304" pitchFamily="18" charset="0"/>
              <a:cs typeface="Times New Roman" panose="02020603050405020304" pitchFamily="18" charset="0"/>
            </a:endParaRPr>
          </a:p>
          <a:p>
            <a:pPr marL="91440">
              <a:lnSpc>
                <a:spcPts val="2455"/>
              </a:lnSpc>
              <a:spcBef>
                <a:spcPts val="105"/>
              </a:spcBef>
            </a:pPr>
            <a:endParaRPr lang="en-US" sz="2250" dirty="0">
              <a:latin typeface="Times New Roman" panose="02020603050405020304"/>
              <a:cs typeface="Times New Roman" panose="02020603050405020304"/>
            </a:endParaRPr>
          </a:p>
          <a:p>
            <a:pPr marL="91440">
              <a:lnSpc>
                <a:spcPts val="2455"/>
              </a:lnSpc>
              <a:spcBef>
                <a:spcPts val="105"/>
              </a:spcBef>
            </a:pPr>
            <a:endParaRPr lang="en-US" sz="2250" dirty="0">
              <a:latin typeface="Times New Roman" panose="02020603050405020304"/>
              <a:cs typeface="Times New Roman" panose="02020603050405020304"/>
            </a:endParaRPr>
          </a:p>
        </p:txBody>
      </p:sp>
      <p:grpSp>
        <p:nvGrpSpPr>
          <p:cNvPr id="4" name="object 4"/>
          <p:cNvGrpSpPr/>
          <p:nvPr/>
        </p:nvGrpSpPr>
        <p:grpSpPr>
          <a:xfrm>
            <a:off x="-826" y="-827"/>
            <a:ext cx="9145905" cy="6859905"/>
            <a:chOff x="-826" y="-827"/>
            <a:chExt cx="9145905" cy="6859905"/>
          </a:xfrm>
        </p:grpSpPr>
        <p:sp>
          <p:nvSpPr>
            <p:cNvPr id="5" name="object 5"/>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7644384" y="50"/>
              <a:ext cx="1214627" cy="945210"/>
            </a:xfrm>
            <a:prstGeom prst="rect">
              <a:avLst/>
            </a:prstGeom>
          </p:spPr>
        </p:pic>
        <p:sp>
          <p:nvSpPr>
            <p:cNvPr id="10" name="object 10"/>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390"/>
              </a:lnSpc>
            </a:pPr>
            <a:r>
              <a:rPr spc="-50" dirty="0"/>
              <a:t>2</a:t>
            </a:r>
          </a:p>
          <a:p>
            <a:pPr marL="114300">
              <a:lnSpc>
                <a:spcPts val="1420"/>
              </a:lnSpc>
            </a:pPr>
            <a:r>
              <a:rPr spc="-50" dirty="0"/>
              <a:t>9</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sz="8800" dirty="0">
                <a:solidFill>
                  <a:srgbClr val="006EC0"/>
                </a:solidFill>
              </a:rPr>
              <a:t>Thank</a:t>
            </a:r>
            <a:r>
              <a:rPr sz="8800" spc="-350" dirty="0">
                <a:solidFill>
                  <a:srgbClr val="006EC0"/>
                </a:solidFill>
              </a:rPr>
              <a:t> </a:t>
            </a:r>
            <a:r>
              <a:rPr sz="8800" dirty="0">
                <a:solidFill>
                  <a:srgbClr val="006EC0"/>
                </a:solidFill>
              </a:rPr>
              <a:t>You</a:t>
            </a:r>
            <a:r>
              <a:rPr sz="8800" spc="-375" dirty="0">
                <a:solidFill>
                  <a:srgbClr val="006EC0"/>
                </a:solidFill>
              </a:rPr>
              <a:t> </a:t>
            </a:r>
            <a:r>
              <a:rPr sz="8800" spc="-10" dirty="0">
                <a:solidFill>
                  <a:srgbClr val="006EC0"/>
                </a:solidFill>
              </a:rPr>
              <a:t>All...</a:t>
            </a:r>
            <a:endParaRPr sz="8800"/>
          </a:p>
        </p:txBody>
      </p:sp>
      <p:sp>
        <p:nvSpPr>
          <p:cNvPr id="3" name="object 3"/>
          <p:cNvSpPr txBox="1"/>
          <p:nvPr/>
        </p:nvSpPr>
        <p:spPr>
          <a:xfrm>
            <a:off x="785876" y="3030423"/>
            <a:ext cx="7747000" cy="2708275"/>
          </a:xfrm>
          <a:prstGeom prst="rect">
            <a:avLst/>
          </a:prstGeom>
        </p:spPr>
        <p:txBody>
          <a:bodyPr vert="horz" wrap="square" lIns="0" tIns="12065" rIns="0" bIns="0" rtlCol="0">
            <a:spAutoFit/>
          </a:bodyPr>
          <a:lstStyle/>
          <a:p>
            <a:pPr marL="538480" marR="5080" indent="-525780">
              <a:lnSpc>
                <a:spcPct val="100000"/>
              </a:lnSpc>
              <a:spcBef>
                <a:spcPts val="95"/>
              </a:spcBef>
            </a:pPr>
            <a:r>
              <a:rPr sz="8800" b="1" dirty="0">
                <a:solidFill>
                  <a:srgbClr val="00AE50"/>
                </a:solidFill>
                <a:latin typeface="Times New Roman" panose="02020603050405020304"/>
                <a:cs typeface="Times New Roman" panose="02020603050405020304"/>
              </a:rPr>
              <a:t>Any</a:t>
            </a:r>
            <a:r>
              <a:rPr sz="8800" b="1" spc="-409" dirty="0">
                <a:solidFill>
                  <a:srgbClr val="00AE50"/>
                </a:solidFill>
                <a:latin typeface="Times New Roman" panose="02020603050405020304"/>
                <a:cs typeface="Times New Roman" panose="02020603050405020304"/>
              </a:rPr>
              <a:t> </a:t>
            </a:r>
            <a:r>
              <a:rPr sz="8800" b="1" dirty="0">
                <a:solidFill>
                  <a:srgbClr val="00AE50"/>
                </a:solidFill>
                <a:latin typeface="Times New Roman" panose="02020603050405020304"/>
                <a:cs typeface="Times New Roman" panose="02020603050405020304"/>
              </a:rPr>
              <a:t>Queries?</a:t>
            </a:r>
            <a:r>
              <a:rPr sz="8800" b="1" spc="-390" dirty="0">
                <a:solidFill>
                  <a:srgbClr val="00AE50"/>
                </a:solidFill>
                <a:latin typeface="Times New Roman" panose="02020603050405020304"/>
                <a:cs typeface="Times New Roman" panose="02020603050405020304"/>
              </a:rPr>
              <a:t> </a:t>
            </a:r>
            <a:r>
              <a:rPr sz="8800" b="1" spc="-50" dirty="0">
                <a:solidFill>
                  <a:srgbClr val="00AE50"/>
                </a:solidFill>
                <a:latin typeface="Times New Roman" panose="02020603050405020304"/>
                <a:cs typeface="Times New Roman" panose="02020603050405020304"/>
              </a:rPr>
              <a:t>&amp; </a:t>
            </a:r>
            <a:r>
              <a:rPr sz="8800" b="1" spc="-10" dirty="0">
                <a:solidFill>
                  <a:srgbClr val="00AE50"/>
                </a:solidFill>
                <a:latin typeface="Times New Roman" panose="02020603050405020304"/>
                <a:cs typeface="Times New Roman" panose="02020603050405020304"/>
              </a:rPr>
              <a:t>Suggestions…</a:t>
            </a:r>
            <a:endParaRPr sz="8800">
              <a:latin typeface="Times New Roman" panose="02020603050405020304"/>
              <a:cs typeface="Times New Roman" panose="02020603050405020304"/>
            </a:endParaRPr>
          </a:p>
        </p:txBody>
      </p:sp>
      <p:sp>
        <p:nvSpPr>
          <p:cNvPr id="4" name="object 4"/>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7" name="object 7"/>
          <p:cNvSpPr txBox="1"/>
          <p:nvPr/>
        </p:nvSpPr>
        <p:spPr>
          <a:xfrm>
            <a:off x="8507730" y="6573858"/>
            <a:ext cx="101600" cy="372745"/>
          </a:xfrm>
          <a:prstGeom prst="rect">
            <a:avLst/>
          </a:prstGeom>
        </p:spPr>
        <p:txBody>
          <a:bodyPr vert="horz" wrap="square" lIns="0" tIns="0" rIns="0" bIns="0" rtlCol="0">
            <a:spAutoFit/>
          </a:bodyPr>
          <a:lstStyle/>
          <a:p>
            <a:pPr marL="12700">
              <a:lnSpc>
                <a:spcPts val="1390"/>
              </a:lnSpc>
            </a:pPr>
            <a:r>
              <a:rPr sz="1200" spc="-50" dirty="0">
                <a:solidFill>
                  <a:srgbClr val="898989"/>
                </a:solidFill>
                <a:latin typeface="Times New Roman" panose="02020603050405020304"/>
                <a:cs typeface="Times New Roman" panose="02020603050405020304"/>
              </a:rPr>
              <a:t>3</a:t>
            </a:r>
            <a:endParaRPr sz="1200">
              <a:latin typeface="Times New Roman" panose="02020603050405020304"/>
              <a:cs typeface="Times New Roman" panose="02020603050405020304"/>
            </a:endParaRPr>
          </a:p>
          <a:p>
            <a:pPr marL="12700">
              <a:lnSpc>
                <a:spcPts val="1420"/>
              </a:lnSpc>
            </a:pPr>
            <a:r>
              <a:rPr sz="1200" spc="-50" dirty="0">
                <a:solidFill>
                  <a:srgbClr val="898989"/>
                </a:solidFill>
                <a:latin typeface="Times New Roman" panose="02020603050405020304"/>
                <a:cs typeface="Times New Roman" panose="02020603050405020304"/>
              </a:rPr>
              <a:t>0</a:t>
            </a:r>
            <a:endParaRPr sz="120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4623" y="223519"/>
            <a:ext cx="2073275" cy="635000"/>
          </a:xfrm>
          <a:prstGeom prst="rect">
            <a:avLst/>
          </a:prstGeom>
        </p:spPr>
        <p:txBody>
          <a:bodyPr vert="horz" wrap="square" lIns="0" tIns="12065" rIns="0" bIns="0" rtlCol="0">
            <a:spAutoFit/>
          </a:bodyPr>
          <a:lstStyle/>
          <a:p>
            <a:pPr marL="12700">
              <a:lnSpc>
                <a:spcPct val="100000"/>
              </a:lnSpc>
              <a:spcBef>
                <a:spcPts val="95"/>
              </a:spcBef>
            </a:pPr>
            <a:r>
              <a:rPr spc="-10" dirty="0"/>
              <a:t>Abstract:</a:t>
            </a:r>
          </a:p>
        </p:txBody>
      </p:sp>
      <p:sp>
        <p:nvSpPr>
          <p:cNvPr id="3" name="object 3"/>
          <p:cNvSpPr txBox="1"/>
          <p:nvPr/>
        </p:nvSpPr>
        <p:spPr>
          <a:xfrm>
            <a:off x="485343" y="960831"/>
            <a:ext cx="8388350" cy="5183470"/>
          </a:xfrm>
          <a:prstGeom prst="rect">
            <a:avLst/>
          </a:prstGeom>
        </p:spPr>
        <p:txBody>
          <a:bodyPr vert="horz" wrap="square" lIns="0" tIns="12700" rIns="0" bIns="0" rtlCol="0">
            <a:spAutoFit/>
          </a:bodyPr>
          <a:lstStyle/>
          <a:p>
            <a:pPr marL="285750" indent="-28575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Customer segmentation is a marketing strategy that divides a customer base into groups based on shared traits, behaviors, needs, or preferences.</a:t>
            </a:r>
          </a:p>
          <a:p>
            <a:pPr marL="285750" indent="-285750" algn="just">
              <a:buFont typeface="Arial" panose="020B0604020202020204" pitchFamily="34" charset="0"/>
              <a:buChar char="•"/>
            </a:pPr>
            <a:r>
              <a:rPr lang="en-US" sz="24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altLang="en-US" sz="24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It enables businesses to tailor marketing, product development, and customer service to better address each segment's specific requirements.</a:t>
            </a:r>
          </a:p>
          <a:p>
            <a:pPr marL="285750" indent="-285750" algn="just">
              <a:buFont typeface="Arial" panose="020B0604020202020204" pitchFamily="34" charset="0"/>
              <a:buChar char="•"/>
            </a:pPr>
            <a:r>
              <a:rPr lang="en-US" sz="24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altLang="en-US" sz="24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Deep Embedded Clustering (DEC) is a contemporary technique used for more precise customer segmentation.</a:t>
            </a:r>
          </a:p>
          <a:p>
            <a:pPr marL="285750" indent="-285750" algn="just">
              <a:buFont typeface="Arial" panose="020B0604020202020204" pitchFamily="34" charset="0"/>
              <a:buChar char="•"/>
            </a:pPr>
            <a:r>
              <a:rPr lang="en-US" altLang="en-US" sz="24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DEC integrates deep neural networks with clustering algorithms to uncover hidden patterns in complex customer data.</a:t>
            </a:r>
            <a:r>
              <a:rPr lang="en-US" altLang="en-US" sz="2400" dirty="0">
                <a:latin typeface="Times New Roman" panose="02020603050405020304" pitchFamily="18" charset="0"/>
                <a:cs typeface="Times New Roman" panose="02020603050405020304" pitchFamily="18" charset="0"/>
              </a:rPr>
              <a:t> An autoencoder architecture is employed to transform high-dimensional customer features into low-dimensional representations.</a:t>
            </a:r>
          </a:p>
          <a:p>
            <a:pPr marL="285750" indent="-285750" algn="just">
              <a:buFont typeface="Arial" panose="020B0604020202020204" pitchFamily="34" charset="0"/>
              <a:buChar char="•"/>
            </a:pPr>
            <a:endParaRPr lang="en-US" altLang="en-US" sz="24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grpSp>
        <p:nvGrpSpPr>
          <p:cNvPr id="4" name="object 4"/>
          <p:cNvGrpSpPr/>
          <p:nvPr/>
        </p:nvGrpSpPr>
        <p:grpSpPr>
          <a:xfrm>
            <a:off x="-826" y="-827"/>
            <a:ext cx="9145905" cy="6859905"/>
            <a:chOff x="-826" y="-827"/>
            <a:chExt cx="9145905" cy="6859905"/>
          </a:xfrm>
        </p:grpSpPr>
        <p:sp>
          <p:nvSpPr>
            <p:cNvPr id="5" name="object 5"/>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7644384" y="50"/>
              <a:ext cx="1214627" cy="945210"/>
            </a:xfrm>
            <a:prstGeom prst="rect">
              <a:avLst/>
            </a:prstGeom>
          </p:spPr>
        </p:pic>
        <p:sp>
          <p:nvSpPr>
            <p:cNvPr id="10" name="object 10"/>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410"/>
              </a:lnSpc>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BA61270-D00E-4E67-144F-AE9DBD31BC2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6FEC89A-BE0D-0051-83B3-B0383268AC92}"/>
              </a:ext>
            </a:extLst>
          </p:cNvPr>
          <p:cNvSpPr txBox="1">
            <a:spLocks noGrp="1"/>
          </p:cNvSpPr>
          <p:nvPr>
            <p:ph type="title"/>
          </p:nvPr>
        </p:nvSpPr>
        <p:spPr>
          <a:xfrm>
            <a:off x="674623" y="223519"/>
            <a:ext cx="2073275" cy="635000"/>
          </a:xfrm>
          <a:prstGeom prst="rect">
            <a:avLst/>
          </a:prstGeom>
        </p:spPr>
        <p:txBody>
          <a:bodyPr vert="horz" wrap="square" lIns="0" tIns="12065" rIns="0" bIns="0" rtlCol="0">
            <a:spAutoFit/>
          </a:bodyPr>
          <a:lstStyle/>
          <a:p>
            <a:pPr marL="12700">
              <a:lnSpc>
                <a:spcPct val="100000"/>
              </a:lnSpc>
              <a:spcBef>
                <a:spcPts val="95"/>
              </a:spcBef>
            </a:pPr>
            <a:r>
              <a:rPr spc="-10" dirty="0"/>
              <a:t>Abstract:</a:t>
            </a:r>
          </a:p>
        </p:txBody>
      </p:sp>
      <p:sp>
        <p:nvSpPr>
          <p:cNvPr id="3" name="object 3">
            <a:extLst>
              <a:ext uri="{FF2B5EF4-FFF2-40B4-BE49-F238E27FC236}">
                <a16:creationId xmlns:a16="http://schemas.microsoft.com/office/drawing/2014/main" id="{470D8D98-6546-7D58-B2AC-09260447C748}"/>
              </a:ext>
            </a:extLst>
          </p:cNvPr>
          <p:cNvSpPr txBox="1"/>
          <p:nvPr/>
        </p:nvSpPr>
        <p:spPr>
          <a:xfrm>
            <a:off x="674623" y="1371865"/>
            <a:ext cx="8088378" cy="4444807"/>
          </a:xfrm>
          <a:prstGeom prst="rect">
            <a:avLst/>
          </a:prstGeom>
        </p:spPr>
        <p:txBody>
          <a:bodyPr vert="horz" wrap="square" lIns="0" tIns="12700" rIns="0" bIns="0" rtlCol="0">
            <a:spAutoFit/>
          </a:bodyPr>
          <a:lstStyle/>
          <a:p>
            <a:pPr marL="285750" indent="-28575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An autoencoder architecture is employed to transform high-dimensional customer features into low-dimensional representations.</a:t>
            </a:r>
          </a:p>
          <a:p>
            <a:pPr marL="285750" indent="-285750" algn="just">
              <a:buFont typeface="Arial" panose="020B0604020202020204" pitchFamily="34" charset="0"/>
              <a:buChar char="•"/>
            </a:pPr>
            <a:r>
              <a:rPr lang="en-US" altLang="en-US" sz="24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A specialized clustering algorithm continuously refines both feature representations and cluster assignments for improved accuracy.</a:t>
            </a:r>
          </a:p>
          <a:p>
            <a:pPr marL="285750" indent="-285750" algn="just" rtl="0">
              <a:buFont typeface="Arial" panose="020B0604020202020204" pitchFamily="34" charset="0"/>
              <a:buChar char="•"/>
            </a:pPr>
            <a:r>
              <a:rPr lang="en-US" altLang="en-US" sz="24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DEC is capable of identifying complex, non-linear relationships that traditional methods might miss.</a:t>
            </a:r>
          </a:p>
          <a:p>
            <a:pPr marL="285750" indent="-285750" algn="just" rtl="0">
              <a:buFont typeface="Arial" panose="020B0604020202020204" pitchFamily="34" charset="0"/>
              <a:buChar char="•"/>
            </a:pPr>
            <a:r>
              <a:rPr lang="en-US" sz="24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altLang="en-US" sz="24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It analyzes various customer attributes such as transactional history, digital engagement, psychographics, and cross-channel behaviors.</a:t>
            </a:r>
          </a:p>
          <a:p>
            <a:pPr marL="285750" indent="-285750" algn="just">
              <a:buFont typeface="Arial" panose="020B0604020202020204" pitchFamily="34" charset="0"/>
              <a:buChar char="•"/>
            </a:pPr>
            <a:endParaRPr lang="en-US" altLang="en-US" sz="24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grpSp>
        <p:nvGrpSpPr>
          <p:cNvPr id="4" name="object 4">
            <a:extLst>
              <a:ext uri="{FF2B5EF4-FFF2-40B4-BE49-F238E27FC236}">
                <a16:creationId xmlns:a16="http://schemas.microsoft.com/office/drawing/2014/main" id="{016AB03E-4A9D-31FF-37B5-4E12EE1D9285}"/>
              </a:ext>
            </a:extLst>
          </p:cNvPr>
          <p:cNvGrpSpPr/>
          <p:nvPr/>
        </p:nvGrpSpPr>
        <p:grpSpPr>
          <a:xfrm>
            <a:off x="-826" y="-827"/>
            <a:ext cx="9145905" cy="6859905"/>
            <a:chOff x="-826" y="-827"/>
            <a:chExt cx="9145905" cy="6859905"/>
          </a:xfrm>
        </p:grpSpPr>
        <p:sp>
          <p:nvSpPr>
            <p:cNvPr id="5" name="object 5">
              <a:extLst>
                <a:ext uri="{FF2B5EF4-FFF2-40B4-BE49-F238E27FC236}">
                  <a16:creationId xmlns:a16="http://schemas.microsoft.com/office/drawing/2014/main" id="{DEFC828D-70F2-AD78-51FF-31776B428F54}"/>
                </a:ext>
              </a:extLst>
            </p:cNvPr>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a:extLst>
                <a:ext uri="{FF2B5EF4-FFF2-40B4-BE49-F238E27FC236}">
                  <a16:creationId xmlns:a16="http://schemas.microsoft.com/office/drawing/2014/main" id="{934EC829-DC1F-75C3-5E1C-E2C686D92142}"/>
                </a:ext>
              </a:extLst>
            </p:cNvPr>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a:extLst>
                <a:ext uri="{FF2B5EF4-FFF2-40B4-BE49-F238E27FC236}">
                  <a16:creationId xmlns:a16="http://schemas.microsoft.com/office/drawing/2014/main" id="{26C6890C-5969-C6B9-95D8-4324CB2B8687}"/>
                </a:ext>
              </a:extLst>
            </p:cNvPr>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a:extLst>
                <a:ext uri="{FF2B5EF4-FFF2-40B4-BE49-F238E27FC236}">
                  <a16:creationId xmlns:a16="http://schemas.microsoft.com/office/drawing/2014/main" id="{6409A467-588C-4F93-BA80-AD5F49750F74}"/>
                </a:ext>
              </a:extLst>
            </p:cNvPr>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a:extLst>
                <a:ext uri="{FF2B5EF4-FFF2-40B4-BE49-F238E27FC236}">
                  <a16:creationId xmlns:a16="http://schemas.microsoft.com/office/drawing/2014/main" id="{984A015C-BE49-B8E3-910A-81C53154E09E}"/>
                </a:ext>
              </a:extLst>
            </p:cNvPr>
            <p:cNvPicPr/>
            <p:nvPr/>
          </p:nvPicPr>
          <p:blipFill>
            <a:blip r:embed="rId2" cstate="print"/>
            <a:stretch>
              <a:fillRect/>
            </a:stretch>
          </p:blipFill>
          <p:spPr>
            <a:xfrm>
              <a:off x="7644384" y="50"/>
              <a:ext cx="1214627" cy="945210"/>
            </a:xfrm>
            <a:prstGeom prst="rect">
              <a:avLst/>
            </a:prstGeom>
          </p:spPr>
        </p:pic>
        <p:sp>
          <p:nvSpPr>
            <p:cNvPr id="10" name="object 10">
              <a:extLst>
                <a:ext uri="{FF2B5EF4-FFF2-40B4-BE49-F238E27FC236}">
                  <a16:creationId xmlns:a16="http://schemas.microsoft.com/office/drawing/2014/main" id="{CF25ABD6-A8B1-80C1-C8DD-A961A2C321BA}"/>
                </a:ext>
              </a:extLst>
            </p:cNvPr>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a:extLst>
              <a:ext uri="{FF2B5EF4-FFF2-40B4-BE49-F238E27FC236}">
                <a16:creationId xmlns:a16="http://schemas.microsoft.com/office/drawing/2014/main" id="{E8EA5326-7881-4A27-FAF5-782141B0C94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a:extLst>
              <a:ext uri="{FF2B5EF4-FFF2-40B4-BE49-F238E27FC236}">
                <a16:creationId xmlns:a16="http://schemas.microsoft.com/office/drawing/2014/main" id="{7D0989F8-C8C6-9104-40AF-9ADB9457F65A}"/>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a:extLst>
              <a:ext uri="{FF2B5EF4-FFF2-40B4-BE49-F238E27FC236}">
                <a16:creationId xmlns:a16="http://schemas.microsoft.com/office/drawing/2014/main" id="{3F5FB0B4-6CAB-9C31-4D49-C607F068C82F}"/>
              </a:ext>
            </a:extLst>
          </p:cNvPr>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410"/>
              </a:lnSpc>
            </a:pPr>
            <a:fld id="{81D60167-4931-47E6-BA6A-407CBD079E47}" type="slidenum">
              <a:rPr spc="-50" dirty="0"/>
              <a:t>4</a:t>
            </a:fld>
            <a:endParaRPr spc="-50" dirty="0"/>
          </a:p>
        </p:txBody>
      </p:sp>
    </p:spTree>
    <p:extLst>
      <p:ext uri="{BB962C8B-B14F-4D97-AF65-F5344CB8AC3E}">
        <p14:creationId xmlns:p14="http://schemas.microsoft.com/office/powerpoint/2010/main" val="234019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4623" y="223519"/>
            <a:ext cx="2943225" cy="635000"/>
          </a:xfrm>
          <a:prstGeom prst="rect">
            <a:avLst/>
          </a:prstGeom>
        </p:spPr>
        <p:txBody>
          <a:bodyPr vert="horz" wrap="square" lIns="0" tIns="12065" rIns="0" bIns="0" rtlCol="0">
            <a:spAutoFit/>
          </a:bodyPr>
          <a:lstStyle/>
          <a:p>
            <a:pPr marL="12700">
              <a:lnSpc>
                <a:spcPct val="100000"/>
              </a:lnSpc>
              <a:spcBef>
                <a:spcPts val="95"/>
              </a:spcBef>
            </a:pPr>
            <a:r>
              <a:rPr spc="-10" dirty="0"/>
              <a:t>Introduction:</a:t>
            </a:r>
          </a:p>
        </p:txBody>
      </p:sp>
      <p:sp>
        <p:nvSpPr>
          <p:cNvPr id="3" name="object 3"/>
          <p:cNvSpPr txBox="1"/>
          <p:nvPr/>
        </p:nvSpPr>
        <p:spPr>
          <a:xfrm>
            <a:off x="661085" y="1391262"/>
            <a:ext cx="7986345" cy="4398640"/>
          </a:xfrm>
          <a:prstGeom prst="rect">
            <a:avLst/>
          </a:prstGeom>
        </p:spPr>
        <p:txBody>
          <a:bodyPr vert="horz" wrap="square" lIns="0" tIns="12700" rIns="0" bIns="0" rtlCol="0">
            <a:spAutoFit/>
          </a:bodyPr>
          <a:lstStyle/>
          <a:p>
            <a:pPr marL="285750" indent="-28575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rapid growth of e-commerce has led to the daily collection of massive amounts of customer data, rich with insights into preferences and buying behavior.</a:t>
            </a:r>
          </a:p>
          <a:p>
            <a:pPr algn="just"/>
            <a:endParaRPr lang="en-US" altLang="en-US" sz="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Analyzing this data is essential for crafting personalized marketing strategies and improving customer satisfaction.</a:t>
            </a:r>
          </a:p>
          <a:p>
            <a:pPr marL="285750" indent="-285750" algn="just">
              <a:buFont typeface="Arial" panose="020B0604020202020204" pitchFamily="34" charset="0"/>
              <a:buChar char="•"/>
            </a:pPr>
            <a:endParaRPr lang="en-US" altLang="en-US" sz="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Common methods like K-Means and DBSCAN are frequently used for segmentation but struggle with high-dimensional or non-linear data.</a:t>
            </a:r>
          </a:p>
          <a:p>
            <a:pPr marL="285750" indent="-285750" algn="just">
              <a:buFont typeface="Arial" panose="020B0604020202020204" pitchFamily="34" charset="0"/>
              <a:buChar char="•"/>
            </a:pPr>
            <a:endParaRPr lang="en-US" altLang="en-US" sz="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These traditional techniques often fail to capture subtle, complex patterns in intricate datasets.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pSp>
        <p:nvGrpSpPr>
          <p:cNvPr id="4" name="object 4"/>
          <p:cNvGrpSpPr/>
          <p:nvPr/>
        </p:nvGrpSpPr>
        <p:grpSpPr>
          <a:xfrm>
            <a:off x="-826" y="-827"/>
            <a:ext cx="9145905" cy="6859905"/>
            <a:chOff x="-826" y="-827"/>
            <a:chExt cx="9145905" cy="6859905"/>
          </a:xfrm>
        </p:grpSpPr>
        <p:sp>
          <p:nvSpPr>
            <p:cNvPr id="5" name="object 5"/>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7644384" y="50"/>
              <a:ext cx="1214627" cy="945210"/>
            </a:xfrm>
            <a:prstGeom prst="rect">
              <a:avLst/>
            </a:prstGeom>
          </p:spPr>
        </p:pic>
        <p:sp>
          <p:nvSpPr>
            <p:cNvPr id="10" name="object 10"/>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410"/>
              </a:lnSpc>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8308B72-8EA5-988C-9427-BD58D400754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42D8A8A-BBB9-BED2-EECB-B19E6611CAFE}"/>
              </a:ext>
            </a:extLst>
          </p:cNvPr>
          <p:cNvSpPr txBox="1">
            <a:spLocks noGrp="1"/>
          </p:cNvSpPr>
          <p:nvPr>
            <p:ph type="title"/>
          </p:nvPr>
        </p:nvSpPr>
        <p:spPr>
          <a:xfrm>
            <a:off x="685800" y="477228"/>
            <a:ext cx="2943225" cy="635000"/>
          </a:xfrm>
          <a:prstGeom prst="rect">
            <a:avLst/>
          </a:prstGeom>
        </p:spPr>
        <p:txBody>
          <a:bodyPr vert="horz" wrap="square" lIns="0" tIns="12065" rIns="0" bIns="0" rtlCol="0">
            <a:spAutoFit/>
          </a:bodyPr>
          <a:lstStyle/>
          <a:p>
            <a:pPr marL="12700">
              <a:lnSpc>
                <a:spcPct val="100000"/>
              </a:lnSpc>
              <a:spcBef>
                <a:spcPts val="95"/>
              </a:spcBef>
            </a:pPr>
            <a:r>
              <a:rPr spc="-10" dirty="0"/>
              <a:t>Introduction:</a:t>
            </a:r>
          </a:p>
        </p:txBody>
      </p:sp>
      <p:sp>
        <p:nvSpPr>
          <p:cNvPr id="3" name="object 3">
            <a:extLst>
              <a:ext uri="{FF2B5EF4-FFF2-40B4-BE49-F238E27FC236}">
                <a16:creationId xmlns:a16="http://schemas.microsoft.com/office/drawing/2014/main" id="{402E32B3-CB7A-17CB-0B30-2126665271F9}"/>
              </a:ext>
            </a:extLst>
          </p:cNvPr>
          <p:cNvSpPr txBox="1"/>
          <p:nvPr/>
        </p:nvSpPr>
        <p:spPr>
          <a:xfrm>
            <a:off x="683389" y="1679620"/>
            <a:ext cx="7964041" cy="3921586"/>
          </a:xfrm>
          <a:prstGeom prst="rect">
            <a:avLst/>
          </a:prstGeom>
        </p:spPr>
        <p:txBody>
          <a:bodyPr vert="horz" wrap="square" lIns="0" tIns="12700" rIns="0" bIns="0" rtlCol="0">
            <a:spAutoFit/>
          </a:bodyPr>
          <a:lstStyle/>
          <a:p>
            <a:pPr marL="285750" indent="-28575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DEC integrates feature extraction and clustering using autoencoders to compress data and simultaneously group similar customers.</a:t>
            </a:r>
          </a:p>
          <a:p>
            <a:pPr marL="285750" indent="-285750" algn="just">
              <a:buFont typeface="Arial" panose="020B0604020202020204" pitchFamily="34" charset="0"/>
              <a:buChar char="•"/>
            </a:pPr>
            <a:endParaRPr lang="en-US" altLang="en-US" sz="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This approach excels in discovering hidden patterns that traditional techniques might miss, especially in complex data scenarios.</a:t>
            </a:r>
          </a:p>
          <a:p>
            <a:pPr marL="285750" indent="-285750" algn="just">
              <a:buFont typeface="Arial" panose="020B0604020202020204" pitchFamily="34" charset="0"/>
              <a:buChar char="•"/>
            </a:pPr>
            <a:endParaRPr lang="en-US" altLang="en-US" sz="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project proposes a DEC-based model for e-commerce customer segmentation, using RFM values to represent customer behavior.</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pSp>
        <p:nvGrpSpPr>
          <p:cNvPr id="4" name="object 4">
            <a:extLst>
              <a:ext uri="{FF2B5EF4-FFF2-40B4-BE49-F238E27FC236}">
                <a16:creationId xmlns:a16="http://schemas.microsoft.com/office/drawing/2014/main" id="{6D8383D1-5668-369D-6592-854B8D3217A5}"/>
              </a:ext>
            </a:extLst>
          </p:cNvPr>
          <p:cNvGrpSpPr/>
          <p:nvPr/>
        </p:nvGrpSpPr>
        <p:grpSpPr>
          <a:xfrm>
            <a:off x="-826" y="-827"/>
            <a:ext cx="9145905" cy="6859905"/>
            <a:chOff x="-826" y="-827"/>
            <a:chExt cx="9145905" cy="6859905"/>
          </a:xfrm>
        </p:grpSpPr>
        <p:sp>
          <p:nvSpPr>
            <p:cNvPr id="5" name="object 5">
              <a:extLst>
                <a:ext uri="{FF2B5EF4-FFF2-40B4-BE49-F238E27FC236}">
                  <a16:creationId xmlns:a16="http://schemas.microsoft.com/office/drawing/2014/main" id="{2968C564-F75F-785A-B2C8-9E31919B197B}"/>
                </a:ext>
              </a:extLst>
            </p:cNvPr>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a:extLst>
                <a:ext uri="{FF2B5EF4-FFF2-40B4-BE49-F238E27FC236}">
                  <a16:creationId xmlns:a16="http://schemas.microsoft.com/office/drawing/2014/main" id="{DB6A911B-45BF-D92E-F5AB-F54E188448DF}"/>
                </a:ext>
              </a:extLst>
            </p:cNvPr>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a:extLst>
                <a:ext uri="{FF2B5EF4-FFF2-40B4-BE49-F238E27FC236}">
                  <a16:creationId xmlns:a16="http://schemas.microsoft.com/office/drawing/2014/main" id="{51E00BCD-D717-9597-A810-8FE79FE0772A}"/>
                </a:ext>
              </a:extLst>
            </p:cNvPr>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a:extLst>
                <a:ext uri="{FF2B5EF4-FFF2-40B4-BE49-F238E27FC236}">
                  <a16:creationId xmlns:a16="http://schemas.microsoft.com/office/drawing/2014/main" id="{0AB7E1B7-0394-40E1-8F05-00DC01E56BA0}"/>
                </a:ext>
              </a:extLst>
            </p:cNvPr>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a:extLst>
                <a:ext uri="{FF2B5EF4-FFF2-40B4-BE49-F238E27FC236}">
                  <a16:creationId xmlns:a16="http://schemas.microsoft.com/office/drawing/2014/main" id="{36D7B476-C861-FEAE-CFB6-015A989D20A5}"/>
                </a:ext>
              </a:extLst>
            </p:cNvPr>
            <p:cNvPicPr/>
            <p:nvPr/>
          </p:nvPicPr>
          <p:blipFill>
            <a:blip r:embed="rId2" cstate="print"/>
            <a:stretch>
              <a:fillRect/>
            </a:stretch>
          </p:blipFill>
          <p:spPr>
            <a:xfrm>
              <a:off x="7644384" y="50"/>
              <a:ext cx="1214627" cy="945210"/>
            </a:xfrm>
            <a:prstGeom prst="rect">
              <a:avLst/>
            </a:prstGeom>
          </p:spPr>
        </p:pic>
        <p:sp>
          <p:nvSpPr>
            <p:cNvPr id="10" name="object 10">
              <a:extLst>
                <a:ext uri="{FF2B5EF4-FFF2-40B4-BE49-F238E27FC236}">
                  <a16:creationId xmlns:a16="http://schemas.microsoft.com/office/drawing/2014/main" id="{9A383C98-C979-FC23-897A-A24DE3B4CC97}"/>
                </a:ext>
              </a:extLst>
            </p:cNvPr>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a:extLst>
              <a:ext uri="{FF2B5EF4-FFF2-40B4-BE49-F238E27FC236}">
                <a16:creationId xmlns:a16="http://schemas.microsoft.com/office/drawing/2014/main" id="{20992A4B-6776-C6E5-2BBE-18733A46C29C}"/>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a:extLst>
              <a:ext uri="{FF2B5EF4-FFF2-40B4-BE49-F238E27FC236}">
                <a16:creationId xmlns:a16="http://schemas.microsoft.com/office/drawing/2014/main" id="{D09B0702-1531-BCCF-3B4F-1979866D73FC}"/>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a:extLst>
              <a:ext uri="{FF2B5EF4-FFF2-40B4-BE49-F238E27FC236}">
                <a16:creationId xmlns:a16="http://schemas.microsoft.com/office/drawing/2014/main" id="{3732F4A0-E13D-CD98-C93D-4B662441DE18}"/>
              </a:ext>
            </a:extLst>
          </p:cNvPr>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410"/>
              </a:lnSpc>
            </a:pPr>
            <a:fld id="{81D60167-4931-47E6-BA6A-407CBD079E47}" type="slidenum">
              <a:rPr spc="-50" dirty="0"/>
              <a:t>6</a:t>
            </a:fld>
            <a:endParaRPr spc="-50" dirty="0"/>
          </a:p>
        </p:txBody>
      </p:sp>
    </p:spTree>
    <p:extLst>
      <p:ext uri="{BB962C8B-B14F-4D97-AF65-F5344CB8AC3E}">
        <p14:creationId xmlns:p14="http://schemas.microsoft.com/office/powerpoint/2010/main" val="26537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5370435-240D-0457-B22E-046D84B0A48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80182F9-442D-6E3B-9019-53A99E5318DE}"/>
              </a:ext>
            </a:extLst>
          </p:cNvPr>
          <p:cNvSpPr txBox="1">
            <a:spLocks noGrp="1"/>
          </p:cNvSpPr>
          <p:nvPr>
            <p:ph type="title"/>
          </p:nvPr>
        </p:nvSpPr>
        <p:spPr>
          <a:xfrm>
            <a:off x="685800" y="477228"/>
            <a:ext cx="5486400" cy="635000"/>
          </a:xfrm>
          <a:prstGeom prst="rect">
            <a:avLst/>
          </a:prstGeom>
        </p:spPr>
        <p:txBody>
          <a:bodyPr vert="horz" wrap="square" lIns="0" tIns="12065" rIns="0" bIns="0" rtlCol="0">
            <a:spAutoFit/>
          </a:bodyPr>
          <a:lstStyle/>
          <a:p>
            <a:pPr marL="12700">
              <a:lnSpc>
                <a:spcPct val="100000"/>
              </a:lnSpc>
              <a:spcBef>
                <a:spcPts val="95"/>
              </a:spcBef>
            </a:pPr>
            <a:r>
              <a:rPr lang="en-IN" spc="-10" dirty="0">
                <a:solidFill>
                  <a:srgbClr val="FF0000"/>
                </a:solidFill>
              </a:rPr>
              <a:t>Literature Review:</a:t>
            </a:r>
            <a:endParaRPr spc="-10" dirty="0"/>
          </a:p>
        </p:txBody>
      </p:sp>
      <p:sp>
        <p:nvSpPr>
          <p:cNvPr id="3" name="object 3">
            <a:extLst>
              <a:ext uri="{FF2B5EF4-FFF2-40B4-BE49-F238E27FC236}">
                <a16:creationId xmlns:a16="http://schemas.microsoft.com/office/drawing/2014/main" id="{7026272E-7B95-011D-E532-BA641E4BA3BE}"/>
              </a:ext>
            </a:extLst>
          </p:cNvPr>
          <p:cNvSpPr txBox="1"/>
          <p:nvPr/>
        </p:nvSpPr>
        <p:spPr>
          <a:xfrm>
            <a:off x="685800" y="1438736"/>
            <a:ext cx="8018857" cy="4660250"/>
          </a:xfrm>
          <a:prstGeom prst="rect">
            <a:avLst/>
          </a:prstGeom>
        </p:spPr>
        <p:txBody>
          <a:bodyPr vert="horz" wrap="square" lIns="0" tIns="12700" rIns="0" bIns="0" rtlCol="0">
            <a:spAutoFit/>
          </a:bodyPr>
          <a:lstStyle/>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Studies have widely used algorithms like K-Means, DBSCAN, and Hierarchical Clustering for customer segmentation. While effective for structured and low-dimensional data, these methods struggle with scalability and identifying complex patterns in high-dimensional datasets.</a:t>
            </a:r>
          </a:p>
          <a:p>
            <a:pPr marL="342900" indent="-342900" algn="just">
              <a:buFont typeface="Arial" panose="020B0604020202020204" pitchFamily="34" charset="0"/>
              <a:buChar char="•"/>
            </a:pPr>
            <a:endParaRPr lang="en-US" altLang="en-US" sz="7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Research highlights the use of Recency, Frequency, and Monetary (RFM) analysis as a foundational approach to understand customer value and behavior.</a:t>
            </a:r>
          </a:p>
          <a:p>
            <a:pPr marL="342900" indent="-342900" algn="just">
              <a:buFont typeface="Arial" panose="020B0604020202020204" pitchFamily="34" charset="0"/>
              <a:buChar char="•"/>
            </a:pPr>
            <a:endParaRPr lang="en-US" altLang="en-US" sz="7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These methods outperform traditional clustering by capturing non-linear relationships and discovering more nuanced customer segments.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pSp>
        <p:nvGrpSpPr>
          <p:cNvPr id="4" name="object 4">
            <a:extLst>
              <a:ext uri="{FF2B5EF4-FFF2-40B4-BE49-F238E27FC236}">
                <a16:creationId xmlns:a16="http://schemas.microsoft.com/office/drawing/2014/main" id="{06450B27-FBF2-F8CF-590A-484BD8E69B07}"/>
              </a:ext>
            </a:extLst>
          </p:cNvPr>
          <p:cNvGrpSpPr/>
          <p:nvPr/>
        </p:nvGrpSpPr>
        <p:grpSpPr>
          <a:xfrm>
            <a:off x="-826" y="-827"/>
            <a:ext cx="9145905" cy="6859905"/>
            <a:chOff x="-826" y="-827"/>
            <a:chExt cx="9145905" cy="6859905"/>
          </a:xfrm>
        </p:grpSpPr>
        <p:sp>
          <p:nvSpPr>
            <p:cNvPr id="5" name="object 5">
              <a:extLst>
                <a:ext uri="{FF2B5EF4-FFF2-40B4-BE49-F238E27FC236}">
                  <a16:creationId xmlns:a16="http://schemas.microsoft.com/office/drawing/2014/main" id="{A75661D4-D1E3-EB85-7FE9-9B38A9E8EDCD}"/>
                </a:ext>
              </a:extLst>
            </p:cNvPr>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6" name="object 6">
              <a:extLst>
                <a:ext uri="{FF2B5EF4-FFF2-40B4-BE49-F238E27FC236}">
                  <a16:creationId xmlns:a16="http://schemas.microsoft.com/office/drawing/2014/main" id="{8E539128-AA67-82AD-4D99-67A177B4CC2F}"/>
                </a:ext>
              </a:extLst>
            </p:cNvPr>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7" name="object 7">
              <a:extLst>
                <a:ext uri="{FF2B5EF4-FFF2-40B4-BE49-F238E27FC236}">
                  <a16:creationId xmlns:a16="http://schemas.microsoft.com/office/drawing/2014/main" id="{124DD651-F290-EC45-7223-81823F505E80}"/>
                </a:ext>
              </a:extLst>
            </p:cNvPr>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8" name="object 8">
              <a:extLst>
                <a:ext uri="{FF2B5EF4-FFF2-40B4-BE49-F238E27FC236}">
                  <a16:creationId xmlns:a16="http://schemas.microsoft.com/office/drawing/2014/main" id="{7F016CF3-55B9-E2BC-A1AE-63CA5C0C9AB8}"/>
                </a:ext>
              </a:extLst>
            </p:cNvPr>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9" name="object 9">
              <a:extLst>
                <a:ext uri="{FF2B5EF4-FFF2-40B4-BE49-F238E27FC236}">
                  <a16:creationId xmlns:a16="http://schemas.microsoft.com/office/drawing/2014/main" id="{0F69919D-F60C-7CC4-AD39-6E927D8126DD}"/>
                </a:ext>
              </a:extLst>
            </p:cNvPr>
            <p:cNvPicPr/>
            <p:nvPr/>
          </p:nvPicPr>
          <p:blipFill>
            <a:blip r:embed="rId2" cstate="print"/>
            <a:stretch>
              <a:fillRect/>
            </a:stretch>
          </p:blipFill>
          <p:spPr>
            <a:xfrm>
              <a:off x="7644384" y="50"/>
              <a:ext cx="1214627" cy="945210"/>
            </a:xfrm>
            <a:prstGeom prst="rect">
              <a:avLst/>
            </a:prstGeom>
          </p:spPr>
        </p:pic>
        <p:sp>
          <p:nvSpPr>
            <p:cNvPr id="10" name="object 10">
              <a:extLst>
                <a:ext uri="{FF2B5EF4-FFF2-40B4-BE49-F238E27FC236}">
                  <a16:creationId xmlns:a16="http://schemas.microsoft.com/office/drawing/2014/main" id="{B297DFB5-B5CA-DF5B-7DD2-7C1728CE3F42}"/>
                </a:ext>
              </a:extLst>
            </p:cNvPr>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a:extLst>
              <a:ext uri="{FF2B5EF4-FFF2-40B4-BE49-F238E27FC236}">
                <a16:creationId xmlns:a16="http://schemas.microsoft.com/office/drawing/2014/main" id="{B15ECB5F-DEAD-D1AE-B2D6-B0E378E960DE}"/>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a:extLst>
              <a:ext uri="{FF2B5EF4-FFF2-40B4-BE49-F238E27FC236}">
                <a16:creationId xmlns:a16="http://schemas.microsoft.com/office/drawing/2014/main" id="{4B54478C-3F60-879E-AB2B-2E5C4EB43D66}"/>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a:extLst>
              <a:ext uri="{FF2B5EF4-FFF2-40B4-BE49-F238E27FC236}">
                <a16:creationId xmlns:a16="http://schemas.microsoft.com/office/drawing/2014/main" id="{21E16B0B-9E76-498D-3BB1-9FECBCB3BC9D}"/>
              </a:ext>
            </a:extLst>
          </p:cNvPr>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410"/>
              </a:lnSpc>
            </a:pPr>
            <a:fld id="{81D60167-4931-47E6-BA6A-407CBD079E47}" type="slidenum">
              <a:rPr spc="-50" dirty="0"/>
              <a:t>7</a:t>
            </a:fld>
            <a:endParaRPr spc="-50" dirty="0"/>
          </a:p>
        </p:txBody>
      </p:sp>
    </p:spTree>
    <p:extLst>
      <p:ext uri="{BB962C8B-B14F-4D97-AF65-F5344CB8AC3E}">
        <p14:creationId xmlns:p14="http://schemas.microsoft.com/office/powerpoint/2010/main" val="126809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1953" y="-80645"/>
            <a:ext cx="5574665" cy="635000"/>
          </a:xfrm>
          <a:prstGeom prst="rect">
            <a:avLst/>
          </a:prstGeom>
        </p:spPr>
        <p:txBody>
          <a:bodyPr vert="horz" wrap="square" lIns="0" tIns="12065" rIns="0" bIns="0" rtlCol="0">
            <a:spAutoFit/>
          </a:bodyPr>
          <a:lstStyle/>
          <a:p>
            <a:pPr marL="12700">
              <a:lnSpc>
                <a:spcPct val="100000"/>
              </a:lnSpc>
              <a:spcBef>
                <a:spcPts val="95"/>
              </a:spcBef>
            </a:pPr>
            <a:r>
              <a:rPr spc="-25" dirty="0"/>
              <a:t>LITERATURE</a:t>
            </a:r>
            <a:r>
              <a:rPr spc="-165" dirty="0"/>
              <a:t> </a:t>
            </a:r>
            <a:r>
              <a:rPr spc="-10" dirty="0"/>
              <a:t>REVIEW</a:t>
            </a:r>
          </a:p>
        </p:txBody>
      </p:sp>
      <p:grpSp>
        <p:nvGrpSpPr>
          <p:cNvPr id="3" name="object 3"/>
          <p:cNvGrpSpPr/>
          <p:nvPr/>
        </p:nvGrpSpPr>
        <p:grpSpPr>
          <a:xfrm>
            <a:off x="0" y="0"/>
            <a:ext cx="9144000" cy="6858000"/>
            <a:chOff x="0" y="0"/>
            <a:chExt cx="9144000" cy="6858000"/>
          </a:xfrm>
        </p:grpSpPr>
        <p:sp>
          <p:nvSpPr>
            <p:cNvPr id="4" name="object 4"/>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5" name="object 5"/>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6" name="object 6"/>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7" name="object 7"/>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8" name="object 8"/>
            <p:cNvPicPr/>
            <p:nvPr/>
          </p:nvPicPr>
          <p:blipFill>
            <a:blip r:embed="rId2" cstate="print"/>
            <a:stretch>
              <a:fillRect/>
            </a:stretch>
          </p:blipFill>
          <p:spPr>
            <a:xfrm>
              <a:off x="7644384" y="50"/>
              <a:ext cx="1214627" cy="945210"/>
            </a:xfrm>
            <a:prstGeom prst="rect">
              <a:avLst/>
            </a:prstGeom>
          </p:spPr>
        </p:pic>
        <p:sp>
          <p:nvSpPr>
            <p:cNvPr id="9" name="object 9"/>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410"/>
              </a:lnSpc>
            </a:pPr>
            <a:fld id="{81D60167-4931-47E6-BA6A-407CBD079E47}" type="slidenum">
              <a:rPr spc="-50" dirty="0"/>
              <a:t>8</a:t>
            </a:fld>
            <a:endParaRPr spc="-50" dirty="0"/>
          </a:p>
        </p:txBody>
      </p:sp>
      <p:graphicFrame>
        <p:nvGraphicFramePr>
          <p:cNvPr id="16" name="Table 15">
            <a:extLst>
              <a:ext uri="{FF2B5EF4-FFF2-40B4-BE49-F238E27FC236}">
                <a16:creationId xmlns:a16="http://schemas.microsoft.com/office/drawing/2014/main" id="{449D5095-5A7A-837D-D0E2-181702C5231D}"/>
              </a:ext>
            </a:extLst>
          </p:cNvPr>
          <p:cNvGraphicFramePr>
            <a:graphicFrameLocks noGrp="1"/>
          </p:cNvGraphicFramePr>
          <p:nvPr>
            <p:extLst>
              <p:ext uri="{D42A27DB-BD31-4B8C-83A1-F6EECF244321}">
                <p14:modId xmlns:p14="http://schemas.microsoft.com/office/powerpoint/2010/main" val="594459533"/>
              </p:ext>
            </p:extLst>
          </p:nvPr>
        </p:nvGraphicFramePr>
        <p:xfrm>
          <a:off x="535305" y="1066800"/>
          <a:ext cx="8110908" cy="5824294"/>
        </p:xfrm>
        <a:graphic>
          <a:graphicData uri="http://schemas.openxmlformats.org/drawingml/2006/table">
            <a:tbl>
              <a:tblPr firstRow="1" bandRow="1"/>
              <a:tblGrid>
                <a:gridCol w="609499">
                  <a:extLst>
                    <a:ext uri="{9D8B030D-6E8A-4147-A177-3AD203B41FA5}">
                      <a16:colId xmlns:a16="http://schemas.microsoft.com/office/drawing/2014/main" val="20000"/>
                    </a:ext>
                  </a:extLst>
                </a:gridCol>
                <a:gridCol w="1674032">
                  <a:extLst>
                    <a:ext uri="{9D8B030D-6E8A-4147-A177-3AD203B41FA5}">
                      <a16:colId xmlns:a16="http://schemas.microsoft.com/office/drawing/2014/main" val="20001"/>
                    </a:ext>
                  </a:extLst>
                </a:gridCol>
                <a:gridCol w="1405003">
                  <a:extLst>
                    <a:ext uri="{9D8B030D-6E8A-4147-A177-3AD203B41FA5}">
                      <a16:colId xmlns:a16="http://schemas.microsoft.com/office/drawing/2014/main" val="20002"/>
                    </a:ext>
                  </a:extLst>
                </a:gridCol>
                <a:gridCol w="1508686">
                  <a:extLst>
                    <a:ext uri="{9D8B030D-6E8A-4147-A177-3AD203B41FA5}">
                      <a16:colId xmlns:a16="http://schemas.microsoft.com/office/drawing/2014/main" val="20003"/>
                    </a:ext>
                  </a:extLst>
                </a:gridCol>
                <a:gridCol w="1456844">
                  <a:extLst>
                    <a:ext uri="{9D8B030D-6E8A-4147-A177-3AD203B41FA5}">
                      <a16:colId xmlns:a16="http://schemas.microsoft.com/office/drawing/2014/main" val="20004"/>
                    </a:ext>
                  </a:extLst>
                </a:gridCol>
                <a:gridCol w="1456844">
                  <a:extLst>
                    <a:ext uri="{9D8B030D-6E8A-4147-A177-3AD203B41FA5}">
                      <a16:colId xmlns:a16="http://schemas.microsoft.com/office/drawing/2014/main" val="20005"/>
                    </a:ext>
                  </a:extLst>
                </a:gridCol>
              </a:tblGrid>
              <a:tr h="70238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500" dirty="0">
                          <a:solidFill>
                            <a:srgbClr val="FF0000"/>
                          </a:solidFill>
                        </a:rPr>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dirty="0">
                          <a:solidFill>
                            <a:srgbClr val="FF0000"/>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b="1" dirty="0">
                          <a:solidFill>
                            <a:srgbClr val="FF0000"/>
                          </a:solidFill>
                        </a:rPr>
                        <a:t>Authors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b="1" dirty="0">
                          <a:solidFill>
                            <a:srgbClr val="FF0000"/>
                          </a:solidFill>
                        </a:rPr>
                        <a:t>Methodology used</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b="1" dirty="0">
                          <a:solidFill>
                            <a:srgbClr val="FF0000"/>
                          </a:solidFill>
                        </a:rPr>
                        <a:t>Findings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b="1" dirty="0">
                          <a:solidFill>
                            <a:srgbClr val="FF0000"/>
                          </a:solidFill>
                        </a:rPr>
                        <a:t>Comparison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0693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dirty="0"/>
                        <a:t>Segmentation approaches for the applications of soft computing</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en-US" sz="1400" dirty="0">
                          <a:latin typeface="+mj-lt"/>
                          <a:cs typeface="Times New Roman" panose="02020603050405020304" pitchFamily="18" charset="0"/>
                        </a:rPr>
                        <a:t>Hiziroglu (2013)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dirty="0"/>
                        <a:t>Soft computing: neural networks, fuzzy logic, genetic algorithms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dirty="0"/>
                        <a:t>Useful in handling uncertainty, enhances adaptability and accuracy in customer segmentation</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dirty="0"/>
                        <a:t>Highlights the potential of soft computing over traditional methods   </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93414">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b="0" i="0" u="none" strike="noStrike" cap="none" dirty="0">
                          <a:solidFill>
                            <a:srgbClr val="000000"/>
                          </a:solidFill>
                          <a:effectLst/>
                          <a:latin typeface="Calibri" panose="020F0502020204030204"/>
                          <a:ea typeface="Calibri" panose="020F0502020204030204"/>
                          <a:cs typeface="Calibri" panose="020F0502020204030204"/>
                          <a:sym typeface="Arial" panose="020B0604020202020204"/>
                        </a:rPr>
                        <a:t>Clustering methods for spatiotemporal data</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u="none" dirty="0"/>
                        <a:t>Shi and Pun-Cheng (2019)</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dirty="0"/>
                        <a:t>Clustering methods applied to spatial-temporal data</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dirty="0"/>
                        <a:t>Useful in domains like human mobility, transportation, and social media analytics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dirty="0"/>
                        <a:t>Provides insight into temporal dynamics, unlike static</a:t>
                      </a:r>
                      <a:r>
                        <a:rPr lang="en-IN" altLang="en-US" sz="1400" dirty="0"/>
                        <a:t> </a:t>
                      </a:r>
                      <a:r>
                        <a:rPr lang="en-US" altLang="en-US" sz="1400" dirty="0"/>
                        <a:t>segmentation</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4177">
                <a:tc gridSpan="6">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1953" y="-80645"/>
            <a:ext cx="5574665" cy="635000"/>
          </a:xfrm>
          <a:prstGeom prst="rect">
            <a:avLst/>
          </a:prstGeom>
        </p:spPr>
        <p:txBody>
          <a:bodyPr vert="horz" wrap="square" lIns="0" tIns="12065" rIns="0" bIns="0" rtlCol="0">
            <a:spAutoFit/>
          </a:bodyPr>
          <a:lstStyle/>
          <a:p>
            <a:pPr marL="12700">
              <a:lnSpc>
                <a:spcPct val="100000"/>
              </a:lnSpc>
              <a:spcBef>
                <a:spcPts val="95"/>
              </a:spcBef>
            </a:pPr>
            <a:r>
              <a:rPr spc="-25" dirty="0"/>
              <a:t>LITERATURE</a:t>
            </a:r>
            <a:r>
              <a:rPr spc="-165" dirty="0"/>
              <a:t> </a:t>
            </a:r>
            <a:r>
              <a:rPr spc="-10" dirty="0"/>
              <a:t>REVIEW</a:t>
            </a:r>
          </a:p>
        </p:txBody>
      </p:sp>
      <p:grpSp>
        <p:nvGrpSpPr>
          <p:cNvPr id="3" name="object 3"/>
          <p:cNvGrpSpPr/>
          <p:nvPr/>
        </p:nvGrpSpPr>
        <p:grpSpPr>
          <a:xfrm>
            <a:off x="0" y="0"/>
            <a:ext cx="9144000" cy="6858000"/>
            <a:chOff x="0" y="0"/>
            <a:chExt cx="9144000" cy="6858000"/>
          </a:xfrm>
        </p:grpSpPr>
        <p:sp>
          <p:nvSpPr>
            <p:cNvPr id="4" name="object 4"/>
            <p:cNvSpPr/>
            <p:nvPr/>
          </p:nvSpPr>
          <p:spPr>
            <a:xfrm>
              <a:off x="8915399"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5" name="object 5"/>
            <p:cNvSpPr/>
            <p:nvPr/>
          </p:nvSpPr>
          <p:spPr>
            <a:xfrm>
              <a:off x="8902700" y="0"/>
              <a:ext cx="241300" cy="6858000"/>
            </a:xfrm>
            <a:custGeom>
              <a:avLst/>
              <a:gdLst/>
              <a:ahLst/>
              <a:cxnLst/>
              <a:rect l="l" t="t" r="r" b="b"/>
              <a:pathLst>
                <a:path w="241300" h="6858000">
                  <a:moveTo>
                    <a:pt x="241300" y="0"/>
                  </a:moveTo>
                  <a:lnTo>
                    <a:pt x="228244" y="0"/>
                  </a:lnTo>
                  <a:lnTo>
                    <a:pt x="228219" y="12700"/>
                  </a:lnTo>
                  <a:lnTo>
                    <a:pt x="228219" y="6844944"/>
                  </a:lnTo>
                  <a:lnTo>
                    <a:pt x="25400" y="6844944"/>
                  </a:lnTo>
                  <a:lnTo>
                    <a:pt x="25400" y="12700"/>
                  </a:lnTo>
                  <a:lnTo>
                    <a:pt x="228219" y="12700"/>
                  </a:lnTo>
                  <a:lnTo>
                    <a:pt x="228219" y="0"/>
                  </a:lnTo>
                  <a:lnTo>
                    <a:pt x="25400" y="0"/>
                  </a:lnTo>
                  <a:lnTo>
                    <a:pt x="12700" y="12700"/>
                  </a:lnTo>
                  <a:lnTo>
                    <a:pt x="0" y="12700"/>
                  </a:lnTo>
                  <a:lnTo>
                    <a:pt x="0" y="6845300"/>
                  </a:lnTo>
                  <a:lnTo>
                    <a:pt x="13055" y="6845300"/>
                  </a:lnTo>
                  <a:lnTo>
                    <a:pt x="25400" y="6857644"/>
                  </a:lnTo>
                  <a:lnTo>
                    <a:pt x="228219" y="6857644"/>
                  </a:lnTo>
                  <a:lnTo>
                    <a:pt x="241300" y="6857644"/>
                  </a:lnTo>
                  <a:lnTo>
                    <a:pt x="241300" y="6844944"/>
                  </a:lnTo>
                  <a:lnTo>
                    <a:pt x="241300" y="12700"/>
                  </a:lnTo>
                  <a:lnTo>
                    <a:pt x="241300" y="0"/>
                  </a:lnTo>
                  <a:close/>
                </a:path>
              </a:pathLst>
            </a:custGeom>
            <a:solidFill>
              <a:srgbClr val="FFFFFF"/>
            </a:solidFill>
          </p:spPr>
          <p:txBody>
            <a:bodyPr wrap="square" lIns="0" tIns="0" rIns="0" bIns="0" rtlCol="0"/>
            <a:lstStyle/>
            <a:p>
              <a:endParaRPr/>
            </a:p>
          </p:txBody>
        </p:sp>
        <p:sp>
          <p:nvSpPr>
            <p:cNvPr id="6" name="object 6"/>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DF846B"/>
            </a:solidFill>
          </p:spPr>
          <p:txBody>
            <a:bodyPr wrap="square" lIns="0" tIns="0" rIns="0" bIns="0" rtlCol="0"/>
            <a:lstStyle/>
            <a:p>
              <a:endParaRPr/>
            </a:p>
          </p:txBody>
        </p:sp>
        <p:sp>
          <p:nvSpPr>
            <p:cNvPr id="7" name="object 7"/>
            <p:cNvSpPr/>
            <p:nvPr/>
          </p:nvSpPr>
          <p:spPr>
            <a:xfrm>
              <a:off x="0" y="0"/>
              <a:ext cx="241300" cy="6858000"/>
            </a:xfrm>
            <a:custGeom>
              <a:avLst/>
              <a:gdLst/>
              <a:ahLst/>
              <a:cxnLst/>
              <a:rect l="l" t="t" r="r" b="b"/>
              <a:pathLst>
                <a:path w="241300" h="6858000">
                  <a:moveTo>
                    <a:pt x="240944" y="0"/>
                  </a:moveTo>
                  <a:lnTo>
                    <a:pt x="215544" y="0"/>
                  </a:lnTo>
                  <a:lnTo>
                    <a:pt x="215544" y="12700"/>
                  </a:lnTo>
                  <a:lnTo>
                    <a:pt x="215544" y="6844944"/>
                  </a:lnTo>
                  <a:lnTo>
                    <a:pt x="12700" y="6844944"/>
                  </a:lnTo>
                  <a:lnTo>
                    <a:pt x="12700" y="12700"/>
                  </a:lnTo>
                  <a:lnTo>
                    <a:pt x="215544" y="12700"/>
                  </a:lnTo>
                  <a:lnTo>
                    <a:pt x="215544" y="0"/>
                  </a:lnTo>
                  <a:lnTo>
                    <a:pt x="12700" y="0"/>
                  </a:lnTo>
                  <a:lnTo>
                    <a:pt x="0" y="0"/>
                  </a:lnTo>
                  <a:lnTo>
                    <a:pt x="0" y="12700"/>
                  </a:lnTo>
                  <a:lnTo>
                    <a:pt x="0" y="6844944"/>
                  </a:lnTo>
                  <a:lnTo>
                    <a:pt x="0" y="6858000"/>
                  </a:lnTo>
                  <a:lnTo>
                    <a:pt x="240906" y="6858000"/>
                  </a:lnTo>
                  <a:lnTo>
                    <a:pt x="240944" y="6857644"/>
                  </a:lnTo>
                  <a:lnTo>
                    <a:pt x="240944" y="6844944"/>
                  </a:lnTo>
                  <a:lnTo>
                    <a:pt x="240944" y="12700"/>
                  </a:lnTo>
                  <a:lnTo>
                    <a:pt x="240944" y="0"/>
                  </a:lnTo>
                  <a:close/>
                </a:path>
              </a:pathLst>
            </a:custGeom>
            <a:solidFill>
              <a:srgbClr val="FFFFFF"/>
            </a:solidFill>
          </p:spPr>
          <p:txBody>
            <a:bodyPr wrap="square" lIns="0" tIns="0" rIns="0" bIns="0" rtlCol="0"/>
            <a:lstStyle/>
            <a:p>
              <a:endParaRPr/>
            </a:p>
          </p:txBody>
        </p:sp>
        <p:pic>
          <p:nvPicPr>
            <p:cNvPr id="8" name="object 8"/>
            <p:cNvPicPr/>
            <p:nvPr/>
          </p:nvPicPr>
          <p:blipFill>
            <a:blip r:embed="rId2" cstate="print"/>
            <a:stretch>
              <a:fillRect/>
            </a:stretch>
          </p:blipFill>
          <p:spPr>
            <a:xfrm>
              <a:off x="7644384" y="50"/>
              <a:ext cx="1214627" cy="945210"/>
            </a:xfrm>
            <a:prstGeom prst="rect">
              <a:avLst/>
            </a:prstGeom>
          </p:spPr>
        </p:pic>
        <p:sp>
          <p:nvSpPr>
            <p:cNvPr id="9" name="object 9"/>
            <p:cNvSpPr/>
            <p:nvPr/>
          </p:nvSpPr>
          <p:spPr>
            <a:xfrm>
              <a:off x="760" y="760"/>
              <a:ext cx="9142730" cy="6856730"/>
            </a:xfrm>
            <a:custGeom>
              <a:avLst/>
              <a:gdLst/>
              <a:ahLst/>
              <a:cxnLst/>
              <a:rect l="l" t="t" r="r" b="b"/>
              <a:pathLst>
                <a:path w="9142730" h="6856730">
                  <a:moveTo>
                    <a:pt x="0" y="6856476"/>
                  </a:moveTo>
                  <a:lnTo>
                    <a:pt x="9142476" y="6856476"/>
                  </a:lnTo>
                  <a:lnTo>
                    <a:pt x="9142476" y="0"/>
                  </a:lnTo>
                  <a:lnTo>
                    <a:pt x="0" y="0"/>
                  </a:lnTo>
                  <a:lnTo>
                    <a:pt x="0" y="6856476"/>
                  </a:lnTo>
                  <a:close/>
                </a:path>
              </a:pathLst>
            </a:custGeom>
            <a:ln w="3175">
              <a:solidFill>
                <a:srgbClr val="000000"/>
              </a:solidFill>
            </a:ln>
          </p:spPr>
          <p:txBody>
            <a:bodyPr wrap="square" lIns="0" tIns="0" rIns="0" bIns="0" rtlCol="0"/>
            <a:lstStyle/>
            <a:p>
              <a:endParaRPr/>
            </a:p>
          </p:txBody>
        </p:sp>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Department</a:t>
            </a:r>
            <a:r>
              <a:rPr spc="-25" dirty="0"/>
              <a:t> </a:t>
            </a:r>
            <a:r>
              <a:rPr dirty="0"/>
              <a:t>of</a:t>
            </a:r>
            <a:r>
              <a:rPr spc="-65" dirty="0"/>
              <a:t> </a:t>
            </a:r>
            <a:r>
              <a:rPr dirty="0"/>
              <a:t>CSE,</a:t>
            </a:r>
            <a:r>
              <a:rPr spc="-60" dirty="0"/>
              <a:t> </a:t>
            </a:r>
            <a:r>
              <a:rPr dirty="0"/>
              <a:t>VVIT,</a:t>
            </a:r>
            <a:r>
              <a:rPr spc="-45" dirty="0"/>
              <a:t> </a:t>
            </a:r>
            <a:r>
              <a:rPr spc="-10" dirty="0"/>
              <a:t>Nambur</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24/04/2025</a:t>
            </a:r>
          </a:p>
        </p:txBody>
      </p:sp>
      <p:sp>
        <p:nvSpPr>
          <p:cNvPr id="13" name="object 13"/>
          <p:cNvSpPr txBox="1">
            <a:spLocks noGrp="1"/>
          </p:cNvSpPr>
          <p:nvPr>
            <p:ph type="sldNum" sz="quarter" idx="7"/>
          </p:nvPr>
        </p:nvSpPr>
        <p:spPr>
          <a:prstGeom prst="rect">
            <a:avLst/>
          </a:prstGeom>
        </p:spPr>
        <p:txBody>
          <a:bodyPr vert="horz" wrap="square" lIns="0" tIns="136855" rIns="0" bIns="0" rtlCol="0">
            <a:spAutoFit/>
          </a:bodyPr>
          <a:lstStyle/>
          <a:p>
            <a:pPr marL="114300">
              <a:lnSpc>
                <a:spcPts val="1410"/>
              </a:lnSpc>
            </a:pPr>
            <a:fld id="{81D60167-4931-47E6-BA6A-407CBD079E47}" type="slidenum">
              <a:rPr spc="-50" dirty="0"/>
              <a:t>9</a:t>
            </a:fld>
            <a:endParaRPr spc="-50" dirty="0"/>
          </a:p>
        </p:txBody>
      </p:sp>
      <p:graphicFrame>
        <p:nvGraphicFramePr>
          <p:cNvPr id="10" name="Table 9">
            <a:extLst>
              <a:ext uri="{FF2B5EF4-FFF2-40B4-BE49-F238E27FC236}">
                <a16:creationId xmlns:a16="http://schemas.microsoft.com/office/drawing/2014/main" id="{5615DE75-43EC-7623-DDB6-FF7BA49184CD}"/>
              </a:ext>
            </a:extLst>
          </p:cNvPr>
          <p:cNvGraphicFramePr>
            <a:graphicFrameLocks noGrp="1"/>
          </p:cNvGraphicFramePr>
          <p:nvPr/>
        </p:nvGraphicFramePr>
        <p:xfrm>
          <a:off x="485268" y="982025"/>
          <a:ext cx="8373742" cy="5515335"/>
        </p:xfrm>
        <a:graphic>
          <a:graphicData uri="http://schemas.openxmlformats.org/drawingml/2006/table">
            <a:tbl>
              <a:tblPr firstRow="1" bandRow="1"/>
              <a:tblGrid>
                <a:gridCol w="832104">
                  <a:extLst>
                    <a:ext uri="{9D8B030D-6E8A-4147-A177-3AD203B41FA5}">
                      <a16:colId xmlns:a16="http://schemas.microsoft.com/office/drawing/2014/main" val="20000"/>
                    </a:ext>
                  </a:extLst>
                </a:gridCol>
                <a:gridCol w="1683008">
                  <a:extLst>
                    <a:ext uri="{9D8B030D-6E8A-4147-A177-3AD203B41FA5}">
                      <a16:colId xmlns:a16="http://schemas.microsoft.com/office/drawing/2014/main" val="20001"/>
                    </a:ext>
                  </a:extLst>
                </a:gridCol>
                <a:gridCol w="1266820">
                  <a:extLst>
                    <a:ext uri="{9D8B030D-6E8A-4147-A177-3AD203B41FA5}">
                      <a16:colId xmlns:a16="http://schemas.microsoft.com/office/drawing/2014/main" val="20002"/>
                    </a:ext>
                  </a:extLst>
                </a:gridCol>
                <a:gridCol w="1467990">
                  <a:extLst>
                    <a:ext uri="{9D8B030D-6E8A-4147-A177-3AD203B41FA5}">
                      <a16:colId xmlns:a16="http://schemas.microsoft.com/office/drawing/2014/main" val="20003"/>
                    </a:ext>
                  </a:extLst>
                </a:gridCol>
                <a:gridCol w="1659163">
                  <a:extLst>
                    <a:ext uri="{9D8B030D-6E8A-4147-A177-3AD203B41FA5}">
                      <a16:colId xmlns:a16="http://schemas.microsoft.com/office/drawing/2014/main" val="20004"/>
                    </a:ext>
                  </a:extLst>
                </a:gridCol>
                <a:gridCol w="1464657">
                  <a:extLst>
                    <a:ext uri="{9D8B030D-6E8A-4147-A177-3AD203B41FA5}">
                      <a16:colId xmlns:a16="http://schemas.microsoft.com/office/drawing/2014/main" val="20005"/>
                    </a:ext>
                  </a:extLst>
                </a:gridCol>
              </a:tblGrid>
              <a:tr h="721557">
                <a:tc>
                  <a:txBody>
                    <a:bodyPr/>
                    <a:lstStyle/>
                    <a:p>
                      <a:r>
                        <a:rPr lang="en-IN" dirty="0">
                          <a:solidFill>
                            <a:srgbClr val="FF0000"/>
                          </a:solidFill>
                        </a:rPr>
                        <a:t>S.NO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dirty="0">
                          <a:solidFill>
                            <a:srgbClr val="FF0000"/>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b="1" dirty="0">
                          <a:solidFill>
                            <a:srgbClr val="FF0000"/>
                          </a:solidFill>
                        </a:rPr>
                        <a:t>Authors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b="1" dirty="0">
                          <a:solidFill>
                            <a:srgbClr val="FF0000"/>
                          </a:solidFill>
                        </a:rPr>
                        <a:t>Methodology used</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b="1" dirty="0">
                          <a:solidFill>
                            <a:srgbClr val="FF0000"/>
                          </a:solidFill>
                        </a:rPr>
                        <a:t>Findings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b="1" dirty="0">
                          <a:solidFill>
                            <a:srgbClr val="FF0000"/>
                          </a:solidFill>
                        </a:rPr>
                        <a:t>Comparison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92884">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IN" sz="1400" dirty="0"/>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b="0" i="0" u="none" strike="noStrike" cap="none" dirty="0">
                          <a:solidFill>
                            <a:srgbClr val="000000"/>
                          </a:solidFill>
                          <a:effectLst/>
                          <a:latin typeface="Calibri" panose="020F0502020204030204"/>
                          <a:ea typeface="Calibri" panose="020F0502020204030204"/>
                          <a:cs typeface="Calibri" panose="020F0502020204030204"/>
                          <a:sym typeface="Arial" panose="020B0604020202020204"/>
                        </a:rPr>
                        <a:t>Customer and marketing segmentation methods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dirty="0"/>
                        <a:t>Sarvari et al. (2016)</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dirty="0"/>
                        <a:t>K-means, hierarchical clustering, RFM</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dirty="0"/>
                        <a:t>Identifies key segmentation techniques; aligns with e-commerce needs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dirty="0"/>
                        <a:t>Emphasizes need for tailored segmentation per process stage in e-commerce</a:t>
                      </a:r>
                      <a:r>
                        <a:rPr lang="en-IN" sz="1400" dirty="0"/>
                        <a:t>.</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64211">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dirty="0"/>
                        <a:t>Specific methods like K-means or RFM analysis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dirty="0"/>
                        <a:t>Deng and Gao (2020)</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dirty="0"/>
                        <a:t> </a:t>
                      </a:r>
                      <a:r>
                        <a:rPr lang="en-US" altLang="en-US" sz="1400" dirty="0"/>
                        <a:t>K-means clustering, RFM analysis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dirty="0"/>
                        <a:t>Evaluates effectiveness of classical methods in segmenting customers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en-US" sz="1400" dirty="0"/>
                        <a:t>Shows performance comparison of basic models in practical scenarios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33026">
                <a:tc gridSpan="6">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529*330"/>
  <p:tag name="TABLE_ENDDRAG_RECT" val="80*162*529*33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2698</Words>
  <Application>Microsoft Office PowerPoint</Application>
  <PresentationFormat>On-screen Show (4:3)</PresentationFormat>
  <Paragraphs>329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Roboto</vt:lpstr>
      <vt:lpstr>Times New Roman</vt:lpstr>
      <vt:lpstr>Wingdings</vt:lpstr>
      <vt:lpstr>Office Theme</vt:lpstr>
      <vt:lpstr>IV B.Tech – II Sem. Project External Viva-Voce Examination Section – C 2021 Batch [A.Y.: 2024-2025]</vt:lpstr>
      <vt:lpstr>INDEX</vt:lpstr>
      <vt:lpstr>Abstract:</vt:lpstr>
      <vt:lpstr>Abstract:</vt:lpstr>
      <vt:lpstr>Introduction:</vt:lpstr>
      <vt:lpstr>Introduction:</vt:lpstr>
      <vt:lpstr>Literature Review:</vt:lpstr>
      <vt:lpstr>LITERATURE REVIEW</vt:lpstr>
      <vt:lpstr>LITERATURE REVIEW</vt:lpstr>
      <vt:lpstr>Research Gap(s) &amp; Problem Statement</vt:lpstr>
      <vt:lpstr>EXISTING SYSTEM AND ADVANTAGES</vt:lpstr>
      <vt:lpstr>PROPOSED METHODS</vt:lpstr>
      <vt:lpstr>Dataset Description, Features &amp; Data Preprocessing</vt:lpstr>
      <vt:lpstr>Dataset Description, Features &amp; Data Preprocessing</vt:lpstr>
      <vt:lpstr>Implementation &amp; Coding</vt:lpstr>
      <vt:lpstr>Implementation &amp; Coding</vt:lpstr>
      <vt:lpstr>Implementation &amp; Coding</vt:lpstr>
      <vt:lpstr>Implementation &amp; Coding</vt:lpstr>
      <vt:lpstr>Comparison Table of Outcome Results with Literature Reviewed Articles Outcomes  </vt:lpstr>
      <vt:lpstr>Conclusion:</vt:lpstr>
      <vt:lpstr>References:</vt:lpstr>
      <vt:lpstr>References:</vt:lpstr>
      <vt:lpstr>Publication Details:</vt:lpstr>
      <vt:lpstr>Thank You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 B.Tech – II Sem. Project External Viva-Voce Examination Section – C	2021 Batch	[A.Y.: 2024-2025]</dc:title>
  <dc:creator>ROUMESHA FIRDOUS</dc:creator>
  <cp:lastModifiedBy>manasa narra</cp:lastModifiedBy>
  <cp:revision>5</cp:revision>
  <dcterms:created xsi:type="dcterms:W3CDTF">2025-04-21T08:50:00Z</dcterms:created>
  <dcterms:modified xsi:type="dcterms:W3CDTF">2025-04-23T14:35:01Z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2025-04-21T11:00:00Z</vt:filetime>
  </property>
  <property fmtid="{D5CDD505-2E9C-101B-9397-08002B2CF9AE}" pid="3" name="Creator">
    <vt:lpwstr>Microsoft® PowerPoint® 2021</vt:lpwstr>
  </property>
  <property fmtid="{D5CDD505-2E9C-101B-9397-08002B2CF9AE}" pid="4" name="LastSaved">
    <vt:filetime>2025-04-21T11:00:00Z</vt:filetime>
  </property>
  <property fmtid="{D5CDD505-2E9C-101B-9397-08002B2CF9AE}" pid="5" name="Producer">
    <vt:lpwstr>Microsoft® PowerPoint® 2021</vt:lpwstr>
  </property>
  <property fmtid="{D5CDD505-2E9C-101B-9397-08002B2CF9AE}" pid="6" name="ICV">
    <vt:lpwstr>038A7F1E748E4207AFB773601A921C64_12</vt:lpwstr>
  </property>
  <property fmtid="{D5CDD505-2E9C-101B-9397-08002B2CF9AE}" pid="7" name="KSOProductBuildVer">
    <vt:lpwstr>1033-12.2.0.20795</vt:lpwstr>
  </property>
</Properties>
</file>