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ELCOT\Desktop\Ganesh%20babu%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[Ganesh babu excel.xlsx]Sheet2!PivotTable1</c:name>
    <c:fmtId val="-1"/>
  </c:pivotSource>
  <c:chart>
    <c:autoTitleDeleted val="1"/>
    <c:plotArea>
      <c:layout/>
      <c:barChart>
        <c:barDir val="col"/>
        <c:grouping val="clustered"/>
        <c:varyColors val="0"/>
        <c:ser>
          <c:idx val="0"/>
          <c:order val="0"/>
          <c:tx>
            <c:strRef>
              <c:f>'[Ganesh babu excel.xlsx]Sheet2'!$B$4:$B$5</c:f>
              <c:strCache>
                <c:ptCount val="1"/>
                <c:pt idx="0">
                  <c:v>Zone A</c:v>
                </c:pt>
              </c:strCache>
            </c:strRef>
          </c:tx>
          <c:spPr>
            <a:solidFill>
              <a:schemeClr val="accent1"/>
            </a:solidFill>
            <a:ln>
              <a:noFill/>
            </a:ln>
            <a:effectLst/>
          </c:spPr>
          <c:invertIfNegative val="0"/>
          <c:dLbls>
            <c:delete val="1"/>
          </c:dLbls>
          <c:cat>
            <c:strRef>
              <c:f>'[Ganesh babu excel.xlsx]Sheet2'!$A$6:$A$10</c:f>
              <c:strCache>
                <c:ptCount val="4"/>
                <c:pt idx="0">
                  <c:v>Full-Time</c:v>
                </c:pt>
                <c:pt idx="1">
                  <c:v>Part-Time</c:v>
                </c:pt>
                <c:pt idx="2">
                  <c:v>Temporary</c:v>
                </c:pt>
                <c:pt idx="3">
                  <c:v>(blank)</c:v>
                </c:pt>
              </c:strCache>
            </c:strRef>
          </c:cat>
          <c:val>
            <c:numRef>
              <c:f>'[Ganesh babu excel.xlsx]Sheet2'!$B$6:$B$10</c:f>
              <c:numCache>
                <c:formatCode>General</c:formatCode>
                <c:ptCount val="4"/>
                <c:pt idx="0">
                  <c:v>551</c:v>
                </c:pt>
                <c:pt idx="1">
                  <c:v>470</c:v>
                </c:pt>
                <c:pt idx="2">
                  <c:v>581</c:v>
                </c:pt>
              </c:numCache>
            </c:numRef>
          </c:val>
        </c:ser>
        <c:ser>
          <c:idx val="1"/>
          <c:order val="1"/>
          <c:tx>
            <c:strRef>
              <c:f>'[Ganesh babu excel.xlsx]Sheet2'!$C$4:$C$5</c:f>
              <c:strCache>
                <c:ptCount val="1"/>
                <c:pt idx="0">
                  <c:v>Zone B</c:v>
                </c:pt>
              </c:strCache>
            </c:strRef>
          </c:tx>
          <c:spPr>
            <a:solidFill>
              <a:schemeClr val="accent2"/>
            </a:solidFill>
            <a:ln>
              <a:noFill/>
            </a:ln>
            <a:effectLst/>
          </c:spPr>
          <c:invertIfNegative val="0"/>
          <c:dLbls>
            <c:delete val="1"/>
          </c:dLbls>
          <c:cat>
            <c:strRef>
              <c:f>'[Ganesh babu excel.xlsx]Sheet2'!$A$6:$A$10</c:f>
              <c:strCache>
                <c:ptCount val="4"/>
                <c:pt idx="0">
                  <c:v>Full-Time</c:v>
                </c:pt>
                <c:pt idx="1">
                  <c:v>Part-Time</c:v>
                </c:pt>
                <c:pt idx="2">
                  <c:v>Temporary</c:v>
                </c:pt>
                <c:pt idx="3">
                  <c:v>(blank)</c:v>
                </c:pt>
              </c:strCache>
            </c:strRef>
          </c:cat>
          <c:val>
            <c:numRef>
              <c:f>'[Ganesh babu excel.xlsx]Sheet2'!$C$6:$C$10</c:f>
              <c:numCache>
                <c:formatCode>General</c:formatCode>
                <c:ptCount val="4"/>
                <c:pt idx="0">
                  <c:v>480</c:v>
                </c:pt>
                <c:pt idx="1">
                  <c:v>499</c:v>
                </c:pt>
                <c:pt idx="2">
                  <c:v>552</c:v>
                </c:pt>
              </c:numCache>
            </c:numRef>
          </c:val>
        </c:ser>
        <c:ser>
          <c:idx val="2"/>
          <c:order val="2"/>
          <c:tx>
            <c:strRef>
              <c:f>'[Ganesh babu excel.xlsx]Sheet2'!$D$4:$D$5</c:f>
              <c:strCache>
                <c:ptCount val="1"/>
                <c:pt idx="0">
                  <c:v>Zone C</c:v>
                </c:pt>
              </c:strCache>
            </c:strRef>
          </c:tx>
          <c:spPr>
            <a:solidFill>
              <a:schemeClr val="accent3"/>
            </a:solidFill>
            <a:ln>
              <a:noFill/>
            </a:ln>
            <a:effectLst/>
          </c:spPr>
          <c:invertIfNegative val="0"/>
          <c:dLbls>
            <c:delete val="1"/>
          </c:dLbls>
          <c:cat>
            <c:strRef>
              <c:f>'[Ganesh babu excel.xlsx]Sheet2'!$A$6:$A$10</c:f>
              <c:strCache>
                <c:ptCount val="4"/>
                <c:pt idx="0">
                  <c:v>Full-Time</c:v>
                </c:pt>
                <c:pt idx="1">
                  <c:v>Part-Time</c:v>
                </c:pt>
                <c:pt idx="2">
                  <c:v>Temporary</c:v>
                </c:pt>
                <c:pt idx="3">
                  <c:v>(blank)</c:v>
                </c:pt>
              </c:strCache>
            </c:strRef>
          </c:cat>
          <c:val>
            <c:numRef>
              <c:f>'[Ganesh babu excel.xlsx]Sheet2'!$D$6:$D$10</c:f>
              <c:numCache>
                <c:formatCode>General</c:formatCode>
                <c:ptCount val="4"/>
                <c:pt idx="0">
                  <c:v>452</c:v>
                </c:pt>
                <c:pt idx="1">
                  <c:v>478</c:v>
                </c:pt>
                <c:pt idx="2">
                  <c:v>500</c:v>
                </c:pt>
              </c:numCache>
            </c:numRef>
          </c:val>
        </c:ser>
        <c:ser>
          <c:idx val="3"/>
          <c:order val="3"/>
          <c:tx>
            <c:strRef>
              <c:f>'[Ganesh babu excel.xlsx]Sheet2'!$E$4:$E$5</c:f>
              <c:strCache>
                <c:ptCount val="1"/>
                <c:pt idx="0">
                  <c:v>(blank)</c:v>
                </c:pt>
              </c:strCache>
            </c:strRef>
          </c:tx>
          <c:spPr>
            <a:solidFill>
              <a:schemeClr val="accent4"/>
            </a:solidFill>
            <a:ln>
              <a:noFill/>
            </a:ln>
            <a:effectLst/>
          </c:spPr>
          <c:invertIfNegative val="0"/>
          <c:dLbls>
            <c:delete val="1"/>
          </c:dLbls>
          <c:cat>
            <c:strRef>
              <c:f>'[Ganesh babu excel.xlsx]Sheet2'!$A$6:$A$10</c:f>
              <c:strCache>
                <c:ptCount val="4"/>
                <c:pt idx="0">
                  <c:v>Full-Time</c:v>
                </c:pt>
                <c:pt idx="1">
                  <c:v>Part-Time</c:v>
                </c:pt>
                <c:pt idx="2">
                  <c:v>Temporary</c:v>
                </c:pt>
                <c:pt idx="3">
                  <c:v>(blank)</c:v>
                </c:pt>
              </c:strCache>
            </c:strRef>
          </c:cat>
          <c:val>
            <c:numRef>
              <c:f>'[Ganesh babu excel.xlsx]Sheet2'!$E$6:$E$10</c:f>
              <c:numCache>
                <c:formatCode>General</c:formatCode>
                <c:ptCount val="4"/>
              </c:numCache>
            </c:numRef>
          </c:val>
        </c:ser>
        <c:dLbls>
          <c:showLegendKey val="0"/>
          <c:showVal val="0"/>
          <c:showCatName val="0"/>
          <c:showSerName val="0"/>
          <c:showPercent val="0"/>
          <c:showBubbleSize val="0"/>
        </c:dLbls>
        <c:gapWidth val="219"/>
        <c:overlap val="-27"/>
        <c:axId val="100107970"/>
        <c:axId val="57204192"/>
      </c:barChart>
      <c:catAx>
        <c:axId val="10010797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7204192"/>
        <c:crosses val="autoZero"/>
        <c:auto val="1"/>
        <c:lblAlgn val="ctr"/>
        <c:lblOffset val="100"/>
        <c:noMultiLvlLbl val="0"/>
      </c:catAx>
      <c:valAx>
        <c:axId val="57204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00107970"/>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14537" y="3200485"/>
            <a:ext cx="8610600" cy="1938020"/>
          </a:xfrm>
          <a:prstGeom prst="rect">
            <a:avLst/>
          </a:prstGeom>
          <a:noFill/>
        </p:spPr>
        <p:txBody>
          <a:bodyPr wrap="square" rtlCol="0">
            <a:spAutoFit/>
          </a:bodyPr>
          <a:lstStyle/>
          <a:p>
            <a:r>
              <a:rPr lang="en-US" sz="2400"/>
              <a:t>STUDENT NAME:</a:t>
            </a:r>
            <a:r>
              <a:rPr lang="en-IN" altLang="en-US" sz="2400"/>
              <a:t>S.GANESHBABU</a:t>
            </a:r>
            <a:endParaRPr lang="en-US" sz="2400" dirty="0"/>
          </a:p>
          <a:p>
            <a:r>
              <a:rPr lang="en-US" sz="2400" dirty="0"/>
              <a:t>REGISTER NO:</a:t>
            </a:r>
            <a:r>
              <a:rPr lang="en-IN" altLang="en-US" sz="2400" dirty="0"/>
              <a:t>122204361</a:t>
            </a:r>
            <a:endParaRPr lang="en-US" sz="2400" dirty="0"/>
          </a:p>
          <a:p>
            <a:r>
              <a:rPr lang="en-US" sz="2400" dirty="0"/>
              <a:t>DEPARTMENT:</a:t>
            </a:r>
            <a:r>
              <a:rPr lang="en-IN" altLang="en-US" sz="2400" dirty="0"/>
              <a:t>BCOM.[CS]</a:t>
            </a:r>
            <a:endParaRPr lang="en-US" sz="2400" dirty="0"/>
          </a:p>
          <a:p>
            <a:r>
              <a:rPr lang="en-US" sz="2400" dirty="0"/>
              <a:t>COLLEGE</a:t>
            </a:r>
            <a:r>
              <a:rPr lang="en-IN" altLang="en-US" sz="2400" dirty="0"/>
              <a:t>:GOVERNMENT ARTS AND SCIENCE COLLEGE</a:t>
            </a:r>
            <a:endParaRPr lang="en-US" sz="2400" dirty="0"/>
          </a:p>
          <a:p>
            <a:r>
              <a:rPr lang="en-US" sz="2400" dirty="0"/>
              <a:t>    </a:t>
            </a:r>
            <a:r>
              <a:rPr lang="en-IN" altLang="en-US" sz="2400" dirty="0"/>
              <a:t>PERUMBAKKAM.</a:t>
            </a:r>
            <a:endParaRPr lang="en-IN" alt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1143000" y="1447800"/>
            <a:ext cx="3004185" cy="398780"/>
          </a:xfrm>
          <a:prstGeom prst="rect">
            <a:avLst/>
          </a:prstGeom>
          <a:noFill/>
        </p:spPr>
        <p:txBody>
          <a:bodyPr wrap="none" rtlCol="0">
            <a:spAutoFit/>
          </a:bodyPr>
          <a:p>
            <a:r>
              <a:rPr lang="en-IN" altLang="en-US" sz="2000" b="1"/>
              <a:t>MEANING OF MODELLING</a:t>
            </a:r>
            <a:r>
              <a:rPr lang="en-IN" altLang="en-US" sz="2000"/>
              <a:t>:</a:t>
            </a:r>
            <a:endParaRPr lang="en-IN" altLang="en-US" sz="2000"/>
          </a:p>
        </p:txBody>
      </p:sp>
      <p:sp>
        <p:nvSpPr>
          <p:cNvPr id="3" name="Text Box 2"/>
          <p:cNvSpPr txBox="1"/>
          <p:nvPr/>
        </p:nvSpPr>
        <p:spPr>
          <a:xfrm>
            <a:off x="1828800" y="1981200"/>
            <a:ext cx="5093335" cy="1476375"/>
          </a:xfrm>
          <a:prstGeom prst="rect">
            <a:avLst/>
          </a:prstGeom>
          <a:noFill/>
        </p:spPr>
        <p:txBody>
          <a:bodyPr wrap="square" rtlCol="0">
            <a:spAutoFit/>
          </a:bodyPr>
          <a:p>
            <a:r>
              <a:rPr lang="en-US"/>
              <a:t>The spelling tends to vary based on whether you're using UK or US English: In UK English, “modelling” (double “l”) is standard, but “modeling” (one “l”) is acceptable. In US English, “modeling” (one “l”) is correct.</a:t>
            </a:r>
            <a:endParaRPr lang="en-US"/>
          </a:p>
        </p:txBody>
      </p:sp>
      <p:sp>
        <p:nvSpPr>
          <p:cNvPr id="4" name="Text Box 3"/>
          <p:cNvSpPr txBox="1"/>
          <p:nvPr/>
        </p:nvSpPr>
        <p:spPr>
          <a:xfrm>
            <a:off x="1143000" y="3657600"/>
            <a:ext cx="2365375" cy="398780"/>
          </a:xfrm>
          <a:prstGeom prst="rect">
            <a:avLst/>
          </a:prstGeom>
          <a:noFill/>
        </p:spPr>
        <p:txBody>
          <a:bodyPr wrap="none" rtlCol="0">
            <a:spAutoFit/>
          </a:bodyPr>
          <a:p>
            <a:r>
              <a:rPr lang="en-IN" altLang="en-US" sz="2000" b="1"/>
              <a:t>ART OF MODELLING:</a:t>
            </a:r>
            <a:endParaRPr lang="en-IN" altLang="en-US" sz="2000" b="1"/>
          </a:p>
        </p:txBody>
      </p:sp>
      <p:sp>
        <p:nvSpPr>
          <p:cNvPr id="7" name="Text Box 6"/>
          <p:cNvSpPr txBox="1"/>
          <p:nvPr/>
        </p:nvSpPr>
        <p:spPr>
          <a:xfrm>
            <a:off x="1922145" y="4134485"/>
            <a:ext cx="4425315" cy="1198880"/>
          </a:xfrm>
          <a:prstGeom prst="rect">
            <a:avLst/>
          </a:prstGeom>
          <a:noFill/>
        </p:spPr>
        <p:txBody>
          <a:bodyPr wrap="square" rtlCol="0">
            <a:spAutoFit/>
          </a:bodyPr>
          <a:p>
            <a:r>
              <a:rPr lang="en-US"/>
              <a:t>In painting or drawing, modelling is the technique of giving objects on a flat surface a 3D appearance through shading and highlighting. </a:t>
            </a:r>
            <a:endParaRPr lang="en-US"/>
          </a:p>
        </p:txBody>
      </p:sp>
      <p:sp>
        <p:nvSpPr>
          <p:cNvPr id="10" name="Text Box 9"/>
          <p:cNvSpPr txBox="1"/>
          <p:nvPr/>
        </p:nvSpPr>
        <p:spPr>
          <a:xfrm>
            <a:off x="1193800" y="5411470"/>
            <a:ext cx="3045460" cy="398780"/>
          </a:xfrm>
          <a:prstGeom prst="rect">
            <a:avLst/>
          </a:prstGeom>
          <a:noFill/>
        </p:spPr>
        <p:txBody>
          <a:bodyPr wrap="none" rtlCol="0">
            <a:spAutoFit/>
          </a:bodyPr>
          <a:p>
            <a:r>
              <a:rPr lang="en-IN" altLang="en-US" sz="2000" b="1"/>
              <a:t>MODELLING OF FOSHTION:</a:t>
            </a:r>
            <a:endParaRPr lang="en-IN" altLang="en-US" sz="2000" b="1"/>
          </a:p>
        </p:txBody>
      </p:sp>
      <p:sp>
        <p:nvSpPr>
          <p:cNvPr id="11" name="Text Box 10"/>
          <p:cNvSpPr txBox="1"/>
          <p:nvPr/>
        </p:nvSpPr>
        <p:spPr>
          <a:xfrm>
            <a:off x="1922145" y="5822315"/>
            <a:ext cx="4956810" cy="922020"/>
          </a:xfrm>
          <a:prstGeom prst="rect">
            <a:avLst/>
          </a:prstGeom>
          <a:noFill/>
        </p:spPr>
        <p:txBody>
          <a:bodyPr wrap="square" rtlCol="0">
            <a:spAutoFit/>
          </a:bodyPr>
          <a:p>
            <a:r>
              <a:rPr lang="en-US"/>
              <a:t>Fashion modeling recruits models to pose for artistic photo shoots and adorn clothing and accessories during runway shows.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0" name="Content Placeholder 9"/>
          <p:cNvSpPr>
            <a:spLocks noGrp="1"/>
          </p:cNvSpPr>
          <p:nvPr>
            <p:ph sz="half" idx="3"/>
          </p:nvPr>
        </p:nvSpPr>
        <p:spPr>
          <a:xfrm>
            <a:off x="6278880" y="1577340"/>
            <a:ext cx="5303520" cy="276860"/>
          </a:xfrm>
        </p:spPr>
        <p:txBody>
          <a:bodyPr/>
          <a:p>
            <a:r>
              <a:rPr lang="en-IN" altLang="en-US"/>
              <a:t> </a:t>
            </a:r>
            <a:endParaRPr lang="en-IN" altLang="en-US"/>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8" name="Content Placeholder 7"/>
          <p:cNvGraphicFramePr/>
          <p:nvPr>
            <p:ph sz="half" idx="2"/>
          </p:nvPr>
        </p:nvGraphicFramePr>
        <p:xfrm>
          <a:off x="1447800" y="1600200"/>
          <a:ext cx="6435725" cy="360172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295400" y="1447800"/>
            <a:ext cx="1313180" cy="398780"/>
          </a:xfrm>
          <a:prstGeom prst="rect">
            <a:avLst/>
          </a:prstGeom>
          <a:noFill/>
        </p:spPr>
        <p:txBody>
          <a:bodyPr wrap="none" rtlCol="0">
            <a:spAutoFit/>
          </a:bodyPr>
          <a:p>
            <a:r>
              <a:rPr lang="en-IN" altLang="en-US" sz="2000" b="1"/>
              <a:t>MEANING:</a:t>
            </a:r>
            <a:endParaRPr lang="en-IN" altLang="en-US" sz="2000" b="1"/>
          </a:p>
        </p:txBody>
      </p:sp>
      <p:sp>
        <p:nvSpPr>
          <p:cNvPr id="4" name="Text Box 3"/>
          <p:cNvSpPr txBox="1"/>
          <p:nvPr/>
        </p:nvSpPr>
        <p:spPr>
          <a:xfrm>
            <a:off x="1799590" y="2125980"/>
            <a:ext cx="5017135" cy="1198880"/>
          </a:xfrm>
          <a:prstGeom prst="rect">
            <a:avLst/>
          </a:prstGeom>
          <a:noFill/>
        </p:spPr>
        <p:txBody>
          <a:bodyPr wrap="square" rtlCol="0">
            <a:spAutoFit/>
          </a:bodyPr>
          <a:p>
            <a:r>
              <a:rPr lang="en-US"/>
              <a:t>Your conclusion should revisit the purpose of your experiment and hypothesis in light of your data analysis. Make sure you address your original question or problem when you interpret your data. </a:t>
            </a:r>
            <a:endParaRPr lang="en-US"/>
          </a:p>
        </p:txBody>
      </p:sp>
      <p:sp>
        <p:nvSpPr>
          <p:cNvPr id="5" name="Text Box 4"/>
          <p:cNvSpPr txBox="1"/>
          <p:nvPr/>
        </p:nvSpPr>
        <p:spPr>
          <a:xfrm>
            <a:off x="1139825" y="3468370"/>
            <a:ext cx="2928620" cy="398780"/>
          </a:xfrm>
          <a:prstGeom prst="rect">
            <a:avLst/>
          </a:prstGeom>
          <a:noFill/>
        </p:spPr>
        <p:txBody>
          <a:bodyPr wrap="square" rtlCol="0">
            <a:spAutoFit/>
          </a:bodyPr>
          <a:p>
            <a:r>
              <a:rPr lang="en-IN" altLang="en-US" sz="2000" b="1"/>
              <a:t>HR DATA AND ANALISTIC:</a:t>
            </a:r>
            <a:endParaRPr lang="en-IN" altLang="en-US" sz="2000" b="1"/>
          </a:p>
        </p:txBody>
      </p:sp>
      <p:sp>
        <p:nvSpPr>
          <p:cNvPr id="7" name="Text Box 6"/>
          <p:cNvSpPr txBox="1"/>
          <p:nvPr/>
        </p:nvSpPr>
        <p:spPr>
          <a:xfrm>
            <a:off x="1828800" y="4038600"/>
            <a:ext cx="5295900" cy="922020"/>
          </a:xfrm>
          <a:prstGeom prst="rect">
            <a:avLst/>
          </a:prstGeom>
          <a:noFill/>
        </p:spPr>
        <p:txBody>
          <a:bodyPr wrap="square" rtlCol="0">
            <a:spAutoFit/>
          </a:bodyPr>
          <a:p>
            <a:r>
              <a:rPr lang="en-US"/>
              <a:t> In conclusion, the benefits of HR analytics are vast, ranging from data-driven decision-making to strategic talent management.</a:t>
            </a:r>
            <a:endParaRPr lang="en-US"/>
          </a:p>
        </p:txBody>
      </p:sp>
      <p:sp>
        <p:nvSpPr>
          <p:cNvPr id="8" name="Text Box 7"/>
          <p:cNvSpPr txBox="1"/>
          <p:nvPr/>
        </p:nvSpPr>
        <p:spPr>
          <a:xfrm>
            <a:off x="1219200" y="5029200"/>
            <a:ext cx="3358515" cy="398780"/>
          </a:xfrm>
          <a:prstGeom prst="rect">
            <a:avLst/>
          </a:prstGeom>
          <a:noFill/>
        </p:spPr>
        <p:txBody>
          <a:bodyPr wrap="none" rtlCol="0">
            <a:spAutoFit/>
          </a:bodyPr>
          <a:p>
            <a:r>
              <a:rPr lang="en-IN" altLang="en-US" sz="2000" b="1"/>
              <a:t>CONCIUSION OF AN ANALISIS:</a:t>
            </a:r>
            <a:endParaRPr lang="en-IN" altLang="en-US" sz="2000" b="1"/>
          </a:p>
        </p:txBody>
      </p:sp>
      <p:sp>
        <p:nvSpPr>
          <p:cNvPr id="9" name="Text Box 8"/>
          <p:cNvSpPr txBox="1"/>
          <p:nvPr/>
        </p:nvSpPr>
        <p:spPr>
          <a:xfrm>
            <a:off x="1828800" y="5562600"/>
            <a:ext cx="4742180" cy="922020"/>
          </a:xfrm>
          <a:prstGeom prst="rect">
            <a:avLst/>
          </a:prstGeom>
          <a:noFill/>
        </p:spPr>
        <p:txBody>
          <a:bodyPr wrap="square" rtlCol="0">
            <a:spAutoFit/>
          </a:bodyPr>
          <a:p>
            <a:r>
              <a:rPr lang="en-US"/>
              <a:t>It summarizes your main points, reinforces your argument, and provides a clear direction for further action or research.</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1997075" y="2209800"/>
            <a:ext cx="4473575" cy="1938020"/>
          </a:xfrm>
          <a:prstGeom prst="rect">
            <a:avLst/>
          </a:prstGeom>
          <a:noFill/>
        </p:spPr>
        <p:txBody>
          <a:bodyPr wrap="square" rtlCol="0">
            <a:spAutoFit/>
          </a:bodyPr>
          <a:p>
            <a:r>
              <a:rPr lang="en-US" sz="2000"/>
              <a:t>Problem statements summarize a challenge you want to resolve, its causes, who it impacts, and why that's important. They often read like a concise overview managers can share with stakeholders and their teams.</a:t>
            </a:r>
            <a:endParaRPr lang="en-IN" altLang="en-US" sz="2000"/>
          </a:p>
        </p:txBody>
      </p:sp>
      <p:sp>
        <p:nvSpPr>
          <p:cNvPr id="14" name="Text Box 13"/>
          <p:cNvSpPr txBox="1"/>
          <p:nvPr/>
        </p:nvSpPr>
        <p:spPr>
          <a:xfrm>
            <a:off x="1417955" y="1671320"/>
            <a:ext cx="1313180" cy="706755"/>
          </a:xfrm>
          <a:prstGeom prst="rect">
            <a:avLst/>
          </a:prstGeom>
          <a:noFill/>
        </p:spPr>
        <p:txBody>
          <a:bodyPr wrap="none" rtlCol="0">
            <a:spAutoFit/>
          </a:bodyPr>
          <a:p>
            <a:r>
              <a:rPr lang="en-IN" altLang="en-US" sz="2000" b="1"/>
              <a:t>MEANING:</a:t>
            </a:r>
            <a:endParaRPr lang="en-IN" altLang="en-US" sz="2000" b="1"/>
          </a:p>
          <a:p>
            <a:endParaRPr lang="en-IN" altLang="en-US" sz="2000" b="1"/>
          </a:p>
        </p:txBody>
      </p:sp>
      <p:sp>
        <p:nvSpPr>
          <p:cNvPr id="16" name="Text Box 15"/>
          <p:cNvSpPr txBox="1"/>
          <p:nvPr/>
        </p:nvSpPr>
        <p:spPr>
          <a:xfrm>
            <a:off x="1447800" y="4267200"/>
            <a:ext cx="3604895" cy="398780"/>
          </a:xfrm>
          <a:prstGeom prst="rect">
            <a:avLst/>
          </a:prstGeom>
          <a:noFill/>
        </p:spPr>
        <p:txBody>
          <a:bodyPr wrap="square" rtlCol="0">
            <a:spAutoFit/>
          </a:bodyPr>
          <a:p>
            <a:pPr algn="l"/>
            <a:r>
              <a:rPr lang="en-US" sz="2000" b="1"/>
              <a:t>3 imp</a:t>
            </a:r>
            <a:r>
              <a:rPr lang="en-IN" altLang="en-US" sz="2000" b="1"/>
              <a:t>:</a:t>
            </a:r>
            <a:r>
              <a:rPr lang="en-US" sz="2000" b="1"/>
              <a:t>ortant things</a:t>
            </a:r>
            <a:r>
              <a:rPr lang="en-IN" altLang="en-US" sz="2000" b="1"/>
              <a:t>:</a:t>
            </a:r>
            <a:endParaRPr lang="en-IN" altLang="en-US" sz="2000" b="1"/>
          </a:p>
        </p:txBody>
      </p:sp>
      <p:sp>
        <p:nvSpPr>
          <p:cNvPr id="19" name="Text Box 18"/>
          <p:cNvSpPr txBox="1"/>
          <p:nvPr/>
        </p:nvSpPr>
        <p:spPr>
          <a:xfrm>
            <a:off x="1997075" y="4897755"/>
            <a:ext cx="4438650" cy="922020"/>
          </a:xfrm>
          <a:prstGeom prst="rect">
            <a:avLst/>
          </a:prstGeom>
          <a:noFill/>
        </p:spPr>
        <p:txBody>
          <a:bodyPr wrap="none" rtlCol="0">
            <a:spAutoFit/>
          </a:bodyPr>
          <a:p>
            <a:pPr algn="l"/>
            <a:r>
              <a:rPr lang="en-US" altLang="en-US"/>
              <a:t>The problem's causes and background details.</a:t>
            </a:r>
            <a:endParaRPr lang="en-US" altLang="en-US"/>
          </a:p>
          <a:p>
            <a:pPr algn="l"/>
            <a:r>
              <a:rPr lang="en-US" altLang="en-US"/>
              <a:t>The people affected by the problem.</a:t>
            </a:r>
            <a:endParaRPr lang="en-US" altLang="en-US"/>
          </a:p>
          <a:p>
            <a:pPr algn="l"/>
            <a:r>
              <a:rPr lang="en-US" altLang="en-US"/>
              <a:t>Other effects caused by the problem.</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1198880"/>
          </a:xfrm>
          <a:prstGeom prst="rect">
            <a:avLst/>
          </a:prstGeom>
          <a:noFill/>
        </p:spPr>
        <p:txBody>
          <a:bodyPr wrap="square" rtlCol="0">
            <a:spAutoFit/>
          </a:bodyPr>
          <a:lstStyle/>
          <a:p>
            <a:pPr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 project overview is a detailed description of a project's goals and objectives, the steps to achieve these goals, and the expected outcomes.</a:t>
            </a:r>
            <a:endParaRPr lang="en-IN" sz="2400" dirty="0">
              <a:latin typeface="Times New Roman" panose="02020603050405020304" pitchFamily="18" charset="0"/>
              <a:cs typeface="Times New Roman" panose="02020603050405020304" pitchFamily="18" charset="0"/>
            </a:endParaRPr>
          </a:p>
        </p:txBody>
      </p:sp>
      <p:sp>
        <p:nvSpPr>
          <p:cNvPr id="9" name="Text Box 8"/>
          <p:cNvSpPr txBox="1"/>
          <p:nvPr/>
        </p:nvSpPr>
        <p:spPr>
          <a:xfrm>
            <a:off x="609600" y="1734820"/>
            <a:ext cx="1304290" cy="398780"/>
          </a:xfrm>
          <a:prstGeom prst="rect">
            <a:avLst/>
          </a:prstGeom>
          <a:noFill/>
        </p:spPr>
        <p:txBody>
          <a:bodyPr wrap="none" rtlCol="0">
            <a:spAutoFit/>
          </a:bodyPr>
          <a:p>
            <a:r>
              <a:rPr lang="en-IN" altLang="en-US" sz="2000" b="1"/>
              <a:t>MEANING</a:t>
            </a:r>
            <a:r>
              <a:rPr lang="en-IN" altLang="en-US"/>
              <a:t>:</a:t>
            </a:r>
            <a:endParaRPr lang="en-IN" altLang="en-US"/>
          </a:p>
        </p:txBody>
      </p:sp>
      <p:sp>
        <p:nvSpPr>
          <p:cNvPr id="12" name="Text Box 11"/>
          <p:cNvSpPr txBox="1"/>
          <p:nvPr/>
        </p:nvSpPr>
        <p:spPr>
          <a:xfrm>
            <a:off x="609600" y="3429000"/>
            <a:ext cx="1619250" cy="398780"/>
          </a:xfrm>
          <a:prstGeom prst="rect">
            <a:avLst/>
          </a:prstGeom>
          <a:noFill/>
        </p:spPr>
        <p:txBody>
          <a:bodyPr wrap="none" rtlCol="0">
            <a:spAutoFit/>
          </a:bodyPr>
          <a:p>
            <a:pPr algn="l"/>
            <a:r>
              <a:rPr lang="en-US" sz="2000" b="1"/>
              <a:t>clear project</a:t>
            </a:r>
            <a:r>
              <a:rPr lang="en-IN" altLang="en-US" sz="2000" b="1"/>
              <a:t>:</a:t>
            </a:r>
            <a:r>
              <a:rPr lang="en-US"/>
              <a:t> </a:t>
            </a:r>
            <a:endParaRPr lang="en-US"/>
          </a:p>
        </p:txBody>
      </p:sp>
      <p:sp>
        <p:nvSpPr>
          <p:cNvPr id="13" name="Text Box 12"/>
          <p:cNvSpPr txBox="1"/>
          <p:nvPr/>
        </p:nvSpPr>
        <p:spPr>
          <a:xfrm>
            <a:off x="1118870" y="4191000"/>
            <a:ext cx="5891530" cy="1014730"/>
          </a:xfrm>
          <a:prstGeom prst="rect">
            <a:avLst/>
          </a:prstGeom>
          <a:noFill/>
        </p:spPr>
        <p:txBody>
          <a:bodyPr wrap="square" rtlCol="0">
            <a:spAutoFit/>
          </a:bodyPr>
          <a:p>
            <a:pPr algn="l"/>
            <a:r>
              <a:rPr lang="en-US" sz="2000"/>
              <a:t>Add relevant context. ...</a:t>
            </a:r>
            <a:endParaRPr lang="en-US" sz="2000"/>
          </a:p>
          <a:p>
            <a:pPr algn="l"/>
            <a:r>
              <a:rPr lang="en-US" sz="2000"/>
              <a:t>Bring in project objectives and success metrics. ...</a:t>
            </a:r>
            <a:endParaRPr lang="en-US" sz="2000"/>
          </a:p>
          <a:p>
            <a:pPr algn="l"/>
            <a:r>
              <a:rPr lang="en-US" sz="2000"/>
              <a:t>Clarify your project timeline. </a:t>
            </a:r>
            <a:r>
              <a:rPr lang="en-US"/>
              <a:t>...</a:t>
            </a:r>
            <a:endParaRPr lang="en-US"/>
          </a:p>
        </p:txBody>
      </p:sp>
      <p:sp>
        <p:nvSpPr>
          <p:cNvPr id="14" name="Text Box 13"/>
          <p:cNvSpPr txBox="1"/>
          <p:nvPr/>
        </p:nvSpPr>
        <p:spPr>
          <a:xfrm>
            <a:off x="942340" y="3829050"/>
            <a:ext cx="1347470" cy="398780"/>
          </a:xfrm>
          <a:prstGeom prst="rect">
            <a:avLst/>
          </a:prstGeom>
          <a:noFill/>
        </p:spPr>
        <p:txBody>
          <a:bodyPr wrap="square" rtlCol="0">
            <a:spAutoFit/>
          </a:bodyPr>
          <a:p>
            <a:r>
              <a:rPr lang="en-IN" altLang="en-US" sz="2000" b="1"/>
              <a:t>Example:</a:t>
            </a:r>
            <a:endParaRPr lang="en-IN" altLang="en-US" sz="2000" b="1"/>
          </a:p>
        </p:txBody>
      </p:sp>
      <p:sp>
        <p:nvSpPr>
          <p:cNvPr id="15" name="Text Box 14"/>
          <p:cNvSpPr txBox="1"/>
          <p:nvPr/>
        </p:nvSpPr>
        <p:spPr>
          <a:xfrm>
            <a:off x="735330" y="5334000"/>
            <a:ext cx="2094865" cy="398780"/>
          </a:xfrm>
          <a:prstGeom prst="rect">
            <a:avLst/>
          </a:prstGeom>
          <a:noFill/>
        </p:spPr>
        <p:txBody>
          <a:bodyPr wrap="none" rtlCol="0">
            <a:spAutoFit/>
          </a:bodyPr>
          <a:p>
            <a:pPr algn="l"/>
            <a:r>
              <a:rPr lang="en-US"/>
              <a:t> </a:t>
            </a:r>
            <a:r>
              <a:rPr lang="en-US" sz="2000" b="1"/>
              <a:t>project summary</a:t>
            </a:r>
            <a:r>
              <a:rPr lang="en-IN" altLang="en-US" sz="2000" b="1"/>
              <a:t>:</a:t>
            </a:r>
            <a:endParaRPr lang="en-IN" altLang="en-US" sz="2000" b="1"/>
          </a:p>
        </p:txBody>
      </p:sp>
      <p:sp>
        <p:nvSpPr>
          <p:cNvPr id="16" name="Text Box 15"/>
          <p:cNvSpPr txBox="1"/>
          <p:nvPr/>
        </p:nvSpPr>
        <p:spPr>
          <a:xfrm>
            <a:off x="1195705" y="5718810"/>
            <a:ext cx="7223760" cy="922020"/>
          </a:xfrm>
          <a:prstGeom prst="rect">
            <a:avLst/>
          </a:prstGeom>
          <a:noFill/>
        </p:spPr>
        <p:txBody>
          <a:bodyPr wrap="square" rtlCol="0">
            <a:spAutoFit/>
          </a:bodyPr>
          <a:p>
            <a:pPr algn="l"/>
            <a:r>
              <a:rPr lang="en-US"/>
              <a:t>A project summary is a document or part of a larger document that's comprehensive but concise in providing an overview of the proposed project, including key details.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1371600" y="2209800"/>
            <a:ext cx="5542280" cy="1014730"/>
          </a:xfrm>
          <a:prstGeom prst="rect">
            <a:avLst/>
          </a:prstGeom>
          <a:noFill/>
        </p:spPr>
        <p:txBody>
          <a:bodyPr wrap="square" rtlCol="0">
            <a:spAutoFit/>
          </a:bodyPr>
          <a:p>
            <a:r>
              <a:rPr lang="en-US" sz="2000"/>
              <a:t>An end user is a person or other entity that consumes or makes use of the goods or services produced by businesses.</a:t>
            </a:r>
            <a:endParaRPr lang="en-US" sz="2000"/>
          </a:p>
        </p:txBody>
      </p:sp>
      <p:sp>
        <p:nvSpPr>
          <p:cNvPr id="12" name="Text Box 11"/>
          <p:cNvSpPr txBox="1"/>
          <p:nvPr/>
        </p:nvSpPr>
        <p:spPr>
          <a:xfrm>
            <a:off x="1071880" y="1746885"/>
            <a:ext cx="1183640" cy="398780"/>
          </a:xfrm>
          <a:prstGeom prst="rect">
            <a:avLst/>
          </a:prstGeom>
          <a:noFill/>
        </p:spPr>
        <p:txBody>
          <a:bodyPr wrap="none" rtlCol="0">
            <a:spAutoFit/>
          </a:bodyPr>
          <a:p>
            <a:r>
              <a:rPr lang="en-IN" altLang="en-US" sz="2000" b="1"/>
              <a:t>Meaning:</a:t>
            </a:r>
            <a:endParaRPr lang="en-IN" altLang="en-US" sz="2000" b="1"/>
          </a:p>
        </p:txBody>
      </p:sp>
      <p:sp>
        <p:nvSpPr>
          <p:cNvPr id="13" name="Text Box 12"/>
          <p:cNvSpPr txBox="1"/>
          <p:nvPr/>
        </p:nvSpPr>
        <p:spPr>
          <a:xfrm>
            <a:off x="1143000" y="3288665"/>
            <a:ext cx="1144905" cy="398780"/>
          </a:xfrm>
          <a:prstGeom prst="rect">
            <a:avLst/>
          </a:prstGeom>
          <a:noFill/>
        </p:spPr>
        <p:txBody>
          <a:bodyPr wrap="none" rtlCol="0">
            <a:spAutoFit/>
          </a:bodyPr>
          <a:p>
            <a:r>
              <a:rPr lang="en-IN" altLang="en-US" sz="2000" b="1"/>
              <a:t>Example</a:t>
            </a:r>
            <a:r>
              <a:rPr lang="en-IN" altLang="en-US" sz="2000"/>
              <a:t>:</a:t>
            </a:r>
            <a:endParaRPr lang="en-IN" altLang="en-US" sz="2000"/>
          </a:p>
        </p:txBody>
      </p:sp>
      <p:sp>
        <p:nvSpPr>
          <p:cNvPr id="16" name="Text Box 15"/>
          <p:cNvSpPr txBox="1"/>
          <p:nvPr/>
        </p:nvSpPr>
        <p:spPr>
          <a:xfrm>
            <a:off x="1143000" y="4876800"/>
            <a:ext cx="1654175" cy="398780"/>
          </a:xfrm>
          <a:prstGeom prst="rect">
            <a:avLst/>
          </a:prstGeom>
          <a:noFill/>
        </p:spPr>
        <p:txBody>
          <a:bodyPr wrap="none" rtlCol="0">
            <a:spAutoFit/>
          </a:bodyPr>
          <a:p>
            <a:pPr algn="l"/>
            <a:r>
              <a:rPr lang="en-US" sz="2000" b="1"/>
              <a:t>system users</a:t>
            </a:r>
            <a:r>
              <a:rPr lang="en-IN" altLang="en-US" sz="2000" b="1"/>
              <a:t>:</a:t>
            </a:r>
            <a:r>
              <a:rPr lang="en-US" sz="2000" b="1"/>
              <a:t> </a:t>
            </a:r>
            <a:endParaRPr lang="en-US" sz="2000" b="1"/>
          </a:p>
        </p:txBody>
      </p:sp>
      <p:sp>
        <p:nvSpPr>
          <p:cNvPr id="17" name="Text Box 16"/>
          <p:cNvSpPr txBox="1"/>
          <p:nvPr/>
        </p:nvSpPr>
        <p:spPr>
          <a:xfrm>
            <a:off x="1408430" y="3810000"/>
            <a:ext cx="5601970" cy="1014730"/>
          </a:xfrm>
          <a:prstGeom prst="rect">
            <a:avLst/>
          </a:prstGeom>
          <a:noFill/>
        </p:spPr>
        <p:txBody>
          <a:bodyPr wrap="square" rtlCol="0">
            <a:spAutoFit/>
          </a:bodyPr>
          <a:p>
            <a:pPr algn="l"/>
            <a:r>
              <a:rPr lang="en-US" sz="2000"/>
              <a:t>Examples of end-users include people who receive a gift from friends or individuals who buy shoes to wear</a:t>
            </a:r>
            <a:endParaRPr lang="en-US" sz="2000"/>
          </a:p>
        </p:txBody>
      </p:sp>
      <p:sp>
        <p:nvSpPr>
          <p:cNvPr id="18" name="Text Box 17"/>
          <p:cNvSpPr txBox="1"/>
          <p:nvPr/>
        </p:nvSpPr>
        <p:spPr>
          <a:xfrm>
            <a:off x="1600200" y="5258435"/>
            <a:ext cx="5052695" cy="1322070"/>
          </a:xfrm>
          <a:prstGeom prst="rect">
            <a:avLst/>
          </a:prstGeom>
          <a:noFill/>
        </p:spPr>
        <p:txBody>
          <a:bodyPr wrap="square" rtlCol="0">
            <a:spAutoFit/>
          </a:bodyPr>
          <a:p>
            <a:pPr algn="l"/>
            <a:r>
              <a:rPr lang="en-US" sz="2000"/>
              <a:t>The user refers broadly to anyone who may use or maintain a product, and could include people such as system administrators, IT experts, and computer technicians.</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444875" y="2101215"/>
            <a:ext cx="5203825" cy="2245360"/>
          </a:xfrm>
          <a:prstGeom prst="rect">
            <a:avLst/>
          </a:prstGeom>
          <a:noFill/>
        </p:spPr>
        <p:txBody>
          <a:bodyPr wrap="square" rtlCol="0">
            <a:spAutoFit/>
          </a:bodyPr>
          <a:p>
            <a:r>
              <a:rPr lang="en-US" sz="2000"/>
              <a:t>A value proposition is a short statement that communicates why buyers should choose your products or services. It's more than just a product or service description — it's the specific solution that your business provides and the promise of value that a customer can expect you to deliver.</a:t>
            </a:r>
            <a:endParaRPr lang="en-US" sz="2000"/>
          </a:p>
        </p:txBody>
      </p:sp>
      <p:sp>
        <p:nvSpPr>
          <p:cNvPr id="10" name="Text Box 9"/>
          <p:cNvSpPr txBox="1"/>
          <p:nvPr/>
        </p:nvSpPr>
        <p:spPr>
          <a:xfrm>
            <a:off x="3244850" y="1625600"/>
            <a:ext cx="1183640" cy="398780"/>
          </a:xfrm>
          <a:prstGeom prst="rect">
            <a:avLst/>
          </a:prstGeom>
          <a:noFill/>
        </p:spPr>
        <p:txBody>
          <a:bodyPr wrap="none" rtlCol="0">
            <a:spAutoFit/>
          </a:bodyPr>
          <a:p>
            <a:r>
              <a:rPr lang="en-IN" altLang="en-US" sz="2000" b="1"/>
              <a:t>Meaning:</a:t>
            </a:r>
            <a:endParaRPr lang="en-IN" altLang="en-US" sz="2000" b="1"/>
          </a:p>
        </p:txBody>
      </p:sp>
      <p:sp>
        <p:nvSpPr>
          <p:cNvPr id="11" name="Text Box 10"/>
          <p:cNvSpPr txBox="1"/>
          <p:nvPr/>
        </p:nvSpPr>
        <p:spPr>
          <a:xfrm>
            <a:off x="2895600" y="4423410"/>
            <a:ext cx="3868420" cy="398780"/>
          </a:xfrm>
          <a:prstGeom prst="rect">
            <a:avLst/>
          </a:prstGeom>
          <a:noFill/>
        </p:spPr>
        <p:txBody>
          <a:bodyPr wrap="none" rtlCol="0">
            <a:spAutoFit/>
          </a:bodyPr>
          <a:p>
            <a:r>
              <a:rPr lang="en-IN" altLang="en-US" sz="2000" b="1"/>
              <a:t>EXAMPLE OF VALUE PROPOSITION</a:t>
            </a:r>
            <a:r>
              <a:rPr lang="en-IN" altLang="en-US" b="1" u="sng"/>
              <a:t>:</a:t>
            </a:r>
            <a:endParaRPr lang="en-IN" altLang="en-US" b="1" u="sng"/>
          </a:p>
        </p:txBody>
      </p:sp>
      <p:sp>
        <p:nvSpPr>
          <p:cNvPr id="13" name="Text Box 12"/>
          <p:cNvSpPr txBox="1"/>
          <p:nvPr/>
        </p:nvSpPr>
        <p:spPr>
          <a:xfrm>
            <a:off x="3320415" y="4845685"/>
            <a:ext cx="5237480" cy="922020"/>
          </a:xfrm>
          <a:prstGeom prst="rect">
            <a:avLst/>
          </a:prstGeom>
          <a:noFill/>
        </p:spPr>
        <p:txBody>
          <a:bodyPr wrap="square" rtlCol="0">
            <a:spAutoFit/>
          </a:bodyPr>
          <a:p>
            <a:r>
              <a:rPr lang="en-US"/>
              <a:t>We help our local customers to feel good and do good by fueling them up with artisanal coffee in a community-focused space.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762000" y="1447800"/>
            <a:ext cx="1313180" cy="398780"/>
          </a:xfrm>
          <a:prstGeom prst="rect">
            <a:avLst/>
          </a:prstGeom>
          <a:noFill/>
        </p:spPr>
        <p:txBody>
          <a:bodyPr wrap="none" rtlCol="0">
            <a:spAutoFit/>
          </a:bodyPr>
          <a:p>
            <a:r>
              <a:rPr lang="en-IN" altLang="en-US" sz="2000" b="1"/>
              <a:t>MEANING</a:t>
            </a:r>
            <a:r>
              <a:rPr lang="en-IN" altLang="en-US" sz="2000" b="1" u="sng"/>
              <a:t>:</a:t>
            </a:r>
            <a:endParaRPr lang="en-IN" altLang="en-US" sz="2000" b="1" u="sng"/>
          </a:p>
        </p:txBody>
      </p:sp>
      <p:sp>
        <p:nvSpPr>
          <p:cNvPr id="5" name="Text Box 4"/>
          <p:cNvSpPr txBox="1"/>
          <p:nvPr/>
        </p:nvSpPr>
        <p:spPr>
          <a:xfrm>
            <a:off x="1371600" y="2030095"/>
            <a:ext cx="5636895" cy="922020"/>
          </a:xfrm>
          <a:prstGeom prst="rect">
            <a:avLst/>
          </a:prstGeom>
          <a:noFill/>
        </p:spPr>
        <p:txBody>
          <a:bodyPr wrap="square" rtlCol="0">
            <a:spAutoFit/>
          </a:bodyPr>
          <a:p>
            <a:pPr algn="l"/>
            <a:r>
              <a:rPr lang="en-IN" altLang="en-US"/>
              <a:t>A data set (or dataset) is a collection of data. In the case of tabular data, a data set corresponds to one or more database tables.</a:t>
            </a:r>
            <a:endParaRPr lang="en-IN" altLang="en-US"/>
          </a:p>
        </p:txBody>
      </p:sp>
      <p:sp>
        <p:nvSpPr>
          <p:cNvPr id="7" name="Text Box 6"/>
          <p:cNvSpPr txBox="1"/>
          <p:nvPr/>
        </p:nvSpPr>
        <p:spPr>
          <a:xfrm>
            <a:off x="755015" y="3276600"/>
            <a:ext cx="3132455" cy="398780"/>
          </a:xfrm>
          <a:prstGeom prst="rect">
            <a:avLst/>
          </a:prstGeom>
          <a:noFill/>
        </p:spPr>
        <p:txBody>
          <a:bodyPr wrap="none" rtlCol="0">
            <a:spAutoFit/>
          </a:bodyPr>
          <a:p>
            <a:r>
              <a:rPr lang="en-IN" altLang="en-US" sz="2000" b="1"/>
              <a:t>EXAMPLES OF DISCRIPTION</a:t>
            </a:r>
            <a:r>
              <a:rPr lang="en-IN" altLang="en-US" b="1"/>
              <a:t>:</a:t>
            </a:r>
            <a:endParaRPr lang="en-IN" altLang="en-US" b="1"/>
          </a:p>
        </p:txBody>
      </p:sp>
      <p:sp>
        <p:nvSpPr>
          <p:cNvPr id="10" name="Text Box 9"/>
          <p:cNvSpPr txBox="1"/>
          <p:nvPr/>
        </p:nvSpPr>
        <p:spPr>
          <a:xfrm>
            <a:off x="1421765" y="3810000"/>
            <a:ext cx="5586730" cy="922020"/>
          </a:xfrm>
          <a:prstGeom prst="rect">
            <a:avLst/>
          </a:prstGeom>
          <a:noFill/>
        </p:spPr>
        <p:txBody>
          <a:bodyPr wrap="square" rtlCol="0">
            <a:spAutoFit/>
          </a:bodyPr>
          <a:p>
            <a:r>
              <a:rPr lang="en-IN" altLang="en-US"/>
              <a:t>A</a:t>
            </a:r>
            <a:r>
              <a:rPr lang="en-US"/>
              <a:t> dataset might contain a collection of business data (sales figures, customer contact information, transactions, etc.)</a:t>
            </a:r>
            <a:endParaRPr lang="en-US"/>
          </a:p>
        </p:txBody>
      </p:sp>
      <p:sp>
        <p:nvSpPr>
          <p:cNvPr id="11" name="Text Box 10"/>
          <p:cNvSpPr txBox="1"/>
          <p:nvPr/>
        </p:nvSpPr>
        <p:spPr>
          <a:xfrm>
            <a:off x="755015" y="4779645"/>
            <a:ext cx="2216150" cy="398780"/>
          </a:xfrm>
          <a:prstGeom prst="rect">
            <a:avLst/>
          </a:prstGeom>
          <a:noFill/>
        </p:spPr>
        <p:txBody>
          <a:bodyPr wrap="none" rtlCol="0">
            <a:spAutoFit/>
          </a:bodyPr>
          <a:p>
            <a:r>
              <a:rPr lang="en-IN" altLang="en-US" sz="2000" b="1"/>
              <a:t>DATA DISCRIPTION:</a:t>
            </a:r>
            <a:endParaRPr lang="en-IN" altLang="en-US" sz="2000" b="1"/>
          </a:p>
        </p:txBody>
      </p:sp>
      <p:sp>
        <p:nvSpPr>
          <p:cNvPr id="12" name="Text Box 11"/>
          <p:cNvSpPr txBox="1"/>
          <p:nvPr/>
        </p:nvSpPr>
        <p:spPr>
          <a:xfrm>
            <a:off x="1510030" y="5363845"/>
            <a:ext cx="4639945" cy="922020"/>
          </a:xfrm>
          <a:prstGeom prst="rect">
            <a:avLst/>
          </a:prstGeom>
          <a:noFill/>
        </p:spPr>
        <p:txBody>
          <a:bodyPr wrap="square" rtlCol="0">
            <a:spAutoFit/>
          </a:bodyPr>
          <a:p>
            <a:r>
              <a:rPr lang="en-US"/>
              <a:t>Data description and annotation refers to the process of explaining, contextualizing, and documenting data</a:t>
            </a:r>
            <a:r>
              <a:rPr lang="en-IN" altLang="en-US"/>
              <a:t>.</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590800" y="3480558"/>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1856740" y="1807210"/>
            <a:ext cx="2964180" cy="398780"/>
          </a:xfrm>
          <a:prstGeom prst="rect">
            <a:avLst/>
          </a:prstGeom>
          <a:noFill/>
        </p:spPr>
        <p:txBody>
          <a:bodyPr wrap="none" rtlCol="0">
            <a:spAutoFit/>
          </a:bodyPr>
          <a:p>
            <a:r>
              <a:rPr lang="en-IN" altLang="en-US" sz="2000" b="1"/>
              <a:t>WOW YOUR COUSTOMER:</a:t>
            </a:r>
            <a:endParaRPr lang="en-IN" altLang="en-US" sz="2000" b="1"/>
          </a:p>
        </p:txBody>
      </p:sp>
      <p:sp>
        <p:nvSpPr>
          <p:cNvPr id="11" name="Text Box 10"/>
          <p:cNvSpPr txBox="1"/>
          <p:nvPr/>
        </p:nvSpPr>
        <p:spPr>
          <a:xfrm>
            <a:off x="2667000" y="2286000"/>
            <a:ext cx="4747260" cy="2030095"/>
          </a:xfrm>
          <a:prstGeom prst="rect">
            <a:avLst/>
          </a:prstGeom>
          <a:noFill/>
        </p:spPr>
        <p:txBody>
          <a:bodyPr wrap="square" rtlCol="0">
            <a:spAutoFit/>
          </a:bodyPr>
          <a:p>
            <a:r>
              <a:rPr lang="en-US"/>
              <a:t>Make the experience fun and fulfilling. ...</a:t>
            </a:r>
            <a:endParaRPr lang="en-US"/>
          </a:p>
          <a:p>
            <a:r>
              <a:rPr lang="en-US"/>
              <a:t>Always deliver on your promises. ...</a:t>
            </a:r>
            <a:endParaRPr lang="en-US"/>
          </a:p>
          <a:p>
            <a:r>
              <a:rPr lang="en-US"/>
              <a:t>Wow your customers by going above and beyond. ...</a:t>
            </a:r>
            <a:endParaRPr lang="en-US"/>
          </a:p>
          <a:p>
            <a:r>
              <a:rPr lang="en-US"/>
              <a:t>Treat customers like people. ...</a:t>
            </a:r>
            <a:endParaRPr lang="en-US"/>
          </a:p>
          <a:p>
            <a:r>
              <a:rPr lang="en-US"/>
              <a:t>Always show gratitude after every interaction. ...</a:t>
            </a:r>
            <a:endParaRPr lang="en-US"/>
          </a:p>
          <a:p>
            <a:r>
              <a:rPr lang="en-US"/>
              <a:t>Respond quickly to questions and complaints.</a:t>
            </a:r>
            <a:endParaRPr lang="en-US"/>
          </a:p>
        </p:txBody>
      </p:sp>
      <p:sp>
        <p:nvSpPr>
          <p:cNvPr id="14" name="Text Box 13"/>
          <p:cNvSpPr txBox="1"/>
          <p:nvPr/>
        </p:nvSpPr>
        <p:spPr>
          <a:xfrm>
            <a:off x="2286000" y="4396105"/>
            <a:ext cx="2179320" cy="398780"/>
          </a:xfrm>
          <a:prstGeom prst="rect">
            <a:avLst/>
          </a:prstGeom>
          <a:noFill/>
        </p:spPr>
        <p:txBody>
          <a:bodyPr wrap="none" rtlCol="0">
            <a:spAutoFit/>
          </a:bodyPr>
          <a:p>
            <a:r>
              <a:rPr lang="en-IN" altLang="en-US" sz="2000" b="1"/>
              <a:t>WOW STATEMENT</a:t>
            </a:r>
            <a:r>
              <a:rPr lang="en-IN" altLang="en-US" sz="2000"/>
              <a:t>:</a:t>
            </a:r>
            <a:endParaRPr lang="en-IN" altLang="en-US" sz="2000"/>
          </a:p>
        </p:txBody>
      </p:sp>
      <p:sp>
        <p:nvSpPr>
          <p:cNvPr id="15" name="Text Box 14"/>
          <p:cNvSpPr txBox="1"/>
          <p:nvPr/>
        </p:nvSpPr>
        <p:spPr>
          <a:xfrm>
            <a:off x="2819400" y="4938395"/>
            <a:ext cx="4382770" cy="1198880"/>
          </a:xfrm>
          <a:prstGeom prst="rect">
            <a:avLst/>
          </a:prstGeom>
          <a:noFill/>
        </p:spPr>
        <p:txBody>
          <a:bodyPr wrap="square" rtlCol="0">
            <a:spAutoFit/>
          </a:bodyPr>
          <a:p>
            <a:r>
              <a:rPr lang="en-US"/>
              <a:t>You need to be able to articulate what is exciting about your company in a few sentences that connect with both the head and the heart of the listener. </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4141</Words>
  <Application>WPS Presentation</Application>
  <PresentationFormat>Widescreen</PresentationFormat>
  <Paragraphs>166</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ELCOT</cp:lastModifiedBy>
  <cp:revision>13</cp:revision>
  <dcterms:created xsi:type="dcterms:W3CDTF">2024-03-29T15:07:00Z</dcterms:created>
  <dcterms:modified xsi:type="dcterms:W3CDTF">2024-09-06T07:05:52Z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51C1A8989A194F55B3BC74BBA04F1A21</vt:lpwstr>
  </property>
  <property fmtid="{D5CDD505-2E9C-101B-9397-08002B2CF9AE}" pid="5" name="KSOProductBuildVer">
    <vt:lpwstr>1033-11.2.0.11537</vt:lpwstr>
  </property>
</Properties>
</file>