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5" r:id="rId3"/>
    <p:sldId id="257" r:id="rId4"/>
    <p:sldId id="258" r:id="rId5"/>
    <p:sldId id="259" r:id="rId6"/>
    <p:sldId id="260" r:id="rId7"/>
    <p:sldId id="261" r:id="rId8"/>
    <p:sldId id="266" r:id="rId9"/>
    <p:sldId id="268" r:id="rId10"/>
    <p:sldId id="267" r:id="rId11"/>
    <p:sldId id="262" r:id="rId12"/>
    <p:sldId id="271"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894B-FDFB-46D0-B2A1-37E2E014B0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E0CD0A-AF52-40CD-BA8A-C3C9E97DD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4ECB8C-2A2C-4064-BF45-A2CB321ABAB7}"/>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5" name="Footer Placeholder 4">
            <a:extLst>
              <a:ext uri="{FF2B5EF4-FFF2-40B4-BE49-F238E27FC236}">
                <a16:creationId xmlns:a16="http://schemas.microsoft.com/office/drawing/2014/main" id="{BEF5EA56-E2A7-40B3-A510-A90B5BF5C1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97F3B-BFD7-407A-B15E-BB367E769B16}"/>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287412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3F64-7EC3-46E9-BF70-3D4FF31497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6845C-371E-493F-989D-90FF101CD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DC8F86-00AF-4256-8809-4AC67B54AF65}"/>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5" name="Footer Placeholder 4">
            <a:extLst>
              <a:ext uri="{FF2B5EF4-FFF2-40B4-BE49-F238E27FC236}">
                <a16:creationId xmlns:a16="http://schemas.microsoft.com/office/drawing/2014/main" id="{F98D5E62-BB8F-4DF0-89E2-424775B79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D2BE7-6E13-4454-93F1-87D11A7646AB}"/>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3176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8306D4-FD63-4E21-BDBA-8BEBCCA1B5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301E22-0375-496E-8E92-C308CF5693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32B91-6945-42A5-9CD1-711D97BAD0E7}"/>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5" name="Footer Placeholder 4">
            <a:extLst>
              <a:ext uri="{FF2B5EF4-FFF2-40B4-BE49-F238E27FC236}">
                <a16:creationId xmlns:a16="http://schemas.microsoft.com/office/drawing/2014/main" id="{D6416FFC-836F-4DF7-BBE3-E2813E396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CA518-DA77-406D-8267-9C7ECF5B27BC}"/>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221595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C128-9870-4089-9A9E-C5B2969EE5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6DA8F3-493C-4DC9-B9D4-D35922229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D1307-2946-4DEA-8F8B-858FEE23DDF2}"/>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5" name="Footer Placeholder 4">
            <a:extLst>
              <a:ext uri="{FF2B5EF4-FFF2-40B4-BE49-F238E27FC236}">
                <a16:creationId xmlns:a16="http://schemas.microsoft.com/office/drawing/2014/main" id="{FC372E5B-CAF9-4559-9C27-6AC2F611C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59BAD-BB07-42B7-B37B-F8DB7FA58CF4}"/>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386807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8998-2338-48FE-B50E-1A7E13532C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63D206-31B3-46E8-8EE7-9CC7C9FDC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E755F-25C6-4149-A696-DE7D474D899B}"/>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5" name="Footer Placeholder 4">
            <a:extLst>
              <a:ext uri="{FF2B5EF4-FFF2-40B4-BE49-F238E27FC236}">
                <a16:creationId xmlns:a16="http://schemas.microsoft.com/office/drawing/2014/main" id="{ECF67581-519D-4EF9-BCE5-47F7591F3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2A031-3862-4F38-A977-1F95FD6F2BB3}"/>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121618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D7F2-60FB-467D-92E8-9D9AEEFA71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431B98-F4D6-45F7-B999-3E23373083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0C0FD0-C840-4542-B004-22B882A26A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4E472B-2B6C-49C5-852F-8D9A6FCE9AED}"/>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6" name="Footer Placeholder 5">
            <a:extLst>
              <a:ext uri="{FF2B5EF4-FFF2-40B4-BE49-F238E27FC236}">
                <a16:creationId xmlns:a16="http://schemas.microsoft.com/office/drawing/2014/main" id="{00FB4E4A-29D6-482D-ACF4-A3651006AB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41449E-1BDF-49B8-9B1F-F6AD14EE75DC}"/>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339779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5240-8469-4C66-AB44-0E54D5D40D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D8CCCB-CEF9-4CB4-B7A6-A416981EE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8F8D03-0862-4395-9377-3CACAAAAE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4B1A33-D216-4F14-B619-77953C4FC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C86BEA-BB00-4ED7-894C-DCFD2CFC1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A27F5E-68A2-4A57-8E14-CDD7BB3CBAB2}"/>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8" name="Footer Placeholder 7">
            <a:extLst>
              <a:ext uri="{FF2B5EF4-FFF2-40B4-BE49-F238E27FC236}">
                <a16:creationId xmlns:a16="http://schemas.microsoft.com/office/drawing/2014/main" id="{6779E7FB-E4B1-4913-AC58-8F9742219E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0844A5-41CA-4C26-A11B-B3B0554D6C50}"/>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180620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3499-A4C1-4A4E-A8E6-0E0F25FBB4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A83EB1-D016-4848-8BB4-8DB42495F078}"/>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4" name="Footer Placeholder 3">
            <a:extLst>
              <a:ext uri="{FF2B5EF4-FFF2-40B4-BE49-F238E27FC236}">
                <a16:creationId xmlns:a16="http://schemas.microsoft.com/office/drawing/2014/main" id="{77447F4E-B22F-42F9-B387-62716B385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17CB48-AC58-4B1E-9897-4B2341172619}"/>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306058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C7FE9-4441-44D4-8E10-1A1F4B2CBBEC}"/>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3" name="Footer Placeholder 2">
            <a:extLst>
              <a:ext uri="{FF2B5EF4-FFF2-40B4-BE49-F238E27FC236}">
                <a16:creationId xmlns:a16="http://schemas.microsoft.com/office/drawing/2014/main" id="{68CAB492-42F8-45FF-802B-3364FB505F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73B798-7C54-4E7F-B465-328BE400C34B}"/>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62024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DECE-BE1A-4390-8F65-1FF7A1B06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ADB9D1-5EF2-4470-A3E6-D54625EF93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C53046-59F2-4F4A-9EDE-23E9ACF36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251EF-7056-4946-A792-342157ED4BAC}"/>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6" name="Footer Placeholder 5">
            <a:extLst>
              <a:ext uri="{FF2B5EF4-FFF2-40B4-BE49-F238E27FC236}">
                <a16:creationId xmlns:a16="http://schemas.microsoft.com/office/drawing/2014/main" id="{7044199F-F564-4F3E-9BD3-17BB026C53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88093A-F218-47B8-8846-654EBD2F7F65}"/>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274131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CDA1-B51A-4829-B3AF-89FE30B36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93204C-E26F-4F85-A7E5-00509EFC5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6A25D2-AC67-4D25-98D4-477856648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21FC7-B8C9-4A80-8D0E-BDC4ADA2AEAD}"/>
              </a:ext>
            </a:extLst>
          </p:cNvPr>
          <p:cNvSpPr>
            <a:spLocks noGrp="1"/>
          </p:cNvSpPr>
          <p:nvPr>
            <p:ph type="dt" sz="half" idx="10"/>
          </p:nvPr>
        </p:nvSpPr>
        <p:spPr/>
        <p:txBody>
          <a:bodyPr/>
          <a:lstStyle/>
          <a:p>
            <a:fld id="{D4BA0FB9-1891-42C8-9C21-8693A5411EAB}" type="datetimeFigureOut">
              <a:rPr lang="en-IN" smtClean="0"/>
              <a:t>17-09-2021</a:t>
            </a:fld>
            <a:endParaRPr lang="en-IN"/>
          </a:p>
        </p:txBody>
      </p:sp>
      <p:sp>
        <p:nvSpPr>
          <p:cNvPr id="6" name="Footer Placeholder 5">
            <a:extLst>
              <a:ext uri="{FF2B5EF4-FFF2-40B4-BE49-F238E27FC236}">
                <a16:creationId xmlns:a16="http://schemas.microsoft.com/office/drawing/2014/main" id="{AE35FC0B-2276-43D7-90E4-A2A8885BD1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994EA-61CD-4AF6-BE95-94D78010A74B}"/>
              </a:ext>
            </a:extLst>
          </p:cNvPr>
          <p:cNvSpPr>
            <a:spLocks noGrp="1"/>
          </p:cNvSpPr>
          <p:nvPr>
            <p:ph type="sldNum" sz="quarter" idx="12"/>
          </p:nvPr>
        </p:nvSpPr>
        <p:spPr/>
        <p:txBody>
          <a:bodyPr/>
          <a:lstStyle/>
          <a:p>
            <a:fld id="{9B5F008C-CA90-45E0-B349-ADD14CEEDFC5}" type="slidenum">
              <a:rPr lang="en-IN" smtClean="0"/>
              <a:t>‹#›</a:t>
            </a:fld>
            <a:endParaRPr lang="en-IN"/>
          </a:p>
        </p:txBody>
      </p:sp>
    </p:spTree>
    <p:extLst>
      <p:ext uri="{BB962C8B-B14F-4D97-AF65-F5344CB8AC3E}">
        <p14:creationId xmlns:p14="http://schemas.microsoft.com/office/powerpoint/2010/main" val="39291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81125D-A4F9-4E5F-A8EE-F82F89E984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DB5A3D-2A50-48C2-AD8C-88AD8E008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D0F3C-1D4C-4074-ACCF-6D84BD3F46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0FB9-1891-42C8-9C21-8693A5411EAB}" type="datetimeFigureOut">
              <a:rPr lang="en-IN" smtClean="0"/>
              <a:t>17-09-2021</a:t>
            </a:fld>
            <a:endParaRPr lang="en-IN"/>
          </a:p>
        </p:txBody>
      </p:sp>
      <p:sp>
        <p:nvSpPr>
          <p:cNvPr id="5" name="Footer Placeholder 4">
            <a:extLst>
              <a:ext uri="{FF2B5EF4-FFF2-40B4-BE49-F238E27FC236}">
                <a16:creationId xmlns:a16="http://schemas.microsoft.com/office/drawing/2014/main" id="{BB9BE8FE-601B-491F-8849-6D2DE7A5B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55B91D-5684-4412-92B2-A3EAB43B6A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F008C-CA90-45E0-B349-ADD14CEEDFC5}" type="slidenum">
              <a:rPr lang="en-IN" smtClean="0"/>
              <a:t>‹#›</a:t>
            </a:fld>
            <a:endParaRPr lang="en-IN"/>
          </a:p>
        </p:txBody>
      </p:sp>
    </p:spTree>
    <p:extLst>
      <p:ext uri="{BB962C8B-B14F-4D97-AF65-F5344CB8AC3E}">
        <p14:creationId xmlns:p14="http://schemas.microsoft.com/office/powerpoint/2010/main" val="992734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6AABE-98AF-4BD3-BA62-5750E3F5A87C}"/>
              </a:ext>
            </a:extLst>
          </p:cNvPr>
          <p:cNvSpPr txBox="1"/>
          <p:nvPr/>
        </p:nvSpPr>
        <p:spPr>
          <a:xfrm>
            <a:off x="257453" y="2109034"/>
            <a:ext cx="11319029" cy="1754326"/>
          </a:xfrm>
          <a:prstGeom prst="rect">
            <a:avLst/>
          </a:prstGeom>
          <a:noFill/>
        </p:spPr>
        <p:txBody>
          <a:bodyPr wrap="square" rtlCol="0">
            <a:spAutoFit/>
          </a:bodyPr>
          <a:lstStyle/>
          <a:p>
            <a:pPr algn="ctr"/>
            <a:r>
              <a:rPr lang="en-US" sz="5400" b="1" dirty="0"/>
              <a:t>Project on </a:t>
            </a:r>
          </a:p>
          <a:p>
            <a:pPr algn="ctr"/>
            <a:r>
              <a:rPr lang="en-US" sz="5400" b="1" dirty="0"/>
              <a:t>House Price Prediction</a:t>
            </a:r>
            <a:endParaRPr lang="en-IN" sz="5400" b="1" dirty="0"/>
          </a:p>
        </p:txBody>
      </p:sp>
      <p:sp>
        <p:nvSpPr>
          <p:cNvPr id="4" name="TextBox 3">
            <a:extLst>
              <a:ext uri="{FF2B5EF4-FFF2-40B4-BE49-F238E27FC236}">
                <a16:creationId xmlns:a16="http://schemas.microsoft.com/office/drawing/2014/main" id="{39147428-6A4B-4D60-8466-3966D3B1C1D1}"/>
              </a:ext>
            </a:extLst>
          </p:cNvPr>
          <p:cNvSpPr txBox="1"/>
          <p:nvPr/>
        </p:nvSpPr>
        <p:spPr>
          <a:xfrm>
            <a:off x="8308759" y="5279132"/>
            <a:ext cx="3346881" cy="1077218"/>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Presented by</a:t>
            </a:r>
          </a:p>
          <a:p>
            <a:pPr algn="ctr"/>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Ganta Ganesh</a:t>
            </a:r>
            <a:endParaRPr lang="en-IN" sz="3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5551B829-A5F8-4B46-8170-DDABCE69EE3E}"/>
              </a:ext>
            </a:extLst>
          </p:cNvPr>
          <p:cNvSpPr>
            <a:spLocks noGrp="1"/>
          </p:cNvSpPr>
          <p:nvPr>
            <p:ph type="sldNum" sz="quarter" idx="12"/>
          </p:nvPr>
        </p:nvSpPr>
        <p:spPr/>
        <p:txBody>
          <a:bodyPr/>
          <a:lstStyle/>
          <a:p>
            <a:fld id="{962F8359-B0FF-45A1-9DD7-72C85E13A554}" type="slidenum">
              <a:rPr lang="en-IN" smtClean="0"/>
              <a:t>1</a:t>
            </a:fld>
            <a:endParaRPr lang="en-IN"/>
          </a:p>
        </p:txBody>
      </p:sp>
    </p:spTree>
    <p:extLst>
      <p:ext uri="{BB962C8B-B14F-4D97-AF65-F5344CB8AC3E}">
        <p14:creationId xmlns:p14="http://schemas.microsoft.com/office/powerpoint/2010/main" val="206572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DC34F-73EA-4CA6-AA25-C183E1B1FB50}"/>
              </a:ext>
            </a:extLst>
          </p:cNvPr>
          <p:cNvSpPr txBox="1"/>
          <p:nvPr/>
        </p:nvSpPr>
        <p:spPr>
          <a:xfrm>
            <a:off x="145002" y="0"/>
            <a:ext cx="11674136" cy="7217360"/>
          </a:xfrm>
          <a:prstGeom prst="rect">
            <a:avLst/>
          </a:prstGeom>
          <a:noFill/>
        </p:spPr>
        <p:txBody>
          <a:bodyPr wrap="square" rtlCol="0">
            <a:spAutoFit/>
          </a:bodyPr>
          <a:lstStyle/>
          <a:p>
            <a:pPr>
              <a:lnSpc>
                <a:spcPct val="115000"/>
              </a:lnSpc>
              <a:spcAft>
                <a:spcPts val="800"/>
              </a:spcAft>
            </a:pPr>
            <a:r>
              <a:rPr lang="en-IN"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Linear Regression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Linear regression is one of the easiest and most popular Machine Learning algorithms. It is a statistical method that is used for predictive analysis.  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endPar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US"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Random Forest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IN"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Random Forest Regression</a:t>
            </a: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a supervised learning algorithm that uses </a:t>
            </a:r>
            <a:r>
              <a:rPr lang="en-IN"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ensemble learning</a:t>
            </a: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method for regression. Ensemble learning method is a technique that combines predictions from multiple machine learning algorithms to make a more accurate prediction than a single model.  A Random Forest operates by constructing several decision trees during training time and outputting the mean of the classes as the prediction of all the trees.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IN"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k-Nearest </a:t>
            </a:r>
            <a:r>
              <a:rPr lang="en-IN" sz="1800" b="1" u="sng"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Neighbors</a:t>
            </a:r>
            <a:r>
              <a:rPr lang="en-IN"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(KNN)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k-nearest </a:t>
            </a:r>
            <a:r>
              <a:rPr lang="en-IN" sz="1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neighbors</a:t>
            </a: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IN" sz="1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Decision Tree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Decision tree builds regression or classification models in the form of a tree structure. It breaks down a dataset into smaller and smaller subsets while at the same time an associated decision tree is incrementally developed. The final result is a tree with decision nodes and leaf nodes. A decision node (e.g., Outlook) has two or more branches (e.g., Sunny, Overcast and Rainy), each representing values for the attribute tested. Leaf node (e.g., Hours Played) represents a decision on the numerical target. The topmost decision node in a tree which corresponds to the best predictor called root node. Decision trees can handle both categorical and numerical data</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endParaRPr lang="en-US" sz="2000" i="0" dirty="0">
              <a:effectLst/>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C129AD9-0992-47C8-99AC-BDD120447EB6}"/>
              </a:ext>
            </a:extLst>
          </p:cNvPr>
          <p:cNvSpPr>
            <a:spLocks noGrp="1"/>
          </p:cNvSpPr>
          <p:nvPr>
            <p:ph type="sldNum" sz="quarter" idx="12"/>
          </p:nvPr>
        </p:nvSpPr>
        <p:spPr/>
        <p:txBody>
          <a:bodyPr/>
          <a:lstStyle/>
          <a:p>
            <a:fld id="{962F8359-B0FF-45A1-9DD7-72C85E13A554}" type="slidenum">
              <a:rPr lang="en-IN" smtClean="0"/>
              <a:t>10</a:t>
            </a:fld>
            <a:endParaRPr lang="en-IN"/>
          </a:p>
        </p:txBody>
      </p:sp>
    </p:spTree>
    <p:extLst>
      <p:ext uri="{BB962C8B-B14F-4D97-AF65-F5344CB8AC3E}">
        <p14:creationId xmlns:p14="http://schemas.microsoft.com/office/powerpoint/2010/main" val="408913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6416E-0619-4484-BDC9-33609E4729F9}"/>
              </a:ext>
            </a:extLst>
          </p:cNvPr>
          <p:cNvSpPr txBox="1"/>
          <p:nvPr/>
        </p:nvSpPr>
        <p:spPr>
          <a:xfrm>
            <a:off x="298881" y="1171852"/>
            <a:ext cx="11594237" cy="1631216"/>
          </a:xfrm>
          <a:prstGeom prst="rect">
            <a:avLst/>
          </a:prstGeom>
          <a:noFill/>
        </p:spPr>
        <p:txBody>
          <a:bodyPr wrap="square" rtlCol="0">
            <a:spAutoFit/>
          </a:bodyPr>
          <a:lstStyle/>
          <a:p>
            <a:pPr algn="just"/>
            <a:r>
              <a:rPr lang="en-US" sz="2000" b="0" i="0" dirty="0">
                <a:solidFill>
                  <a:srgbClr val="333333"/>
                </a:solidFill>
                <a:effectLst/>
                <a:ea typeface="Arial Unicode MS" panose="020B0604020202020204" pitchFamily="34" charset="-128"/>
                <a:cs typeface="Arial Unicode MS" panose="020B0604020202020204" pitchFamily="34" charset="-128"/>
              </a:rPr>
              <a:t>Now the next step is to train the model, in this step we train our model to improve its performance for better outcome of the problem.</a:t>
            </a:r>
          </a:p>
          <a:p>
            <a:pPr algn="just"/>
            <a:r>
              <a:rPr lang="en-US" sz="2000" b="0" i="0" dirty="0">
                <a:solidFill>
                  <a:srgbClr val="333333"/>
                </a:solidFill>
                <a:effectLst/>
                <a:ea typeface="Arial Unicode MS" panose="020B0604020202020204" pitchFamily="34" charset="-128"/>
                <a:cs typeface="Arial Unicode MS" panose="020B0604020202020204" pitchFamily="34" charset="-128"/>
              </a:rPr>
              <a:t>We use datasets to train the model using various machine learning algorithms. Training a model is required so that it can understand the various patterns, rules, and, features.</a:t>
            </a:r>
          </a:p>
          <a:p>
            <a:pPr algn="just"/>
            <a:endParaRPr lang="en-US" sz="2000" dirty="0">
              <a:solidFill>
                <a:srgbClr val="333333"/>
              </a:solidFill>
              <a:ea typeface="Arial Unicode MS" panose="020B0604020202020204" pitchFamily="34" charset="-128"/>
              <a:cs typeface="Arial Unicode MS" panose="020B0604020202020204" pitchFamily="34" charset="-128"/>
            </a:endParaRPr>
          </a:p>
        </p:txBody>
      </p:sp>
      <p:sp>
        <p:nvSpPr>
          <p:cNvPr id="3" name="TextBox 2">
            <a:extLst>
              <a:ext uri="{FF2B5EF4-FFF2-40B4-BE49-F238E27FC236}">
                <a16:creationId xmlns:a16="http://schemas.microsoft.com/office/drawing/2014/main" id="{E2F7F7FB-F668-46CA-95F5-16141B998325}"/>
              </a:ext>
            </a:extLst>
          </p:cNvPr>
          <p:cNvSpPr txBox="1"/>
          <p:nvPr/>
        </p:nvSpPr>
        <p:spPr>
          <a:xfrm>
            <a:off x="346229" y="461639"/>
            <a:ext cx="3799643" cy="584775"/>
          </a:xfrm>
          <a:prstGeom prst="rect">
            <a:avLst/>
          </a:prstGeom>
          <a:noFill/>
        </p:spPr>
        <p:txBody>
          <a:bodyPr wrap="square" rtlCol="0">
            <a:spAutoFit/>
          </a:bodyPr>
          <a:lstStyle/>
          <a:p>
            <a:r>
              <a:rPr lang="en-US" sz="3200" b="1" i="0" u="sng" dirty="0">
                <a:effectLst/>
                <a:latin typeface="Arial Unicode MS" panose="020B0604020202020204" pitchFamily="34" charset="-128"/>
                <a:ea typeface="Arial Unicode MS" panose="020B0604020202020204" pitchFamily="34" charset="-128"/>
                <a:cs typeface="Arial Unicode MS" panose="020B0604020202020204" pitchFamily="34" charset="-128"/>
              </a:rPr>
              <a:t>Train Model</a:t>
            </a:r>
          </a:p>
        </p:txBody>
      </p:sp>
      <p:sp>
        <p:nvSpPr>
          <p:cNvPr id="4" name="TextBox 3">
            <a:extLst>
              <a:ext uri="{FF2B5EF4-FFF2-40B4-BE49-F238E27FC236}">
                <a16:creationId xmlns:a16="http://schemas.microsoft.com/office/drawing/2014/main" id="{665091EB-0B80-4DF1-AD61-B91E9AB66209}"/>
              </a:ext>
            </a:extLst>
          </p:cNvPr>
          <p:cNvSpPr txBox="1"/>
          <p:nvPr/>
        </p:nvSpPr>
        <p:spPr>
          <a:xfrm>
            <a:off x="298880" y="3747156"/>
            <a:ext cx="11594237" cy="1938992"/>
          </a:xfrm>
          <a:prstGeom prst="rect">
            <a:avLst/>
          </a:prstGeom>
          <a:noFill/>
        </p:spPr>
        <p:txBody>
          <a:bodyPr wrap="square" rtlCol="0">
            <a:spAutoFit/>
          </a:bodyPr>
          <a:lstStyle/>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Once our machine learning model has been trained on a given dataset, then we test the model. In this step, we check for the accuracy of our model by providing a test dataset to it.</a:t>
            </a: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Testing the model determines the percentage accuracy of the model as per the requirement of project or problem.</a:t>
            </a:r>
          </a:p>
          <a:p>
            <a:pPr algn="just"/>
            <a:endPar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endParaRP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5" name="TextBox 4">
            <a:extLst>
              <a:ext uri="{FF2B5EF4-FFF2-40B4-BE49-F238E27FC236}">
                <a16:creationId xmlns:a16="http://schemas.microsoft.com/office/drawing/2014/main" id="{32DCF8C8-1D64-492D-9FEB-F10CE45A3D1E}"/>
              </a:ext>
            </a:extLst>
          </p:cNvPr>
          <p:cNvSpPr txBox="1"/>
          <p:nvPr/>
        </p:nvSpPr>
        <p:spPr>
          <a:xfrm>
            <a:off x="298881" y="2974032"/>
            <a:ext cx="2556769"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Test </a:t>
            </a:r>
            <a:r>
              <a:rPr lang="en-US" sz="3200" b="1" u="sng"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M</a:t>
            </a:r>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odel</a:t>
            </a:r>
          </a:p>
        </p:txBody>
      </p:sp>
      <p:sp>
        <p:nvSpPr>
          <p:cNvPr id="6" name="Slide Number Placeholder 5">
            <a:extLst>
              <a:ext uri="{FF2B5EF4-FFF2-40B4-BE49-F238E27FC236}">
                <a16:creationId xmlns:a16="http://schemas.microsoft.com/office/drawing/2014/main" id="{16482BC2-CB9C-41DB-A018-3FF3250229DB}"/>
              </a:ext>
            </a:extLst>
          </p:cNvPr>
          <p:cNvSpPr>
            <a:spLocks noGrp="1"/>
          </p:cNvSpPr>
          <p:nvPr>
            <p:ph type="sldNum" sz="quarter" idx="12"/>
          </p:nvPr>
        </p:nvSpPr>
        <p:spPr/>
        <p:txBody>
          <a:bodyPr/>
          <a:lstStyle/>
          <a:p>
            <a:fld id="{962F8359-B0FF-45A1-9DD7-72C85E13A554}" type="slidenum">
              <a:rPr lang="en-IN" smtClean="0"/>
              <a:t>11</a:t>
            </a:fld>
            <a:endParaRPr lang="en-IN"/>
          </a:p>
        </p:txBody>
      </p:sp>
    </p:spTree>
    <p:extLst>
      <p:ext uri="{BB962C8B-B14F-4D97-AF65-F5344CB8AC3E}">
        <p14:creationId xmlns:p14="http://schemas.microsoft.com/office/powerpoint/2010/main" val="363983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B72E7-74CC-4391-94DF-11E7C15406C4}"/>
              </a:ext>
            </a:extLst>
          </p:cNvPr>
          <p:cNvSpPr txBox="1"/>
          <p:nvPr/>
        </p:nvSpPr>
        <p:spPr>
          <a:xfrm>
            <a:off x="435006" y="328474"/>
            <a:ext cx="9969623" cy="4985980"/>
          </a:xfrm>
          <a:prstGeom prst="rect">
            <a:avLst/>
          </a:prstGeom>
          <a:noFill/>
        </p:spPr>
        <p:txBody>
          <a:bodyPr wrap="square" rtlCol="0">
            <a:spAutoFit/>
          </a:bodyPr>
          <a:lstStyle/>
          <a:p>
            <a:r>
              <a:rPr lang="en-US" sz="2400" b="1" u="sng" dirty="0"/>
              <a:t>𝑅^2</a:t>
            </a:r>
            <a:r>
              <a:rPr lang="en-US" dirty="0"/>
              <a:t> : It is a measure of the linear relationship between X and Y. It is interpreted as the proportion of the variance in the dependent variable that is predictable from the independent variable.</a:t>
            </a:r>
          </a:p>
          <a:p>
            <a:endParaRPr lang="en-US" dirty="0"/>
          </a:p>
          <a:p>
            <a:r>
              <a:rPr lang="en-US" sz="2400" b="1" u="sng" dirty="0"/>
              <a:t>Adjusted 𝑅^2</a:t>
            </a:r>
            <a:r>
              <a:rPr lang="en-US" dirty="0"/>
              <a:t> :The adjusted R-squared compares the explanatory power of regression models that contain different numbers of predictors.</a:t>
            </a:r>
          </a:p>
          <a:p>
            <a:endParaRPr lang="en-US" dirty="0"/>
          </a:p>
          <a:p>
            <a:r>
              <a:rPr lang="en-US" sz="2400" b="1" u="sng" dirty="0"/>
              <a:t>MAE</a:t>
            </a:r>
            <a:r>
              <a:rPr lang="en-US" dirty="0"/>
              <a:t> : It is the mean of the absolute value of the errors. It measures the difference between two continuous variables, here actual and predicted values of y. </a:t>
            </a:r>
          </a:p>
          <a:p>
            <a:endParaRPr lang="en-US" dirty="0"/>
          </a:p>
          <a:p>
            <a:r>
              <a:rPr lang="en-US" sz="2400" b="1" u="sng" dirty="0"/>
              <a:t>MSE</a:t>
            </a:r>
            <a:r>
              <a:rPr lang="en-US" dirty="0"/>
              <a:t>: The mean square error (MSE) is just like the MAE, but squares the difference before summing them all instead of using the absolute value. </a:t>
            </a:r>
          </a:p>
          <a:p>
            <a:endParaRPr lang="en-US" dirty="0"/>
          </a:p>
          <a:p>
            <a:r>
              <a:rPr lang="en-US" sz="2400" b="1" u="sng" dirty="0"/>
              <a:t>RMSE</a:t>
            </a:r>
            <a:r>
              <a:rPr lang="en-US" dirty="0"/>
              <a:t>: The mean square error (MSE) is just like the MAE, but squares the difference before summing them all instead of using the absolute value. </a:t>
            </a:r>
          </a:p>
          <a:p>
            <a:endParaRPr lang="en-US" dirty="0"/>
          </a:p>
          <a:p>
            <a:endParaRPr lang="en-IN" dirty="0"/>
          </a:p>
        </p:txBody>
      </p:sp>
    </p:spTree>
    <p:extLst>
      <p:ext uri="{BB962C8B-B14F-4D97-AF65-F5344CB8AC3E}">
        <p14:creationId xmlns:p14="http://schemas.microsoft.com/office/powerpoint/2010/main" val="96005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607D1-0FD8-4EFD-B3F6-66DCD3397681}"/>
              </a:ext>
            </a:extLst>
          </p:cNvPr>
          <p:cNvSpPr txBox="1"/>
          <p:nvPr/>
        </p:nvSpPr>
        <p:spPr>
          <a:xfrm>
            <a:off x="408374" y="1065320"/>
            <a:ext cx="11487704" cy="2246769"/>
          </a:xfrm>
          <a:prstGeom prst="rect">
            <a:avLst/>
          </a:prstGeom>
          <a:noFill/>
        </p:spPr>
        <p:txBody>
          <a:bodyPr wrap="square" rtlCol="0">
            <a:spAutoFit/>
          </a:bodyPr>
          <a:lstStyle/>
          <a:p>
            <a:pPr algn="just"/>
            <a:r>
              <a:rPr lang="en-US" sz="2000" b="0" i="0" dirty="0">
                <a:effectLst/>
                <a:ea typeface="Arial Unicode MS" panose="020B0604020202020204" pitchFamily="34" charset="-128"/>
                <a:cs typeface="Arial Unicode MS" panose="020B0604020202020204" pitchFamily="34" charset="-128"/>
              </a:rPr>
              <a:t>The last step of machine learning life cycle is deployment, where we deploy the model in the real-world system.</a:t>
            </a:r>
          </a:p>
          <a:p>
            <a:pPr algn="just"/>
            <a:r>
              <a:rPr lang="en-US" sz="2000" b="0" i="0" dirty="0">
                <a:effectLst/>
                <a:ea typeface="Arial Unicode MS" panose="020B0604020202020204" pitchFamily="34" charset="-128"/>
                <a:cs typeface="Arial Unicode MS" panose="020B0604020202020204" pitchFamily="34" charset="-128"/>
              </a:rPr>
              <a:t>If the above-prepared model is producing an accurate result as per our requirement with acceptable speed, then we deploy the model in the real system. But before deploying the project, we will check whether it is improving its performance using available data or not. The deployment phase is similar to making the final report for a project.</a:t>
            </a:r>
          </a:p>
          <a:p>
            <a:endParaRPr lang="en-IN" sz="2000" dirty="0"/>
          </a:p>
        </p:txBody>
      </p:sp>
      <p:sp>
        <p:nvSpPr>
          <p:cNvPr id="3" name="TextBox 2">
            <a:extLst>
              <a:ext uri="{FF2B5EF4-FFF2-40B4-BE49-F238E27FC236}">
                <a16:creationId xmlns:a16="http://schemas.microsoft.com/office/drawing/2014/main" id="{A44803C9-90FC-40AE-ACCA-8C61C515DC9C}"/>
              </a:ext>
            </a:extLst>
          </p:cNvPr>
          <p:cNvSpPr txBox="1"/>
          <p:nvPr/>
        </p:nvSpPr>
        <p:spPr>
          <a:xfrm>
            <a:off x="408374" y="346229"/>
            <a:ext cx="2414726"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Deployment</a:t>
            </a:r>
          </a:p>
        </p:txBody>
      </p:sp>
      <p:sp>
        <p:nvSpPr>
          <p:cNvPr id="4" name="Slide Number Placeholder 3">
            <a:extLst>
              <a:ext uri="{FF2B5EF4-FFF2-40B4-BE49-F238E27FC236}">
                <a16:creationId xmlns:a16="http://schemas.microsoft.com/office/drawing/2014/main" id="{A5F5EAFF-10F5-4FF5-8700-5FB1164329D1}"/>
              </a:ext>
            </a:extLst>
          </p:cNvPr>
          <p:cNvSpPr>
            <a:spLocks noGrp="1"/>
          </p:cNvSpPr>
          <p:nvPr>
            <p:ph type="sldNum" sz="quarter" idx="12"/>
          </p:nvPr>
        </p:nvSpPr>
        <p:spPr/>
        <p:txBody>
          <a:bodyPr/>
          <a:lstStyle/>
          <a:p>
            <a:fld id="{962F8359-B0FF-45A1-9DD7-72C85E13A554}" type="slidenum">
              <a:rPr lang="en-IN" smtClean="0"/>
              <a:t>13</a:t>
            </a:fld>
            <a:endParaRPr lang="en-IN"/>
          </a:p>
        </p:txBody>
      </p:sp>
    </p:spTree>
    <p:extLst>
      <p:ext uri="{BB962C8B-B14F-4D97-AF65-F5344CB8AC3E}">
        <p14:creationId xmlns:p14="http://schemas.microsoft.com/office/powerpoint/2010/main" val="294962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B5001-A0AE-4733-ADB7-C5103D2A3AE5}"/>
              </a:ext>
            </a:extLst>
          </p:cNvPr>
          <p:cNvSpPr txBox="1"/>
          <p:nvPr/>
        </p:nvSpPr>
        <p:spPr>
          <a:xfrm>
            <a:off x="1838325" y="2644170"/>
            <a:ext cx="8515350" cy="1569660"/>
          </a:xfrm>
          <a:prstGeom prst="rect">
            <a:avLst/>
          </a:prstGeom>
          <a:noFill/>
        </p:spPr>
        <p:txBody>
          <a:bodyPr wrap="square" rtlCol="0">
            <a:spAutoFit/>
          </a:bodyPr>
          <a:lstStyle/>
          <a:p>
            <a:pPr algn="ctr"/>
            <a:r>
              <a:rPr lang="en-US" sz="9600" b="1" dirty="0"/>
              <a:t>THANK YOU</a:t>
            </a:r>
            <a:endParaRPr lang="en-IN" sz="9600" b="1" dirty="0"/>
          </a:p>
        </p:txBody>
      </p:sp>
      <p:sp>
        <p:nvSpPr>
          <p:cNvPr id="3" name="Slide Number Placeholder 2">
            <a:extLst>
              <a:ext uri="{FF2B5EF4-FFF2-40B4-BE49-F238E27FC236}">
                <a16:creationId xmlns:a16="http://schemas.microsoft.com/office/drawing/2014/main" id="{3A493645-D59F-4C34-95C9-7F0466084935}"/>
              </a:ext>
            </a:extLst>
          </p:cNvPr>
          <p:cNvSpPr>
            <a:spLocks noGrp="1"/>
          </p:cNvSpPr>
          <p:nvPr>
            <p:ph type="sldNum" sz="quarter" idx="12"/>
          </p:nvPr>
        </p:nvSpPr>
        <p:spPr/>
        <p:txBody>
          <a:bodyPr/>
          <a:lstStyle/>
          <a:p>
            <a:fld id="{962F8359-B0FF-45A1-9DD7-72C85E13A554}" type="slidenum">
              <a:rPr lang="en-IN" smtClean="0"/>
              <a:t>14</a:t>
            </a:fld>
            <a:endParaRPr lang="en-IN"/>
          </a:p>
        </p:txBody>
      </p:sp>
    </p:spTree>
    <p:extLst>
      <p:ext uri="{BB962C8B-B14F-4D97-AF65-F5344CB8AC3E}">
        <p14:creationId xmlns:p14="http://schemas.microsoft.com/office/powerpoint/2010/main" val="276458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ECAAB-088A-442B-BAFE-D85C247A7D16}"/>
              </a:ext>
            </a:extLst>
          </p:cNvPr>
          <p:cNvSpPr txBox="1"/>
          <p:nvPr/>
        </p:nvSpPr>
        <p:spPr>
          <a:xfrm>
            <a:off x="381739" y="1023677"/>
            <a:ext cx="11354540" cy="5983946"/>
          </a:xfrm>
          <a:prstGeom prst="rect">
            <a:avLst/>
          </a:prstGeom>
          <a:noFill/>
        </p:spPr>
        <p:txBody>
          <a:bodyPr wrap="square" rtlCol="0">
            <a:spAutoFit/>
          </a:bodyPr>
          <a:lstStyle/>
          <a:p>
            <a:pPr>
              <a:lnSpc>
                <a:spcPct val="107000"/>
              </a:lnSpc>
              <a:spcAft>
                <a:spcPts val="800"/>
              </a:spcAft>
            </a:pPr>
            <a:r>
              <a:rPr lang="en-US" sz="2000" dirty="0"/>
              <a:t>Problem Statement: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a:t>
            </a:r>
          </a:p>
          <a:p>
            <a:pPr>
              <a:lnSpc>
                <a:spcPct val="107000"/>
              </a:lnSpc>
              <a:spcAft>
                <a:spcPts val="800"/>
              </a:spcAft>
            </a:pPr>
            <a:r>
              <a:rPr lang="en-US" sz="2000" dirty="0"/>
              <a:t> For this company wants to know: </a:t>
            </a:r>
          </a:p>
          <a:p>
            <a:pPr>
              <a:lnSpc>
                <a:spcPct val="107000"/>
              </a:lnSpc>
              <a:spcAft>
                <a:spcPts val="800"/>
              </a:spcAft>
            </a:pPr>
            <a:r>
              <a:rPr lang="en-US" sz="2000" dirty="0"/>
              <a:t>• Which variables are important to predict the price of variable? </a:t>
            </a:r>
          </a:p>
          <a:p>
            <a:pPr>
              <a:lnSpc>
                <a:spcPct val="107000"/>
              </a:lnSpc>
              <a:spcAft>
                <a:spcPts val="800"/>
              </a:spcAft>
            </a:pPr>
            <a:r>
              <a:rPr lang="en-US" sz="2000" dirty="0"/>
              <a:t>• How do these variables describe the price of the house? </a:t>
            </a:r>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9BD801EC-B9CE-4C55-B351-D7B4ACBB4ADE}"/>
              </a:ext>
            </a:extLst>
          </p:cNvPr>
          <p:cNvSpPr txBox="1"/>
          <p:nvPr/>
        </p:nvSpPr>
        <p:spPr>
          <a:xfrm>
            <a:off x="381739" y="310719"/>
            <a:ext cx="371086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Problem Statement</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CB47C95C-DD9A-4D20-B3DC-20ECB3FB09BD}"/>
              </a:ext>
            </a:extLst>
          </p:cNvPr>
          <p:cNvSpPr>
            <a:spLocks noGrp="1"/>
          </p:cNvSpPr>
          <p:nvPr>
            <p:ph type="sldNum" sz="quarter" idx="12"/>
          </p:nvPr>
        </p:nvSpPr>
        <p:spPr/>
        <p:txBody>
          <a:bodyPr/>
          <a:lstStyle/>
          <a:p>
            <a:fld id="{962F8359-B0FF-45A1-9DD7-72C85E13A554}" type="slidenum">
              <a:rPr lang="en-IN" smtClean="0"/>
              <a:t>2</a:t>
            </a:fld>
            <a:endParaRPr lang="en-IN"/>
          </a:p>
        </p:txBody>
      </p:sp>
    </p:spTree>
    <p:extLst>
      <p:ext uri="{BB962C8B-B14F-4D97-AF65-F5344CB8AC3E}">
        <p14:creationId xmlns:p14="http://schemas.microsoft.com/office/powerpoint/2010/main" val="2801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E99C98-1A66-4059-AB42-7B8FA2421EF1}"/>
              </a:ext>
            </a:extLst>
          </p:cNvPr>
          <p:cNvSpPr txBox="1"/>
          <p:nvPr/>
        </p:nvSpPr>
        <p:spPr>
          <a:xfrm>
            <a:off x="0" y="1562751"/>
            <a:ext cx="3684233" cy="3732497"/>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Gathering Data</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Preparation</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Wrangling</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Analyze Data</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Train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Test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Deployment</a:t>
            </a:r>
          </a:p>
          <a:p>
            <a:pPr marL="342900" indent="-342900">
              <a:lnSpc>
                <a:spcPct val="150000"/>
              </a:lnSpc>
              <a:buFont typeface="Wingdings" panose="05000000000000000000" pitchFamily="2" charset="2"/>
              <a:buChar char="Ø"/>
            </a:pPr>
            <a:endParaRPr lang="en-US" sz="2000"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1028" name="Picture 4" descr="Life cycle of Machine Learning - Javatpoint">
            <a:extLst>
              <a:ext uri="{FF2B5EF4-FFF2-40B4-BE49-F238E27FC236}">
                <a16:creationId xmlns:a16="http://schemas.microsoft.com/office/drawing/2014/main" id="{2E5A69B9-C7C5-4203-A5E2-C007AC00E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979" y="1524000"/>
            <a:ext cx="4695825"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19C804-604D-499F-AA6E-94051AD258D9}"/>
              </a:ext>
            </a:extLst>
          </p:cNvPr>
          <p:cNvSpPr txBox="1"/>
          <p:nvPr/>
        </p:nvSpPr>
        <p:spPr>
          <a:xfrm>
            <a:off x="497150" y="417250"/>
            <a:ext cx="1064432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Steps Involved in Building Machine Learning Project</a:t>
            </a:r>
          </a:p>
        </p:txBody>
      </p:sp>
      <p:sp>
        <p:nvSpPr>
          <p:cNvPr id="4" name="Slide Number Placeholder 3">
            <a:extLst>
              <a:ext uri="{FF2B5EF4-FFF2-40B4-BE49-F238E27FC236}">
                <a16:creationId xmlns:a16="http://schemas.microsoft.com/office/drawing/2014/main" id="{F9B71413-819B-4040-B857-901239FEB671}"/>
              </a:ext>
            </a:extLst>
          </p:cNvPr>
          <p:cNvSpPr>
            <a:spLocks noGrp="1"/>
          </p:cNvSpPr>
          <p:nvPr>
            <p:ph type="sldNum" sz="quarter" idx="12"/>
          </p:nvPr>
        </p:nvSpPr>
        <p:spPr/>
        <p:txBody>
          <a:bodyPr/>
          <a:lstStyle/>
          <a:p>
            <a:fld id="{962F8359-B0FF-45A1-9DD7-72C85E13A554}" type="slidenum">
              <a:rPr lang="en-IN" smtClean="0"/>
              <a:t>3</a:t>
            </a:fld>
            <a:endParaRPr lang="en-IN"/>
          </a:p>
        </p:txBody>
      </p:sp>
    </p:spTree>
    <p:extLst>
      <p:ext uri="{BB962C8B-B14F-4D97-AF65-F5344CB8AC3E}">
        <p14:creationId xmlns:p14="http://schemas.microsoft.com/office/powerpoint/2010/main" val="420394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FAF9A-AAAB-4A1C-B224-664F7DA20FE4}"/>
              </a:ext>
            </a:extLst>
          </p:cNvPr>
          <p:cNvSpPr txBox="1"/>
          <p:nvPr/>
        </p:nvSpPr>
        <p:spPr>
          <a:xfrm>
            <a:off x="559294" y="1273945"/>
            <a:ext cx="10857390" cy="1631216"/>
          </a:xfrm>
          <a:prstGeom prst="rect">
            <a:avLst/>
          </a:prstGeom>
          <a:noFill/>
        </p:spPr>
        <p:txBody>
          <a:bodyPr wrap="square" rtlCol="0">
            <a:spAutoFit/>
          </a:bodyPr>
          <a:lstStyle/>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In this step, we need to identify the different data sources, as data can be collected from various sources such as files, database, internet, or mobile devices.</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r>
              <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rPr>
              <a:t>In our project, we have collected the data from files through available resources and stored in our local storage.</a:t>
            </a:r>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4" name="TextBox 3">
            <a:extLst>
              <a:ext uri="{FF2B5EF4-FFF2-40B4-BE49-F238E27FC236}">
                <a16:creationId xmlns:a16="http://schemas.microsoft.com/office/drawing/2014/main" id="{5D3680DD-EDBC-400C-84B4-9F730E1C6502}"/>
              </a:ext>
            </a:extLst>
          </p:cNvPr>
          <p:cNvSpPr txBox="1"/>
          <p:nvPr/>
        </p:nvSpPr>
        <p:spPr>
          <a:xfrm>
            <a:off x="559294" y="506028"/>
            <a:ext cx="3986073"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Gathering Data</a:t>
            </a:r>
          </a:p>
        </p:txBody>
      </p:sp>
      <p:pic>
        <p:nvPicPr>
          <p:cNvPr id="2052" name="Picture 4" descr="Data Wrangling — Raw to Clean Transformation | by Suraj Gurav | Towards Data  Science">
            <a:extLst>
              <a:ext uri="{FF2B5EF4-FFF2-40B4-BE49-F238E27FC236}">
                <a16:creationId xmlns:a16="http://schemas.microsoft.com/office/drawing/2014/main" id="{5E9255F3-B158-4740-802D-C4B20AA40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389" y="3088303"/>
            <a:ext cx="6553200" cy="357326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EFB563F-8D2C-4758-ACC6-4B3FA1E50F2F}"/>
              </a:ext>
            </a:extLst>
          </p:cNvPr>
          <p:cNvSpPr>
            <a:spLocks noGrp="1"/>
          </p:cNvSpPr>
          <p:nvPr>
            <p:ph type="sldNum" sz="quarter" idx="12"/>
          </p:nvPr>
        </p:nvSpPr>
        <p:spPr/>
        <p:txBody>
          <a:bodyPr/>
          <a:lstStyle/>
          <a:p>
            <a:fld id="{962F8359-B0FF-45A1-9DD7-72C85E13A554}" type="slidenum">
              <a:rPr lang="en-IN" smtClean="0"/>
              <a:t>4</a:t>
            </a:fld>
            <a:endParaRPr lang="en-IN"/>
          </a:p>
        </p:txBody>
      </p:sp>
    </p:spTree>
    <p:extLst>
      <p:ext uri="{BB962C8B-B14F-4D97-AF65-F5344CB8AC3E}">
        <p14:creationId xmlns:p14="http://schemas.microsoft.com/office/powerpoint/2010/main" val="287322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37F16-FD88-4ECB-B40A-21867CAB72D3}"/>
              </a:ext>
            </a:extLst>
          </p:cNvPr>
          <p:cNvSpPr txBox="1"/>
          <p:nvPr/>
        </p:nvSpPr>
        <p:spPr>
          <a:xfrm>
            <a:off x="352147" y="1074197"/>
            <a:ext cx="11487705" cy="3477875"/>
          </a:xfrm>
          <a:prstGeom prst="rect">
            <a:avLst/>
          </a:prstGeom>
          <a:noFill/>
        </p:spPr>
        <p:txBody>
          <a:bodyPr wrap="square" rtlCol="0">
            <a:spAutoFit/>
          </a:bodyPr>
          <a:lstStyle/>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After collecting the data, we need to prepare it for further steps. Data preparation is a step where we put our data into a suitable place and prepare it to use in our machine learning training.</a:t>
            </a:r>
          </a:p>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This step can be further divided into two processes:</a:t>
            </a:r>
          </a:p>
          <a:p>
            <a:pPr marL="342900" indent="-342900">
              <a:buFont typeface="Wingdings" panose="05000000000000000000" pitchFamily="2" charset="2"/>
              <a:buChar char="Ø"/>
            </a:pPr>
            <a:r>
              <a:rPr lang="en-US" sz="2000" b="1" i="0" u="sng"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exploration:</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It is used to understand the nature of data that we have to work with. We need to understand the characteristics, format, and quality of data.</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 better understanding of data leads to an effective outcome. In this, we find Correlations, general trends, and outliers.</a:t>
            </a:r>
          </a:p>
          <a:p>
            <a:pPr marL="342900" indent="-342900">
              <a:buFont typeface="Wingdings" panose="05000000000000000000" pitchFamily="2" charset="2"/>
              <a:buChar char="Ø"/>
            </a:pPr>
            <a:r>
              <a:rPr lang="en-US" sz="2000" b="1" i="0" u="sng"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pre-processing:</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Now the next step is preprocessing of data for its analysis.</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6B87D21F-3770-4D7C-91DA-66FB1DDD4E6F}"/>
              </a:ext>
            </a:extLst>
          </p:cNvPr>
          <p:cNvSpPr txBox="1"/>
          <p:nvPr/>
        </p:nvSpPr>
        <p:spPr>
          <a:xfrm>
            <a:off x="352147" y="337351"/>
            <a:ext cx="3281668" cy="584775"/>
          </a:xfrm>
          <a:prstGeom prst="rect">
            <a:avLst/>
          </a:prstGeom>
          <a:noFill/>
        </p:spPr>
        <p:txBody>
          <a:bodyPr wrap="non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Data Preparation</a:t>
            </a:r>
          </a:p>
        </p:txBody>
      </p:sp>
      <p:pic>
        <p:nvPicPr>
          <p:cNvPr id="3074" name="Picture 2" descr="Data Preparation Process - Data Preprocessing and Data Wrangling">
            <a:extLst>
              <a:ext uri="{FF2B5EF4-FFF2-40B4-BE49-F238E27FC236}">
                <a16:creationId xmlns:a16="http://schemas.microsoft.com/office/drawing/2014/main" id="{6400CC28-AFB5-4F33-AD34-62B22966B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227" y="4463249"/>
            <a:ext cx="721995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A751C8C-5E6E-4289-A3CF-A7B2D9DA7720}"/>
              </a:ext>
            </a:extLst>
          </p:cNvPr>
          <p:cNvSpPr>
            <a:spLocks noGrp="1"/>
          </p:cNvSpPr>
          <p:nvPr>
            <p:ph type="sldNum" sz="quarter" idx="12"/>
          </p:nvPr>
        </p:nvSpPr>
        <p:spPr/>
        <p:txBody>
          <a:bodyPr/>
          <a:lstStyle/>
          <a:p>
            <a:fld id="{962F8359-B0FF-45A1-9DD7-72C85E13A554}" type="slidenum">
              <a:rPr lang="en-IN" smtClean="0"/>
              <a:t>5</a:t>
            </a:fld>
            <a:endParaRPr lang="en-IN"/>
          </a:p>
        </p:txBody>
      </p:sp>
    </p:spTree>
    <p:extLst>
      <p:ext uri="{BB962C8B-B14F-4D97-AF65-F5344CB8AC3E}">
        <p14:creationId xmlns:p14="http://schemas.microsoft.com/office/powerpoint/2010/main" val="182247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6BBDA-07C2-46A1-A8C6-3A74086A3619}"/>
              </a:ext>
            </a:extLst>
          </p:cNvPr>
          <p:cNvSpPr txBox="1"/>
          <p:nvPr/>
        </p:nvSpPr>
        <p:spPr>
          <a:xfrm>
            <a:off x="408558" y="798991"/>
            <a:ext cx="11629562" cy="5016758"/>
          </a:xfrm>
          <a:prstGeom prst="rect">
            <a:avLst/>
          </a:prstGeom>
          <a:noFill/>
        </p:spPr>
        <p:txBody>
          <a:bodyPr wrap="square" rtlCol="0">
            <a:spAutoFit/>
          </a:bodyPr>
          <a:lstStyle/>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Data 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It is not necessary that data we have collected is always of our use as some of the data may not be useful. In real-world applications, collected data may have various issues, including:</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Missing Values</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Duplicate data</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Invalid data</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Noise</a:t>
            </a:r>
          </a:p>
          <a:p>
            <a:pPr algn="just"/>
            <a:endPar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So, we use various filtering techniques to clean the data.</a:t>
            </a: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It is mandatory to detect and remove the above issues because it can negatively affect the quality of the outcome.</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B840109A-4806-4160-BA6A-C2497D3062E9}"/>
              </a:ext>
            </a:extLst>
          </p:cNvPr>
          <p:cNvSpPr txBox="1"/>
          <p:nvPr/>
        </p:nvSpPr>
        <p:spPr>
          <a:xfrm>
            <a:off x="408558" y="214216"/>
            <a:ext cx="3302493" cy="584775"/>
          </a:xfrm>
          <a:prstGeom prst="rect">
            <a:avLst/>
          </a:prstGeom>
          <a:noFill/>
        </p:spPr>
        <p:txBody>
          <a:bodyPr wrap="square" rtlCol="0">
            <a:spAutoFit/>
          </a:bodyPr>
          <a:lstStyle/>
          <a:p>
            <a:r>
              <a:rPr lang="en-US" sz="3200" b="1" i="0" u="sng" dirty="0">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Data wrangling</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AutoShape 2" descr="What is Data Wrangling? | Just Understanding Data">
            <a:extLst>
              <a:ext uri="{FF2B5EF4-FFF2-40B4-BE49-F238E27FC236}">
                <a16:creationId xmlns:a16="http://schemas.microsoft.com/office/drawing/2014/main" id="{D2737A2A-EC2C-4874-B32A-F5D2FE22CD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What is Data Wrangling? | Just Understanding Data">
            <a:extLst>
              <a:ext uri="{FF2B5EF4-FFF2-40B4-BE49-F238E27FC236}">
                <a16:creationId xmlns:a16="http://schemas.microsoft.com/office/drawing/2014/main" id="{81DBB45D-8D68-4F5F-AA66-6C3BED994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983" y="5447023"/>
            <a:ext cx="6063448" cy="113133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484C05F-5A56-4E41-A912-361C82DCAE28}"/>
              </a:ext>
            </a:extLst>
          </p:cNvPr>
          <p:cNvSpPr>
            <a:spLocks noGrp="1"/>
          </p:cNvSpPr>
          <p:nvPr>
            <p:ph type="sldNum" sz="quarter" idx="12"/>
          </p:nvPr>
        </p:nvSpPr>
        <p:spPr/>
        <p:txBody>
          <a:bodyPr/>
          <a:lstStyle/>
          <a:p>
            <a:fld id="{962F8359-B0FF-45A1-9DD7-72C85E13A554}" type="slidenum">
              <a:rPr lang="en-IN" smtClean="0"/>
              <a:t>6</a:t>
            </a:fld>
            <a:endParaRPr lang="en-IN"/>
          </a:p>
        </p:txBody>
      </p:sp>
    </p:spTree>
    <p:extLst>
      <p:ext uri="{BB962C8B-B14F-4D97-AF65-F5344CB8AC3E}">
        <p14:creationId xmlns:p14="http://schemas.microsoft.com/office/powerpoint/2010/main" val="49741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C07F6-5B0B-4B88-9679-5F93BEEEE2A2}"/>
              </a:ext>
            </a:extLst>
          </p:cNvPr>
          <p:cNvSpPr txBox="1"/>
          <p:nvPr/>
        </p:nvSpPr>
        <p:spPr>
          <a:xfrm>
            <a:off x="488273" y="1127465"/>
            <a:ext cx="11594236" cy="3477875"/>
          </a:xfrm>
          <a:prstGeom prst="rect">
            <a:avLst/>
          </a:prstGeom>
          <a:noFill/>
        </p:spPr>
        <p:txBody>
          <a:bodyPr wrap="square" rtlCol="0">
            <a:spAutoFit/>
          </a:bodyPr>
          <a:lstStyle/>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Now the cleaned and prepared data is passed on to the analysis step. This step involves: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Selection of analytical techniques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Building models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Review the result</a:t>
            </a:r>
          </a:p>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The aim of this step is to build a machine learning model to analyze the data using various analytical techniques and review the outcome. It starts with the determination of the type of the problems, where we select the machine learning techniques such as Classification, Regression, Cluster analysis, Association, etc. then build the model using prepared data, and evaluate the model.</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In our project, we used principal component analysis to reduce dimensions in our dataset.</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E56CAC83-FE47-430E-99B1-B0F067017FF8}"/>
              </a:ext>
            </a:extLst>
          </p:cNvPr>
          <p:cNvSpPr txBox="1"/>
          <p:nvPr/>
        </p:nvSpPr>
        <p:spPr>
          <a:xfrm>
            <a:off x="488273" y="372860"/>
            <a:ext cx="4279037"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Analyze Data</a:t>
            </a:r>
          </a:p>
        </p:txBody>
      </p:sp>
      <p:sp>
        <p:nvSpPr>
          <p:cNvPr id="4" name="Slide Number Placeholder 3">
            <a:extLst>
              <a:ext uri="{FF2B5EF4-FFF2-40B4-BE49-F238E27FC236}">
                <a16:creationId xmlns:a16="http://schemas.microsoft.com/office/drawing/2014/main" id="{3972162F-9676-40EB-9235-FD6A137973D3}"/>
              </a:ext>
            </a:extLst>
          </p:cNvPr>
          <p:cNvSpPr>
            <a:spLocks noGrp="1"/>
          </p:cNvSpPr>
          <p:nvPr>
            <p:ph type="sldNum" sz="quarter" idx="12"/>
          </p:nvPr>
        </p:nvSpPr>
        <p:spPr/>
        <p:txBody>
          <a:bodyPr/>
          <a:lstStyle/>
          <a:p>
            <a:fld id="{962F8359-B0FF-45A1-9DD7-72C85E13A554}" type="slidenum">
              <a:rPr lang="en-IN" smtClean="0"/>
              <a:t>7</a:t>
            </a:fld>
            <a:endParaRPr lang="en-IN"/>
          </a:p>
        </p:txBody>
      </p:sp>
    </p:spTree>
    <p:extLst>
      <p:ext uri="{BB962C8B-B14F-4D97-AF65-F5344CB8AC3E}">
        <p14:creationId xmlns:p14="http://schemas.microsoft.com/office/powerpoint/2010/main" val="292661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899480-369C-4955-A821-0BBB5C25D7B2}"/>
              </a:ext>
            </a:extLst>
          </p:cNvPr>
          <p:cNvSpPr txBox="1"/>
          <p:nvPr/>
        </p:nvSpPr>
        <p:spPr>
          <a:xfrm>
            <a:off x="254493" y="136525"/>
            <a:ext cx="11683014" cy="6659259"/>
          </a:xfrm>
          <a:prstGeom prst="rect">
            <a:avLst/>
          </a:prstGeom>
          <a:noFill/>
        </p:spPr>
        <p:txBody>
          <a:bodyPr wrap="square" rtlCol="0">
            <a:spAutoFit/>
          </a:bodyPr>
          <a:lstStyle/>
          <a:p>
            <a:pPr marL="0" marR="0" lvl="0" indent="0" algn="l" defTabSz="914400" rtl="0" eaLnBrk="1" fontAlgn="auto" latinLnBrk="0" hangingPunct="1">
              <a:lnSpc>
                <a:spcPct val="115000"/>
              </a:lnSpc>
              <a:spcBef>
                <a:spcPts val="300"/>
              </a:spcBef>
              <a:spcAft>
                <a:spcPts val="800"/>
              </a:spcAft>
              <a:buClrTx/>
              <a:buSzTx/>
              <a:buFontTx/>
              <a:buNone/>
              <a:tabLst/>
              <a:defRPr/>
            </a:pPr>
            <a:r>
              <a:rPr kumimoji="0" lang="en-IN" sz="3200" b="1" i="0" u="sng"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Lasso Regularization </a:t>
            </a:r>
            <a:r>
              <a:rPr kumimoji="0" lang="en-IN" sz="1800" b="1" i="0" u="sng"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300"/>
              </a:spcBef>
              <a:spcAft>
                <a:spcPts val="80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Lasso (Least Absolute Shrinkage and Selection Operator) regression is a regularized linear regression. It uses L1 norm to constrain the coefficients of the fitting model. Usually, some coefficients will be set to 0 under the constrain. Therefore, the lasso regression is more robust compared to ordinary linear regression.</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algn="just"/>
            <a:r>
              <a:rPr lang="en-US" sz="3200" b="1" i="0" u="sng" dirty="0">
                <a:effectLst/>
                <a:latin typeface="Arial Unicode MS" panose="020B0604020202020204" pitchFamily="34" charset="-128"/>
                <a:ea typeface="Arial Unicode MS" panose="020B0604020202020204" pitchFamily="34" charset="-128"/>
                <a:cs typeface="Arial Unicode MS" panose="020B0604020202020204" pitchFamily="34" charset="-128"/>
              </a:rPr>
              <a:t>Principal Component Analysis:</a:t>
            </a:r>
          </a:p>
          <a:p>
            <a:pPr algn="just"/>
            <a:endParaRPr lang="en-US" sz="2000" i="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000" i="0" dirty="0">
                <a:effectLst/>
                <a:latin typeface="Calibri" panose="020F0502020204030204" pitchFamily="34" charset="0"/>
                <a:ea typeface="Arial Unicode MS" panose="020B0604020202020204" pitchFamily="34" charset="-128"/>
                <a:cs typeface="Calibri" panose="020F0502020204030204" pitchFamily="34" charset="0"/>
              </a:rPr>
              <a:t>Principal Component Analysis is an unsupervised learning algorithm that is used for the dimensionality reduction in </a:t>
            </a:r>
            <a:r>
              <a:rPr lang="en-US" sz="2000" i="0" strike="noStrike" dirty="0">
                <a:effectLst/>
                <a:latin typeface="Calibri" panose="020F0502020204030204" pitchFamily="34" charset="0"/>
                <a:ea typeface="Arial Unicode MS" panose="020B0604020202020204" pitchFamily="34" charset="-128"/>
                <a:cs typeface="Calibri" panose="020F0502020204030204" pitchFamily="34" charset="0"/>
              </a:rPr>
              <a:t>machine learning</a:t>
            </a:r>
            <a:r>
              <a:rPr lang="en-US" sz="2000" i="0" dirty="0">
                <a:effectLst/>
                <a:latin typeface="Calibri" panose="020F0502020204030204" pitchFamily="34" charset="0"/>
                <a:ea typeface="Arial Unicode MS" panose="020B0604020202020204" pitchFamily="34" charset="-128"/>
                <a:cs typeface="Calibri" panose="020F0502020204030204" pitchFamily="34" charset="0"/>
              </a:rPr>
              <a:t>. It is a statistical process that converts the observations of correlated features into a set of linearly uncorrelated features with the help of orthogonal transformation. These new transformed features are called the Principal Components. It is one of the popular tools that is used for exploratory data analysis and predictive modeling. It is a technique to draw strong patterns from the given dataset by reducing the variances.</a:t>
            </a:r>
          </a:p>
          <a:p>
            <a:pPr algn="just"/>
            <a:r>
              <a:rPr lang="en-US" sz="2000" i="0" dirty="0">
                <a:effectLst/>
                <a:latin typeface="Calibri" panose="020F0502020204030204" pitchFamily="34" charset="0"/>
                <a:ea typeface="Arial Unicode MS" panose="020B0604020202020204" pitchFamily="34" charset="-128"/>
                <a:cs typeface="Calibri" panose="020F0502020204030204" pitchFamily="34" charset="0"/>
              </a:rPr>
              <a:t>PCA generally tries to find the lower-dimensional surface to project the high-dimensional data.</a:t>
            </a:r>
          </a:p>
          <a:p>
            <a:pPr algn="just"/>
            <a:r>
              <a:rPr lang="en-US" sz="2000" b="0" i="0" dirty="0">
                <a:effectLst/>
                <a:latin typeface="Calibri" panose="020F0502020204030204" pitchFamily="34" charset="0"/>
                <a:ea typeface="Arial Unicode MS" panose="020B0604020202020204" pitchFamily="34" charset="-128"/>
                <a:cs typeface="Calibri" panose="020F0502020204030204" pitchFamily="34" charset="0"/>
              </a:rPr>
              <a:t>PCA works by considering the variance of each attribute because the high attribute shows the good split between the classes, and hence it reduces the dimensionality.</a:t>
            </a:r>
            <a:endParaRPr lang="en-US" sz="2000" b="0" dirty="0">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effectLst/>
                <a:latin typeface="Calibri" panose="020F0502020204030204" pitchFamily="34" charset="0"/>
                <a:ea typeface="Arial Unicode MS" panose="020B0604020202020204" pitchFamily="34" charset="-128"/>
                <a:cs typeface="Calibri" panose="020F0502020204030204" pitchFamily="34" charset="0"/>
              </a:rPr>
              <a:t>It is a feature extraction technique, so it contains the important variables and drops the least important variable.</a:t>
            </a:r>
            <a:endParaRPr lang="en-US" sz="2000" i="0" dirty="0">
              <a:effectLst/>
              <a:latin typeface="Calibri" panose="020F0502020204030204" pitchFamily="34" charset="0"/>
              <a:ea typeface="Arial Unicode MS" panose="020B0604020202020204" pitchFamily="34" charset="-128"/>
              <a:cs typeface="Calibri" panose="020F0502020204030204" pitchFamily="34" charset="0"/>
            </a:endParaRPr>
          </a:p>
          <a:p>
            <a:pPr algn="just"/>
            <a:endParaRPr lang="en-US" sz="2000" i="0" dirty="0">
              <a:effectLst/>
              <a:latin typeface="Calibri" panose="020F0502020204030204" pitchFamily="34" charset="0"/>
              <a:ea typeface="Arial Unicode MS" panose="020B0604020202020204" pitchFamily="34" charset="-128"/>
              <a:cs typeface="Calibri" panose="020F0502020204030204" pitchFamily="34" charset="0"/>
            </a:endParaRPr>
          </a:p>
          <a:p>
            <a:endParaRPr lang="en-IN"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lide Number Placeholder 2">
            <a:extLst>
              <a:ext uri="{FF2B5EF4-FFF2-40B4-BE49-F238E27FC236}">
                <a16:creationId xmlns:a16="http://schemas.microsoft.com/office/drawing/2014/main" id="{17B46435-95A1-425D-A14E-FAEECCCBD6B3}"/>
              </a:ext>
            </a:extLst>
          </p:cNvPr>
          <p:cNvSpPr>
            <a:spLocks noGrp="1"/>
          </p:cNvSpPr>
          <p:nvPr>
            <p:ph type="sldNum" sz="quarter" idx="12"/>
          </p:nvPr>
        </p:nvSpPr>
        <p:spPr/>
        <p:txBody>
          <a:bodyPr/>
          <a:lstStyle/>
          <a:p>
            <a:fld id="{962F8359-B0FF-45A1-9DD7-72C85E13A554}" type="slidenum">
              <a:rPr lang="en-IN" smtClean="0"/>
              <a:t>8</a:t>
            </a:fld>
            <a:endParaRPr lang="en-IN"/>
          </a:p>
        </p:txBody>
      </p:sp>
    </p:spTree>
    <p:extLst>
      <p:ext uri="{BB962C8B-B14F-4D97-AF65-F5344CB8AC3E}">
        <p14:creationId xmlns:p14="http://schemas.microsoft.com/office/powerpoint/2010/main" val="83482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52BA7-9277-47D4-A97F-A8ED369CAD04}"/>
              </a:ext>
            </a:extLst>
          </p:cNvPr>
          <p:cNvSpPr txBox="1"/>
          <p:nvPr/>
        </p:nvSpPr>
        <p:spPr>
          <a:xfrm>
            <a:off x="346229" y="994298"/>
            <a:ext cx="5510074" cy="2308324"/>
          </a:xfrm>
          <a:prstGeom prst="rect">
            <a:avLst/>
          </a:prstGeom>
          <a:noFill/>
        </p:spPr>
        <p:txBody>
          <a:bodyPr wrap="square" rtlCol="0">
            <a:spAutoFit/>
          </a:bodyPr>
          <a:lstStyle/>
          <a:p>
            <a:r>
              <a:rPr lang="en-US" dirty="0"/>
              <a:t>We build our model using Classification Models.</a:t>
            </a:r>
          </a:p>
          <a:p>
            <a:r>
              <a:rPr lang="en-US" dirty="0"/>
              <a:t>Various classifications we used in model building are:</a:t>
            </a:r>
          </a:p>
          <a:p>
            <a:pPr marL="285750" indent="-285750">
              <a:buFont typeface="Wingdings" panose="05000000000000000000" pitchFamily="2" charset="2"/>
              <a:buChar char="Ø"/>
            </a:pPr>
            <a:r>
              <a:rPr lang="en-IN" dirty="0"/>
              <a:t>Linear Regression</a:t>
            </a:r>
          </a:p>
          <a:p>
            <a:pPr marL="285750" indent="-285750">
              <a:buFont typeface="Wingdings" panose="05000000000000000000" pitchFamily="2" charset="2"/>
              <a:buChar char="Ø"/>
            </a:pPr>
            <a:r>
              <a:rPr lang="en-IN" dirty="0"/>
              <a:t>Random Forest Regression</a:t>
            </a:r>
          </a:p>
          <a:p>
            <a:pPr marL="285750" indent="-285750">
              <a:buFont typeface="Wingdings" panose="05000000000000000000" pitchFamily="2" charset="2"/>
              <a:buChar char="Ø"/>
            </a:pPr>
            <a:r>
              <a:rPr lang="en-IN" dirty="0"/>
              <a:t>K Nearest </a:t>
            </a:r>
            <a:r>
              <a:rPr lang="en-IN" dirty="0" err="1"/>
              <a:t>Neighbors</a:t>
            </a:r>
            <a:r>
              <a:rPr lang="en-IN" dirty="0"/>
              <a:t> Model</a:t>
            </a:r>
          </a:p>
          <a:p>
            <a:pPr marL="285750" indent="-285750">
              <a:buFont typeface="Wingdings" panose="05000000000000000000" pitchFamily="2" charset="2"/>
              <a:buChar char="Ø"/>
            </a:pPr>
            <a:r>
              <a:rPr lang="en-IN" dirty="0"/>
              <a:t>Decision Tree Regressor</a:t>
            </a:r>
          </a:p>
          <a:p>
            <a:endParaRPr lang="en-US" dirty="0"/>
          </a:p>
          <a:p>
            <a:endParaRPr lang="en-IN" dirty="0"/>
          </a:p>
        </p:txBody>
      </p:sp>
      <p:pic>
        <p:nvPicPr>
          <p:cNvPr id="2052" name="Picture 4" descr="machine+learning+algorithms+for+e+commerce cheap buy online">
            <a:extLst>
              <a:ext uri="{FF2B5EF4-FFF2-40B4-BE49-F238E27FC236}">
                <a16:creationId xmlns:a16="http://schemas.microsoft.com/office/drawing/2014/main" id="{3175A725-F510-4364-B8C9-CD1F16A2AD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699"/>
          <a:stretch/>
        </p:blipFill>
        <p:spPr bwMode="auto">
          <a:xfrm>
            <a:off x="4147368" y="1811046"/>
            <a:ext cx="7458706" cy="4447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61FF6C-1321-4FC6-85E5-CA8E225833A7}"/>
              </a:ext>
            </a:extLst>
          </p:cNvPr>
          <p:cNvSpPr txBox="1"/>
          <p:nvPr/>
        </p:nvSpPr>
        <p:spPr>
          <a:xfrm>
            <a:off x="346229" y="230819"/>
            <a:ext cx="397719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Model Building</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a:extLst>
              <a:ext uri="{FF2B5EF4-FFF2-40B4-BE49-F238E27FC236}">
                <a16:creationId xmlns:a16="http://schemas.microsoft.com/office/drawing/2014/main" id="{61F0F4EA-E871-4754-9852-24D34E80A603}"/>
              </a:ext>
            </a:extLst>
          </p:cNvPr>
          <p:cNvSpPr>
            <a:spLocks noGrp="1"/>
          </p:cNvSpPr>
          <p:nvPr>
            <p:ph type="sldNum" sz="quarter" idx="12"/>
          </p:nvPr>
        </p:nvSpPr>
        <p:spPr/>
        <p:txBody>
          <a:bodyPr/>
          <a:lstStyle/>
          <a:p>
            <a:fld id="{962F8359-B0FF-45A1-9DD7-72C85E13A554}" type="slidenum">
              <a:rPr lang="en-IN" smtClean="0"/>
              <a:t>9</a:t>
            </a:fld>
            <a:endParaRPr lang="en-IN"/>
          </a:p>
        </p:txBody>
      </p:sp>
    </p:spTree>
    <p:extLst>
      <p:ext uri="{BB962C8B-B14F-4D97-AF65-F5344CB8AC3E}">
        <p14:creationId xmlns:p14="http://schemas.microsoft.com/office/powerpoint/2010/main" val="3557635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1736</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Ganta</dc:creator>
  <cp:lastModifiedBy>Ganesh Ganta</cp:lastModifiedBy>
  <cp:revision>1</cp:revision>
  <dcterms:created xsi:type="dcterms:W3CDTF">2021-09-17T16:06:14Z</dcterms:created>
  <dcterms:modified xsi:type="dcterms:W3CDTF">2021-09-17T16:15:13Z</dcterms:modified>
</cp:coreProperties>
</file>