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58" r:id="rId5"/>
    <p:sldId id="259" r:id="rId6"/>
    <p:sldId id="260" r:id="rId7"/>
    <p:sldId id="261" r:id="rId8"/>
    <p:sldId id="266" r:id="rId9"/>
    <p:sldId id="272" r:id="rId10"/>
    <p:sldId id="273" r:id="rId11"/>
    <p:sldId id="268" r:id="rId12"/>
    <p:sldId id="267" r:id="rId13"/>
    <p:sldId id="274" r:id="rId14"/>
    <p:sldId id="262" r:id="rId15"/>
    <p:sldId id="271" r:id="rId16"/>
    <p:sldId id="275" r:id="rId17"/>
    <p:sldId id="26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5998-86EE-49C6-9BF8-5FFF6D90A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2087C1-E206-4335-9EAC-AA3FBE6E1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06A375-E084-4E35-BF70-B901D6B9D88E}"/>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549A3C50-CE05-4B43-A57D-0AB8FD4FF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807C6-E7B9-4557-A3C4-0E50E1813F23}"/>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72993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F7C5-37F1-4E3D-930A-A203843D43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844D46-45AE-49A2-AF8F-AC7CFAC1F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E9D2B-CA7A-4C10-84D4-C1EE0184F661}"/>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68CACD82-521A-47C3-9B5A-9E8F0FAB3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92686-5197-4F43-B155-4494D9228444}"/>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200059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F40FA-A87B-45EF-BB33-12B45F619C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F71CAF-CB4D-423C-8528-DA2F72438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7F5CE8-9646-4EBD-AB80-179CBA9AACCD}"/>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7C60B526-E21F-4964-A11D-95A255443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3452E-656C-494F-B946-7C1A9DB8B3A4}"/>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00677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A67F-8A53-46F9-8164-B7D0944A7F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BA5FB-406C-4036-B5A1-7AAD5EFA8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90093-10F3-479F-9D57-34500580D365}"/>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45A22771-4F36-4BB8-854C-F6BD4FB68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BF0CE-3467-4866-AB73-033D28DE98F8}"/>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57098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B53-B393-439D-9669-25759C8F20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7F66CA-1C88-47F9-850A-BBC4F5B0A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E757B-2A58-4DEE-97D8-E8F8E4F98819}"/>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605DD864-C63C-429D-9706-ABCCD3A24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C3B46-09B7-4217-A465-DF67CCD3A761}"/>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207537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EFB4-F716-4DA8-9A8A-E838B464AA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9CE2C6-937B-4323-A25E-1F2B1AD51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ACBE94-49A1-476C-A10B-90CBB147C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2BB38F-1AE7-4F86-9533-2C27022DAD58}"/>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6" name="Footer Placeholder 5">
            <a:extLst>
              <a:ext uri="{FF2B5EF4-FFF2-40B4-BE49-F238E27FC236}">
                <a16:creationId xmlns:a16="http://schemas.microsoft.com/office/drawing/2014/main" id="{CF9E25CA-1E03-4352-9C01-CC64863B3A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6C5A7-14B3-45D4-B458-20B576179635}"/>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12397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2F57-6926-478C-9182-DF267F28EF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CBDA1-AE71-490A-9EDE-DB5488B17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EDB5C-51DB-49AC-8FC3-4252AE28BF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56F023-9062-499F-B0F8-FA0A57168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25D23-6207-4AF3-AAD7-2608EE7A5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32E26C-EFAE-42A1-B4A1-CAC91BB6AD9D}"/>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8" name="Footer Placeholder 7">
            <a:extLst>
              <a:ext uri="{FF2B5EF4-FFF2-40B4-BE49-F238E27FC236}">
                <a16:creationId xmlns:a16="http://schemas.microsoft.com/office/drawing/2014/main" id="{775633AD-2C2F-4E27-9B4F-862E3B2B29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F5A5ED-DB47-40AB-B243-036095EB0837}"/>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414183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7C3C-05BD-46B0-A09D-230470623E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2C3A7-EBDA-4BE8-80E7-227709351B95}"/>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4" name="Footer Placeholder 3">
            <a:extLst>
              <a:ext uri="{FF2B5EF4-FFF2-40B4-BE49-F238E27FC236}">
                <a16:creationId xmlns:a16="http://schemas.microsoft.com/office/drawing/2014/main" id="{11B11E7D-2FC3-4AB7-9180-A1D633E67A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D27F70-103F-46C0-B2A5-800F65D96688}"/>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10033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C982D-77BB-42F2-8197-5EC597857246}"/>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3" name="Footer Placeholder 2">
            <a:extLst>
              <a:ext uri="{FF2B5EF4-FFF2-40B4-BE49-F238E27FC236}">
                <a16:creationId xmlns:a16="http://schemas.microsoft.com/office/drawing/2014/main" id="{55057A1B-B2AD-4207-A05F-A7CB35185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C8B814-F1A7-402A-8298-C159DED28A17}"/>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481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E2AE-FCAC-4DD9-90BB-594BCD272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B50C62-B932-4829-A263-CB7819B95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9B3B7-9FF8-4A78-845D-FEA1D885F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B64F6-D6E3-4274-8B35-E8881BC6126D}"/>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6" name="Footer Placeholder 5">
            <a:extLst>
              <a:ext uri="{FF2B5EF4-FFF2-40B4-BE49-F238E27FC236}">
                <a16:creationId xmlns:a16="http://schemas.microsoft.com/office/drawing/2014/main" id="{D46A2C74-3C15-40BB-A9C8-FAF367783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7EB2D-C85B-4155-9C8B-7CCD4D976A80}"/>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145030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B0D6-26C1-4C70-AD4E-D0F1D677A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920252-4C54-42DC-B4EA-9FD7E5418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A8EC42-5B3A-4219-9C45-A38443D17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882B-76FD-427D-A4FE-8C843D349922}"/>
              </a:ext>
            </a:extLst>
          </p:cNvPr>
          <p:cNvSpPr>
            <a:spLocks noGrp="1"/>
          </p:cNvSpPr>
          <p:nvPr>
            <p:ph type="dt" sz="half" idx="10"/>
          </p:nvPr>
        </p:nvSpPr>
        <p:spPr/>
        <p:txBody>
          <a:bodyPr/>
          <a:lstStyle/>
          <a:p>
            <a:fld id="{AAFD25C2-67E5-4687-89D9-253FB6A0E6E0}" type="datetimeFigureOut">
              <a:rPr lang="en-IN" smtClean="0"/>
              <a:t>20-10-2021</a:t>
            </a:fld>
            <a:endParaRPr lang="en-IN"/>
          </a:p>
        </p:txBody>
      </p:sp>
      <p:sp>
        <p:nvSpPr>
          <p:cNvPr id="6" name="Footer Placeholder 5">
            <a:extLst>
              <a:ext uri="{FF2B5EF4-FFF2-40B4-BE49-F238E27FC236}">
                <a16:creationId xmlns:a16="http://schemas.microsoft.com/office/drawing/2014/main" id="{E9FC8575-13DB-477D-98A9-2AC6979FF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1D42E-4534-4F07-8E3F-A49FC6A382EC}"/>
              </a:ext>
            </a:extLst>
          </p:cNvPr>
          <p:cNvSpPr>
            <a:spLocks noGrp="1"/>
          </p:cNvSpPr>
          <p:nvPr>
            <p:ph type="sldNum" sz="quarter" idx="12"/>
          </p:nvPr>
        </p:nvSpPr>
        <p:spPr/>
        <p:txBody>
          <a:bodyPr/>
          <a:lstStyle/>
          <a:p>
            <a:fld id="{FEFD99F8-7982-45DC-8824-C19B56C93B60}" type="slidenum">
              <a:rPr lang="en-IN" smtClean="0"/>
              <a:t>‹#›</a:t>
            </a:fld>
            <a:endParaRPr lang="en-IN"/>
          </a:p>
        </p:txBody>
      </p:sp>
    </p:spTree>
    <p:extLst>
      <p:ext uri="{BB962C8B-B14F-4D97-AF65-F5344CB8AC3E}">
        <p14:creationId xmlns:p14="http://schemas.microsoft.com/office/powerpoint/2010/main" val="31081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8247D-ED29-414B-8944-0D1861986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8BC6B-5FD2-43A8-8762-A820D827C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F8758-9419-421A-93B0-F74BA20C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D25C2-67E5-4687-89D9-253FB6A0E6E0}" type="datetimeFigureOut">
              <a:rPr lang="en-IN" smtClean="0"/>
              <a:t>20-10-2021</a:t>
            </a:fld>
            <a:endParaRPr lang="en-IN"/>
          </a:p>
        </p:txBody>
      </p:sp>
      <p:sp>
        <p:nvSpPr>
          <p:cNvPr id="5" name="Footer Placeholder 4">
            <a:extLst>
              <a:ext uri="{FF2B5EF4-FFF2-40B4-BE49-F238E27FC236}">
                <a16:creationId xmlns:a16="http://schemas.microsoft.com/office/drawing/2014/main" id="{AAA3966D-E560-4C92-B67F-E6C3106E6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4A7BC3-208E-4A90-BCCE-AA23DE1FA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D99F8-7982-45DC-8824-C19B56C93B60}" type="slidenum">
              <a:rPr lang="en-IN" smtClean="0"/>
              <a:t>‹#›</a:t>
            </a:fld>
            <a:endParaRPr lang="en-IN"/>
          </a:p>
        </p:txBody>
      </p:sp>
    </p:spTree>
    <p:extLst>
      <p:ext uri="{BB962C8B-B14F-4D97-AF65-F5344CB8AC3E}">
        <p14:creationId xmlns:p14="http://schemas.microsoft.com/office/powerpoint/2010/main" val="1411062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66AABE-98AF-4BD3-BA62-5750E3F5A87C}"/>
              </a:ext>
            </a:extLst>
          </p:cNvPr>
          <p:cNvSpPr txBox="1"/>
          <p:nvPr/>
        </p:nvSpPr>
        <p:spPr>
          <a:xfrm>
            <a:off x="257453" y="2109034"/>
            <a:ext cx="11319029" cy="1754326"/>
          </a:xfrm>
          <a:prstGeom prst="rect">
            <a:avLst/>
          </a:prstGeom>
          <a:noFill/>
        </p:spPr>
        <p:txBody>
          <a:bodyPr wrap="square" rtlCol="0">
            <a:spAutoFit/>
          </a:bodyPr>
          <a:lstStyle/>
          <a:p>
            <a:pPr algn="ctr"/>
            <a:r>
              <a:rPr lang="en-US" sz="5400" b="1" dirty="0"/>
              <a:t>Project on </a:t>
            </a:r>
          </a:p>
          <a:p>
            <a:pPr algn="ctr"/>
            <a:r>
              <a:rPr lang="en-US" sz="5400" b="1" dirty="0"/>
              <a:t>Malignant Comments Classifier</a:t>
            </a:r>
          </a:p>
        </p:txBody>
      </p:sp>
      <p:sp>
        <p:nvSpPr>
          <p:cNvPr id="4" name="TextBox 3">
            <a:extLst>
              <a:ext uri="{FF2B5EF4-FFF2-40B4-BE49-F238E27FC236}">
                <a16:creationId xmlns:a16="http://schemas.microsoft.com/office/drawing/2014/main" id="{39147428-6A4B-4D60-8466-3966D3B1C1D1}"/>
              </a:ext>
            </a:extLst>
          </p:cNvPr>
          <p:cNvSpPr txBox="1"/>
          <p:nvPr/>
        </p:nvSpPr>
        <p:spPr>
          <a:xfrm>
            <a:off x="8308759" y="5279132"/>
            <a:ext cx="3346881" cy="1077218"/>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Presented by</a:t>
            </a:r>
          </a:p>
          <a:p>
            <a:pPr algn="ct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Ganta Ganesh</a:t>
            </a:r>
            <a:endParaRPr lang="en-IN"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5551B829-A5F8-4B46-8170-DDABCE69EE3E}"/>
              </a:ext>
            </a:extLst>
          </p:cNvPr>
          <p:cNvSpPr>
            <a:spLocks noGrp="1"/>
          </p:cNvSpPr>
          <p:nvPr>
            <p:ph type="sldNum" sz="quarter" idx="12"/>
          </p:nvPr>
        </p:nvSpPr>
        <p:spPr/>
        <p:txBody>
          <a:bodyPr/>
          <a:lstStyle/>
          <a:p>
            <a:fld id="{962F8359-B0FF-45A1-9DD7-72C85E13A554}" type="slidenum">
              <a:rPr lang="en-IN" smtClean="0"/>
              <a:t>1</a:t>
            </a:fld>
            <a:endParaRPr lang="en-IN"/>
          </a:p>
        </p:txBody>
      </p:sp>
    </p:spTree>
    <p:extLst>
      <p:ext uri="{BB962C8B-B14F-4D97-AF65-F5344CB8AC3E}">
        <p14:creationId xmlns:p14="http://schemas.microsoft.com/office/powerpoint/2010/main" val="20657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DE0E5-59E8-4D93-97AD-45000FD8CD8D}"/>
              </a:ext>
            </a:extLst>
          </p:cNvPr>
          <p:cNvSpPr txBox="1"/>
          <p:nvPr/>
        </p:nvSpPr>
        <p:spPr>
          <a:xfrm>
            <a:off x="399496" y="221941"/>
            <a:ext cx="11144434" cy="4887877"/>
          </a:xfrm>
          <a:prstGeom prst="rect">
            <a:avLst/>
          </a:prstGeom>
          <a:noFill/>
        </p:spPr>
        <p:txBody>
          <a:bodyPr wrap="square" rtlCol="0">
            <a:spAutoFit/>
          </a:bodyPr>
          <a:lstStyle/>
          <a:p>
            <a:pPr>
              <a:lnSpc>
                <a:spcPct val="107000"/>
              </a:lnSpc>
              <a:spcBef>
                <a:spcPts val="1200"/>
              </a:spcBef>
              <a:spcAft>
                <a:spcPts val="1200"/>
              </a:spcAft>
            </a:pPr>
            <a:r>
              <a:rPr lang="en-IN" sz="2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How Does Natural Language Processing Work?</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In natural language processing, human language is separated into fragments so that the grammatical structure of sentences and the meaning of words can be analysed and understood in context. This helps computers read and understand spoken or written text in the same way as humans.</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Here are a few fundamental NLP pre-processing tasks data scientists need to perform before NLP tools can make sense of human language:</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Tokenization: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breaks down text into smaller semantic units or single clauses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Part-of-speech-tagging</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marking up words as nouns, verbs, adjectives, adverbs, pronouns, etc</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Stemming and lemmatization: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standardizing words by reducing them to their root forms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Stop word removal</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filtering out common words that add little or no unique information, for example, prepositions and articles (at, to, a, the).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Only then can NLP tools transform text into something a machine can understand.</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3940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52BA7-9277-47D4-A97F-A8ED369CAD04}"/>
              </a:ext>
            </a:extLst>
          </p:cNvPr>
          <p:cNvSpPr txBox="1"/>
          <p:nvPr/>
        </p:nvSpPr>
        <p:spPr>
          <a:xfrm>
            <a:off x="346229" y="994298"/>
            <a:ext cx="5510074" cy="2308324"/>
          </a:xfrm>
          <a:prstGeom prst="rect">
            <a:avLst/>
          </a:prstGeom>
          <a:noFill/>
        </p:spPr>
        <p:txBody>
          <a:bodyPr wrap="square" rtlCol="0">
            <a:spAutoFit/>
          </a:bodyPr>
          <a:lstStyle/>
          <a:p>
            <a:r>
              <a:rPr lang="en-US" dirty="0"/>
              <a:t>We build our model using Classification Models.</a:t>
            </a:r>
          </a:p>
          <a:p>
            <a:r>
              <a:rPr lang="en-US" dirty="0"/>
              <a:t>Various classifications we used in model building are:</a:t>
            </a:r>
          </a:p>
          <a:p>
            <a:pPr marL="285750" indent="-285750">
              <a:buFont typeface="Wingdings" panose="05000000000000000000" pitchFamily="2" charset="2"/>
              <a:buChar char="Ø"/>
            </a:pPr>
            <a:r>
              <a:rPr lang="en-IN" dirty="0"/>
              <a:t>Logistic Regression</a:t>
            </a:r>
          </a:p>
          <a:p>
            <a:pPr marL="285750" indent="-285750">
              <a:buFont typeface="Wingdings" panose="05000000000000000000" pitchFamily="2" charset="2"/>
              <a:buChar char="Ø"/>
            </a:pPr>
            <a:r>
              <a:rPr lang="en-IN" dirty="0"/>
              <a:t>Random Forest Classifier</a:t>
            </a:r>
          </a:p>
          <a:p>
            <a:pPr marL="285750" indent="-285750">
              <a:buFont typeface="Wingdings" panose="05000000000000000000" pitchFamily="2" charset="2"/>
              <a:buChar char="Ø"/>
            </a:pPr>
            <a:r>
              <a:rPr lang="en-IN" dirty="0"/>
              <a:t>K Nearest Neighbors Model</a:t>
            </a:r>
          </a:p>
          <a:p>
            <a:pPr marL="285750" indent="-285750">
              <a:buFont typeface="Wingdings" panose="05000000000000000000" pitchFamily="2" charset="2"/>
              <a:buChar char="Ø"/>
            </a:pPr>
            <a:r>
              <a:rPr lang="en-IN" dirty="0"/>
              <a:t>Decision Tree Classifier</a:t>
            </a:r>
          </a:p>
          <a:p>
            <a:endParaRPr lang="en-US" dirty="0"/>
          </a:p>
          <a:p>
            <a:endParaRPr lang="en-IN" dirty="0"/>
          </a:p>
        </p:txBody>
      </p:sp>
      <p:pic>
        <p:nvPicPr>
          <p:cNvPr id="2052" name="Picture 4" descr="machine+learning+algorithms+for+e+commerce cheap buy online">
            <a:extLst>
              <a:ext uri="{FF2B5EF4-FFF2-40B4-BE49-F238E27FC236}">
                <a16:creationId xmlns:a16="http://schemas.microsoft.com/office/drawing/2014/main" id="{3175A725-F510-4364-B8C9-CD1F16A2A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9"/>
          <a:stretch/>
        </p:blipFill>
        <p:spPr bwMode="auto">
          <a:xfrm>
            <a:off x="4147368" y="1811046"/>
            <a:ext cx="7458706" cy="444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61FF6C-1321-4FC6-85E5-CA8E225833A7}"/>
              </a:ext>
            </a:extLst>
          </p:cNvPr>
          <p:cNvSpPr txBox="1"/>
          <p:nvPr/>
        </p:nvSpPr>
        <p:spPr>
          <a:xfrm>
            <a:off x="346229" y="230819"/>
            <a:ext cx="397719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Model Building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a:extLst>
              <a:ext uri="{FF2B5EF4-FFF2-40B4-BE49-F238E27FC236}">
                <a16:creationId xmlns:a16="http://schemas.microsoft.com/office/drawing/2014/main" id="{61F0F4EA-E871-4754-9852-24D34E80A603}"/>
              </a:ext>
            </a:extLst>
          </p:cNvPr>
          <p:cNvSpPr>
            <a:spLocks noGrp="1"/>
          </p:cNvSpPr>
          <p:nvPr>
            <p:ph type="sldNum" sz="quarter" idx="12"/>
          </p:nvPr>
        </p:nvSpPr>
        <p:spPr/>
        <p:txBody>
          <a:bodyPr/>
          <a:lstStyle/>
          <a:p>
            <a:fld id="{962F8359-B0FF-45A1-9DD7-72C85E13A554}" type="slidenum">
              <a:rPr lang="en-IN" smtClean="0"/>
              <a:t>11</a:t>
            </a:fld>
            <a:endParaRPr lang="en-IN"/>
          </a:p>
        </p:txBody>
      </p:sp>
    </p:spTree>
    <p:extLst>
      <p:ext uri="{BB962C8B-B14F-4D97-AF65-F5344CB8AC3E}">
        <p14:creationId xmlns:p14="http://schemas.microsoft.com/office/powerpoint/2010/main" val="355763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DC34F-73EA-4CA6-AA25-C183E1B1FB50}"/>
              </a:ext>
            </a:extLst>
          </p:cNvPr>
          <p:cNvSpPr txBox="1"/>
          <p:nvPr/>
        </p:nvSpPr>
        <p:spPr>
          <a:xfrm>
            <a:off x="196788" y="136525"/>
            <a:ext cx="11841332" cy="7320979"/>
          </a:xfrm>
          <a:prstGeom prst="rect">
            <a:avLst/>
          </a:prstGeom>
          <a:noFill/>
        </p:spPr>
        <p:txBody>
          <a:bodyPr wrap="square" rtlCol="0">
            <a:spAutoFit/>
          </a:bodyPr>
          <a:lstStyle/>
          <a:p>
            <a:pPr>
              <a:lnSpc>
                <a:spcPct val="115000"/>
              </a:lnSpc>
              <a:spcBef>
                <a:spcPts val="300"/>
              </a:spcBef>
              <a:spcAft>
                <a:spcPts val="800"/>
              </a:spcAft>
            </a:pPr>
            <a:r>
              <a:rPr lang="en-IN" sz="28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Logistic regression</a:t>
            </a:r>
            <a:endParaRPr lang="en-IN" sz="28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300"/>
              </a:spcBef>
              <a:spcAft>
                <a:spcPts val="800"/>
              </a:spcAft>
            </a:pPr>
            <a:r>
              <a:rPr lang="en-IN" sz="1600" dirty="0">
                <a:effectLst/>
                <a:latin typeface="Arial" panose="020B0604020202020204" pitchFamily="34" charset="0"/>
                <a:ea typeface="Times New Roman" panose="02020603050405020304" pitchFamily="18" charset="0"/>
                <a:cs typeface="Times New Roman" panose="02020603050405020304" pitchFamily="18" charset="0"/>
              </a:rPr>
              <a:t>Logistic regression is a statistical analysis method used to predict a data value based on prior observations of a </a:t>
            </a:r>
            <a:r>
              <a:rPr lang="en-IN" sz="1600" strike="noStrike" dirty="0">
                <a:effectLst/>
                <a:latin typeface="Arial" panose="020B0604020202020204" pitchFamily="34" charset="0"/>
                <a:ea typeface="Times New Roman" panose="02020603050405020304" pitchFamily="18" charset="0"/>
                <a:cs typeface="Times New Roman" panose="02020603050405020304" pitchFamily="18" charset="0"/>
              </a:rPr>
              <a:t>dataset</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 Logistic regression has become an important tool in the discipline of </a:t>
            </a:r>
            <a:r>
              <a:rPr lang="en-IN" sz="1600" strike="noStrike" dirty="0">
                <a:effectLst/>
                <a:latin typeface="Arial" panose="020B0604020202020204" pitchFamily="34" charset="0"/>
                <a:ea typeface="Times New Roman" panose="02020603050405020304" pitchFamily="18" charset="0"/>
                <a:cs typeface="Times New Roman" panose="02020603050405020304" pitchFamily="18" charset="0"/>
              </a:rPr>
              <a:t>machine learning</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 The approach allows an </a:t>
            </a:r>
            <a:r>
              <a:rPr lang="en-IN" sz="1600" strike="noStrike" dirty="0">
                <a:effectLst/>
                <a:latin typeface="Arial" panose="020B0604020202020204" pitchFamily="34" charset="0"/>
                <a:ea typeface="Times New Roman" panose="02020603050405020304" pitchFamily="18" charset="0"/>
                <a:cs typeface="Times New Roman" panose="02020603050405020304" pitchFamily="18" charset="0"/>
              </a:rPr>
              <a:t>algorithm</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 being used in a machine learning application to classify incoming data based on historical data. As more relevant data comes in, the algorithm should get better at predicting classifications within data sets. Logistic regression can also play a role in data preparation activities by allowing data sets to be put into specifically predefined buckets during the extract, transform, load (</a:t>
            </a:r>
            <a:r>
              <a:rPr lang="en-IN" sz="1600" strike="noStrike" dirty="0">
                <a:effectLst/>
                <a:latin typeface="Arial" panose="020B0604020202020204" pitchFamily="34" charset="0"/>
                <a:ea typeface="Times New Roman" panose="02020603050405020304" pitchFamily="18" charset="0"/>
                <a:cs typeface="Times New Roman" panose="02020603050405020304" pitchFamily="18" charset="0"/>
              </a:rPr>
              <a:t>ETL) </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process in order to stage the information for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US" sz="2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Random Forest Classifier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 Forest is an example of ensemble learning, in which we combine multiple machine learning algorithms to obtain better predictive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Why the name “Random”?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Two key concepts that give it the name random: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tabLst>
                <a:tab pos="457200" algn="l"/>
              </a:tabLs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random sampling of training data set when building trees.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tabLst>
                <a:tab pos="457200" algn="l"/>
              </a:tabLs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 subsets of features considered when splitting nodes.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technique known as bagging is used to create an ensemble of trees where multiple training sets are generated with replacement.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bagging technique, a data set is divided into </a:t>
            </a:r>
            <a:r>
              <a:rPr lang="en-IN"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samples using randomized sampling. Then, using a single learning algorithm a model is built on all samples. Later, the resultant predictions are combined using voting or averaging in parallel.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US" sz="1400" i="0" dirty="0">
              <a:effectLst/>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C129AD9-0992-47C8-99AC-BDD120447EB6}"/>
              </a:ext>
            </a:extLst>
          </p:cNvPr>
          <p:cNvSpPr>
            <a:spLocks noGrp="1"/>
          </p:cNvSpPr>
          <p:nvPr>
            <p:ph type="sldNum" sz="quarter" idx="12"/>
          </p:nvPr>
        </p:nvSpPr>
        <p:spPr/>
        <p:txBody>
          <a:bodyPr/>
          <a:lstStyle/>
          <a:p>
            <a:fld id="{962F8359-B0FF-45A1-9DD7-72C85E13A554}" type="slidenum">
              <a:rPr lang="en-IN" smtClean="0"/>
              <a:t>12</a:t>
            </a:fld>
            <a:endParaRPr lang="en-IN"/>
          </a:p>
        </p:txBody>
      </p:sp>
    </p:spTree>
    <p:extLst>
      <p:ext uri="{BB962C8B-B14F-4D97-AF65-F5344CB8AC3E}">
        <p14:creationId xmlns:p14="http://schemas.microsoft.com/office/powerpoint/2010/main" val="408913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8B2C2-2312-414D-B085-357003E47F07}"/>
              </a:ext>
            </a:extLst>
          </p:cNvPr>
          <p:cNvSpPr txBox="1"/>
          <p:nvPr/>
        </p:nvSpPr>
        <p:spPr>
          <a:xfrm>
            <a:off x="257453" y="257453"/>
            <a:ext cx="10768613" cy="5708742"/>
          </a:xfrm>
          <a:prstGeom prst="rect">
            <a:avLst/>
          </a:prstGeom>
          <a:noFill/>
        </p:spPr>
        <p:txBody>
          <a:bodyPr wrap="square" rtlCol="0">
            <a:spAutoFit/>
          </a:bodyPr>
          <a:lstStyle/>
          <a:p>
            <a:pPr algn="just">
              <a:lnSpc>
                <a:spcPct val="115000"/>
              </a:lnSpc>
              <a:spcBef>
                <a:spcPts val="300"/>
              </a:spcBef>
              <a:spcAft>
                <a:spcPts val="800"/>
              </a:spcAft>
            </a:pPr>
            <a:r>
              <a:rPr lang="en-IN" sz="2800" b="1"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k-Nearest Neighbors (KNN)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k-nearest </a:t>
            </a:r>
            <a:r>
              <a:rPr lang="en-IN"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neighbors</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300"/>
              </a:spcBef>
              <a:spcAft>
                <a:spcPts val="800"/>
              </a:spcAft>
            </a:pPr>
            <a:endParaRPr lang="en-IN" sz="18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Bef>
                <a:spcPts val="300"/>
              </a:spcBef>
              <a:spcAft>
                <a:spcPts val="800"/>
              </a:spcAft>
            </a:pPr>
            <a:r>
              <a:rPr lang="en-IN" sz="28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Decision Tree Classifier</a:t>
            </a:r>
            <a:endParaRPr lang="en-IN" sz="2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pPr>
            <a:r>
              <a:rPr lang="en-IN" sz="1800" dirty="0">
                <a:solidFill>
                  <a:srgbClr val="000000"/>
                </a:solidFill>
                <a:effectLst/>
                <a:latin typeface="Arial" panose="020B0604020202020204" pitchFamily="34" charset="0"/>
                <a:ea typeface="Times New Roman" panose="02020603050405020304" pitchFamily="18" charset="0"/>
              </a:rPr>
              <a:t>Decision Tree algorithm belongs to the family of supervised learning algorithms. Unlike other supervised learning algorithms, the decision tree algorithm can be used for solving regression and classification problems too.</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Arial" panose="020B0604020202020204" pitchFamily="34" charset="0"/>
                <a:ea typeface="Times New Roman" panose="02020603050405020304" pitchFamily="18" charset="0"/>
              </a:rPr>
              <a:t>The goal of using a Decision Tree is to create a training model that can use to predict the class or value of the target variable by learning simple decision rules inferred from prior data (training data).</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IN" sz="1800" dirty="0">
                <a:solidFill>
                  <a:srgbClr val="000000"/>
                </a:solidFill>
                <a:effectLst/>
                <a:latin typeface="Arial" panose="020B0604020202020204" pitchFamily="34" charset="0"/>
                <a:ea typeface="Times New Roman" panose="02020603050405020304" pitchFamily="18" charset="0"/>
              </a:rPr>
              <a:t>In Decision Trees, for predicting a class label for a record we start from the root of the tree. We compare the values of the root attribute with the record’s attribute. On the basis of comparison, we follow the branch corresponding to that value and jump to the next node.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7271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6416E-0619-4484-BDC9-33609E4729F9}"/>
              </a:ext>
            </a:extLst>
          </p:cNvPr>
          <p:cNvSpPr txBox="1"/>
          <p:nvPr/>
        </p:nvSpPr>
        <p:spPr>
          <a:xfrm>
            <a:off x="298881" y="1171852"/>
            <a:ext cx="11594237" cy="1631216"/>
          </a:xfrm>
          <a:prstGeom prst="rect">
            <a:avLst/>
          </a:prstGeom>
          <a:noFill/>
        </p:spPr>
        <p:txBody>
          <a:bodyPr wrap="square" rtlCol="0">
            <a:spAutoFit/>
          </a:bodyPr>
          <a:lstStyle/>
          <a:p>
            <a:pPr algn="just"/>
            <a:r>
              <a:rPr lang="en-US" sz="2000" b="0" i="0" dirty="0">
                <a:solidFill>
                  <a:srgbClr val="333333"/>
                </a:solidFill>
                <a:effectLst/>
                <a:ea typeface="Arial Unicode MS" panose="020B0604020202020204" pitchFamily="34" charset="-128"/>
                <a:cs typeface="Arial Unicode MS" panose="020B0604020202020204" pitchFamily="34" charset="-128"/>
              </a:rPr>
              <a:t>Now the next step is to train the model, in this step we train our model to improve its performance for better outcome of the problem.</a:t>
            </a:r>
          </a:p>
          <a:p>
            <a:pPr algn="just"/>
            <a:r>
              <a:rPr lang="en-US" sz="2000" b="0" i="0" dirty="0">
                <a:solidFill>
                  <a:srgbClr val="333333"/>
                </a:solidFill>
                <a:effectLst/>
                <a:ea typeface="Arial Unicode MS" panose="020B0604020202020204" pitchFamily="34" charset="-128"/>
                <a:cs typeface="Arial Unicode MS" panose="020B0604020202020204" pitchFamily="34" charset="-128"/>
              </a:rPr>
              <a:t>We use datasets to train the model using various machine learning algorithms. Training a model is required so that it can understand the various patterns, rules, and, features.</a:t>
            </a:r>
          </a:p>
          <a:p>
            <a:pPr algn="just"/>
            <a:endParaRPr lang="en-US" sz="2000" dirty="0">
              <a:solidFill>
                <a:srgbClr val="333333"/>
              </a:solidFill>
              <a:ea typeface="Arial Unicode MS" panose="020B0604020202020204" pitchFamily="34" charset="-128"/>
              <a:cs typeface="Arial Unicode MS" panose="020B0604020202020204" pitchFamily="34" charset="-128"/>
            </a:endParaRPr>
          </a:p>
        </p:txBody>
      </p:sp>
      <p:sp>
        <p:nvSpPr>
          <p:cNvPr id="3" name="TextBox 2">
            <a:extLst>
              <a:ext uri="{FF2B5EF4-FFF2-40B4-BE49-F238E27FC236}">
                <a16:creationId xmlns:a16="http://schemas.microsoft.com/office/drawing/2014/main" id="{E2F7F7FB-F668-46CA-95F5-16141B998325}"/>
              </a:ext>
            </a:extLst>
          </p:cNvPr>
          <p:cNvSpPr txBox="1"/>
          <p:nvPr/>
        </p:nvSpPr>
        <p:spPr>
          <a:xfrm>
            <a:off x="346229" y="461639"/>
            <a:ext cx="3799643" cy="584775"/>
          </a:xfrm>
          <a:prstGeom prst="rect">
            <a:avLst/>
          </a:prstGeom>
          <a:noFill/>
        </p:spPr>
        <p:txBody>
          <a:bodyPr wrap="square" rtlCol="0">
            <a:spAutoFit/>
          </a:bodyPr>
          <a:lstStyle/>
          <a:p>
            <a:r>
              <a:rPr lang="en-US" sz="3200" b="1" i="0" u="sng" dirty="0">
                <a:effectLst/>
                <a:latin typeface="Arial Unicode MS" panose="020B0604020202020204" pitchFamily="34" charset="-128"/>
                <a:ea typeface="Arial Unicode MS" panose="020B0604020202020204" pitchFamily="34" charset="-128"/>
                <a:cs typeface="Arial Unicode MS" panose="020B0604020202020204" pitchFamily="34" charset="-128"/>
              </a:rPr>
              <a:t>Train Model</a:t>
            </a:r>
          </a:p>
        </p:txBody>
      </p:sp>
      <p:sp>
        <p:nvSpPr>
          <p:cNvPr id="4" name="TextBox 3">
            <a:extLst>
              <a:ext uri="{FF2B5EF4-FFF2-40B4-BE49-F238E27FC236}">
                <a16:creationId xmlns:a16="http://schemas.microsoft.com/office/drawing/2014/main" id="{665091EB-0B80-4DF1-AD61-B91E9AB66209}"/>
              </a:ext>
            </a:extLst>
          </p:cNvPr>
          <p:cNvSpPr txBox="1"/>
          <p:nvPr/>
        </p:nvSpPr>
        <p:spPr>
          <a:xfrm>
            <a:off x="298880" y="3747156"/>
            <a:ext cx="11594237" cy="1938992"/>
          </a:xfrm>
          <a:prstGeom prst="rect">
            <a:avLst/>
          </a:prstGeom>
          <a:noFill/>
        </p:spPr>
        <p:txBody>
          <a:bodyPr wrap="square" rtlCol="0">
            <a:spAutoFit/>
          </a:bodyPr>
          <a:lstStyle/>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Once our machine learning model has been trained on a given dataset, then we test the model. In this step, we check for the accuracy of our model by providing a test dataset to it.</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Testing the model determines the percentage accuracy of the model as per the requirement of project or problem.</a:t>
            </a:r>
          </a:p>
          <a:p>
            <a:pPr algn="just"/>
            <a:endPar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5" name="TextBox 4">
            <a:extLst>
              <a:ext uri="{FF2B5EF4-FFF2-40B4-BE49-F238E27FC236}">
                <a16:creationId xmlns:a16="http://schemas.microsoft.com/office/drawing/2014/main" id="{32DCF8C8-1D64-492D-9FEB-F10CE45A3D1E}"/>
              </a:ext>
            </a:extLst>
          </p:cNvPr>
          <p:cNvSpPr txBox="1"/>
          <p:nvPr/>
        </p:nvSpPr>
        <p:spPr>
          <a:xfrm>
            <a:off x="298881" y="2974032"/>
            <a:ext cx="2556769"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Test </a:t>
            </a:r>
            <a:r>
              <a:rPr lang="en-US" sz="3200" b="1" u="sng"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odel</a:t>
            </a:r>
          </a:p>
        </p:txBody>
      </p:sp>
      <p:sp>
        <p:nvSpPr>
          <p:cNvPr id="6" name="Slide Number Placeholder 5">
            <a:extLst>
              <a:ext uri="{FF2B5EF4-FFF2-40B4-BE49-F238E27FC236}">
                <a16:creationId xmlns:a16="http://schemas.microsoft.com/office/drawing/2014/main" id="{16482BC2-CB9C-41DB-A018-3FF3250229DB}"/>
              </a:ext>
            </a:extLst>
          </p:cNvPr>
          <p:cNvSpPr>
            <a:spLocks noGrp="1"/>
          </p:cNvSpPr>
          <p:nvPr>
            <p:ph type="sldNum" sz="quarter" idx="12"/>
          </p:nvPr>
        </p:nvSpPr>
        <p:spPr/>
        <p:txBody>
          <a:bodyPr/>
          <a:lstStyle/>
          <a:p>
            <a:fld id="{962F8359-B0FF-45A1-9DD7-72C85E13A554}" type="slidenum">
              <a:rPr lang="en-IN" smtClean="0"/>
              <a:t>14</a:t>
            </a:fld>
            <a:endParaRPr lang="en-IN"/>
          </a:p>
        </p:txBody>
      </p:sp>
    </p:spTree>
    <p:extLst>
      <p:ext uri="{BB962C8B-B14F-4D97-AF65-F5344CB8AC3E}">
        <p14:creationId xmlns:p14="http://schemas.microsoft.com/office/powerpoint/2010/main" val="363983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B72E7-74CC-4391-94DF-11E7C15406C4}"/>
              </a:ext>
            </a:extLst>
          </p:cNvPr>
          <p:cNvSpPr txBox="1"/>
          <p:nvPr/>
        </p:nvSpPr>
        <p:spPr>
          <a:xfrm>
            <a:off x="435006" y="328474"/>
            <a:ext cx="11523215" cy="7397923"/>
          </a:xfrm>
          <a:prstGeom prst="rect">
            <a:avLst/>
          </a:prstGeom>
          <a:noFill/>
        </p:spPr>
        <p:txBody>
          <a:bodyPr wrap="square" rtlCol="0">
            <a:spAutoFit/>
          </a:bodyPr>
          <a:lstStyle/>
          <a:p>
            <a:pPr>
              <a:lnSpc>
                <a:spcPct val="115000"/>
              </a:lnSpc>
              <a:spcAft>
                <a:spcPts val="800"/>
              </a:spcAft>
            </a:pPr>
            <a:r>
              <a:rPr lang="en-IN" sz="28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Metrics: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order to be able to evaluate the performance of each algorithm, several metrics are defined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Confusion Matrix</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very informative performance measures for classification tasks.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Ci,j</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 element of matrix tells how many of items with label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are classified as label j. Ideally we are looking for diagonal Confusion matrix where no item is miss-classified. The matrix in Figure 1 is a good representation for our binary classification. Positive (P) represents toxic label and n (negative) represents non-toxic label.</a:t>
            </a:r>
          </a:p>
          <a:p>
            <a:pPr>
              <a:lnSpc>
                <a:spcPct val="115000"/>
              </a:lnSpc>
              <a:spcAft>
                <a:spcPts val="800"/>
              </a:spcAft>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Elements of confusion matrix; P (positive) represents toxic label and n (negative) represents non-toxic label.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D2CA9C7-0D59-4B85-8630-8514B4927F9D}"/>
              </a:ext>
            </a:extLst>
          </p:cNvPr>
          <p:cNvPicPr>
            <a:picLocks noChangeAspect="1"/>
          </p:cNvPicPr>
          <p:nvPr/>
        </p:nvPicPr>
        <p:blipFill>
          <a:blip r:embed="rId2"/>
          <a:stretch>
            <a:fillRect/>
          </a:stretch>
        </p:blipFill>
        <p:spPr>
          <a:xfrm>
            <a:off x="3026059" y="2896691"/>
            <a:ext cx="4759658" cy="3016841"/>
          </a:xfrm>
          <a:prstGeom prst="rect">
            <a:avLst/>
          </a:prstGeom>
        </p:spPr>
      </p:pic>
    </p:spTree>
    <p:extLst>
      <p:ext uri="{BB962C8B-B14F-4D97-AF65-F5344CB8AC3E}">
        <p14:creationId xmlns:p14="http://schemas.microsoft.com/office/powerpoint/2010/main" val="96005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20CA-54EE-4953-A9B0-02C23B093E34}"/>
              </a:ext>
            </a:extLst>
          </p:cNvPr>
          <p:cNvSpPr txBox="1"/>
          <p:nvPr/>
        </p:nvSpPr>
        <p:spPr>
          <a:xfrm>
            <a:off x="328473" y="275829"/>
            <a:ext cx="11700769" cy="5885201"/>
          </a:xfrm>
          <a:prstGeom prst="rect">
            <a:avLst/>
          </a:prstGeom>
          <a:noFill/>
        </p:spPr>
        <p:txBody>
          <a:bodyPr wrap="square" rtlCol="0">
            <a:spAutoFit/>
          </a:bodyPr>
          <a:lstStyle/>
          <a:p>
            <a:pPr>
              <a:lnSpc>
                <a:spcPct val="115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Accuracy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metric measures how many of the comments are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labeled</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correctly. However, in our data set, where most of comments are not toxic, regardless of performance of model, a high accuracy was achieved.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pPr>
              <a:lnSpc>
                <a:spcPct val="115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Precision and Recall</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Precision and recall in were designed to measure the model performance in its ability to correctly classify the toxic comments. Precision explains what fraction of toxic classified comments are truly toxic, and Recall measures what fraction of toxic comments are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labeled</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correctly.</a:t>
            </a:r>
          </a:p>
          <a:p>
            <a:pPr>
              <a:lnSpc>
                <a:spcPct val="115000"/>
              </a:lnSpc>
              <a:spcAft>
                <a:spcPts val="800"/>
              </a:spcAft>
            </a:pPr>
            <a:endPar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en-IN"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 Score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Both Precision and Recall are important for checking the performance of the model. However, implementing a more advanced metric that combines both Precision and Recall together is quite informative and applicable. In this equation, setting β = 1 leads equation to return harmonic mean of Precision and Recall.</a:t>
            </a:r>
          </a:p>
          <a:p>
            <a:pPr>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6D4A23BD-1AC6-437A-84D0-1B4E7C24F39A}"/>
              </a:ext>
            </a:extLst>
          </p:cNvPr>
          <p:cNvPicPr>
            <a:picLocks noChangeAspect="1"/>
          </p:cNvPicPr>
          <p:nvPr/>
        </p:nvPicPr>
        <p:blipFill>
          <a:blip r:embed="rId2"/>
          <a:stretch>
            <a:fillRect/>
          </a:stretch>
        </p:blipFill>
        <p:spPr>
          <a:xfrm>
            <a:off x="4165341" y="1461372"/>
            <a:ext cx="2219547" cy="492191"/>
          </a:xfrm>
          <a:prstGeom prst="rect">
            <a:avLst/>
          </a:prstGeom>
        </p:spPr>
      </p:pic>
      <p:pic>
        <p:nvPicPr>
          <p:cNvPr id="4" name="Picture 3">
            <a:extLst>
              <a:ext uri="{FF2B5EF4-FFF2-40B4-BE49-F238E27FC236}">
                <a16:creationId xmlns:a16="http://schemas.microsoft.com/office/drawing/2014/main" id="{51BC56AA-E1CC-4623-8037-6ED7DB4943F9}"/>
              </a:ext>
            </a:extLst>
          </p:cNvPr>
          <p:cNvPicPr>
            <a:picLocks noChangeAspect="1"/>
          </p:cNvPicPr>
          <p:nvPr/>
        </p:nvPicPr>
        <p:blipFill>
          <a:blip r:embed="rId3"/>
          <a:stretch>
            <a:fillRect/>
          </a:stretch>
        </p:blipFill>
        <p:spPr>
          <a:xfrm>
            <a:off x="4165341" y="3464364"/>
            <a:ext cx="3456305" cy="563880"/>
          </a:xfrm>
          <a:prstGeom prst="rect">
            <a:avLst/>
          </a:prstGeom>
        </p:spPr>
      </p:pic>
      <p:pic>
        <p:nvPicPr>
          <p:cNvPr id="5" name="Picture 4">
            <a:extLst>
              <a:ext uri="{FF2B5EF4-FFF2-40B4-BE49-F238E27FC236}">
                <a16:creationId xmlns:a16="http://schemas.microsoft.com/office/drawing/2014/main" id="{478B69DF-5715-42EB-996E-3BA538E2B816}"/>
              </a:ext>
            </a:extLst>
          </p:cNvPr>
          <p:cNvPicPr>
            <a:picLocks noChangeAspect="1"/>
          </p:cNvPicPr>
          <p:nvPr/>
        </p:nvPicPr>
        <p:blipFill>
          <a:blip r:embed="rId4"/>
          <a:stretch>
            <a:fillRect/>
          </a:stretch>
        </p:blipFill>
        <p:spPr>
          <a:xfrm>
            <a:off x="3672840" y="5366406"/>
            <a:ext cx="4846320" cy="911860"/>
          </a:xfrm>
          <a:prstGeom prst="rect">
            <a:avLst/>
          </a:prstGeom>
        </p:spPr>
      </p:pic>
    </p:spTree>
    <p:extLst>
      <p:ext uri="{BB962C8B-B14F-4D97-AF65-F5344CB8AC3E}">
        <p14:creationId xmlns:p14="http://schemas.microsoft.com/office/powerpoint/2010/main" val="141506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07D1-0FD8-4EFD-B3F6-66DCD3397681}"/>
              </a:ext>
            </a:extLst>
          </p:cNvPr>
          <p:cNvSpPr txBox="1"/>
          <p:nvPr/>
        </p:nvSpPr>
        <p:spPr>
          <a:xfrm>
            <a:off x="408374" y="1065320"/>
            <a:ext cx="11487704" cy="2246769"/>
          </a:xfrm>
          <a:prstGeom prst="rect">
            <a:avLst/>
          </a:prstGeom>
          <a:noFill/>
        </p:spPr>
        <p:txBody>
          <a:bodyPr wrap="square" rtlCol="0">
            <a:spAutoFit/>
          </a:bodyPr>
          <a:lstStyle/>
          <a:p>
            <a:pPr algn="just"/>
            <a:r>
              <a:rPr lang="en-US" sz="2000" b="0" i="0" dirty="0">
                <a:effectLst/>
                <a:ea typeface="Arial Unicode MS" panose="020B0604020202020204" pitchFamily="34" charset="-128"/>
                <a:cs typeface="Arial Unicode MS" panose="020B0604020202020204" pitchFamily="34" charset="-128"/>
              </a:rPr>
              <a:t>The last step of machine learning life cycle is deployment, where we deploy the model in the real-world system.</a:t>
            </a:r>
          </a:p>
          <a:p>
            <a:pPr algn="just"/>
            <a:r>
              <a:rPr lang="en-US" sz="2000" b="0" i="0" dirty="0">
                <a:effectLst/>
                <a:ea typeface="Arial Unicode MS" panose="020B0604020202020204" pitchFamily="34" charset="-128"/>
                <a:cs typeface="Arial Unicode MS" panose="020B0604020202020204" pitchFamily="34" charset="-128"/>
              </a:rPr>
              <a:t>If the above-prepared model is producing an accurate result as per our requirement with acceptable speed, then we deploy the model in the real system. But before deploying the project, we will check whether it is improving its performance using available data or not. The deployment phase is similar to making the final report for a project.</a:t>
            </a:r>
          </a:p>
          <a:p>
            <a:endParaRPr lang="en-IN" sz="2000" dirty="0"/>
          </a:p>
        </p:txBody>
      </p:sp>
      <p:sp>
        <p:nvSpPr>
          <p:cNvPr id="3" name="TextBox 2">
            <a:extLst>
              <a:ext uri="{FF2B5EF4-FFF2-40B4-BE49-F238E27FC236}">
                <a16:creationId xmlns:a16="http://schemas.microsoft.com/office/drawing/2014/main" id="{A44803C9-90FC-40AE-ACCA-8C61C515DC9C}"/>
              </a:ext>
            </a:extLst>
          </p:cNvPr>
          <p:cNvSpPr txBox="1"/>
          <p:nvPr/>
        </p:nvSpPr>
        <p:spPr>
          <a:xfrm>
            <a:off x="408374" y="346229"/>
            <a:ext cx="2414726"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Deployment</a:t>
            </a:r>
          </a:p>
        </p:txBody>
      </p:sp>
      <p:sp>
        <p:nvSpPr>
          <p:cNvPr id="4" name="Slide Number Placeholder 3">
            <a:extLst>
              <a:ext uri="{FF2B5EF4-FFF2-40B4-BE49-F238E27FC236}">
                <a16:creationId xmlns:a16="http://schemas.microsoft.com/office/drawing/2014/main" id="{A5F5EAFF-10F5-4FF5-8700-5FB1164329D1}"/>
              </a:ext>
            </a:extLst>
          </p:cNvPr>
          <p:cNvSpPr>
            <a:spLocks noGrp="1"/>
          </p:cNvSpPr>
          <p:nvPr>
            <p:ph type="sldNum" sz="quarter" idx="12"/>
          </p:nvPr>
        </p:nvSpPr>
        <p:spPr/>
        <p:txBody>
          <a:bodyPr/>
          <a:lstStyle/>
          <a:p>
            <a:fld id="{962F8359-B0FF-45A1-9DD7-72C85E13A554}" type="slidenum">
              <a:rPr lang="en-IN" smtClean="0"/>
              <a:t>17</a:t>
            </a:fld>
            <a:endParaRPr lang="en-IN"/>
          </a:p>
        </p:txBody>
      </p:sp>
    </p:spTree>
    <p:extLst>
      <p:ext uri="{BB962C8B-B14F-4D97-AF65-F5344CB8AC3E}">
        <p14:creationId xmlns:p14="http://schemas.microsoft.com/office/powerpoint/2010/main" val="294962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5001-A0AE-4733-ADB7-C5103D2A3AE5}"/>
              </a:ext>
            </a:extLst>
          </p:cNvPr>
          <p:cNvSpPr txBox="1"/>
          <p:nvPr/>
        </p:nvSpPr>
        <p:spPr>
          <a:xfrm>
            <a:off x="1838325" y="2644170"/>
            <a:ext cx="8515350" cy="1569660"/>
          </a:xfrm>
          <a:prstGeom prst="rect">
            <a:avLst/>
          </a:prstGeom>
          <a:noFill/>
        </p:spPr>
        <p:txBody>
          <a:bodyPr wrap="square" rtlCol="0">
            <a:spAutoFit/>
          </a:bodyPr>
          <a:lstStyle/>
          <a:p>
            <a:pPr algn="ctr"/>
            <a:r>
              <a:rPr lang="en-US" sz="9600" b="1" dirty="0"/>
              <a:t>THANK YOU</a:t>
            </a:r>
            <a:endParaRPr lang="en-IN" sz="9600" b="1" dirty="0"/>
          </a:p>
        </p:txBody>
      </p:sp>
      <p:sp>
        <p:nvSpPr>
          <p:cNvPr id="3" name="Slide Number Placeholder 2">
            <a:extLst>
              <a:ext uri="{FF2B5EF4-FFF2-40B4-BE49-F238E27FC236}">
                <a16:creationId xmlns:a16="http://schemas.microsoft.com/office/drawing/2014/main" id="{3A493645-D59F-4C34-95C9-7F0466084935}"/>
              </a:ext>
            </a:extLst>
          </p:cNvPr>
          <p:cNvSpPr>
            <a:spLocks noGrp="1"/>
          </p:cNvSpPr>
          <p:nvPr>
            <p:ph type="sldNum" sz="quarter" idx="12"/>
          </p:nvPr>
        </p:nvSpPr>
        <p:spPr/>
        <p:txBody>
          <a:bodyPr/>
          <a:lstStyle/>
          <a:p>
            <a:fld id="{962F8359-B0FF-45A1-9DD7-72C85E13A554}" type="slidenum">
              <a:rPr lang="en-IN" smtClean="0"/>
              <a:t>18</a:t>
            </a:fld>
            <a:endParaRPr lang="en-IN"/>
          </a:p>
        </p:txBody>
      </p:sp>
    </p:spTree>
    <p:extLst>
      <p:ext uri="{BB962C8B-B14F-4D97-AF65-F5344CB8AC3E}">
        <p14:creationId xmlns:p14="http://schemas.microsoft.com/office/powerpoint/2010/main" val="276458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ECAAB-088A-442B-BAFE-D85C247A7D16}"/>
              </a:ext>
            </a:extLst>
          </p:cNvPr>
          <p:cNvSpPr txBox="1"/>
          <p:nvPr/>
        </p:nvSpPr>
        <p:spPr>
          <a:xfrm>
            <a:off x="381739" y="1023677"/>
            <a:ext cx="11354540" cy="4832413"/>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
        <p:nvSpPr>
          <p:cNvPr id="3" name="TextBox 2">
            <a:extLst>
              <a:ext uri="{FF2B5EF4-FFF2-40B4-BE49-F238E27FC236}">
                <a16:creationId xmlns:a16="http://schemas.microsoft.com/office/drawing/2014/main" id="{9BD801EC-B9CE-4C55-B351-D7B4ACBB4ADE}"/>
              </a:ext>
            </a:extLst>
          </p:cNvPr>
          <p:cNvSpPr txBox="1"/>
          <p:nvPr/>
        </p:nvSpPr>
        <p:spPr>
          <a:xfrm>
            <a:off x="381739" y="310719"/>
            <a:ext cx="371086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Problem Statement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CB47C95C-DD9A-4D20-B3DC-20ECB3FB09BD}"/>
              </a:ext>
            </a:extLst>
          </p:cNvPr>
          <p:cNvSpPr>
            <a:spLocks noGrp="1"/>
          </p:cNvSpPr>
          <p:nvPr>
            <p:ph type="sldNum" sz="quarter" idx="12"/>
          </p:nvPr>
        </p:nvSpPr>
        <p:spPr/>
        <p:txBody>
          <a:bodyPr/>
          <a:lstStyle/>
          <a:p>
            <a:fld id="{962F8359-B0FF-45A1-9DD7-72C85E13A554}" type="slidenum">
              <a:rPr lang="en-IN" smtClean="0"/>
              <a:t>2</a:t>
            </a:fld>
            <a:endParaRPr lang="en-IN"/>
          </a:p>
        </p:txBody>
      </p:sp>
    </p:spTree>
    <p:extLst>
      <p:ext uri="{BB962C8B-B14F-4D97-AF65-F5344CB8AC3E}">
        <p14:creationId xmlns:p14="http://schemas.microsoft.com/office/powerpoint/2010/main" val="2801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E99C98-1A66-4059-AB42-7B8FA2421EF1}"/>
              </a:ext>
            </a:extLst>
          </p:cNvPr>
          <p:cNvSpPr txBox="1"/>
          <p:nvPr/>
        </p:nvSpPr>
        <p:spPr>
          <a:xfrm>
            <a:off x="0" y="1562751"/>
            <a:ext cx="3684233" cy="3732497"/>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Gathering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Preparation</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Wrangling</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Analyze Data</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Train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Test the model</a:t>
            </a:r>
          </a:p>
          <a:p>
            <a:pPr marL="800100" lvl="1" indent="-342900">
              <a:lnSpc>
                <a:spcPct val="150000"/>
              </a:lnSpc>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Deployment</a:t>
            </a:r>
          </a:p>
          <a:p>
            <a:pPr marL="342900" indent="-342900">
              <a:lnSpc>
                <a:spcPct val="150000"/>
              </a:lnSpc>
              <a:buFont typeface="Wingdings" panose="05000000000000000000" pitchFamily="2" charset="2"/>
              <a:buChar char="Ø"/>
            </a:pPr>
            <a:endParaRPr lang="en-US" sz="2000"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1028" name="Picture 4" descr="Life cycle of Machine Learning - Javatpoint">
            <a:extLst>
              <a:ext uri="{FF2B5EF4-FFF2-40B4-BE49-F238E27FC236}">
                <a16:creationId xmlns:a16="http://schemas.microsoft.com/office/drawing/2014/main" id="{2E5A69B9-C7C5-4203-A5E2-C007AC00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979" y="1524000"/>
            <a:ext cx="4695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19C804-604D-499F-AA6E-94051AD258D9}"/>
              </a:ext>
            </a:extLst>
          </p:cNvPr>
          <p:cNvSpPr txBox="1"/>
          <p:nvPr/>
        </p:nvSpPr>
        <p:spPr>
          <a:xfrm>
            <a:off x="497150" y="417250"/>
            <a:ext cx="10644326" cy="584775"/>
          </a:xfrm>
          <a:prstGeom prst="rect">
            <a:avLst/>
          </a:prstGeom>
          <a:noFill/>
        </p:spPr>
        <p:txBody>
          <a:bodyPr wrap="square" rtlCol="0">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Steps Involved in Building Machine Learning Project</a:t>
            </a:r>
          </a:p>
        </p:txBody>
      </p:sp>
      <p:sp>
        <p:nvSpPr>
          <p:cNvPr id="4" name="Slide Number Placeholder 3">
            <a:extLst>
              <a:ext uri="{FF2B5EF4-FFF2-40B4-BE49-F238E27FC236}">
                <a16:creationId xmlns:a16="http://schemas.microsoft.com/office/drawing/2014/main" id="{F9B71413-819B-4040-B857-901239FEB671}"/>
              </a:ext>
            </a:extLst>
          </p:cNvPr>
          <p:cNvSpPr>
            <a:spLocks noGrp="1"/>
          </p:cNvSpPr>
          <p:nvPr>
            <p:ph type="sldNum" sz="quarter" idx="12"/>
          </p:nvPr>
        </p:nvSpPr>
        <p:spPr/>
        <p:txBody>
          <a:bodyPr/>
          <a:lstStyle/>
          <a:p>
            <a:fld id="{962F8359-B0FF-45A1-9DD7-72C85E13A554}" type="slidenum">
              <a:rPr lang="en-IN" smtClean="0"/>
              <a:t>3</a:t>
            </a:fld>
            <a:endParaRPr lang="en-IN"/>
          </a:p>
        </p:txBody>
      </p:sp>
    </p:spTree>
    <p:extLst>
      <p:ext uri="{BB962C8B-B14F-4D97-AF65-F5344CB8AC3E}">
        <p14:creationId xmlns:p14="http://schemas.microsoft.com/office/powerpoint/2010/main" val="420394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AF9A-AAAB-4A1C-B224-664F7DA20FE4}"/>
              </a:ext>
            </a:extLst>
          </p:cNvPr>
          <p:cNvSpPr txBox="1"/>
          <p:nvPr/>
        </p:nvSpPr>
        <p:spPr>
          <a:xfrm>
            <a:off x="559294" y="1273945"/>
            <a:ext cx="10857390" cy="1631216"/>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this step, we need to identify the different data sources, as data can be collected from various sources such as files, database, internet, or mobile devices.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rPr>
              <a:t>In our project, we have collected the data from files through available resources and stored in our local storage.</a:t>
            </a:r>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4" name="TextBox 3">
            <a:extLst>
              <a:ext uri="{FF2B5EF4-FFF2-40B4-BE49-F238E27FC236}">
                <a16:creationId xmlns:a16="http://schemas.microsoft.com/office/drawing/2014/main" id="{5D3680DD-EDBC-400C-84B4-9F730E1C6502}"/>
              </a:ext>
            </a:extLst>
          </p:cNvPr>
          <p:cNvSpPr txBox="1"/>
          <p:nvPr/>
        </p:nvSpPr>
        <p:spPr>
          <a:xfrm>
            <a:off x="559294" y="506028"/>
            <a:ext cx="3986073"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Gathering Data</a:t>
            </a:r>
          </a:p>
        </p:txBody>
      </p:sp>
      <p:pic>
        <p:nvPicPr>
          <p:cNvPr id="2052" name="Picture 4" descr="Data Wrangling — Raw to Clean Transformation | by Suraj Gurav | Towards Data  Science">
            <a:extLst>
              <a:ext uri="{FF2B5EF4-FFF2-40B4-BE49-F238E27FC236}">
                <a16:creationId xmlns:a16="http://schemas.microsoft.com/office/drawing/2014/main" id="{5E9255F3-B158-4740-802D-C4B20AA40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89" y="3088303"/>
            <a:ext cx="6553200" cy="35732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EFB563F-8D2C-4758-ACC6-4B3FA1E50F2F}"/>
              </a:ext>
            </a:extLst>
          </p:cNvPr>
          <p:cNvSpPr>
            <a:spLocks noGrp="1"/>
          </p:cNvSpPr>
          <p:nvPr>
            <p:ph type="sldNum" sz="quarter" idx="12"/>
          </p:nvPr>
        </p:nvSpPr>
        <p:spPr/>
        <p:txBody>
          <a:bodyPr/>
          <a:lstStyle/>
          <a:p>
            <a:fld id="{962F8359-B0FF-45A1-9DD7-72C85E13A554}" type="slidenum">
              <a:rPr lang="en-IN" smtClean="0"/>
              <a:t>4</a:t>
            </a:fld>
            <a:endParaRPr lang="en-IN"/>
          </a:p>
        </p:txBody>
      </p:sp>
    </p:spTree>
    <p:extLst>
      <p:ext uri="{BB962C8B-B14F-4D97-AF65-F5344CB8AC3E}">
        <p14:creationId xmlns:p14="http://schemas.microsoft.com/office/powerpoint/2010/main" val="287322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37F16-FD88-4ECB-B40A-21867CAB72D3}"/>
              </a:ext>
            </a:extLst>
          </p:cNvPr>
          <p:cNvSpPr txBox="1"/>
          <p:nvPr/>
        </p:nvSpPr>
        <p:spPr>
          <a:xfrm>
            <a:off x="352147" y="1074197"/>
            <a:ext cx="11487705" cy="3477875"/>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After collecting the data, we need to prepare it for further steps. Data preparation is a step where we put our data into a suitable place and prepare it to use in our machine learning training.</a:t>
            </a:r>
          </a:p>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This step can be further divided into two processes: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exploration:</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It is used to understand the nature of data that we have to work with. We need to understand the characteristics, format, and quality of data.</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 better understanding of data leads to an effective outcome. In this, we find Correlations, general trends, and outliers.</a:t>
            </a:r>
          </a:p>
          <a:p>
            <a:pPr marL="342900" indent="-342900">
              <a:buFont typeface="Wingdings" panose="05000000000000000000" pitchFamily="2" charset="2"/>
              <a:buChar char="Ø"/>
            </a:pPr>
            <a:r>
              <a:rPr lang="en-US" sz="2000" b="1" i="0" u="sng"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Data pre-processing:</a:t>
            </a:r>
            <a:b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br>
            <a:r>
              <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Now the next step is preprocessing of data for its analysis.</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6B87D21F-3770-4D7C-91DA-66FB1DDD4E6F}"/>
              </a:ext>
            </a:extLst>
          </p:cNvPr>
          <p:cNvSpPr txBox="1"/>
          <p:nvPr/>
        </p:nvSpPr>
        <p:spPr>
          <a:xfrm>
            <a:off x="352147" y="337351"/>
            <a:ext cx="3281668" cy="584775"/>
          </a:xfrm>
          <a:prstGeom prst="rect">
            <a:avLst/>
          </a:prstGeom>
          <a:noFill/>
        </p:spPr>
        <p:txBody>
          <a:bodyPr wrap="non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Preparation</a:t>
            </a:r>
          </a:p>
        </p:txBody>
      </p:sp>
      <p:pic>
        <p:nvPicPr>
          <p:cNvPr id="3074" name="Picture 2" descr="Data Preparation Process - Data Preprocessing and Data Wrangling">
            <a:extLst>
              <a:ext uri="{FF2B5EF4-FFF2-40B4-BE49-F238E27FC236}">
                <a16:creationId xmlns:a16="http://schemas.microsoft.com/office/drawing/2014/main" id="{6400CC28-AFB5-4F33-AD34-62B22966B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227" y="4463249"/>
            <a:ext cx="721995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751C8C-5E6E-4289-A3CF-A7B2D9DA7720}"/>
              </a:ext>
            </a:extLst>
          </p:cNvPr>
          <p:cNvSpPr>
            <a:spLocks noGrp="1"/>
          </p:cNvSpPr>
          <p:nvPr>
            <p:ph type="sldNum" sz="quarter" idx="12"/>
          </p:nvPr>
        </p:nvSpPr>
        <p:spPr/>
        <p:txBody>
          <a:bodyPr/>
          <a:lstStyle/>
          <a:p>
            <a:fld id="{962F8359-B0FF-45A1-9DD7-72C85E13A554}" type="slidenum">
              <a:rPr lang="en-IN" smtClean="0"/>
              <a:t>5</a:t>
            </a:fld>
            <a:endParaRPr lang="en-IN"/>
          </a:p>
        </p:txBody>
      </p:sp>
    </p:spTree>
    <p:extLst>
      <p:ext uri="{BB962C8B-B14F-4D97-AF65-F5344CB8AC3E}">
        <p14:creationId xmlns:p14="http://schemas.microsoft.com/office/powerpoint/2010/main" val="182247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6BBDA-07C2-46A1-A8C6-3A74086A3619}"/>
              </a:ext>
            </a:extLst>
          </p:cNvPr>
          <p:cNvSpPr txBox="1"/>
          <p:nvPr/>
        </p:nvSpPr>
        <p:spPr>
          <a:xfrm>
            <a:off x="408558" y="798991"/>
            <a:ext cx="11629562" cy="5016758"/>
          </a:xfrm>
          <a:prstGeom prst="rect">
            <a:avLst/>
          </a:prstGeom>
          <a:noFill/>
        </p:spPr>
        <p:txBody>
          <a:bodyPr wrap="square" rtlCol="0">
            <a:spAutoFit/>
          </a:bodyPr>
          <a:lstStyle/>
          <a:p>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not necessary that data we have collected is always of our use as some of the data may not be useful. In real-world applications, collected data may have various issues, including:</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Missing Values</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Duplicate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Invalid data</a:t>
            </a:r>
          </a:p>
          <a:p>
            <a:pPr marL="342900" indent="-342900" algn="just">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Noise</a:t>
            </a:r>
          </a:p>
          <a:p>
            <a:pPr algn="just"/>
            <a:endParaRPr lang="en-US" sz="2000" b="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endParaRP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So, we use various filtering techniques to clean the data.</a:t>
            </a:r>
          </a:p>
          <a:p>
            <a:pPr algn="just"/>
            <a:r>
              <a:rPr lang="en-US" sz="2000" b="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It is mandatory to detect and remove the above issues because it can negatively affect the quality of the outcome.</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B840109A-4806-4160-BA6A-C2497D3062E9}"/>
              </a:ext>
            </a:extLst>
          </p:cNvPr>
          <p:cNvSpPr txBox="1"/>
          <p:nvPr/>
        </p:nvSpPr>
        <p:spPr>
          <a:xfrm>
            <a:off x="408558" y="214216"/>
            <a:ext cx="3302493" cy="584775"/>
          </a:xfrm>
          <a:prstGeom prst="rect">
            <a:avLst/>
          </a:prstGeom>
          <a:noFill/>
        </p:spPr>
        <p:txBody>
          <a:bodyPr wrap="square" rtlCol="0">
            <a:spAutoFit/>
          </a:bodyPr>
          <a:lstStyle/>
          <a:p>
            <a:r>
              <a:rPr lang="en-US" sz="3200" b="1" i="0" u="sng" dirty="0">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Data wrangling</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AutoShape 2" descr="What is Data Wrangling? | Just Understanding Data">
            <a:extLst>
              <a:ext uri="{FF2B5EF4-FFF2-40B4-BE49-F238E27FC236}">
                <a16:creationId xmlns:a16="http://schemas.microsoft.com/office/drawing/2014/main" id="{D2737A2A-EC2C-4874-B32A-F5D2FE22CD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Data Wrangling? | Just Understanding Data">
            <a:extLst>
              <a:ext uri="{FF2B5EF4-FFF2-40B4-BE49-F238E27FC236}">
                <a16:creationId xmlns:a16="http://schemas.microsoft.com/office/drawing/2014/main" id="{81DBB45D-8D68-4F5F-AA66-6C3BED994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983" y="5447023"/>
            <a:ext cx="6063448" cy="11313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84C05F-5A56-4E41-A912-361C82DCAE28}"/>
              </a:ext>
            </a:extLst>
          </p:cNvPr>
          <p:cNvSpPr>
            <a:spLocks noGrp="1"/>
          </p:cNvSpPr>
          <p:nvPr>
            <p:ph type="sldNum" sz="quarter" idx="12"/>
          </p:nvPr>
        </p:nvSpPr>
        <p:spPr/>
        <p:txBody>
          <a:bodyPr/>
          <a:lstStyle/>
          <a:p>
            <a:fld id="{962F8359-B0FF-45A1-9DD7-72C85E13A554}" type="slidenum">
              <a:rPr lang="en-IN" smtClean="0"/>
              <a:t>6</a:t>
            </a:fld>
            <a:endParaRPr lang="en-IN"/>
          </a:p>
        </p:txBody>
      </p:sp>
    </p:spTree>
    <p:extLst>
      <p:ext uri="{BB962C8B-B14F-4D97-AF65-F5344CB8AC3E}">
        <p14:creationId xmlns:p14="http://schemas.microsoft.com/office/powerpoint/2010/main" val="49741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C07F6-5B0B-4B88-9679-5F93BEEEE2A2}"/>
              </a:ext>
            </a:extLst>
          </p:cNvPr>
          <p:cNvSpPr txBox="1"/>
          <p:nvPr/>
        </p:nvSpPr>
        <p:spPr>
          <a:xfrm>
            <a:off x="488273" y="1127465"/>
            <a:ext cx="11594236" cy="3477875"/>
          </a:xfrm>
          <a:prstGeom prst="rect">
            <a:avLst/>
          </a:prstGeom>
          <a:noFill/>
        </p:spPr>
        <p:txBody>
          <a:bodyPr wrap="square" rtlCol="0">
            <a:spAutoFit/>
          </a:bodyPr>
          <a:lstStyle/>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Now the cleaned and prepared data is passed on to the analysis step. This step involves: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Selection of analytical techniques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Building models</a:t>
            </a:r>
          </a:p>
          <a:p>
            <a:pPr marL="342900" indent="-342900">
              <a:buFont typeface="Wingdings" panose="05000000000000000000" pitchFamily="2" charset="2"/>
              <a:buChar char="Ø"/>
            </a:pPr>
            <a:r>
              <a:rPr lang="en-US" sz="2000" i="0"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Review the result</a:t>
            </a: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The aim of this step is to build a machine learning model to analyze the data using various analytical techniques and review the outcome. It starts with the determination of the type of the problems, where we select the machine learning techniques such as Classification, Regression, Cluster analysis, Association, etc. then build the model using prepared data, and evaluate the model.</a:t>
            </a:r>
          </a:p>
          <a:p>
            <a:endParaRPr lang="en-US" sz="2000" dirty="0">
              <a:solidFill>
                <a:srgbClr val="333333"/>
              </a:solidFill>
              <a:latin typeface="Calibri" panose="020F0502020204030204" pitchFamily="34" charset="0"/>
              <a:ea typeface="Arial Unicode MS" panose="020B0604020202020204" pitchFamily="34" charset="-128"/>
              <a:cs typeface="Calibri" panose="020F0502020204030204" pitchFamily="34" charset="0"/>
            </a:endParaRPr>
          </a:p>
          <a:p>
            <a:r>
              <a:rPr lang="en-US" sz="2000" i="0" dirty="0">
                <a:solidFill>
                  <a:srgbClr val="333333"/>
                </a:solidFill>
                <a:effectLst/>
                <a:latin typeface="Calibri" panose="020F0502020204030204" pitchFamily="34" charset="0"/>
                <a:ea typeface="Arial Unicode MS" panose="020B0604020202020204" pitchFamily="34" charset="-128"/>
                <a:cs typeface="Calibri" panose="020F0502020204030204" pitchFamily="34" charset="0"/>
              </a:rPr>
              <a:t>In our project, we used principal component analysis to reduce dimensions in our dataset.</a:t>
            </a:r>
          </a:p>
          <a:p>
            <a:endParaRPr lang="en-IN" sz="2000"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3" name="TextBox 2">
            <a:extLst>
              <a:ext uri="{FF2B5EF4-FFF2-40B4-BE49-F238E27FC236}">
                <a16:creationId xmlns:a16="http://schemas.microsoft.com/office/drawing/2014/main" id="{E56CAC83-FE47-430E-99B1-B0F067017FF8}"/>
              </a:ext>
            </a:extLst>
          </p:cNvPr>
          <p:cNvSpPr txBox="1"/>
          <p:nvPr/>
        </p:nvSpPr>
        <p:spPr>
          <a:xfrm>
            <a:off x="488273" y="372860"/>
            <a:ext cx="4279037" cy="584775"/>
          </a:xfrm>
          <a:prstGeom prst="rect">
            <a:avLst/>
          </a:prstGeom>
          <a:noFill/>
        </p:spPr>
        <p:txBody>
          <a:bodyPr wrap="square" rtlCol="0">
            <a:spAutoFit/>
          </a:bodyPr>
          <a:lstStyle/>
          <a:p>
            <a:r>
              <a:rPr lang="en-US" sz="3200" b="1" i="0" u="sng"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Analyze Data</a:t>
            </a:r>
          </a:p>
        </p:txBody>
      </p:sp>
      <p:sp>
        <p:nvSpPr>
          <p:cNvPr id="4" name="Slide Number Placeholder 3">
            <a:extLst>
              <a:ext uri="{FF2B5EF4-FFF2-40B4-BE49-F238E27FC236}">
                <a16:creationId xmlns:a16="http://schemas.microsoft.com/office/drawing/2014/main" id="{3972162F-9676-40EB-9235-FD6A137973D3}"/>
              </a:ext>
            </a:extLst>
          </p:cNvPr>
          <p:cNvSpPr>
            <a:spLocks noGrp="1"/>
          </p:cNvSpPr>
          <p:nvPr>
            <p:ph type="sldNum" sz="quarter" idx="12"/>
          </p:nvPr>
        </p:nvSpPr>
        <p:spPr/>
        <p:txBody>
          <a:bodyPr/>
          <a:lstStyle/>
          <a:p>
            <a:fld id="{962F8359-B0FF-45A1-9DD7-72C85E13A554}" type="slidenum">
              <a:rPr lang="en-IN" smtClean="0"/>
              <a:t>7</a:t>
            </a:fld>
            <a:endParaRPr lang="en-IN"/>
          </a:p>
        </p:txBody>
      </p:sp>
    </p:spTree>
    <p:extLst>
      <p:ext uri="{BB962C8B-B14F-4D97-AF65-F5344CB8AC3E}">
        <p14:creationId xmlns:p14="http://schemas.microsoft.com/office/powerpoint/2010/main" val="292661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899480-369C-4955-A821-0BBB5C25D7B2}"/>
              </a:ext>
            </a:extLst>
          </p:cNvPr>
          <p:cNvSpPr txBox="1"/>
          <p:nvPr/>
        </p:nvSpPr>
        <p:spPr>
          <a:xfrm>
            <a:off x="254493" y="136525"/>
            <a:ext cx="11683014" cy="707886"/>
          </a:xfrm>
          <a:prstGeom prst="rect">
            <a:avLst/>
          </a:prstGeom>
          <a:noFill/>
        </p:spPr>
        <p:txBody>
          <a:bodyPr wrap="square" rtlCol="0">
            <a:spAutoFit/>
          </a:bodyPr>
          <a:lstStyle/>
          <a:p>
            <a:pPr algn="just"/>
            <a:endParaRPr lang="en-US" sz="2000" i="0" dirty="0">
              <a:effectLst/>
              <a:latin typeface="Calibri" panose="020F0502020204030204" pitchFamily="34" charset="0"/>
              <a:ea typeface="Arial Unicode MS" panose="020B0604020202020204" pitchFamily="34" charset="-128"/>
              <a:cs typeface="Calibri" panose="020F0502020204030204" pitchFamily="34" charset="0"/>
            </a:endParaRPr>
          </a:p>
          <a:p>
            <a:endParaRPr lang="en-IN"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lide Number Placeholder 2">
            <a:extLst>
              <a:ext uri="{FF2B5EF4-FFF2-40B4-BE49-F238E27FC236}">
                <a16:creationId xmlns:a16="http://schemas.microsoft.com/office/drawing/2014/main" id="{17B46435-95A1-425D-A14E-FAEECCCBD6B3}"/>
              </a:ext>
            </a:extLst>
          </p:cNvPr>
          <p:cNvSpPr>
            <a:spLocks noGrp="1"/>
          </p:cNvSpPr>
          <p:nvPr>
            <p:ph type="sldNum" sz="quarter" idx="12"/>
          </p:nvPr>
        </p:nvSpPr>
        <p:spPr/>
        <p:txBody>
          <a:bodyPr/>
          <a:lstStyle/>
          <a:p>
            <a:fld id="{962F8359-B0FF-45A1-9DD7-72C85E13A554}" type="slidenum">
              <a:rPr lang="en-IN" smtClean="0"/>
              <a:t>8</a:t>
            </a:fld>
            <a:endParaRPr lang="en-IN"/>
          </a:p>
        </p:txBody>
      </p:sp>
      <p:sp>
        <p:nvSpPr>
          <p:cNvPr id="4" name="TextBox 3">
            <a:extLst>
              <a:ext uri="{FF2B5EF4-FFF2-40B4-BE49-F238E27FC236}">
                <a16:creationId xmlns:a16="http://schemas.microsoft.com/office/drawing/2014/main" id="{BC75B7F6-484E-4996-B20B-D6216782A8CC}"/>
              </a:ext>
            </a:extLst>
          </p:cNvPr>
          <p:cNvSpPr txBox="1"/>
          <p:nvPr/>
        </p:nvSpPr>
        <p:spPr>
          <a:xfrm>
            <a:off x="254493" y="266330"/>
            <a:ext cx="11756994" cy="6284156"/>
          </a:xfrm>
          <a:prstGeom prst="rect">
            <a:avLst/>
          </a:prstGeom>
          <a:noFill/>
        </p:spPr>
        <p:txBody>
          <a:bodyPr wrap="square" rtlCol="0">
            <a:spAutoFit/>
          </a:bodyPr>
          <a:lstStyle/>
          <a:p>
            <a:pPr>
              <a:lnSpc>
                <a:spcPct val="107000"/>
              </a:lnSpc>
              <a:spcBef>
                <a:spcPts val="1200"/>
              </a:spcBef>
              <a:spcAft>
                <a:spcPts val="1200"/>
              </a:spcAft>
            </a:pPr>
            <a:r>
              <a:rPr lang="en-IN" sz="2800" b="1"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Natural Language Processing (NLP)</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Natural Language Processing (NLP) is a subfield of artificial intelligence (AI). It helps machines process and understand the human language so that they can automatically perform repetitive tasks. Examples include machine translation, summarization, ticket classification, and spell check.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the main reasons natural language processing is so critical to businesses is that it can be used to analyse large volumes of text data, like social media comments, customer support tickets, online reviews, news reports, and more.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this business data contains a wealth of valuable insights, and NLP can quickly help businesses discover what those insights are.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does this by helping machines make sense of human language in a faster, more accurate, and more consistent way than human agents.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NLP tools process data in real time, 24/7, and apply the same criteria to all your data, so you can ensure the results you receive are accurate – and not riddled with inconsistencies.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Once NLP tools can understand what a piece of text is about, and even measure things like sentiment, businesses can start to prioritize and organize their data in a way that suits their needs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48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AE2CC-A1B5-4876-865F-EA68D3D1A436}"/>
              </a:ext>
            </a:extLst>
          </p:cNvPr>
          <p:cNvSpPr txBox="1"/>
          <p:nvPr/>
        </p:nvSpPr>
        <p:spPr>
          <a:xfrm>
            <a:off x="319597" y="239697"/>
            <a:ext cx="11265762" cy="5262338"/>
          </a:xfrm>
          <a:prstGeom prst="rect">
            <a:avLst/>
          </a:prstGeom>
          <a:noFill/>
        </p:spPr>
        <p:txBody>
          <a:bodyPr wrap="square" rtlCol="0">
            <a:spAutoFit/>
          </a:bodyPr>
          <a:lstStyle/>
          <a:p>
            <a:pPr>
              <a:lnSpc>
                <a:spcPct val="107000"/>
              </a:lnSpc>
              <a:spcBef>
                <a:spcPts val="200"/>
              </a:spcBef>
            </a:pPr>
            <a:r>
              <a:rPr lang="en-IN" sz="2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Challenges of NLP</a:t>
            </a:r>
          </a:p>
          <a:p>
            <a:endParaRPr lang="en-IN" sz="28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While there are many </a:t>
            </a:r>
            <a:r>
              <a:rPr lang="en-US" sz="2000" dirty="0">
                <a:solidFill>
                  <a:srgbClr val="000000"/>
                </a:solidFill>
                <a:effectLst/>
                <a:latin typeface="Calibri" panose="020F0502020204030204" pitchFamily="34" charset="0"/>
                <a:ea typeface="Times New Roman" panose="02020603050405020304" pitchFamily="18" charset="0"/>
              </a:rPr>
              <a:t>challenges in natural language processing</a:t>
            </a:r>
            <a:r>
              <a:rPr lang="en-IN" sz="2000" dirty="0">
                <a:solidFill>
                  <a:srgbClr val="000000"/>
                </a:solidFill>
                <a:effectLst/>
                <a:latin typeface="Calibri" panose="020F0502020204030204" pitchFamily="34" charset="0"/>
                <a:ea typeface="Times New Roman" panose="02020603050405020304" pitchFamily="18" charset="0"/>
              </a:rPr>
              <a:t>, the benefits of NLP for businesses are huge making NLP a worthwhile investment.</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However, it’s important to know what those challenges are before getting started with NLP.</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Human language is complex, ambiguous, disorganized, and diverse. There are more than 6,500 languages in the world, all of them with their own syntactic and semantic rules.</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Even humans struggle to make sense of language.</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So for machines to understand natural language, it first needs to be transformed into something that they can interpret.</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In NLP, syntax and semantic analysis are key to understanding the grammatical structure of a text and identifying how words relate to each other in a given context. But, transforming text into something machines can process is complicated.</a:t>
            </a:r>
            <a:endParaRPr lang="en-IN" sz="2000" dirty="0">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Calibri" panose="020F0502020204030204" pitchFamily="34" charset="0"/>
                <a:ea typeface="Times New Roman" panose="02020603050405020304" pitchFamily="18" charset="0"/>
              </a:rPr>
              <a:t>Data scientists need to teach NLP tools to look beyond definitions and word order, to understand context, word ambiguities, and other complex concepts connected to human language.</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3057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2249</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Ganta</dc:creator>
  <cp:lastModifiedBy>Ganesh Ganta</cp:lastModifiedBy>
  <cp:revision>1</cp:revision>
  <dcterms:created xsi:type="dcterms:W3CDTF">2021-10-20T17:32:39Z</dcterms:created>
  <dcterms:modified xsi:type="dcterms:W3CDTF">2021-10-20T17:56:26Z</dcterms:modified>
</cp:coreProperties>
</file>