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65" r:id="rId3"/>
    <p:sldId id="257" r:id="rId4"/>
    <p:sldId id="258" r:id="rId5"/>
    <p:sldId id="259" r:id="rId6"/>
    <p:sldId id="260" r:id="rId7"/>
    <p:sldId id="271" r:id="rId8"/>
    <p:sldId id="261" r:id="rId9"/>
    <p:sldId id="268" r:id="rId10"/>
    <p:sldId id="267" r:id="rId11"/>
    <p:sldId id="262" r:id="rId12"/>
    <p:sldId id="272" r:id="rId13"/>
    <p:sldId id="264"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esh Ganta" userId="ff32b9f757753c4d" providerId="LiveId" clId="{AEA502FA-7FF7-4A17-A470-54B436EC7A3A}"/>
    <pc:docChg chg="undo custSel addSld delSld">
      <pc:chgData name="Ganesh Ganta" userId="ff32b9f757753c4d" providerId="LiveId" clId="{AEA502FA-7FF7-4A17-A470-54B436EC7A3A}" dt="2021-09-04T17:06:32.648" v="1" actId="47"/>
      <pc:docMkLst>
        <pc:docMk/>
      </pc:docMkLst>
      <pc:sldChg chg="add del">
        <pc:chgData name="Ganesh Ganta" userId="ff32b9f757753c4d" providerId="LiveId" clId="{AEA502FA-7FF7-4A17-A470-54B436EC7A3A}" dt="2021-09-04T17:06:32.648" v="1" actId="47"/>
        <pc:sldMkLst>
          <pc:docMk/>
          <pc:sldMk cId="3888336287" sldId="25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D109B-CF6B-427C-9747-1AA46C5AB1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044467E-2943-4EA7-816B-E7EF41423E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E05A953-256A-4970-AE88-B65A387D23A4}"/>
              </a:ext>
            </a:extLst>
          </p:cNvPr>
          <p:cNvSpPr>
            <a:spLocks noGrp="1"/>
          </p:cNvSpPr>
          <p:nvPr>
            <p:ph type="dt" sz="half" idx="10"/>
          </p:nvPr>
        </p:nvSpPr>
        <p:spPr/>
        <p:txBody>
          <a:bodyPr/>
          <a:lstStyle/>
          <a:p>
            <a:fld id="{017F1F2B-0972-4041-8EB6-A9D64322FC76}" type="datetimeFigureOut">
              <a:rPr lang="en-IN" smtClean="0"/>
              <a:t>04-09-2021</a:t>
            </a:fld>
            <a:endParaRPr lang="en-IN"/>
          </a:p>
        </p:txBody>
      </p:sp>
      <p:sp>
        <p:nvSpPr>
          <p:cNvPr id="5" name="Footer Placeholder 4">
            <a:extLst>
              <a:ext uri="{FF2B5EF4-FFF2-40B4-BE49-F238E27FC236}">
                <a16:creationId xmlns:a16="http://schemas.microsoft.com/office/drawing/2014/main" id="{3E6A2629-CD6D-4FB5-86BE-33A025D310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5D73FC-8633-4987-8C86-955D1BDAFF89}"/>
              </a:ext>
            </a:extLst>
          </p:cNvPr>
          <p:cNvSpPr>
            <a:spLocks noGrp="1"/>
          </p:cNvSpPr>
          <p:nvPr>
            <p:ph type="sldNum" sz="quarter" idx="12"/>
          </p:nvPr>
        </p:nvSpPr>
        <p:spPr/>
        <p:txBody>
          <a:bodyPr/>
          <a:lstStyle/>
          <a:p>
            <a:fld id="{7DD5E603-4C4B-45B3-B281-F5FEA8CD7C6B}" type="slidenum">
              <a:rPr lang="en-IN" smtClean="0"/>
              <a:t>‹#›</a:t>
            </a:fld>
            <a:endParaRPr lang="en-IN"/>
          </a:p>
        </p:txBody>
      </p:sp>
    </p:spTree>
    <p:extLst>
      <p:ext uri="{BB962C8B-B14F-4D97-AF65-F5344CB8AC3E}">
        <p14:creationId xmlns:p14="http://schemas.microsoft.com/office/powerpoint/2010/main" val="1303316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82A98-4C15-4856-9B5B-CF0527145C1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CD00B0-B7AC-4DA2-AA54-F1B1975055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7356CA-123B-498E-B207-8D3AE1017BA4}"/>
              </a:ext>
            </a:extLst>
          </p:cNvPr>
          <p:cNvSpPr>
            <a:spLocks noGrp="1"/>
          </p:cNvSpPr>
          <p:nvPr>
            <p:ph type="dt" sz="half" idx="10"/>
          </p:nvPr>
        </p:nvSpPr>
        <p:spPr/>
        <p:txBody>
          <a:bodyPr/>
          <a:lstStyle/>
          <a:p>
            <a:fld id="{017F1F2B-0972-4041-8EB6-A9D64322FC76}" type="datetimeFigureOut">
              <a:rPr lang="en-IN" smtClean="0"/>
              <a:t>04-09-2021</a:t>
            </a:fld>
            <a:endParaRPr lang="en-IN"/>
          </a:p>
        </p:txBody>
      </p:sp>
      <p:sp>
        <p:nvSpPr>
          <p:cNvPr id="5" name="Footer Placeholder 4">
            <a:extLst>
              <a:ext uri="{FF2B5EF4-FFF2-40B4-BE49-F238E27FC236}">
                <a16:creationId xmlns:a16="http://schemas.microsoft.com/office/drawing/2014/main" id="{37B27EB3-A2FB-49DA-B1BA-46673826F3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DF257D-02C6-4461-B325-11FFA0C510BB}"/>
              </a:ext>
            </a:extLst>
          </p:cNvPr>
          <p:cNvSpPr>
            <a:spLocks noGrp="1"/>
          </p:cNvSpPr>
          <p:nvPr>
            <p:ph type="sldNum" sz="quarter" idx="12"/>
          </p:nvPr>
        </p:nvSpPr>
        <p:spPr/>
        <p:txBody>
          <a:bodyPr/>
          <a:lstStyle/>
          <a:p>
            <a:fld id="{7DD5E603-4C4B-45B3-B281-F5FEA8CD7C6B}" type="slidenum">
              <a:rPr lang="en-IN" smtClean="0"/>
              <a:t>‹#›</a:t>
            </a:fld>
            <a:endParaRPr lang="en-IN"/>
          </a:p>
        </p:txBody>
      </p:sp>
    </p:spTree>
    <p:extLst>
      <p:ext uri="{BB962C8B-B14F-4D97-AF65-F5344CB8AC3E}">
        <p14:creationId xmlns:p14="http://schemas.microsoft.com/office/powerpoint/2010/main" val="430994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21BD6A-D2C0-4B74-B9B8-4BF492359C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44A4BD-2512-443C-8F7B-56A3CBC006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067915-5DFD-42CC-A46D-C7B93512E7D9}"/>
              </a:ext>
            </a:extLst>
          </p:cNvPr>
          <p:cNvSpPr>
            <a:spLocks noGrp="1"/>
          </p:cNvSpPr>
          <p:nvPr>
            <p:ph type="dt" sz="half" idx="10"/>
          </p:nvPr>
        </p:nvSpPr>
        <p:spPr/>
        <p:txBody>
          <a:bodyPr/>
          <a:lstStyle/>
          <a:p>
            <a:fld id="{017F1F2B-0972-4041-8EB6-A9D64322FC76}" type="datetimeFigureOut">
              <a:rPr lang="en-IN" smtClean="0"/>
              <a:t>04-09-2021</a:t>
            </a:fld>
            <a:endParaRPr lang="en-IN"/>
          </a:p>
        </p:txBody>
      </p:sp>
      <p:sp>
        <p:nvSpPr>
          <p:cNvPr id="5" name="Footer Placeholder 4">
            <a:extLst>
              <a:ext uri="{FF2B5EF4-FFF2-40B4-BE49-F238E27FC236}">
                <a16:creationId xmlns:a16="http://schemas.microsoft.com/office/drawing/2014/main" id="{635A640E-4E57-4C1A-95BD-303A67E9CD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8E15DD-860B-4AFD-A456-6CD97E6536E8}"/>
              </a:ext>
            </a:extLst>
          </p:cNvPr>
          <p:cNvSpPr>
            <a:spLocks noGrp="1"/>
          </p:cNvSpPr>
          <p:nvPr>
            <p:ph type="sldNum" sz="quarter" idx="12"/>
          </p:nvPr>
        </p:nvSpPr>
        <p:spPr/>
        <p:txBody>
          <a:bodyPr/>
          <a:lstStyle/>
          <a:p>
            <a:fld id="{7DD5E603-4C4B-45B3-B281-F5FEA8CD7C6B}" type="slidenum">
              <a:rPr lang="en-IN" smtClean="0"/>
              <a:t>‹#›</a:t>
            </a:fld>
            <a:endParaRPr lang="en-IN"/>
          </a:p>
        </p:txBody>
      </p:sp>
    </p:spTree>
    <p:extLst>
      <p:ext uri="{BB962C8B-B14F-4D97-AF65-F5344CB8AC3E}">
        <p14:creationId xmlns:p14="http://schemas.microsoft.com/office/powerpoint/2010/main" val="2510126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69FEE-E717-499E-8811-A0CFAE8681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269BE2-2D4C-43D8-9BD3-EA68DD1ADE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22D458-4AE4-4187-9F32-7F00F9A8123A}"/>
              </a:ext>
            </a:extLst>
          </p:cNvPr>
          <p:cNvSpPr>
            <a:spLocks noGrp="1"/>
          </p:cNvSpPr>
          <p:nvPr>
            <p:ph type="dt" sz="half" idx="10"/>
          </p:nvPr>
        </p:nvSpPr>
        <p:spPr/>
        <p:txBody>
          <a:bodyPr/>
          <a:lstStyle/>
          <a:p>
            <a:fld id="{017F1F2B-0972-4041-8EB6-A9D64322FC76}" type="datetimeFigureOut">
              <a:rPr lang="en-IN" smtClean="0"/>
              <a:t>04-09-2021</a:t>
            </a:fld>
            <a:endParaRPr lang="en-IN"/>
          </a:p>
        </p:txBody>
      </p:sp>
      <p:sp>
        <p:nvSpPr>
          <p:cNvPr id="5" name="Footer Placeholder 4">
            <a:extLst>
              <a:ext uri="{FF2B5EF4-FFF2-40B4-BE49-F238E27FC236}">
                <a16:creationId xmlns:a16="http://schemas.microsoft.com/office/drawing/2014/main" id="{6CC0FA85-CA96-4551-855E-340FF6F243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FE5F0A-994F-4D35-80A8-CB1038026234}"/>
              </a:ext>
            </a:extLst>
          </p:cNvPr>
          <p:cNvSpPr>
            <a:spLocks noGrp="1"/>
          </p:cNvSpPr>
          <p:nvPr>
            <p:ph type="sldNum" sz="quarter" idx="12"/>
          </p:nvPr>
        </p:nvSpPr>
        <p:spPr/>
        <p:txBody>
          <a:bodyPr/>
          <a:lstStyle/>
          <a:p>
            <a:fld id="{7DD5E603-4C4B-45B3-B281-F5FEA8CD7C6B}" type="slidenum">
              <a:rPr lang="en-IN" smtClean="0"/>
              <a:t>‹#›</a:t>
            </a:fld>
            <a:endParaRPr lang="en-IN"/>
          </a:p>
        </p:txBody>
      </p:sp>
    </p:spTree>
    <p:extLst>
      <p:ext uri="{BB962C8B-B14F-4D97-AF65-F5344CB8AC3E}">
        <p14:creationId xmlns:p14="http://schemas.microsoft.com/office/powerpoint/2010/main" val="4254563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9FD93-14AF-45C2-B916-B67FE55594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7F6C5A3-BDBA-42C5-8873-AFBFA4D5A0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9F85BC-D69B-43FE-9770-ADAEE590A114}"/>
              </a:ext>
            </a:extLst>
          </p:cNvPr>
          <p:cNvSpPr>
            <a:spLocks noGrp="1"/>
          </p:cNvSpPr>
          <p:nvPr>
            <p:ph type="dt" sz="half" idx="10"/>
          </p:nvPr>
        </p:nvSpPr>
        <p:spPr/>
        <p:txBody>
          <a:bodyPr/>
          <a:lstStyle/>
          <a:p>
            <a:fld id="{017F1F2B-0972-4041-8EB6-A9D64322FC76}" type="datetimeFigureOut">
              <a:rPr lang="en-IN" smtClean="0"/>
              <a:t>04-09-2021</a:t>
            </a:fld>
            <a:endParaRPr lang="en-IN"/>
          </a:p>
        </p:txBody>
      </p:sp>
      <p:sp>
        <p:nvSpPr>
          <p:cNvPr id="5" name="Footer Placeholder 4">
            <a:extLst>
              <a:ext uri="{FF2B5EF4-FFF2-40B4-BE49-F238E27FC236}">
                <a16:creationId xmlns:a16="http://schemas.microsoft.com/office/drawing/2014/main" id="{CC03FAF6-4BB4-477A-8BEB-0ED6E188E3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99F332-3586-46BE-8C10-FC3DBA745CCA}"/>
              </a:ext>
            </a:extLst>
          </p:cNvPr>
          <p:cNvSpPr>
            <a:spLocks noGrp="1"/>
          </p:cNvSpPr>
          <p:nvPr>
            <p:ph type="sldNum" sz="quarter" idx="12"/>
          </p:nvPr>
        </p:nvSpPr>
        <p:spPr/>
        <p:txBody>
          <a:bodyPr/>
          <a:lstStyle/>
          <a:p>
            <a:fld id="{7DD5E603-4C4B-45B3-B281-F5FEA8CD7C6B}" type="slidenum">
              <a:rPr lang="en-IN" smtClean="0"/>
              <a:t>‹#›</a:t>
            </a:fld>
            <a:endParaRPr lang="en-IN"/>
          </a:p>
        </p:txBody>
      </p:sp>
    </p:spTree>
    <p:extLst>
      <p:ext uri="{BB962C8B-B14F-4D97-AF65-F5344CB8AC3E}">
        <p14:creationId xmlns:p14="http://schemas.microsoft.com/office/powerpoint/2010/main" val="292089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8FD7E-F5FF-429B-95DA-0641A80618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2BB3F8-A561-433F-B92A-D78512EA36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2E4A9E-6E79-4BB4-BC52-62CBB35A99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3B85CD6-BA37-476F-BE5B-27C7E80FF6DD}"/>
              </a:ext>
            </a:extLst>
          </p:cNvPr>
          <p:cNvSpPr>
            <a:spLocks noGrp="1"/>
          </p:cNvSpPr>
          <p:nvPr>
            <p:ph type="dt" sz="half" idx="10"/>
          </p:nvPr>
        </p:nvSpPr>
        <p:spPr/>
        <p:txBody>
          <a:bodyPr/>
          <a:lstStyle/>
          <a:p>
            <a:fld id="{017F1F2B-0972-4041-8EB6-A9D64322FC76}" type="datetimeFigureOut">
              <a:rPr lang="en-IN" smtClean="0"/>
              <a:t>04-09-2021</a:t>
            </a:fld>
            <a:endParaRPr lang="en-IN"/>
          </a:p>
        </p:txBody>
      </p:sp>
      <p:sp>
        <p:nvSpPr>
          <p:cNvPr id="6" name="Footer Placeholder 5">
            <a:extLst>
              <a:ext uri="{FF2B5EF4-FFF2-40B4-BE49-F238E27FC236}">
                <a16:creationId xmlns:a16="http://schemas.microsoft.com/office/drawing/2014/main" id="{35530C8A-1A0E-496F-9B22-64A997D3DA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B70BD2-07DF-47EC-B8DC-7E658078EB08}"/>
              </a:ext>
            </a:extLst>
          </p:cNvPr>
          <p:cNvSpPr>
            <a:spLocks noGrp="1"/>
          </p:cNvSpPr>
          <p:nvPr>
            <p:ph type="sldNum" sz="quarter" idx="12"/>
          </p:nvPr>
        </p:nvSpPr>
        <p:spPr/>
        <p:txBody>
          <a:bodyPr/>
          <a:lstStyle/>
          <a:p>
            <a:fld id="{7DD5E603-4C4B-45B3-B281-F5FEA8CD7C6B}" type="slidenum">
              <a:rPr lang="en-IN" smtClean="0"/>
              <a:t>‹#›</a:t>
            </a:fld>
            <a:endParaRPr lang="en-IN"/>
          </a:p>
        </p:txBody>
      </p:sp>
    </p:spTree>
    <p:extLst>
      <p:ext uri="{BB962C8B-B14F-4D97-AF65-F5344CB8AC3E}">
        <p14:creationId xmlns:p14="http://schemas.microsoft.com/office/powerpoint/2010/main" val="2201791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2A84F-4906-4E16-A5F3-58CCE7B8181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4DFEC9-02BA-4E98-9F14-31B8D38490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0D9F59-B3C1-4C06-8E76-E6813A61EE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98F6065-5ED9-4690-9018-CA8E84DAE2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2AC03F-43DC-4229-9AF9-7A896B4B50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72BB590-35F5-4DDB-8B2D-6953CFB02E5F}"/>
              </a:ext>
            </a:extLst>
          </p:cNvPr>
          <p:cNvSpPr>
            <a:spLocks noGrp="1"/>
          </p:cNvSpPr>
          <p:nvPr>
            <p:ph type="dt" sz="half" idx="10"/>
          </p:nvPr>
        </p:nvSpPr>
        <p:spPr/>
        <p:txBody>
          <a:bodyPr/>
          <a:lstStyle/>
          <a:p>
            <a:fld id="{017F1F2B-0972-4041-8EB6-A9D64322FC76}" type="datetimeFigureOut">
              <a:rPr lang="en-IN" smtClean="0"/>
              <a:t>04-09-2021</a:t>
            </a:fld>
            <a:endParaRPr lang="en-IN"/>
          </a:p>
        </p:txBody>
      </p:sp>
      <p:sp>
        <p:nvSpPr>
          <p:cNvPr id="8" name="Footer Placeholder 7">
            <a:extLst>
              <a:ext uri="{FF2B5EF4-FFF2-40B4-BE49-F238E27FC236}">
                <a16:creationId xmlns:a16="http://schemas.microsoft.com/office/drawing/2014/main" id="{30522B71-8363-407A-A2DA-C250DCB8EC2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6C1E784-598D-4CF8-86D7-9770C00BEF89}"/>
              </a:ext>
            </a:extLst>
          </p:cNvPr>
          <p:cNvSpPr>
            <a:spLocks noGrp="1"/>
          </p:cNvSpPr>
          <p:nvPr>
            <p:ph type="sldNum" sz="quarter" idx="12"/>
          </p:nvPr>
        </p:nvSpPr>
        <p:spPr/>
        <p:txBody>
          <a:bodyPr/>
          <a:lstStyle/>
          <a:p>
            <a:fld id="{7DD5E603-4C4B-45B3-B281-F5FEA8CD7C6B}" type="slidenum">
              <a:rPr lang="en-IN" smtClean="0"/>
              <a:t>‹#›</a:t>
            </a:fld>
            <a:endParaRPr lang="en-IN"/>
          </a:p>
        </p:txBody>
      </p:sp>
    </p:spTree>
    <p:extLst>
      <p:ext uri="{BB962C8B-B14F-4D97-AF65-F5344CB8AC3E}">
        <p14:creationId xmlns:p14="http://schemas.microsoft.com/office/powerpoint/2010/main" val="528413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49063-BF74-4137-A309-805830F1738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FD388F-8877-484B-90C9-C1C4E54C6A3B}"/>
              </a:ext>
            </a:extLst>
          </p:cNvPr>
          <p:cNvSpPr>
            <a:spLocks noGrp="1"/>
          </p:cNvSpPr>
          <p:nvPr>
            <p:ph type="dt" sz="half" idx="10"/>
          </p:nvPr>
        </p:nvSpPr>
        <p:spPr/>
        <p:txBody>
          <a:bodyPr/>
          <a:lstStyle/>
          <a:p>
            <a:fld id="{017F1F2B-0972-4041-8EB6-A9D64322FC76}" type="datetimeFigureOut">
              <a:rPr lang="en-IN" smtClean="0"/>
              <a:t>04-09-2021</a:t>
            </a:fld>
            <a:endParaRPr lang="en-IN"/>
          </a:p>
        </p:txBody>
      </p:sp>
      <p:sp>
        <p:nvSpPr>
          <p:cNvPr id="4" name="Footer Placeholder 3">
            <a:extLst>
              <a:ext uri="{FF2B5EF4-FFF2-40B4-BE49-F238E27FC236}">
                <a16:creationId xmlns:a16="http://schemas.microsoft.com/office/drawing/2014/main" id="{D908457A-C295-4D03-98FB-CA6DB83ACD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0DFB8C4-FA07-4079-BA7C-6A0CE282D552}"/>
              </a:ext>
            </a:extLst>
          </p:cNvPr>
          <p:cNvSpPr>
            <a:spLocks noGrp="1"/>
          </p:cNvSpPr>
          <p:nvPr>
            <p:ph type="sldNum" sz="quarter" idx="12"/>
          </p:nvPr>
        </p:nvSpPr>
        <p:spPr/>
        <p:txBody>
          <a:bodyPr/>
          <a:lstStyle/>
          <a:p>
            <a:fld id="{7DD5E603-4C4B-45B3-B281-F5FEA8CD7C6B}" type="slidenum">
              <a:rPr lang="en-IN" smtClean="0"/>
              <a:t>‹#›</a:t>
            </a:fld>
            <a:endParaRPr lang="en-IN"/>
          </a:p>
        </p:txBody>
      </p:sp>
    </p:spTree>
    <p:extLst>
      <p:ext uri="{BB962C8B-B14F-4D97-AF65-F5344CB8AC3E}">
        <p14:creationId xmlns:p14="http://schemas.microsoft.com/office/powerpoint/2010/main" val="3003076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4E8477-D258-4CBE-9891-3A2A54148EE8}"/>
              </a:ext>
            </a:extLst>
          </p:cNvPr>
          <p:cNvSpPr>
            <a:spLocks noGrp="1"/>
          </p:cNvSpPr>
          <p:nvPr>
            <p:ph type="dt" sz="half" idx="10"/>
          </p:nvPr>
        </p:nvSpPr>
        <p:spPr/>
        <p:txBody>
          <a:bodyPr/>
          <a:lstStyle/>
          <a:p>
            <a:fld id="{017F1F2B-0972-4041-8EB6-A9D64322FC76}" type="datetimeFigureOut">
              <a:rPr lang="en-IN" smtClean="0"/>
              <a:t>04-09-2021</a:t>
            </a:fld>
            <a:endParaRPr lang="en-IN"/>
          </a:p>
        </p:txBody>
      </p:sp>
      <p:sp>
        <p:nvSpPr>
          <p:cNvPr id="3" name="Footer Placeholder 2">
            <a:extLst>
              <a:ext uri="{FF2B5EF4-FFF2-40B4-BE49-F238E27FC236}">
                <a16:creationId xmlns:a16="http://schemas.microsoft.com/office/drawing/2014/main" id="{A913CE22-979A-4511-8770-C31E8F7BF66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79A0D68-16F1-4970-875D-7DBAC251E1E5}"/>
              </a:ext>
            </a:extLst>
          </p:cNvPr>
          <p:cNvSpPr>
            <a:spLocks noGrp="1"/>
          </p:cNvSpPr>
          <p:nvPr>
            <p:ph type="sldNum" sz="quarter" idx="12"/>
          </p:nvPr>
        </p:nvSpPr>
        <p:spPr/>
        <p:txBody>
          <a:bodyPr/>
          <a:lstStyle/>
          <a:p>
            <a:fld id="{7DD5E603-4C4B-45B3-B281-F5FEA8CD7C6B}" type="slidenum">
              <a:rPr lang="en-IN" smtClean="0"/>
              <a:t>‹#›</a:t>
            </a:fld>
            <a:endParaRPr lang="en-IN"/>
          </a:p>
        </p:txBody>
      </p:sp>
    </p:spTree>
    <p:extLst>
      <p:ext uri="{BB962C8B-B14F-4D97-AF65-F5344CB8AC3E}">
        <p14:creationId xmlns:p14="http://schemas.microsoft.com/office/powerpoint/2010/main" val="771089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40C6C-BDE9-4EA1-A86E-6602C7A99A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1465BE3-B65F-4EF3-A669-733D56C164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458299E-E7C3-4799-85D8-40A65F43FC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847862-8836-4271-83AC-9BCEC2FE6B10}"/>
              </a:ext>
            </a:extLst>
          </p:cNvPr>
          <p:cNvSpPr>
            <a:spLocks noGrp="1"/>
          </p:cNvSpPr>
          <p:nvPr>
            <p:ph type="dt" sz="half" idx="10"/>
          </p:nvPr>
        </p:nvSpPr>
        <p:spPr/>
        <p:txBody>
          <a:bodyPr/>
          <a:lstStyle/>
          <a:p>
            <a:fld id="{017F1F2B-0972-4041-8EB6-A9D64322FC76}" type="datetimeFigureOut">
              <a:rPr lang="en-IN" smtClean="0"/>
              <a:t>04-09-2021</a:t>
            </a:fld>
            <a:endParaRPr lang="en-IN"/>
          </a:p>
        </p:txBody>
      </p:sp>
      <p:sp>
        <p:nvSpPr>
          <p:cNvPr id="6" name="Footer Placeholder 5">
            <a:extLst>
              <a:ext uri="{FF2B5EF4-FFF2-40B4-BE49-F238E27FC236}">
                <a16:creationId xmlns:a16="http://schemas.microsoft.com/office/drawing/2014/main" id="{5C1F0AB9-D895-40D0-98C4-A7863975A5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5D5539-B600-44FD-B0CD-F1FF5867371F}"/>
              </a:ext>
            </a:extLst>
          </p:cNvPr>
          <p:cNvSpPr>
            <a:spLocks noGrp="1"/>
          </p:cNvSpPr>
          <p:nvPr>
            <p:ph type="sldNum" sz="quarter" idx="12"/>
          </p:nvPr>
        </p:nvSpPr>
        <p:spPr/>
        <p:txBody>
          <a:bodyPr/>
          <a:lstStyle/>
          <a:p>
            <a:fld id="{7DD5E603-4C4B-45B3-B281-F5FEA8CD7C6B}" type="slidenum">
              <a:rPr lang="en-IN" smtClean="0"/>
              <a:t>‹#›</a:t>
            </a:fld>
            <a:endParaRPr lang="en-IN"/>
          </a:p>
        </p:txBody>
      </p:sp>
    </p:spTree>
    <p:extLst>
      <p:ext uri="{BB962C8B-B14F-4D97-AF65-F5344CB8AC3E}">
        <p14:creationId xmlns:p14="http://schemas.microsoft.com/office/powerpoint/2010/main" val="3868814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EEA3A-9E7F-472F-9E84-6A489EE7B6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752986-DC0E-48AA-81AB-08947A737F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4E03456-C32F-4C2E-BDD6-D3C0DC96F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8B983B-A0C7-4EA4-9F53-2231F868FB1C}"/>
              </a:ext>
            </a:extLst>
          </p:cNvPr>
          <p:cNvSpPr>
            <a:spLocks noGrp="1"/>
          </p:cNvSpPr>
          <p:nvPr>
            <p:ph type="dt" sz="half" idx="10"/>
          </p:nvPr>
        </p:nvSpPr>
        <p:spPr/>
        <p:txBody>
          <a:bodyPr/>
          <a:lstStyle/>
          <a:p>
            <a:fld id="{017F1F2B-0972-4041-8EB6-A9D64322FC76}" type="datetimeFigureOut">
              <a:rPr lang="en-IN" smtClean="0"/>
              <a:t>04-09-2021</a:t>
            </a:fld>
            <a:endParaRPr lang="en-IN"/>
          </a:p>
        </p:txBody>
      </p:sp>
      <p:sp>
        <p:nvSpPr>
          <p:cNvPr id="6" name="Footer Placeholder 5">
            <a:extLst>
              <a:ext uri="{FF2B5EF4-FFF2-40B4-BE49-F238E27FC236}">
                <a16:creationId xmlns:a16="http://schemas.microsoft.com/office/drawing/2014/main" id="{45C4F42A-24D7-437B-A64F-FD0CFB401E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886DDB-1316-411B-86C4-D91E08027946}"/>
              </a:ext>
            </a:extLst>
          </p:cNvPr>
          <p:cNvSpPr>
            <a:spLocks noGrp="1"/>
          </p:cNvSpPr>
          <p:nvPr>
            <p:ph type="sldNum" sz="quarter" idx="12"/>
          </p:nvPr>
        </p:nvSpPr>
        <p:spPr/>
        <p:txBody>
          <a:bodyPr/>
          <a:lstStyle/>
          <a:p>
            <a:fld id="{7DD5E603-4C4B-45B3-B281-F5FEA8CD7C6B}" type="slidenum">
              <a:rPr lang="en-IN" smtClean="0"/>
              <a:t>‹#›</a:t>
            </a:fld>
            <a:endParaRPr lang="en-IN"/>
          </a:p>
        </p:txBody>
      </p:sp>
    </p:spTree>
    <p:extLst>
      <p:ext uri="{BB962C8B-B14F-4D97-AF65-F5344CB8AC3E}">
        <p14:creationId xmlns:p14="http://schemas.microsoft.com/office/powerpoint/2010/main" val="3406287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1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88A0CA-6161-4CC7-B05E-D5E679A2D9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FBB445-8F79-4531-AC89-6F71DBB54E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65761B-2797-4BF0-9325-66863595F0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7F1F2B-0972-4041-8EB6-A9D64322FC76}" type="datetimeFigureOut">
              <a:rPr lang="en-IN" smtClean="0"/>
              <a:t>04-09-2021</a:t>
            </a:fld>
            <a:endParaRPr lang="en-IN"/>
          </a:p>
        </p:txBody>
      </p:sp>
      <p:sp>
        <p:nvSpPr>
          <p:cNvPr id="5" name="Footer Placeholder 4">
            <a:extLst>
              <a:ext uri="{FF2B5EF4-FFF2-40B4-BE49-F238E27FC236}">
                <a16:creationId xmlns:a16="http://schemas.microsoft.com/office/drawing/2014/main" id="{7876D1D0-FF57-4C13-82D5-F2525FB0D4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8117D99-199F-42BE-8E40-AD2C493280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D5E603-4C4B-45B3-B281-F5FEA8CD7C6B}" type="slidenum">
              <a:rPr lang="en-IN" smtClean="0"/>
              <a:t>‹#›</a:t>
            </a:fld>
            <a:endParaRPr lang="en-IN"/>
          </a:p>
        </p:txBody>
      </p:sp>
    </p:spTree>
    <p:extLst>
      <p:ext uri="{BB962C8B-B14F-4D97-AF65-F5344CB8AC3E}">
        <p14:creationId xmlns:p14="http://schemas.microsoft.com/office/powerpoint/2010/main" val="1628821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66AABE-98AF-4BD3-BA62-5750E3F5A87C}"/>
              </a:ext>
            </a:extLst>
          </p:cNvPr>
          <p:cNvSpPr txBox="1"/>
          <p:nvPr/>
        </p:nvSpPr>
        <p:spPr>
          <a:xfrm>
            <a:off x="195309" y="1651793"/>
            <a:ext cx="11319029" cy="2234779"/>
          </a:xfrm>
          <a:prstGeom prst="rect">
            <a:avLst/>
          </a:prstGeom>
          <a:noFill/>
        </p:spPr>
        <p:txBody>
          <a:bodyPr wrap="square" rtlCol="0">
            <a:spAutoFit/>
          </a:bodyPr>
          <a:lstStyle/>
          <a:p>
            <a:pPr algn="ctr"/>
            <a:r>
              <a:rPr lang="en-US" sz="6000" dirty="0">
                <a:latin typeface="Times New Roman" panose="02020603050405020304" pitchFamily="18" charset="0"/>
                <a:cs typeface="Times New Roman" panose="02020603050405020304" pitchFamily="18" charset="0"/>
              </a:rPr>
              <a:t>Project on</a:t>
            </a:r>
          </a:p>
          <a:p>
            <a:pPr algn="ctr">
              <a:lnSpc>
                <a:spcPct val="150000"/>
              </a:lnSpc>
              <a:spcAft>
                <a:spcPts val="800"/>
              </a:spcAft>
            </a:pPr>
            <a:r>
              <a:rPr lang="en-US" sz="6000" dirty="0">
                <a:effectLst/>
                <a:latin typeface="Times New Roman" panose="02020603050405020304" pitchFamily="18" charset="0"/>
                <a:ea typeface="Calibri" panose="020F0502020204030204" pitchFamily="34" charset="0"/>
                <a:cs typeface="Times New Roman" panose="02020603050405020304" pitchFamily="18" charset="0"/>
              </a:rPr>
              <a:t>Micro-Credit Defaulter Model</a:t>
            </a:r>
            <a:endParaRPr lang="en-IN" sz="6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39147428-6A4B-4D60-8466-3966D3B1C1D1}"/>
              </a:ext>
            </a:extLst>
          </p:cNvPr>
          <p:cNvSpPr txBox="1"/>
          <p:nvPr/>
        </p:nvSpPr>
        <p:spPr>
          <a:xfrm>
            <a:off x="8308759" y="5279132"/>
            <a:ext cx="3346881" cy="1077218"/>
          </a:xfrm>
          <a:prstGeom prst="rect">
            <a:avLst/>
          </a:prstGeom>
          <a:noFill/>
        </p:spPr>
        <p:txBody>
          <a:bodyPr wrap="square" rtlCol="0">
            <a:spAutoFit/>
          </a:bodyPr>
          <a:lstStyle/>
          <a:p>
            <a:pPr algn="ctr"/>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Presented by</a:t>
            </a:r>
          </a:p>
          <a:p>
            <a:pPr algn="ctr"/>
            <a:r>
              <a:rPr lang="en-US" sz="3200" b="1" dirty="0">
                <a:latin typeface="Arial Unicode MS" panose="020B0604020202020204" pitchFamily="34" charset="-128"/>
                <a:ea typeface="Arial Unicode MS" panose="020B0604020202020204" pitchFamily="34" charset="-128"/>
                <a:cs typeface="Arial Unicode MS" panose="020B0604020202020204" pitchFamily="34" charset="-128"/>
              </a:rPr>
              <a:t>Ganta Ganesh</a:t>
            </a:r>
            <a:endParaRPr lang="en-IN" sz="32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Slide Number Placeholder 4">
            <a:extLst>
              <a:ext uri="{FF2B5EF4-FFF2-40B4-BE49-F238E27FC236}">
                <a16:creationId xmlns:a16="http://schemas.microsoft.com/office/drawing/2014/main" id="{5551B829-A5F8-4B46-8170-DDABCE69EE3E}"/>
              </a:ext>
            </a:extLst>
          </p:cNvPr>
          <p:cNvSpPr>
            <a:spLocks noGrp="1"/>
          </p:cNvSpPr>
          <p:nvPr>
            <p:ph type="sldNum" sz="quarter" idx="12"/>
          </p:nvPr>
        </p:nvSpPr>
        <p:spPr/>
        <p:txBody>
          <a:bodyPr/>
          <a:lstStyle/>
          <a:p>
            <a:fld id="{962F8359-B0FF-45A1-9DD7-72C85E13A554}" type="slidenum">
              <a:rPr lang="en-IN" smtClean="0"/>
              <a:t>1</a:t>
            </a:fld>
            <a:endParaRPr lang="en-IN"/>
          </a:p>
        </p:txBody>
      </p:sp>
    </p:spTree>
    <p:extLst>
      <p:ext uri="{BB962C8B-B14F-4D97-AF65-F5344CB8AC3E}">
        <p14:creationId xmlns:p14="http://schemas.microsoft.com/office/powerpoint/2010/main" val="2065726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FDC34F-73EA-4CA6-AA25-C183E1B1FB50}"/>
              </a:ext>
            </a:extLst>
          </p:cNvPr>
          <p:cNvSpPr txBox="1"/>
          <p:nvPr/>
        </p:nvSpPr>
        <p:spPr>
          <a:xfrm>
            <a:off x="145002" y="0"/>
            <a:ext cx="11674136" cy="7171194"/>
          </a:xfrm>
          <a:prstGeom prst="rect">
            <a:avLst/>
          </a:prstGeom>
          <a:noFill/>
        </p:spPr>
        <p:txBody>
          <a:bodyPr wrap="square" rtlCol="0">
            <a:spAutoFit/>
          </a:bodyPr>
          <a:lstStyle/>
          <a:p>
            <a:r>
              <a:rPr lang="en-IN" sz="2000" b="1" u="sng" dirty="0">
                <a:latin typeface="Calibri" panose="020F0502020204030204" pitchFamily="34" charset="0"/>
                <a:cs typeface="Calibri" panose="020F0502020204030204" pitchFamily="34" charset="0"/>
              </a:rPr>
              <a:t>Logistic Regression</a:t>
            </a:r>
            <a:endParaRPr lang="en-US" sz="2000" b="1" u="sng" dirty="0">
              <a:latin typeface="Calibri" panose="020F0502020204030204" pitchFamily="34" charset="0"/>
              <a:cs typeface="Calibri" panose="020F0502020204030204" pitchFamily="34" charset="0"/>
            </a:endParaRPr>
          </a:p>
          <a:p>
            <a:r>
              <a:rPr lang="en-US" sz="2000" i="0" dirty="0">
                <a:effectLst/>
                <a:latin typeface="Calibri" panose="020F0502020204030204" pitchFamily="34" charset="0"/>
                <a:cs typeface="Calibri" panose="020F0502020204030204" pitchFamily="34" charset="0"/>
              </a:rPr>
              <a:t>Logistic regression measures the relationship between the categorical dependent variable and one or more independent variables by estimating probabilities using a logistic function, which is the cumulative distribution function of logistic distribution.</a:t>
            </a:r>
          </a:p>
          <a:p>
            <a:endParaRPr lang="en-US" sz="2000" dirty="0">
              <a:latin typeface="Calibri" panose="020F0502020204030204" pitchFamily="34" charset="0"/>
              <a:cs typeface="Calibri" panose="020F0502020204030204" pitchFamily="34" charset="0"/>
            </a:endParaRPr>
          </a:p>
          <a:p>
            <a:r>
              <a:rPr lang="en-IN" sz="2000" b="1" u="sng" dirty="0">
                <a:latin typeface="Calibri" panose="020F0502020204030204" pitchFamily="34" charset="0"/>
                <a:cs typeface="Calibri" panose="020F0502020204030204" pitchFamily="34" charset="0"/>
              </a:rPr>
              <a:t>Gaussian Naive Bayes Classifier</a:t>
            </a:r>
            <a:endParaRPr lang="en-US" sz="2000" b="1" u="sng" dirty="0">
              <a:latin typeface="Calibri" panose="020F0502020204030204" pitchFamily="34" charset="0"/>
              <a:cs typeface="Calibri" panose="020F0502020204030204" pitchFamily="34" charset="0"/>
            </a:endParaRPr>
          </a:p>
          <a:p>
            <a:r>
              <a:rPr lang="en-US" sz="2000" i="0" dirty="0">
                <a:effectLst/>
                <a:latin typeface="Calibri" panose="020F0502020204030204" pitchFamily="34" charset="0"/>
                <a:cs typeface="Calibri" panose="020F0502020204030204" pitchFamily="34" charset="0"/>
              </a:rPr>
              <a:t>The Gaussian Processes Classifier is a classification machine learning algorithm. Gaussian Processes are a generalization of the Gaussian probability distribution and can be used as the basis for sophisticated non-parametric machine learning algorithms for classification and regression.</a:t>
            </a:r>
          </a:p>
          <a:p>
            <a:endParaRPr lang="en-US" sz="2000" dirty="0">
              <a:latin typeface="Calibri" panose="020F0502020204030204" pitchFamily="34" charset="0"/>
              <a:cs typeface="Calibri" panose="020F0502020204030204" pitchFamily="34" charset="0"/>
            </a:endParaRPr>
          </a:p>
          <a:p>
            <a:r>
              <a:rPr lang="en-IN" sz="2000" b="1" u="sng" dirty="0">
                <a:latin typeface="Calibri" panose="020F0502020204030204" pitchFamily="34" charset="0"/>
                <a:cs typeface="Calibri" panose="020F0502020204030204" pitchFamily="34" charset="0"/>
              </a:rPr>
              <a:t>Decision Tree Classifier</a:t>
            </a:r>
            <a:endParaRPr lang="en-US" sz="2000" b="1" u="sng" dirty="0">
              <a:latin typeface="Calibri" panose="020F0502020204030204" pitchFamily="34" charset="0"/>
              <a:cs typeface="Calibri" panose="020F0502020204030204" pitchFamily="34" charset="0"/>
            </a:endParaRPr>
          </a:p>
          <a:p>
            <a:r>
              <a:rPr lang="en-US" sz="2000" i="0" dirty="0">
                <a:effectLst/>
                <a:latin typeface="Calibri" panose="020F0502020204030204" pitchFamily="34" charset="0"/>
                <a:cs typeface="Calibri" panose="020F0502020204030204" pitchFamily="34" charset="0"/>
              </a:rPr>
              <a:t>Decision Tree is a Supervised learning technique that can be used for both classification and Regression problems, but mostly it is preferred for solving Classification problems. It is a tree-structured classifier, where internal nodes represent the features of a dataset, branches represent the decision rules and each leaf node represents the outcome.</a:t>
            </a:r>
          </a:p>
          <a:p>
            <a:endParaRPr lang="en-US" sz="2000" i="0" dirty="0">
              <a:effectLst/>
              <a:latin typeface="Calibri" panose="020F0502020204030204" pitchFamily="34" charset="0"/>
              <a:cs typeface="Calibri" panose="020F0502020204030204" pitchFamily="34" charset="0"/>
            </a:endParaRPr>
          </a:p>
          <a:p>
            <a:r>
              <a:rPr lang="en-US" sz="2000" b="1" u="sng" dirty="0">
                <a:latin typeface="Calibri" panose="020F0502020204030204" pitchFamily="34" charset="0"/>
                <a:cs typeface="Calibri" panose="020F0502020204030204" pitchFamily="34" charset="0"/>
              </a:rPr>
              <a:t>Random Forest Classifier</a:t>
            </a:r>
            <a:endParaRPr lang="en-US" sz="2000" b="1" i="0" u="sng" dirty="0">
              <a:effectLst/>
              <a:latin typeface="Calibri" panose="020F0502020204030204" pitchFamily="34" charset="0"/>
              <a:cs typeface="Calibri" panose="020F0502020204030204" pitchFamily="34" charset="0"/>
            </a:endParaRPr>
          </a:p>
          <a:p>
            <a:r>
              <a:rPr lang="en-US" sz="2000" i="0" dirty="0">
                <a:effectLst/>
                <a:latin typeface="Calibri" panose="020F0502020204030204" pitchFamily="34" charset="0"/>
                <a:cs typeface="Calibri" panose="020F0502020204030204" pitchFamily="34" charset="0"/>
              </a:rPr>
              <a:t>Random forests is a supervised learning algorithm. It can be used both for classification and regression. It is also the most flexible and easy to use algorithm. A forest is comprised of trees. It is said that the more trees it has, the more robust a forest is. Random forests creates decision trees on randomly selected data samples, gets prediction from each tree and selects the best solution by means of voting. It also provides a pretty good indicator of the feature importance.</a:t>
            </a:r>
          </a:p>
          <a:p>
            <a:endParaRPr lang="en-US" sz="20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AC129AD9-0992-47C8-99AC-BDD120447EB6}"/>
              </a:ext>
            </a:extLst>
          </p:cNvPr>
          <p:cNvSpPr>
            <a:spLocks noGrp="1"/>
          </p:cNvSpPr>
          <p:nvPr>
            <p:ph type="sldNum" sz="quarter" idx="12"/>
          </p:nvPr>
        </p:nvSpPr>
        <p:spPr/>
        <p:txBody>
          <a:bodyPr/>
          <a:lstStyle/>
          <a:p>
            <a:fld id="{962F8359-B0FF-45A1-9DD7-72C85E13A554}" type="slidenum">
              <a:rPr lang="en-IN" smtClean="0"/>
              <a:t>10</a:t>
            </a:fld>
            <a:endParaRPr lang="en-IN"/>
          </a:p>
        </p:txBody>
      </p:sp>
    </p:spTree>
    <p:extLst>
      <p:ext uri="{BB962C8B-B14F-4D97-AF65-F5344CB8AC3E}">
        <p14:creationId xmlns:p14="http://schemas.microsoft.com/office/powerpoint/2010/main" val="4089130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96416E-0619-4484-BDC9-33609E4729F9}"/>
              </a:ext>
            </a:extLst>
          </p:cNvPr>
          <p:cNvSpPr txBox="1"/>
          <p:nvPr/>
        </p:nvSpPr>
        <p:spPr>
          <a:xfrm>
            <a:off x="298881" y="1171852"/>
            <a:ext cx="11594237" cy="1631216"/>
          </a:xfrm>
          <a:prstGeom prst="rect">
            <a:avLst/>
          </a:prstGeom>
          <a:noFill/>
        </p:spPr>
        <p:txBody>
          <a:bodyPr wrap="square" rtlCol="0">
            <a:spAutoFit/>
          </a:bodyPr>
          <a:lstStyle/>
          <a:p>
            <a:pPr algn="just"/>
            <a:r>
              <a:rPr lang="en-US" sz="2000" b="0" i="0" dirty="0">
                <a:solidFill>
                  <a:srgbClr val="333333"/>
                </a:solidFill>
                <a:effectLst/>
                <a:ea typeface="Arial Unicode MS" panose="020B0604020202020204" pitchFamily="34" charset="-128"/>
                <a:cs typeface="Arial Unicode MS" panose="020B0604020202020204" pitchFamily="34" charset="-128"/>
              </a:rPr>
              <a:t>Now the next step is to train the model, in this step we train our model to improve its performance for better outcome of the problem.</a:t>
            </a:r>
          </a:p>
          <a:p>
            <a:pPr algn="just"/>
            <a:r>
              <a:rPr lang="en-US" sz="2000" b="0" i="0" dirty="0">
                <a:solidFill>
                  <a:srgbClr val="333333"/>
                </a:solidFill>
                <a:effectLst/>
                <a:ea typeface="Arial Unicode MS" panose="020B0604020202020204" pitchFamily="34" charset="-128"/>
                <a:cs typeface="Arial Unicode MS" panose="020B0604020202020204" pitchFamily="34" charset="-128"/>
              </a:rPr>
              <a:t>We use datasets to train the model using various machine learning algorithms. Training a model is required so that it can understand the various patterns, rules, and, features.</a:t>
            </a:r>
          </a:p>
          <a:p>
            <a:pPr algn="just"/>
            <a:endParaRPr lang="en-US" sz="2000" dirty="0">
              <a:solidFill>
                <a:srgbClr val="333333"/>
              </a:solidFill>
              <a:ea typeface="Arial Unicode MS" panose="020B0604020202020204" pitchFamily="34" charset="-128"/>
              <a:cs typeface="Arial Unicode MS" panose="020B0604020202020204" pitchFamily="34" charset="-128"/>
            </a:endParaRPr>
          </a:p>
        </p:txBody>
      </p:sp>
      <p:sp>
        <p:nvSpPr>
          <p:cNvPr id="3" name="TextBox 2">
            <a:extLst>
              <a:ext uri="{FF2B5EF4-FFF2-40B4-BE49-F238E27FC236}">
                <a16:creationId xmlns:a16="http://schemas.microsoft.com/office/drawing/2014/main" id="{E2F7F7FB-F668-46CA-95F5-16141B998325}"/>
              </a:ext>
            </a:extLst>
          </p:cNvPr>
          <p:cNvSpPr txBox="1"/>
          <p:nvPr/>
        </p:nvSpPr>
        <p:spPr>
          <a:xfrm>
            <a:off x="346229" y="461639"/>
            <a:ext cx="3799643" cy="584775"/>
          </a:xfrm>
          <a:prstGeom prst="rect">
            <a:avLst/>
          </a:prstGeom>
          <a:noFill/>
        </p:spPr>
        <p:txBody>
          <a:bodyPr wrap="square" rtlCol="0">
            <a:spAutoFit/>
          </a:bodyPr>
          <a:lstStyle/>
          <a:p>
            <a:r>
              <a:rPr lang="en-US" sz="3200" b="1" i="0" u="sng" dirty="0">
                <a:effectLst/>
                <a:latin typeface="Arial Unicode MS" panose="020B0604020202020204" pitchFamily="34" charset="-128"/>
                <a:ea typeface="Arial Unicode MS" panose="020B0604020202020204" pitchFamily="34" charset="-128"/>
                <a:cs typeface="Arial Unicode MS" panose="020B0604020202020204" pitchFamily="34" charset="-128"/>
              </a:rPr>
              <a:t>Train Model</a:t>
            </a:r>
          </a:p>
        </p:txBody>
      </p:sp>
      <p:sp>
        <p:nvSpPr>
          <p:cNvPr id="4" name="TextBox 3">
            <a:extLst>
              <a:ext uri="{FF2B5EF4-FFF2-40B4-BE49-F238E27FC236}">
                <a16:creationId xmlns:a16="http://schemas.microsoft.com/office/drawing/2014/main" id="{665091EB-0B80-4DF1-AD61-B91E9AB66209}"/>
              </a:ext>
            </a:extLst>
          </p:cNvPr>
          <p:cNvSpPr txBox="1"/>
          <p:nvPr/>
        </p:nvSpPr>
        <p:spPr>
          <a:xfrm>
            <a:off x="298880" y="3747156"/>
            <a:ext cx="11594237" cy="1938992"/>
          </a:xfrm>
          <a:prstGeom prst="rect">
            <a:avLst/>
          </a:prstGeom>
          <a:noFill/>
        </p:spPr>
        <p:txBody>
          <a:bodyPr wrap="square" rtlCol="0">
            <a:spAutoFit/>
          </a:bodyPr>
          <a:lstStyle/>
          <a:p>
            <a:pPr algn="just"/>
            <a:r>
              <a:rPr lang="en-US" sz="2000" b="0" i="0" dirty="0">
                <a:solidFill>
                  <a:srgbClr val="333333"/>
                </a:solidFill>
                <a:effectLst/>
                <a:latin typeface="Calibri" panose="020F0502020204030204" pitchFamily="34" charset="0"/>
                <a:ea typeface="Arial Unicode MS" panose="020B0604020202020204" pitchFamily="34" charset="-128"/>
                <a:cs typeface="Calibri" panose="020F0502020204030204" pitchFamily="34" charset="0"/>
              </a:rPr>
              <a:t>Once our machine learning model has been trained on a given dataset, then we test the model. In this step, we check for the accuracy of our model by providing a test dataset to it.</a:t>
            </a:r>
          </a:p>
          <a:p>
            <a:pPr algn="just"/>
            <a:r>
              <a:rPr lang="en-US" sz="2000" b="0" i="0" dirty="0">
                <a:solidFill>
                  <a:srgbClr val="333333"/>
                </a:solidFill>
                <a:effectLst/>
                <a:latin typeface="Calibri" panose="020F0502020204030204" pitchFamily="34" charset="0"/>
                <a:ea typeface="Arial Unicode MS" panose="020B0604020202020204" pitchFamily="34" charset="-128"/>
                <a:cs typeface="Calibri" panose="020F0502020204030204" pitchFamily="34" charset="0"/>
              </a:rPr>
              <a:t>Testing the model determines the percentage accuracy of the model as per the requirement of project or problem.</a:t>
            </a:r>
          </a:p>
          <a:p>
            <a:pPr algn="just"/>
            <a:endParaRPr lang="en-US" sz="2000" b="0" i="0" dirty="0">
              <a:solidFill>
                <a:srgbClr val="333333"/>
              </a:solidFill>
              <a:effectLst/>
              <a:latin typeface="Calibri" panose="020F0502020204030204" pitchFamily="34" charset="0"/>
              <a:ea typeface="Arial Unicode MS" panose="020B0604020202020204" pitchFamily="34" charset="-128"/>
              <a:cs typeface="Calibri" panose="020F0502020204030204" pitchFamily="34" charset="0"/>
            </a:endParaRPr>
          </a:p>
          <a:p>
            <a:endParaRPr lang="en-IN" sz="2000" dirty="0">
              <a:latin typeface="Calibri" panose="020F0502020204030204" pitchFamily="34" charset="0"/>
              <a:ea typeface="Arial Unicode MS" panose="020B0604020202020204" pitchFamily="34" charset="-128"/>
              <a:cs typeface="Calibri" panose="020F0502020204030204" pitchFamily="34" charset="0"/>
            </a:endParaRPr>
          </a:p>
        </p:txBody>
      </p:sp>
      <p:sp>
        <p:nvSpPr>
          <p:cNvPr id="5" name="TextBox 4">
            <a:extLst>
              <a:ext uri="{FF2B5EF4-FFF2-40B4-BE49-F238E27FC236}">
                <a16:creationId xmlns:a16="http://schemas.microsoft.com/office/drawing/2014/main" id="{32DCF8C8-1D64-492D-9FEB-F10CE45A3D1E}"/>
              </a:ext>
            </a:extLst>
          </p:cNvPr>
          <p:cNvSpPr txBox="1"/>
          <p:nvPr/>
        </p:nvSpPr>
        <p:spPr>
          <a:xfrm>
            <a:off x="298881" y="2974032"/>
            <a:ext cx="2556769" cy="584775"/>
          </a:xfrm>
          <a:prstGeom prst="rect">
            <a:avLst/>
          </a:prstGeom>
          <a:noFill/>
        </p:spPr>
        <p:txBody>
          <a:bodyPr wrap="square" rtlCol="0">
            <a:spAutoFit/>
          </a:bodyPr>
          <a:lstStyle/>
          <a:p>
            <a:r>
              <a:rPr lang="en-US" sz="3200" b="1" i="0" u="sng"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Test </a:t>
            </a:r>
            <a:r>
              <a:rPr lang="en-US" sz="3200" b="1" u="sng"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M</a:t>
            </a:r>
            <a:r>
              <a:rPr lang="en-US" sz="3200" b="1" i="0" u="sng"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odel</a:t>
            </a:r>
          </a:p>
        </p:txBody>
      </p:sp>
      <p:sp>
        <p:nvSpPr>
          <p:cNvPr id="6" name="Slide Number Placeholder 5">
            <a:extLst>
              <a:ext uri="{FF2B5EF4-FFF2-40B4-BE49-F238E27FC236}">
                <a16:creationId xmlns:a16="http://schemas.microsoft.com/office/drawing/2014/main" id="{16482BC2-CB9C-41DB-A018-3FF3250229DB}"/>
              </a:ext>
            </a:extLst>
          </p:cNvPr>
          <p:cNvSpPr>
            <a:spLocks noGrp="1"/>
          </p:cNvSpPr>
          <p:nvPr>
            <p:ph type="sldNum" sz="quarter" idx="12"/>
          </p:nvPr>
        </p:nvSpPr>
        <p:spPr/>
        <p:txBody>
          <a:bodyPr/>
          <a:lstStyle/>
          <a:p>
            <a:fld id="{962F8359-B0FF-45A1-9DD7-72C85E13A554}" type="slidenum">
              <a:rPr lang="en-IN" smtClean="0"/>
              <a:t>11</a:t>
            </a:fld>
            <a:endParaRPr lang="en-IN"/>
          </a:p>
        </p:txBody>
      </p:sp>
    </p:spTree>
    <p:extLst>
      <p:ext uri="{BB962C8B-B14F-4D97-AF65-F5344CB8AC3E}">
        <p14:creationId xmlns:p14="http://schemas.microsoft.com/office/powerpoint/2010/main" val="3639838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B72960-9282-42F5-88A0-B45EE108E9E9}"/>
              </a:ext>
            </a:extLst>
          </p:cNvPr>
          <p:cNvSpPr>
            <a:spLocks noGrp="1"/>
          </p:cNvSpPr>
          <p:nvPr>
            <p:ph type="sldNum" sz="quarter" idx="12"/>
          </p:nvPr>
        </p:nvSpPr>
        <p:spPr/>
        <p:txBody>
          <a:bodyPr/>
          <a:lstStyle/>
          <a:p>
            <a:fld id="{962F8359-B0FF-45A1-9DD7-72C85E13A554}" type="slidenum">
              <a:rPr lang="en-IN" smtClean="0"/>
              <a:t>12</a:t>
            </a:fld>
            <a:endParaRPr lang="en-IN"/>
          </a:p>
        </p:txBody>
      </p:sp>
      <p:sp>
        <p:nvSpPr>
          <p:cNvPr id="3" name="TextBox 2">
            <a:extLst>
              <a:ext uri="{FF2B5EF4-FFF2-40B4-BE49-F238E27FC236}">
                <a16:creationId xmlns:a16="http://schemas.microsoft.com/office/drawing/2014/main" id="{78582E59-1993-45B1-B724-B91A0889A746}"/>
              </a:ext>
            </a:extLst>
          </p:cNvPr>
          <p:cNvSpPr txBox="1"/>
          <p:nvPr/>
        </p:nvSpPr>
        <p:spPr>
          <a:xfrm>
            <a:off x="454241" y="399494"/>
            <a:ext cx="11283518" cy="2523768"/>
          </a:xfrm>
          <a:prstGeom prst="rect">
            <a:avLst/>
          </a:prstGeom>
          <a:noFill/>
        </p:spPr>
        <p:txBody>
          <a:bodyPr wrap="square" rtlCol="0">
            <a:spAutoFit/>
          </a:bodyPr>
          <a:lstStyle/>
          <a:p>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AUC-ROC Curve</a:t>
            </a:r>
          </a:p>
          <a:p>
            <a:r>
              <a:rPr lang="en-US" dirty="0"/>
              <a:t>The Receiver Operator Characteristic (ROC) curve is an evaluation metric for binary classification problems. It is a probability curve that plots the TPR against FPR at various threshold values and essentially separates the ‘signal’ from the ‘noise’. The Area Under the Curve (AUC) is the measure of the ability of a classifier to distinguish between classes and is used as a summary of the ROC curve.</a:t>
            </a:r>
          </a:p>
          <a:p>
            <a:endParaRPr lang="en-US" dirty="0"/>
          </a:p>
          <a:p>
            <a:r>
              <a:rPr lang="en-US" dirty="0"/>
              <a:t>The higher the AUC, the better the performance of the model at distinguishing between the positive and negative classes.</a:t>
            </a:r>
            <a:endParaRPr lang="en-IN" dirty="0"/>
          </a:p>
        </p:txBody>
      </p:sp>
    </p:spTree>
    <p:extLst>
      <p:ext uri="{BB962C8B-B14F-4D97-AF65-F5344CB8AC3E}">
        <p14:creationId xmlns:p14="http://schemas.microsoft.com/office/powerpoint/2010/main" val="1958664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B607D1-0FD8-4EFD-B3F6-66DCD3397681}"/>
              </a:ext>
            </a:extLst>
          </p:cNvPr>
          <p:cNvSpPr txBox="1"/>
          <p:nvPr/>
        </p:nvSpPr>
        <p:spPr>
          <a:xfrm>
            <a:off x="408374" y="1065320"/>
            <a:ext cx="11487704" cy="2246769"/>
          </a:xfrm>
          <a:prstGeom prst="rect">
            <a:avLst/>
          </a:prstGeom>
          <a:noFill/>
        </p:spPr>
        <p:txBody>
          <a:bodyPr wrap="square" rtlCol="0">
            <a:spAutoFit/>
          </a:bodyPr>
          <a:lstStyle/>
          <a:p>
            <a:pPr algn="just"/>
            <a:r>
              <a:rPr lang="en-US" sz="2000" b="0" i="0" dirty="0">
                <a:effectLst/>
                <a:ea typeface="Arial Unicode MS" panose="020B0604020202020204" pitchFamily="34" charset="-128"/>
                <a:cs typeface="Arial Unicode MS" panose="020B0604020202020204" pitchFamily="34" charset="-128"/>
              </a:rPr>
              <a:t>The last step of machine learning life cycle is deployment, where we deploy the model in the real-world system.</a:t>
            </a:r>
          </a:p>
          <a:p>
            <a:pPr algn="just"/>
            <a:r>
              <a:rPr lang="en-US" sz="2000" b="0" i="0" dirty="0">
                <a:effectLst/>
                <a:ea typeface="Arial Unicode MS" panose="020B0604020202020204" pitchFamily="34" charset="-128"/>
                <a:cs typeface="Arial Unicode MS" panose="020B0604020202020204" pitchFamily="34" charset="-128"/>
              </a:rPr>
              <a:t>If the above-prepared model is producing an accurate result as per our requirement with acceptable speed, then we deploy the model in the real system. But before deploying the project, we will check whether it is improving its performance using available data or not. The deployment phase is similar to making the final report for a project.</a:t>
            </a:r>
          </a:p>
          <a:p>
            <a:endParaRPr lang="en-IN" sz="2000" dirty="0"/>
          </a:p>
        </p:txBody>
      </p:sp>
      <p:sp>
        <p:nvSpPr>
          <p:cNvPr id="3" name="TextBox 2">
            <a:extLst>
              <a:ext uri="{FF2B5EF4-FFF2-40B4-BE49-F238E27FC236}">
                <a16:creationId xmlns:a16="http://schemas.microsoft.com/office/drawing/2014/main" id="{A44803C9-90FC-40AE-ACCA-8C61C515DC9C}"/>
              </a:ext>
            </a:extLst>
          </p:cNvPr>
          <p:cNvSpPr txBox="1"/>
          <p:nvPr/>
        </p:nvSpPr>
        <p:spPr>
          <a:xfrm>
            <a:off x="408374" y="346229"/>
            <a:ext cx="2414726" cy="584775"/>
          </a:xfrm>
          <a:prstGeom prst="rect">
            <a:avLst/>
          </a:prstGeom>
          <a:noFill/>
        </p:spPr>
        <p:txBody>
          <a:bodyPr wrap="square" rtlCol="0">
            <a:spAutoFit/>
          </a:bodyPr>
          <a:lstStyle/>
          <a:p>
            <a:r>
              <a:rPr lang="en-US" sz="3200" b="1" i="0" u="sng"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Deployment</a:t>
            </a:r>
          </a:p>
        </p:txBody>
      </p:sp>
      <p:sp>
        <p:nvSpPr>
          <p:cNvPr id="4" name="Slide Number Placeholder 3">
            <a:extLst>
              <a:ext uri="{FF2B5EF4-FFF2-40B4-BE49-F238E27FC236}">
                <a16:creationId xmlns:a16="http://schemas.microsoft.com/office/drawing/2014/main" id="{A5F5EAFF-10F5-4FF5-8700-5FB1164329D1}"/>
              </a:ext>
            </a:extLst>
          </p:cNvPr>
          <p:cNvSpPr>
            <a:spLocks noGrp="1"/>
          </p:cNvSpPr>
          <p:nvPr>
            <p:ph type="sldNum" sz="quarter" idx="12"/>
          </p:nvPr>
        </p:nvSpPr>
        <p:spPr/>
        <p:txBody>
          <a:bodyPr/>
          <a:lstStyle/>
          <a:p>
            <a:fld id="{962F8359-B0FF-45A1-9DD7-72C85E13A554}" type="slidenum">
              <a:rPr lang="en-IN" smtClean="0"/>
              <a:t>13</a:t>
            </a:fld>
            <a:endParaRPr lang="en-IN"/>
          </a:p>
        </p:txBody>
      </p:sp>
    </p:spTree>
    <p:extLst>
      <p:ext uri="{BB962C8B-B14F-4D97-AF65-F5344CB8AC3E}">
        <p14:creationId xmlns:p14="http://schemas.microsoft.com/office/powerpoint/2010/main" val="2949621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1B5001-A0AE-4733-ADB7-C5103D2A3AE5}"/>
              </a:ext>
            </a:extLst>
          </p:cNvPr>
          <p:cNvSpPr txBox="1"/>
          <p:nvPr/>
        </p:nvSpPr>
        <p:spPr>
          <a:xfrm>
            <a:off x="1838325" y="2644170"/>
            <a:ext cx="8515350" cy="1569660"/>
          </a:xfrm>
          <a:prstGeom prst="rect">
            <a:avLst/>
          </a:prstGeom>
          <a:noFill/>
        </p:spPr>
        <p:txBody>
          <a:bodyPr wrap="square" rtlCol="0">
            <a:spAutoFit/>
          </a:bodyPr>
          <a:lstStyle/>
          <a:p>
            <a:pPr algn="ctr"/>
            <a:r>
              <a:rPr lang="en-US" sz="9600" b="1" dirty="0"/>
              <a:t>THANK YOU</a:t>
            </a:r>
            <a:endParaRPr lang="en-IN" sz="9600" b="1" dirty="0"/>
          </a:p>
        </p:txBody>
      </p:sp>
      <p:sp>
        <p:nvSpPr>
          <p:cNvPr id="3" name="Slide Number Placeholder 2">
            <a:extLst>
              <a:ext uri="{FF2B5EF4-FFF2-40B4-BE49-F238E27FC236}">
                <a16:creationId xmlns:a16="http://schemas.microsoft.com/office/drawing/2014/main" id="{3A493645-D59F-4C34-95C9-7F0466084935}"/>
              </a:ext>
            </a:extLst>
          </p:cNvPr>
          <p:cNvSpPr>
            <a:spLocks noGrp="1"/>
          </p:cNvSpPr>
          <p:nvPr>
            <p:ph type="sldNum" sz="quarter" idx="12"/>
          </p:nvPr>
        </p:nvSpPr>
        <p:spPr/>
        <p:txBody>
          <a:bodyPr/>
          <a:lstStyle/>
          <a:p>
            <a:fld id="{962F8359-B0FF-45A1-9DD7-72C85E13A554}" type="slidenum">
              <a:rPr lang="en-IN" smtClean="0"/>
              <a:t>14</a:t>
            </a:fld>
            <a:endParaRPr lang="en-IN"/>
          </a:p>
        </p:txBody>
      </p:sp>
    </p:spTree>
    <p:extLst>
      <p:ext uri="{BB962C8B-B14F-4D97-AF65-F5344CB8AC3E}">
        <p14:creationId xmlns:p14="http://schemas.microsoft.com/office/powerpoint/2010/main" val="2764580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D801EC-B9CE-4C55-B351-D7B4ACBB4ADE}"/>
              </a:ext>
            </a:extLst>
          </p:cNvPr>
          <p:cNvSpPr txBox="1"/>
          <p:nvPr/>
        </p:nvSpPr>
        <p:spPr>
          <a:xfrm>
            <a:off x="381739" y="310719"/>
            <a:ext cx="3710866" cy="584775"/>
          </a:xfrm>
          <a:prstGeom prst="rect">
            <a:avLst/>
          </a:prstGeom>
          <a:noFill/>
        </p:spPr>
        <p:txBody>
          <a:bodyPr wrap="square" rtlCol="0">
            <a:spAutoFit/>
          </a:bodyPr>
          <a:lstStyle/>
          <a:p>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Problem Statement</a:t>
            </a:r>
            <a:endParaRPr lang="en-IN" sz="3200" b="1" u="sng"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Slide Number Placeholder 4">
            <a:extLst>
              <a:ext uri="{FF2B5EF4-FFF2-40B4-BE49-F238E27FC236}">
                <a16:creationId xmlns:a16="http://schemas.microsoft.com/office/drawing/2014/main" id="{CB47C95C-DD9A-4D20-B3DC-20ECB3FB09BD}"/>
              </a:ext>
            </a:extLst>
          </p:cNvPr>
          <p:cNvSpPr>
            <a:spLocks noGrp="1"/>
          </p:cNvSpPr>
          <p:nvPr>
            <p:ph type="sldNum" sz="quarter" idx="12"/>
          </p:nvPr>
        </p:nvSpPr>
        <p:spPr/>
        <p:txBody>
          <a:bodyPr/>
          <a:lstStyle/>
          <a:p>
            <a:fld id="{962F8359-B0FF-45A1-9DD7-72C85E13A554}" type="slidenum">
              <a:rPr lang="en-IN" smtClean="0"/>
              <a:t>2</a:t>
            </a:fld>
            <a:endParaRPr lang="en-IN"/>
          </a:p>
        </p:txBody>
      </p:sp>
      <p:sp>
        <p:nvSpPr>
          <p:cNvPr id="6" name="TextBox 5">
            <a:extLst>
              <a:ext uri="{FF2B5EF4-FFF2-40B4-BE49-F238E27FC236}">
                <a16:creationId xmlns:a16="http://schemas.microsoft.com/office/drawing/2014/main" id="{6BB71942-2B93-4C30-B2E7-F075BFB83876}"/>
              </a:ext>
            </a:extLst>
          </p:cNvPr>
          <p:cNvSpPr txBox="1"/>
          <p:nvPr/>
        </p:nvSpPr>
        <p:spPr>
          <a:xfrm>
            <a:off x="417841" y="1085317"/>
            <a:ext cx="10953714" cy="5636158"/>
          </a:xfrm>
          <a:prstGeom prst="rect">
            <a:avLst/>
          </a:prstGeom>
          <a:noFill/>
        </p:spPr>
        <p:txBody>
          <a:bodyPr wrap="square" rtlCol="0">
            <a:spAutoFit/>
          </a:bodyPr>
          <a:lstStyle/>
          <a:p>
            <a:pPr>
              <a:lnSpc>
                <a:spcPct val="107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Today, microfinance is widely accepted as a poverty-reduction tool, representing $70 billion in outstanding loans and a global outreach of 200 million clients.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They understand the importance of communication and how it affects a person’s life, thus, focusing on providing their services and products to low income families and poor customers that can help them in the need of hour.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400" dirty="0"/>
          </a:p>
        </p:txBody>
      </p:sp>
    </p:spTree>
    <p:extLst>
      <p:ext uri="{BB962C8B-B14F-4D97-AF65-F5344CB8AC3E}">
        <p14:creationId xmlns:p14="http://schemas.microsoft.com/office/powerpoint/2010/main" val="28011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E99C98-1A66-4059-AB42-7B8FA2421EF1}"/>
              </a:ext>
            </a:extLst>
          </p:cNvPr>
          <p:cNvSpPr txBox="1"/>
          <p:nvPr/>
        </p:nvSpPr>
        <p:spPr>
          <a:xfrm>
            <a:off x="0" y="1562751"/>
            <a:ext cx="3684233" cy="3732497"/>
          </a:xfrm>
          <a:prstGeom prst="rect">
            <a:avLst/>
          </a:prstGeom>
          <a:noFill/>
        </p:spPr>
        <p:txBody>
          <a:bodyPr wrap="square" rtlCol="0">
            <a:spAutoFit/>
          </a:bodyPr>
          <a:lstStyle/>
          <a:p>
            <a:pPr marL="800100" lvl="1" indent="-342900">
              <a:lnSpc>
                <a:spcPct val="150000"/>
              </a:lnSpc>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Gathering Data</a:t>
            </a:r>
          </a:p>
          <a:p>
            <a:pPr marL="800100" lvl="1" indent="-342900">
              <a:lnSpc>
                <a:spcPct val="150000"/>
              </a:lnSpc>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Data Preparation</a:t>
            </a:r>
          </a:p>
          <a:p>
            <a:pPr marL="800100" lvl="1" indent="-342900">
              <a:lnSpc>
                <a:spcPct val="150000"/>
              </a:lnSpc>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Data Wrangling</a:t>
            </a:r>
          </a:p>
          <a:p>
            <a:pPr marL="800100" lvl="1" indent="-342900">
              <a:lnSpc>
                <a:spcPct val="150000"/>
              </a:lnSpc>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Analyze Data</a:t>
            </a:r>
          </a:p>
          <a:p>
            <a:pPr marL="800100" lvl="1" indent="-342900">
              <a:lnSpc>
                <a:spcPct val="150000"/>
              </a:lnSpc>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Train the model</a:t>
            </a:r>
          </a:p>
          <a:p>
            <a:pPr marL="800100" lvl="1" indent="-342900">
              <a:lnSpc>
                <a:spcPct val="150000"/>
              </a:lnSpc>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Test the model</a:t>
            </a:r>
          </a:p>
          <a:p>
            <a:pPr marL="800100" lvl="1" indent="-342900">
              <a:lnSpc>
                <a:spcPct val="150000"/>
              </a:lnSpc>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Deployment</a:t>
            </a:r>
          </a:p>
          <a:p>
            <a:pPr marL="342900" indent="-342900">
              <a:lnSpc>
                <a:spcPct val="150000"/>
              </a:lnSpc>
              <a:buFont typeface="Wingdings" panose="05000000000000000000" pitchFamily="2" charset="2"/>
              <a:buChar char="Ø"/>
            </a:pPr>
            <a:endParaRPr lang="en-US" sz="2000" dirty="0">
              <a:latin typeface="Calibri" panose="020F0502020204030204" pitchFamily="34" charset="0"/>
              <a:ea typeface="Arial Unicode MS" panose="020B0604020202020204" pitchFamily="34" charset="-128"/>
              <a:cs typeface="Calibri" panose="020F0502020204030204" pitchFamily="34" charset="0"/>
            </a:endParaRPr>
          </a:p>
        </p:txBody>
      </p:sp>
      <p:pic>
        <p:nvPicPr>
          <p:cNvPr id="1028" name="Picture 4" descr="Life cycle of Machine Learning - Javatpoint">
            <a:extLst>
              <a:ext uri="{FF2B5EF4-FFF2-40B4-BE49-F238E27FC236}">
                <a16:creationId xmlns:a16="http://schemas.microsoft.com/office/drawing/2014/main" id="{2E5A69B9-C7C5-4203-A5E2-C007AC00E1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5979" y="1524000"/>
            <a:ext cx="4695825" cy="3810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A19C804-604D-499F-AA6E-94051AD258D9}"/>
              </a:ext>
            </a:extLst>
          </p:cNvPr>
          <p:cNvSpPr txBox="1"/>
          <p:nvPr/>
        </p:nvSpPr>
        <p:spPr>
          <a:xfrm>
            <a:off x="497150" y="417250"/>
            <a:ext cx="10644326" cy="584775"/>
          </a:xfrm>
          <a:prstGeom prst="rect">
            <a:avLst/>
          </a:prstGeom>
          <a:noFill/>
        </p:spPr>
        <p:txBody>
          <a:bodyPr wrap="square" rtlCol="0">
            <a:spAutoFit/>
          </a:bodyPr>
          <a:lstStyle/>
          <a:p>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Steps Involved in Building Machine Learning Project</a:t>
            </a:r>
          </a:p>
        </p:txBody>
      </p:sp>
      <p:sp>
        <p:nvSpPr>
          <p:cNvPr id="4" name="Slide Number Placeholder 3">
            <a:extLst>
              <a:ext uri="{FF2B5EF4-FFF2-40B4-BE49-F238E27FC236}">
                <a16:creationId xmlns:a16="http://schemas.microsoft.com/office/drawing/2014/main" id="{F9B71413-819B-4040-B857-901239FEB671}"/>
              </a:ext>
            </a:extLst>
          </p:cNvPr>
          <p:cNvSpPr>
            <a:spLocks noGrp="1"/>
          </p:cNvSpPr>
          <p:nvPr>
            <p:ph type="sldNum" sz="quarter" idx="12"/>
          </p:nvPr>
        </p:nvSpPr>
        <p:spPr/>
        <p:txBody>
          <a:bodyPr/>
          <a:lstStyle/>
          <a:p>
            <a:fld id="{962F8359-B0FF-45A1-9DD7-72C85E13A554}" type="slidenum">
              <a:rPr lang="en-IN" smtClean="0"/>
              <a:t>3</a:t>
            </a:fld>
            <a:endParaRPr lang="en-IN"/>
          </a:p>
        </p:txBody>
      </p:sp>
    </p:spTree>
    <p:extLst>
      <p:ext uri="{BB962C8B-B14F-4D97-AF65-F5344CB8AC3E}">
        <p14:creationId xmlns:p14="http://schemas.microsoft.com/office/powerpoint/2010/main" val="4203940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DFAF9A-AAAB-4A1C-B224-664F7DA20FE4}"/>
              </a:ext>
            </a:extLst>
          </p:cNvPr>
          <p:cNvSpPr txBox="1"/>
          <p:nvPr/>
        </p:nvSpPr>
        <p:spPr>
          <a:xfrm>
            <a:off x="559294" y="1273945"/>
            <a:ext cx="10857390" cy="1631216"/>
          </a:xfrm>
          <a:prstGeom prst="rect">
            <a:avLst/>
          </a:prstGeom>
          <a:noFill/>
        </p:spPr>
        <p:txBody>
          <a:bodyPr wrap="square" rtlCol="0">
            <a:spAutoFit/>
          </a:bodyPr>
          <a:lstStyle/>
          <a:p>
            <a:r>
              <a:rPr lang="en-US" sz="2000" i="0" dirty="0">
                <a:solidFill>
                  <a:srgbClr val="333333"/>
                </a:solidFill>
                <a:effectLst/>
                <a:latin typeface="Calibri" panose="020F0502020204030204" pitchFamily="34" charset="0"/>
                <a:ea typeface="Arial Unicode MS" panose="020B0604020202020204" pitchFamily="34" charset="-128"/>
                <a:cs typeface="Calibri" panose="020F0502020204030204" pitchFamily="34" charset="0"/>
              </a:rPr>
              <a:t>In this step, we need to identify the different data sources, as data can be collected from various sources such as files, database, internet, or mobile devices.</a:t>
            </a:r>
          </a:p>
          <a:p>
            <a:endParaRPr lang="en-US" sz="2000" dirty="0">
              <a:solidFill>
                <a:srgbClr val="333333"/>
              </a:solidFill>
              <a:latin typeface="Calibri" panose="020F0502020204030204" pitchFamily="34" charset="0"/>
              <a:ea typeface="Arial Unicode MS" panose="020B0604020202020204" pitchFamily="34" charset="-128"/>
              <a:cs typeface="Calibri" panose="020F0502020204030204" pitchFamily="34" charset="0"/>
            </a:endParaRPr>
          </a:p>
          <a:p>
            <a:r>
              <a:rPr lang="en-US" sz="2000" dirty="0">
                <a:solidFill>
                  <a:srgbClr val="333333"/>
                </a:solidFill>
                <a:latin typeface="Calibri" panose="020F0502020204030204" pitchFamily="34" charset="0"/>
                <a:ea typeface="Arial Unicode MS" panose="020B0604020202020204" pitchFamily="34" charset="-128"/>
                <a:cs typeface="Calibri" panose="020F0502020204030204" pitchFamily="34" charset="0"/>
              </a:rPr>
              <a:t>In our project, we have collected the data from files through available resources and stored in our local storage.</a:t>
            </a:r>
            <a:endParaRPr lang="en-IN" sz="2000" dirty="0">
              <a:latin typeface="Calibri" panose="020F0502020204030204" pitchFamily="34" charset="0"/>
              <a:ea typeface="Arial Unicode MS" panose="020B0604020202020204" pitchFamily="34" charset="-128"/>
              <a:cs typeface="Calibri" panose="020F0502020204030204" pitchFamily="34" charset="0"/>
            </a:endParaRPr>
          </a:p>
        </p:txBody>
      </p:sp>
      <p:sp>
        <p:nvSpPr>
          <p:cNvPr id="4" name="TextBox 3">
            <a:extLst>
              <a:ext uri="{FF2B5EF4-FFF2-40B4-BE49-F238E27FC236}">
                <a16:creationId xmlns:a16="http://schemas.microsoft.com/office/drawing/2014/main" id="{5D3680DD-EDBC-400C-84B4-9F730E1C6502}"/>
              </a:ext>
            </a:extLst>
          </p:cNvPr>
          <p:cNvSpPr txBox="1"/>
          <p:nvPr/>
        </p:nvSpPr>
        <p:spPr>
          <a:xfrm>
            <a:off x="559294" y="506028"/>
            <a:ext cx="3986073" cy="584775"/>
          </a:xfrm>
          <a:prstGeom prst="rect">
            <a:avLst/>
          </a:prstGeom>
          <a:noFill/>
        </p:spPr>
        <p:txBody>
          <a:bodyPr wrap="square" rtlCol="0">
            <a:spAutoFit/>
          </a:bodyPr>
          <a:lstStyle/>
          <a:p>
            <a:r>
              <a:rPr lang="en-US" sz="3200" b="1" i="0" u="sng"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Gathering Data</a:t>
            </a:r>
          </a:p>
        </p:txBody>
      </p:sp>
      <p:pic>
        <p:nvPicPr>
          <p:cNvPr id="2052" name="Picture 4" descr="Data Wrangling — Raw to Clean Transformation | by Suraj Gurav | Towards Data  Science">
            <a:extLst>
              <a:ext uri="{FF2B5EF4-FFF2-40B4-BE49-F238E27FC236}">
                <a16:creationId xmlns:a16="http://schemas.microsoft.com/office/drawing/2014/main" id="{5E9255F3-B158-4740-802D-C4B20AA404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389" y="3088303"/>
            <a:ext cx="6553200" cy="357326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8EFB563F-8D2C-4758-ACC6-4B3FA1E50F2F}"/>
              </a:ext>
            </a:extLst>
          </p:cNvPr>
          <p:cNvSpPr>
            <a:spLocks noGrp="1"/>
          </p:cNvSpPr>
          <p:nvPr>
            <p:ph type="sldNum" sz="quarter" idx="12"/>
          </p:nvPr>
        </p:nvSpPr>
        <p:spPr/>
        <p:txBody>
          <a:bodyPr/>
          <a:lstStyle/>
          <a:p>
            <a:fld id="{962F8359-B0FF-45A1-9DD7-72C85E13A554}" type="slidenum">
              <a:rPr lang="en-IN" smtClean="0"/>
              <a:t>4</a:t>
            </a:fld>
            <a:endParaRPr lang="en-IN"/>
          </a:p>
        </p:txBody>
      </p:sp>
    </p:spTree>
    <p:extLst>
      <p:ext uri="{BB962C8B-B14F-4D97-AF65-F5344CB8AC3E}">
        <p14:creationId xmlns:p14="http://schemas.microsoft.com/office/powerpoint/2010/main" val="2873227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737F16-FD88-4ECB-B40A-21867CAB72D3}"/>
              </a:ext>
            </a:extLst>
          </p:cNvPr>
          <p:cNvSpPr txBox="1"/>
          <p:nvPr/>
        </p:nvSpPr>
        <p:spPr>
          <a:xfrm>
            <a:off x="352147" y="1074197"/>
            <a:ext cx="11487705" cy="3477875"/>
          </a:xfrm>
          <a:prstGeom prst="rect">
            <a:avLst/>
          </a:prstGeom>
          <a:noFill/>
        </p:spPr>
        <p:txBody>
          <a:bodyPr wrap="square" rtlCol="0">
            <a:spAutoFit/>
          </a:bodyPr>
          <a:lstStyle/>
          <a:p>
            <a:r>
              <a:rPr lang="en-US" sz="2000" b="0" i="0" dirty="0">
                <a:solidFill>
                  <a:srgbClr val="333333"/>
                </a:solidFill>
                <a:effectLst/>
                <a:latin typeface="Calibri" panose="020F0502020204030204" pitchFamily="34" charset="0"/>
                <a:ea typeface="Arial Unicode MS" panose="020B0604020202020204" pitchFamily="34" charset="-128"/>
                <a:cs typeface="Calibri" panose="020F0502020204030204" pitchFamily="34" charset="0"/>
              </a:rPr>
              <a:t>After collecting the data, we need to prepare it for further steps. Data preparation is a step where we put our data into a suitable place and prepare it to use in our machine learning training.</a:t>
            </a:r>
          </a:p>
          <a:p>
            <a:r>
              <a:rPr lang="en-US" sz="2000" b="0" i="0" dirty="0">
                <a:solidFill>
                  <a:srgbClr val="333333"/>
                </a:solidFill>
                <a:effectLst/>
                <a:latin typeface="Calibri" panose="020F0502020204030204" pitchFamily="34" charset="0"/>
                <a:ea typeface="Arial Unicode MS" panose="020B0604020202020204" pitchFamily="34" charset="-128"/>
                <a:cs typeface="Calibri" panose="020F0502020204030204" pitchFamily="34" charset="0"/>
              </a:rPr>
              <a:t>This step can be further divided into two processes:</a:t>
            </a:r>
          </a:p>
          <a:p>
            <a:pPr marL="342900" indent="-342900">
              <a:buFont typeface="Wingdings" panose="05000000000000000000" pitchFamily="2" charset="2"/>
              <a:buChar char="Ø"/>
            </a:pPr>
            <a:r>
              <a:rPr lang="en-US" sz="2000" b="1" i="0" u="sng"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Data exploration:</a:t>
            </a:r>
            <a:br>
              <a:rPr lang="en-US" sz="2000" b="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br>
            <a:r>
              <a:rPr lang="en-US" sz="2000" b="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It is used to understand the nature of data that we have to work with. We need to understand the characteristics, format, and quality of data.</a:t>
            </a:r>
            <a:br>
              <a:rPr lang="en-US" sz="2000" b="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br>
            <a:r>
              <a:rPr lang="en-US" sz="2000" b="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A better understanding of data leads to an effective outcome. In this, we find Correlations, general trends, and outliers.</a:t>
            </a:r>
          </a:p>
          <a:p>
            <a:pPr marL="342900" indent="-342900">
              <a:buFont typeface="Wingdings" panose="05000000000000000000" pitchFamily="2" charset="2"/>
              <a:buChar char="Ø"/>
            </a:pPr>
            <a:r>
              <a:rPr lang="en-US" sz="2000" b="1" i="0" u="sng"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Data pre-processing:</a:t>
            </a:r>
            <a:br>
              <a:rPr lang="en-US" sz="2000" b="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br>
            <a:r>
              <a:rPr lang="en-US" sz="2000" b="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Now the next step is preprocessing of data for its analysis.</a:t>
            </a:r>
          </a:p>
          <a:p>
            <a:endParaRPr lang="en-IN" sz="2000" dirty="0">
              <a:latin typeface="Calibri" panose="020F0502020204030204" pitchFamily="34" charset="0"/>
              <a:ea typeface="Arial Unicode MS" panose="020B0604020202020204" pitchFamily="34" charset="-128"/>
              <a:cs typeface="Calibri" panose="020F0502020204030204" pitchFamily="34" charset="0"/>
            </a:endParaRPr>
          </a:p>
        </p:txBody>
      </p:sp>
      <p:sp>
        <p:nvSpPr>
          <p:cNvPr id="3" name="TextBox 2">
            <a:extLst>
              <a:ext uri="{FF2B5EF4-FFF2-40B4-BE49-F238E27FC236}">
                <a16:creationId xmlns:a16="http://schemas.microsoft.com/office/drawing/2014/main" id="{6B87D21F-3770-4D7C-91DA-66FB1DDD4E6F}"/>
              </a:ext>
            </a:extLst>
          </p:cNvPr>
          <p:cNvSpPr txBox="1"/>
          <p:nvPr/>
        </p:nvSpPr>
        <p:spPr>
          <a:xfrm>
            <a:off x="352147" y="337351"/>
            <a:ext cx="3281668" cy="584775"/>
          </a:xfrm>
          <a:prstGeom prst="rect">
            <a:avLst/>
          </a:prstGeom>
          <a:noFill/>
        </p:spPr>
        <p:txBody>
          <a:bodyPr wrap="none" rtlCol="0">
            <a:spAutoFit/>
          </a:bodyPr>
          <a:lstStyle/>
          <a:p>
            <a:r>
              <a:rPr lang="en-US" sz="3200" b="1" i="0" u="sng"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Data Preparation</a:t>
            </a:r>
          </a:p>
        </p:txBody>
      </p:sp>
      <p:pic>
        <p:nvPicPr>
          <p:cNvPr id="3074" name="Picture 2" descr="Data Preparation Process - Data Preprocessing and Data Wrangling">
            <a:extLst>
              <a:ext uri="{FF2B5EF4-FFF2-40B4-BE49-F238E27FC236}">
                <a16:creationId xmlns:a16="http://schemas.microsoft.com/office/drawing/2014/main" id="{6400CC28-AFB5-4F33-AD34-62B22966B1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6227" y="4463249"/>
            <a:ext cx="7219950" cy="20574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CA751C8C-5E6E-4289-A3CF-A7B2D9DA7720}"/>
              </a:ext>
            </a:extLst>
          </p:cNvPr>
          <p:cNvSpPr>
            <a:spLocks noGrp="1"/>
          </p:cNvSpPr>
          <p:nvPr>
            <p:ph type="sldNum" sz="quarter" idx="12"/>
          </p:nvPr>
        </p:nvSpPr>
        <p:spPr/>
        <p:txBody>
          <a:bodyPr/>
          <a:lstStyle/>
          <a:p>
            <a:fld id="{962F8359-B0FF-45A1-9DD7-72C85E13A554}" type="slidenum">
              <a:rPr lang="en-IN" smtClean="0"/>
              <a:t>5</a:t>
            </a:fld>
            <a:endParaRPr lang="en-IN"/>
          </a:p>
        </p:txBody>
      </p:sp>
    </p:spTree>
    <p:extLst>
      <p:ext uri="{BB962C8B-B14F-4D97-AF65-F5344CB8AC3E}">
        <p14:creationId xmlns:p14="http://schemas.microsoft.com/office/powerpoint/2010/main" val="1822479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6BBDA-07C2-46A1-A8C6-3A74086A3619}"/>
              </a:ext>
            </a:extLst>
          </p:cNvPr>
          <p:cNvSpPr txBox="1"/>
          <p:nvPr/>
        </p:nvSpPr>
        <p:spPr>
          <a:xfrm>
            <a:off x="408558" y="798991"/>
            <a:ext cx="11629562" cy="5016758"/>
          </a:xfrm>
          <a:prstGeom prst="rect">
            <a:avLst/>
          </a:prstGeom>
          <a:noFill/>
        </p:spPr>
        <p:txBody>
          <a:bodyPr wrap="square" rtlCol="0">
            <a:spAutoFit/>
          </a:bodyPr>
          <a:lstStyle/>
          <a:p>
            <a:r>
              <a:rPr lang="en-US" sz="2000" b="0" i="0" dirty="0">
                <a:solidFill>
                  <a:srgbClr val="333333"/>
                </a:solidFill>
                <a:effectLst/>
                <a:latin typeface="Calibri" panose="020F0502020204030204" pitchFamily="34" charset="0"/>
                <a:ea typeface="Arial Unicode MS" panose="020B0604020202020204" pitchFamily="34" charset="-128"/>
                <a:cs typeface="Calibri" panose="020F0502020204030204" pitchFamily="34" charset="0"/>
              </a:rPr>
              <a:t>Data wrangling is the process of cleaning and converting raw data into a useable format. It is the process of cleaning the data, selecting the variable to use, and transforming the data in a proper format to make it more suitable for analysis in the next step. It is one of the most important steps of the complete process. Cleaning of data is required to address the quality issues.</a:t>
            </a:r>
          </a:p>
          <a:p>
            <a:endParaRPr lang="en-US" sz="2000" dirty="0">
              <a:solidFill>
                <a:srgbClr val="333333"/>
              </a:solidFill>
              <a:latin typeface="Calibri" panose="020F0502020204030204" pitchFamily="34" charset="0"/>
              <a:ea typeface="Arial Unicode MS" panose="020B0604020202020204" pitchFamily="34" charset="-128"/>
              <a:cs typeface="Calibri" panose="020F0502020204030204" pitchFamily="34" charset="0"/>
            </a:endParaRPr>
          </a:p>
          <a:p>
            <a:pPr algn="just"/>
            <a:r>
              <a:rPr lang="en-US" sz="2000" b="0" i="0" dirty="0">
                <a:solidFill>
                  <a:srgbClr val="333333"/>
                </a:solidFill>
                <a:effectLst/>
                <a:latin typeface="Calibri" panose="020F0502020204030204" pitchFamily="34" charset="0"/>
                <a:ea typeface="Arial Unicode MS" panose="020B0604020202020204" pitchFamily="34" charset="-128"/>
                <a:cs typeface="Calibri" panose="020F0502020204030204" pitchFamily="34" charset="0"/>
              </a:rPr>
              <a:t>It is not necessary that data we have collected is always of our use as some of the data may not be useful. In real-world applications, collected data may have various issues, including:</a:t>
            </a:r>
          </a:p>
          <a:p>
            <a:pPr marL="342900" indent="-342900" algn="just">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Missing Values</a:t>
            </a:r>
          </a:p>
          <a:p>
            <a:pPr marL="342900" indent="-342900" algn="just">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Duplicate data</a:t>
            </a:r>
          </a:p>
          <a:p>
            <a:pPr marL="342900" indent="-342900" algn="just">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Invalid data</a:t>
            </a:r>
          </a:p>
          <a:p>
            <a:pPr marL="342900" indent="-342900" algn="just">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Noise</a:t>
            </a:r>
          </a:p>
          <a:p>
            <a:pPr algn="just"/>
            <a:endParaRPr lang="en-US" sz="2000" b="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endParaRPr>
          </a:p>
          <a:p>
            <a:pPr algn="just"/>
            <a:r>
              <a:rPr lang="en-US" sz="2000" b="0" i="0" dirty="0">
                <a:solidFill>
                  <a:srgbClr val="333333"/>
                </a:solidFill>
                <a:effectLst/>
                <a:latin typeface="Calibri" panose="020F0502020204030204" pitchFamily="34" charset="0"/>
                <a:ea typeface="Arial Unicode MS" panose="020B0604020202020204" pitchFamily="34" charset="-128"/>
                <a:cs typeface="Calibri" panose="020F0502020204030204" pitchFamily="34" charset="0"/>
              </a:rPr>
              <a:t>So, we use various filtering techniques to clean the data.</a:t>
            </a:r>
          </a:p>
          <a:p>
            <a:pPr algn="just"/>
            <a:r>
              <a:rPr lang="en-US" sz="2000" b="0" i="0" dirty="0">
                <a:solidFill>
                  <a:srgbClr val="333333"/>
                </a:solidFill>
                <a:effectLst/>
                <a:latin typeface="Calibri" panose="020F0502020204030204" pitchFamily="34" charset="0"/>
                <a:ea typeface="Arial Unicode MS" panose="020B0604020202020204" pitchFamily="34" charset="-128"/>
                <a:cs typeface="Calibri" panose="020F0502020204030204" pitchFamily="34" charset="0"/>
              </a:rPr>
              <a:t>It is mandatory to detect and remove the above issues because it can negatively affect the quality of the outcome.</a:t>
            </a:r>
          </a:p>
          <a:p>
            <a:endParaRPr lang="en-IN" sz="2000" dirty="0">
              <a:latin typeface="Calibri" panose="020F0502020204030204" pitchFamily="34" charset="0"/>
              <a:ea typeface="Arial Unicode MS" panose="020B0604020202020204" pitchFamily="34" charset="-128"/>
              <a:cs typeface="Calibri" panose="020F0502020204030204" pitchFamily="34" charset="0"/>
            </a:endParaRPr>
          </a:p>
        </p:txBody>
      </p:sp>
      <p:sp>
        <p:nvSpPr>
          <p:cNvPr id="3" name="TextBox 2">
            <a:extLst>
              <a:ext uri="{FF2B5EF4-FFF2-40B4-BE49-F238E27FC236}">
                <a16:creationId xmlns:a16="http://schemas.microsoft.com/office/drawing/2014/main" id="{B840109A-4806-4160-BA6A-C2497D3062E9}"/>
              </a:ext>
            </a:extLst>
          </p:cNvPr>
          <p:cNvSpPr txBox="1"/>
          <p:nvPr/>
        </p:nvSpPr>
        <p:spPr>
          <a:xfrm>
            <a:off x="408558" y="214216"/>
            <a:ext cx="3302493" cy="584775"/>
          </a:xfrm>
          <a:prstGeom prst="rect">
            <a:avLst/>
          </a:prstGeom>
          <a:noFill/>
        </p:spPr>
        <p:txBody>
          <a:bodyPr wrap="square" rtlCol="0">
            <a:spAutoFit/>
          </a:bodyPr>
          <a:lstStyle/>
          <a:p>
            <a:r>
              <a:rPr lang="en-US" sz="3200" b="1" i="0" u="sng" dirty="0">
                <a:solidFill>
                  <a:srgbClr val="333333"/>
                </a:solidFill>
                <a:effectLst/>
                <a:latin typeface="Arial Unicode MS" panose="020B0604020202020204" pitchFamily="34" charset="-128"/>
                <a:ea typeface="Arial Unicode MS" panose="020B0604020202020204" pitchFamily="34" charset="-128"/>
                <a:cs typeface="Arial Unicode MS" panose="020B0604020202020204" pitchFamily="34" charset="-128"/>
              </a:rPr>
              <a:t>Data wrangling</a:t>
            </a:r>
            <a:endParaRPr lang="en-IN" sz="3200" b="1" u="sng"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AutoShape 2" descr="What is Data Wrangling? | Just Understanding Data">
            <a:extLst>
              <a:ext uri="{FF2B5EF4-FFF2-40B4-BE49-F238E27FC236}">
                <a16:creationId xmlns:a16="http://schemas.microsoft.com/office/drawing/2014/main" id="{D2737A2A-EC2C-4874-B32A-F5D2FE22CDF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descr="What is Data Wrangling? | Just Understanding Data">
            <a:extLst>
              <a:ext uri="{FF2B5EF4-FFF2-40B4-BE49-F238E27FC236}">
                <a16:creationId xmlns:a16="http://schemas.microsoft.com/office/drawing/2014/main" id="{81DBB45D-8D68-4F5F-AA66-6C3BED9945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6983" y="5447023"/>
            <a:ext cx="6063448" cy="113133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0484C05F-5A56-4E41-A912-361C82DCAE28}"/>
              </a:ext>
            </a:extLst>
          </p:cNvPr>
          <p:cNvSpPr>
            <a:spLocks noGrp="1"/>
          </p:cNvSpPr>
          <p:nvPr>
            <p:ph type="sldNum" sz="quarter" idx="12"/>
          </p:nvPr>
        </p:nvSpPr>
        <p:spPr/>
        <p:txBody>
          <a:bodyPr/>
          <a:lstStyle/>
          <a:p>
            <a:fld id="{962F8359-B0FF-45A1-9DD7-72C85E13A554}" type="slidenum">
              <a:rPr lang="en-IN" smtClean="0"/>
              <a:t>6</a:t>
            </a:fld>
            <a:endParaRPr lang="en-IN"/>
          </a:p>
        </p:txBody>
      </p:sp>
    </p:spTree>
    <p:extLst>
      <p:ext uri="{BB962C8B-B14F-4D97-AF65-F5344CB8AC3E}">
        <p14:creationId xmlns:p14="http://schemas.microsoft.com/office/powerpoint/2010/main" val="497412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836C68-61CD-498C-93FC-5C462DA54C12}"/>
              </a:ext>
            </a:extLst>
          </p:cNvPr>
          <p:cNvSpPr>
            <a:spLocks noGrp="1"/>
          </p:cNvSpPr>
          <p:nvPr>
            <p:ph type="sldNum" sz="quarter" idx="12"/>
          </p:nvPr>
        </p:nvSpPr>
        <p:spPr/>
        <p:txBody>
          <a:bodyPr/>
          <a:lstStyle/>
          <a:p>
            <a:fld id="{962F8359-B0FF-45A1-9DD7-72C85E13A554}" type="slidenum">
              <a:rPr lang="en-IN" smtClean="0"/>
              <a:t>7</a:t>
            </a:fld>
            <a:endParaRPr lang="en-IN"/>
          </a:p>
        </p:txBody>
      </p:sp>
      <p:sp>
        <p:nvSpPr>
          <p:cNvPr id="3" name="TextBox 2">
            <a:extLst>
              <a:ext uri="{FF2B5EF4-FFF2-40B4-BE49-F238E27FC236}">
                <a16:creationId xmlns:a16="http://schemas.microsoft.com/office/drawing/2014/main" id="{F3B8B299-C687-42FE-AB42-B4B14F6F5A24}"/>
              </a:ext>
            </a:extLst>
          </p:cNvPr>
          <p:cNvSpPr txBox="1"/>
          <p:nvPr/>
        </p:nvSpPr>
        <p:spPr>
          <a:xfrm>
            <a:off x="470517" y="674703"/>
            <a:ext cx="11469949" cy="5755422"/>
          </a:xfrm>
          <a:prstGeom prst="rect">
            <a:avLst/>
          </a:prstGeom>
          <a:noFill/>
        </p:spPr>
        <p:txBody>
          <a:bodyPr wrap="square" rtlCol="0">
            <a:spAutoFit/>
          </a:bodyPr>
          <a:lstStyle/>
          <a:p>
            <a:r>
              <a:rPr lang="en-IN" sz="2000" dirty="0">
                <a:latin typeface="Arial" panose="020B0604020202020204" pitchFamily="34" charset="0"/>
                <a:ea typeface="Arial Unicode MS" panose="020B0604020202020204" pitchFamily="34" charset="-128"/>
                <a:cs typeface="Arial" panose="020B0604020202020204" pitchFamily="34" charset="0"/>
              </a:rPr>
              <a:t>Before we start building our model we need to deal with imbalanced data, to resolve this issue we will use over sampling technique.</a:t>
            </a:r>
          </a:p>
          <a:p>
            <a:endParaRPr lang="en-IN" sz="2000" dirty="0">
              <a:latin typeface="Arial" panose="020B0604020202020204" pitchFamily="34" charset="0"/>
              <a:ea typeface="Arial Unicode MS" panose="020B0604020202020204" pitchFamily="34" charset="-128"/>
              <a:cs typeface="Arial" panose="020B0604020202020204" pitchFamily="34" charset="0"/>
            </a:endParaRPr>
          </a:p>
          <a:p>
            <a:r>
              <a:rPr lang="en-US" sz="2000" b="0" i="0" dirty="0">
                <a:effectLst/>
                <a:latin typeface="Arial" panose="020B0604020202020204" pitchFamily="34" charset="0"/>
                <a:cs typeface="Arial" panose="020B0604020202020204" pitchFamily="34" charset="0"/>
              </a:rPr>
              <a:t>Imbalanced datasets are those where there is a severe skew in the class distribution, such as 1:100 or 1:1000 examples in the minority class to the majority class.</a:t>
            </a:r>
            <a:endParaRPr lang="en-IN" sz="2000" b="0" i="0" dirty="0">
              <a:effectLst/>
              <a:latin typeface="Arial" panose="020B0604020202020204" pitchFamily="34" charset="0"/>
              <a:ea typeface="Arial Unicode MS" panose="020B0604020202020204" pitchFamily="34" charset="-128"/>
              <a:cs typeface="Arial" panose="020B0604020202020204" pitchFamily="34" charset="0"/>
            </a:endParaRPr>
          </a:p>
          <a:p>
            <a:r>
              <a:rPr lang="en-US" sz="2000" b="0" i="0" dirty="0">
                <a:effectLst/>
                <a:latin typeface="Arial" panose="020B0604020202020204" pitchFamily="34" charset="0"/>
                <a:cs typeface="Arial" panose="020B0604020202020204" pitchFamily="34" charset="0"/>
              </a:rPr>
              <a:t>This bias in the training dataset can influence many machine learning algorithms, leading some to ignore the minority class entirely. This is a problem as it is typically the minority class on which predictions are most important.</a:t>
            </a:r>
            <a:endParaRPr lang="en-IN" sz="2000" dirty="0">
              <a:latin typeface="Arial" panose="020B0604020202020204" pitchFamily="34" charset="0"/>
              <a:ea typeface="Arial Unicode MS" panose="020B0604020202020204" pitchFamily="34" charset="-128"/>
              <a:cs typeface="Arial" panose="020B0604020202020204" pitchFamily="34" charset="0"/>
            </a:endParaRPr>
          </a:p>
          <a:p>
            <a:r>
              <a:rPr lang="en-US" sz="2000" b="0" i="0" dirty="0">
                <a:effectLst/>
                <a:latin typeface="Arial" panose="020B0604020202020204" pitchFamily="34" charset="0"/>
                <a:cs typeface="Arial" panose="020B0604020202020204" pitchFamily="34" charset="0"/>
              </a:rPr>
              <a:t>One approach to addressing the problem of class imbalance is to randomly resample the training dataset. The two main approaches to randomly resampling an imbalanced dataset are to delete examples from the majority class, called </a:t>
            </a:r>
            <a:r>
              <a:rPr lang="en-US" sz="2000" b="0" i="0" dirty="0" err="1">
                <a:effectLst/>
                <a:latin typeface="Arial" panose="020B0604020202020204" pitchFamily="34" charset="0"/>
                <a:cs typeface="Arial" panose="020B0604020202020204" pitchFamily="34" charset="0"/>
              </a:rPr>
              <a:t>undersampling</a:t>
            </a:r>
            <a:r>
              <a:rPr lang="en-US" sz="2000" b="0" i="0" dirty="0">
                <a:effectLst/>
                <a:latin typeface="Arial" panose="020B0604020202020204" pitchFamily="34" charset="0"/>
                <a:cs typeface="Arial" panose="020B0604020202020204" pitchFamily="34" charset="0"/>
              </a:rPr>
              <a:t>, and to duplicate examples from the minority class, called oversampling.</a:t>
            </a:r>
          </a:p>
          <a:p>
            <a:pPr algn="l"/>
            <a:r>
              <a:rPr lang="en-US" sz="3200" b="1" u="sng" dirty="0">
                <a:effectLst/>
                <a:latin typeface="Arial Unicode MS" panose="020B0604020202020204" pitchFamily="34" charset="-128"/>
                <a:ea typeface="Arial Unicode MS" panose="020B0604020202020204" pitchFamily="34" charset="-128"/>
                <a:cs typeface="Arial Unicode MS" panose="020B0604020202020204" pitchFamily="34" charset="-128"/>
              </a:rPr>
              <a:t>Random Oversampling</a:t>
            </a:r>
          </a:p>
          <a:p>
            <a:pPr algn="l"/>
            <a:r>
              <a:rPr lang="en-US" sz="2000" b="0" i="0" dirty="0">
                <a:effectLst/>
                <a:latin typeface="Arial" panose="020B0604020202020204" pitchFamily="34" charset="0"/>
                <a:cs typeface="Arial" panose="020B0604020202020204" pitchFamily="34" charset="0"/>
              </a:rPr>
              <a:t>Random Oversampling includes selecting random examples from the minority class with replacement and supplementing the training data with multiple copies of this instance, hence it is possible that a single instance may be selected multiple times.</a:t>
            </a:r>
          </a:p>
          <a:p>
            <a:endParaRPr lang="en-IN" sz="1800" dirty="0">
              <a:latin typeface="Calibri" panose="020F0502020204030204" pitchFamily="34" charset="0"/>
              <a:ea typeface="Arial Unicode MS" panose="020B0604020202020204" pitchFamily="34" charset="-128"/>
              <a:cs typeface="Calibri" panose="020F0502020204030204" pitchFamily="34" charset="0"/>
            </a:endParaRPr>
          </a:p>
          <a:p>
            <a:endParaRPr lang="en-IN" dirty="0"/>
          </a:p>
        </p:txBody>
      </p:sp>
    </p:spTree>
    <p:extLst>
      <p:ext uri="{BB962C8B-B14F-4D97-AF65-F5344CB8AC3E}">
        <p14:creationId xmlns:p14="http://schemas.microsoft.com/office/powerpoint/2010/main" val="1032683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DC07F6-5B0B-4B88-9679-5F93BEEEE2A2}"/>
              </a:ext>
            </a:extLst>
          </p:cNvPr>
          <p:cNvSpPr txBox="1"/>
          <p:nvPr/>
        </p:nvSpPr>
        <p:spPr>
          <a:xfrm>
            <a:off x="488273" y="1127465"/>
            <a:ext cx="11594236" cy="2862322"/>
          </a:xfrm>
          <a:prstGeom prst="rect">
            <a:avLst/>
          </a:prstGeom>
          <a:noFill/>
        </p:spPr>
        <p:txBody>
          <a:bodyPr wrap="square" rtlCol="0">
            <a:spAutoFit/>
          </a:bodyPr>
          <a:lstStyle/>
          <a:p>
            <a:r>
              <a:rPr lang="en-US" sz="2000" i="0" dirty="0">
                <a:solidFill>
                  <a:srgbClr val="333333"/>
                </a:solidFill>
                <a:effectLst/>
                <a:latin typeface="Calibri" panose="020F0502020204030204" pitchFamily="34" charset="0"/>
                <a:ea typeface="Arial Unicode MS" panose="020B0604020202020204" pitchFamily="34" charset="-128"/>
                <a:cs typeface="Calibri" panose="020F0502020204030204" pitchFamily="34" charset="0"/>
              </a:rPr>
              <a:t>Now the cleaned and prepared data is passed on to the analysis step. This step involves:</a:t>
            </a:r>
          </a:p>
          <a:p>
            <a:pPr marL="342900" indent="-342900">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Selection of analytical techniques</a:t>
            </a:r>
          </a:p>
          <a:p>
            <a:pPr marL="342900" indent="-342900">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Building models</a:t>
            </a:r>
          </a:p>
          <a:p>
            <a:pPr marL="342900" indent="-342900">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Review the result</a:t>
            </a:r>
          </a:p>
          <a:p>
            <a:r>
              <a:rPr lang="en-US" sz="2000" i="0" dirty="0">
                <a:solidFill>
                  <a:srgbClr val="333333"/>
                </a:solidFill>
                <a:effectLst/>
                <a:latin typeface="Calibri" panose="020F0502020204030204" pitchFamily="34" charset="0"/>
                <a:ea typeface="Arial Unicode MS" panose="020B0604020202020204" pitchFamily="34" charset="-128"/>
                <a:cs typeface="Calibri" panose="020F0502020204030204" pitchFamily="34" charset="0"/>
              </a:rPr>
              <a:t>The aim of this step is to build a machine learning model to analyze the data using various analytical techniques and review the outcome. It starts with the determination of the type of the problems, where we select the machine learning techniques such as Classification, Regression, Cluster analysis, Association, etc. then build the model using prepared data, and evaluate the model.</a:t>
            </a:r>
          </a:p>
          <a:p>
            <a:endParaRPr lang="en-US" sz="2000" dirty="0">
              <a:solidFill>
                <a:srgbClr val="333333"/>
              </a:solidFill>
              <a:latin typeface="Calibri" panose="020F0502020204030204" pitchFamily="34" charset="0"/>
              <a:ea typeface="Arial Unicode MS" panose="020B0604020202020204" pitchFamily="34" charset="-128"/>
              <a:cs typeface="Calibri" panose="020F0502020204030204" pitchFamily="34" charset="0"/>
            </a:endParaRPr>
          </a:p>
        </p:txBody>
      </p:sp>
      <p:sp>
        <p:nvSpPr>
          <p:cNvPr id="3" name="TextBox 2">
            <a:extLst>
              <a:ext uri="{FF2B5EF4-FFF2-40B4-BE49-F238E27FC236}">
                <a16:creationId xmlns:a16="http://schemas.microsoft.com/office/drawing/2014/main" id="{E56CAC83-FE47-430E-99B1-B0F067017FF8}"/>
              </a:ext>
            </a:extLst>
          </p:cNvPr>
          <p:cNvSpPr txBox="1"/>
          <p:nvPr/>
        </p:nvSpPr>
        <p:spPr>
          <a:xfrm>
            <a:off x="488273" y="372860"/>
            <a:ext cx="4279037" cy="584775"/>
          </a:xfrm>
          <a:prstGeom prst="rect">
            <a:avLst/>
          </a:prstGeom>
          <a:noFill/>
        </p:spPr>
        <p:txBody>
          <a:bodyPr wrap="square" rtlCol="0">
            <a:spAutoFit/>
          </a:bodyPr>
          <a:lstStyle/>
          <a:p>
            <a:r>
              <a:rPr lang="en-US" sz="3200" b="1" i="0" u="sng"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Analyze Data</a:t>
            </a:r>
          </a:p>
        </p:txBody>
      </p:sp>
      <p:sp>
        <p:nvSpPr>
          <p:cNvPr id="4" name="Slide Number Placeholder 3">
            <a:extLst>
              <a:ext uri="{FF2B5EF4-FFF2-40B4-BE49-F238E27FC236}">
                <a16:creationId xmlns:a16="http://schemas.microsoft.com/office/drawing/2014/main" id="{3972162F-9676-40EB-9235-FD6A137973D3}"/>
              </a:ext>
            </a:extLst>
          </p:cNvPr>
          <p:cNvSpPr>
            <a:spLocks noGrp="1"/>
          </p:cNvSpPr>
          <p:nvPr>
            <p:ph type="sldNum" sz="quarter" idx="12"/>
          </p:nvPr>
        </p:nvSpPr>
        <p:spPr/>
        <p:txBody>
          <a:bodyPr/>
          <a:lstStyle/>
          <a:p>
            <a:fld id="{962F8359-B0FF-45A1-9DD7-72C85E13A554}" type="slidenum">
              <a:rPr lang="en-IN" smtClean="0"/>
              <a:t>8</a:t>
            </a:fld>
            <a:endParaRPr lang="en-IN"/>
          </a:p>
        </p:txBody>
      </p:sp>
    </p:spTree>
    <p:extLst>
      <p:ext uri="{BB962C8B-B14F-4D97-AF65-F5344CB8AC3E}">
        <p14:creationId xmlns:p14="http://schemas.microsoft.com/office/powerpoint/2010/main" val="2926615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252BA7-9277-47D4-A97F-A8ED369CAD04}"/>
              </a:ext>
            </a:extLst>
          </p:cNvPr>
          <p:cNvSpPr txBox="1"/>
          <p:nvPr/>
        </p:nvSpPr>
        <p:spPr>
          <a:xfrm>
            <a:off x="346229" y="994298"/>
            <a:ext cx="5510074" cy="2031325"/>
          </a:xfrm>
          <a:prstGeom prst="rect">
            <a:avLst/>
          </a:prstGeom>
          <a:noFill/>
        </p:spPr>
        <p:txBody>
          <a:bodyPr wrap="square" rtlCol="0">
            <a:spAutoFit/>
          </a:bodyPr>
          <a:lstStyle/>
          <a:p>
            <a:r>
              <a:rPr lang="en-US" dirty="0"/>
              <a:t>We build our model using Classification Models.</a:t>
            </a:r>
          </a:p>
          <a:p>
            <a:r>
              <a:rPr lang="en-US" dirty="0"/>
              <a:t>Various classifications we used in model building are:</a:t>
            </a:r>
          </a:p>
          <a:p>
            <a:pPr marL="285750" indent="-285750">
              <a:buFont typeface="Wingdings" panose="05000000000000000000" pitchFamily="2" charset="2"/>
              <a:buChar char="Ø"/>
            </a:pPr>
            <a:r>
              <a:rPr lang="en-IN" dirty="0"/>
              <a:t>Logistic Regression</a:t>
            </a:r>
          </a:p>
          <a:p>
            <a:pPr marL="285750" indent="-285750">
              <a:buFont typeface="Wingdings" panose="05000000000000000000" pitchFamily="2" charset="2"/>
              <a:buChar char="Ø"/>
            </a:pPr>
            <a:r>
              <a:rPr lang="en-IN" dirty="0"/>
              <a:t>Gaussian Naive Bayes Classifier</a:t>
            </a:r>
          </a:p>
          <a:p>
            <a:pPr marL="285750" indent="-285750">
              <a:buFont typeface="Wingdings" panose="05000000000000000000" pitchFamily="2" charset="2"/>
              <a:buChar char="Ø"/>
            </a:pPr>
            <a:r>
              <a:rPr lang="en-IN" dirty="0"/>
              <a:t>Decision Tree Classifier</a:t>
            </a:r>
          </a:p>
          <a:p>
            <a:pPr marL="285750" indent="-285750">
              <a:buFont typeface="Wingdings" panose="05000000000000000000" pitchFamily="2" charset="2"/>
              <a:buChar char="Ø"/>
            </a:pPr>
            <a:r>
              <a:rPr lang="en-US" dirty="0"/>
              <a:t>Random Forest Classifier</a:t>
            </a:r>
          </a:p>
          <a:p>
            <a:endParaRPr lang="en-IN" dirty="0"/>
          </a:p>
        </p:txBody>
      </p:sp>
      <p:pic>
        <p:nvPicPr>
          <p:cNvPr id="2052" name="Picture 4" descr="machine+learning+algorithms+for+e+commerce cheap buy online">
            <a:extLst>
              <a:ext uri="{FF2B5EF4-FFF2-40B4-BE49-F238E27FC236}">
                <a16:creationId xmlns:a16="http://schemas.microsoft.com/office/drawing/2014/main" id="{3175A725-F510-4364-B8C9-CD1F16A2AD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699"/>
          <a:stretch/>
        </p:blipFill>
        <p:spPr bwMode="auto">
          <a:xfrm>
            <a:off x="4147368" y="1811046"/>
            <a:ext cx="7458706" cy="444771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B61FF6C-1321-4FC6-85E5-CA8E225833A7}"/>
              </a:ext>
            </a:extLst>
          </p:cNvPr>
          <p:cNvSpPr txBox="1"/>
          <p:nvPr/>
        </p:nvSpPr>
        <p:spPr>
          <a:xfrm>
            <a:off x="346229" y="230819"/>
            <a:ext cx="3977196" cy="584775"/>
          </a:xfrm>
          <a:prstGeom prst="rect">
            <a:avLst/>
          </a:prstGeom>
          <a:noFill/>
        </p:spPr>
        <p:txBody>
          <a:bodyPr wrap="square" rtlCol="0">
            <a:spAutoFit/>
          </a:bodyPr>
          <a:lstStyle/>
          <a:p>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Model Building</a:t>
            </a:r>
            <a:endParaRPr lang="en-IN" sz="3200" b="1" u="sng"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Slide Number Placeholder 3">
            <a:extLst>
              <a:ext uri="{FF2B5EF4-FFF2-40B4-BE49-F238E27FC236}">
                <a16:creationId xmlns:a16="http://schemas.microsoft.com/office/drawing/2014/main" id="{61F0F4EA-E871-4754-9852-24D34E80A603}"/>
              </a:ext>
            </a:extLst>
          </p:cNvPr>
          <p:cNvSpPr>
            <a:spLocks noGrp="1"/>
          </p:cNvSpPr>
          <p:nvPr>
            <p:ph type="sldNum" sz="quarter" idx="12"/>
          </p:nvPr>
        </p:nvSpPr>
        <p:spPr/>
        <p:txBody>
          <a:bodyPr/>
          <a:lstStyle/>
          <a:p>
            <a:fld id="{962F8359-B0FF-45A1-9DD7-72C85E13A554}" type="slidenum">
              <a:rPr lang="en-IN" smtClean="0"/>
              <a:t>9</a:t>
            </a:fld>
            <a:endParaRPr lang="en-IN"/>
          </a:p>
        </p:txBody>
      </p:sp>
    </p:spTree>
    <p:extLst>
      <p:ext uri="{BB962C8B-B14F-4D97-AF65-F5344CB8AC3E}">
        <p14:creationId xmlns:p14="http://schemas.microsoft.com/office/powerpoint/2010/main" val="3557635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1664</Words>
  <Application>Microsoft Office PowerPoint</Application>
  <PresentationFormat>Widescreen</PresentationFormat>
  <Paragraphs>99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 Unicode MS</vt: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Ganta</dc:creator>
  <cp:lastModifiedBy>Ganesh Ganta</cp:lastModifiedBy>
  <cp:revision>1</cp:revision>
  <dcterms:created xsi:type="dcterms:W3CDTF">2021-09-04T13:56:05Z</dcterms:created>
  <dcterms:modified xsi:type="dcterms:W3CDTF">2021-09-04T17:06:35Z</dcterms:modified>
</cp:coreProperties>
</file>