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4" autoAdjust="0"/>
  </p:normalViewPr>
  <p:slideViewPr>
    <p:cSldViewPr snapToGrid="0">
      <p:cViewPr>
        <p:scale>
          <a:sx n="45" d="100"/>
          <a:sy n="45" d="100"/>
        </p:scale>
        <p:origin x="-204" y="-95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63007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cf10ba9a5_0_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g26cf10ba9a5_0_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56" name="Google Shape;56;p7"/>
          <p:cNvSpPr/>
          <p:nvPr/>
        </p:nvSpPr>
        <p:spPr>
          <a:xfrm>
            <a:off x="8343900" y="666749"/>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2" name="Title 1"/>
          <p:cNvSpPr>
            <a:spLocks noGrp="1"/>
          </p:cNvSpPr>
          <p:nvPr>
            <p:ph type="ctrTitle"/>
          </p:nvPr>
        </p:nvSpPr>
        <p:spPr>
          <a:xfrm>
            <a:off x="2819400" y="2192178"/>
            <a:ext cx="5800851" cy="738664"/>
          </a:xfrm>
        </p:spPr>
        <p:txBody>
          <a:bodyPr/>
          <a:lstStyle/>
          <a:p>
            <a:pPr algn="ctr"/>
            <a:r>
              <a:rPr lang="en-US" sz="4800" dirty="0" smtClean="0"/>
              <a:t>Ganesh. R</a:t>
            </a:r>
            <a:endParaRPr lang="en-IN" sz="4800" dirty="0"/>
          </a:p>
        </p:txBody>
      </p:sp>
      <p:sp>
        <p:nvSpPr>
          <p:cNvPr id="3" name="TextBox 2"/>
          <p:cNvSpPr txBox="1"/>
          <p:nvPr/>
        </p:nvSpPr>
        <p:spPr>
          <a:xfrm>
            <a:off x="3800475" y="3232298"/>
            <a:ext cx="3743332" cy="923330"/>
          </a:xfrm>
          <a:prstGeom prst="rect">
            <a:avLst/>
          </a:prstGeom>
          <a:noFill/>
        </p:spPr>
        <p:txBody>
          <a:bodyPr wrap="none" rtlCol="0">
            <a:spAutoFit/>
          </a:bodyPr>
          <a:lstStyle/>
          <a:p>
            <a:r>
              <a:rPr lang="en-US" sz="5400" dirty="0" smtClean="0">
                <a:latin typeface="Times New Roman" pitchFamily="18" charset="0"/>
                <a:cs typeface="Times New Roman" pitchFamily="18" charset="0"/>
              </a:rPr>
              <a:t>Final Project</a:t>
            </a:r>
            <a:endParaRPr lang="en-IN" sz="5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3" name="Picture 2">
            <a:extLst>
              <a:ext uri="{FF2B5EF4-FFF2-40B4-BE49-F238E27FC236}">
                <a16:creationId xmlns:a16="http://schemas.microsoft.com/office/drawing/2014/main" xmlns="" id="{4B353CA5-152F-6517-04AC-BED46E0864BF}"/>
              </a:ext>
            </a:extLst>
          </p:cNvPr>
          <p:cNvPicPr>
            <a:picLocks noChangeAspect="1"/>
          </p:cNvPicPr>
          <p:nvPr/>
        </p:nvPicPr>
        <p:blipFill>
          <a:blip r:embed="rId2"/>
          <a:stretch>
            <a:fillRect/>
          </a:stretch>
        </p:blipFill>
        <p:spPr>
          <a:xfrm>
            <a:off x="1825203" y="1937729"/>
            <a:ext cx="5070503" cy="3956180"/>
          </a:xfrm>
          <a:prstGeom prst="rect">
            <a:avLst/>
          </a:prstGeom>
        </p:spPr>
      </p:pic>
    </p:spTree>
    <p:extLst>
      <p:ext uri="{BB962C8B-B14F-4D97-AF65-F5344CB8AC3E}">
        <p14:creationId xmlns:p14="http://schemas.microsoft.com/office/powerpoint/2010/main" val="2480686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IN" dirty="0"/>
          </a:p>
        </p:txBody>
      </p:sp>
      <p:sp>
        <p:nvSpPr>
          <p:cNvPr id="3" name="TextBox 2"/>
          <p:cNvSpPr txBox="1"/>
          <p:nvPr/>
        </p:nvSpPr>
        <p:spPr>
          <a:xfrm>
            <a:off x="404037" y="1580791"/>
            <a:ext cx="9292856" cy="4185761"/>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The application of the Deep Convolutional Generative Adversarial Network (DCGAN) project for generating anime faces can be seen in various creative and practical domains:</a:t>
            </a:r>
          </a:p>
          <a:p>
            <a:pPr algn="just">
              <a:buFont typeface="+mj-lt"/>
              <a:buAutoNum type="arabicPeriod"/>
            </a:pPr>
            <a:r>
              <a:rPr lang="en-US" sz="2800" b="1" dirty="0">
                <a:latin typeface="Times New Roman" pitchFamily="18" charset="0"/>
                <a:cs typeface="Times New Roman" pitchFamily="18" charset="0"/>
              </a:rPr>
              <a:t> Anime Character Creation</a:t>
            </a:r>
          </a:p>
          <a:p>
            <a:pPr algn="just">
              <a:buFont typeface="+mj-lt"/>
              <a:buAutoNum type="arabicPeriod"/>
            </a:pPr>
            <a:r>
              <a:rPr lang="en-US" sz="2800" b="1" dirty="0">
                <a:latin typeface="Times New Roman" pitchFamily="18" charset="0"/>
                <a:cs typeface="Times New Roman" pitchFamily="18" charset="0"/>
              </a:rPr>
              <a:t> Content Creation</a:t>
            </a:r>
            <a:endParaRPr lang="en-US" sz="2800" dirty="0">
              <a:latin typeface="Times New Roman" pitchFamily="18" charset="0"/>
              <a:cs typeface="Times New Roman" pitchFamily="18" charset="0"/>
            </a:endParaRPr>
          </a:p>
          <a:p>
            <a:pPr algn="just">
              <a:buFont typeface="+mj-lt"/>
              <a:buAutoNum type="arabicPeriod"/>
            </a:pPr>
            <a:r>
              <a:rPr lang="en-US" sz="2800" b="1" dirty="0">
                <a:latin typeface="Times New Roman" pitchFamily="18" charset="0"/>
                <a:cs typeface="Times New Roman" pitchFamily="18" charset="0"/>
              </a:rPr>
              <a:t> Personalized Avatars and Characters</a:t>
            </a:r>
          </a:p>
          <a:p>
            <a:pPr algn="just">
              <a:buFont typeface="+mj-lt"/>
              <a:buAutoNum type="arabicPeriod"/>
            </a:pPr>
            <a:r>
              <a:rPr lang="en-US" sz="2800" b="1" dirty="0">
                <a:latin typeface="Times New Roman" pitchFamily="18" charset="0"/>
                <a:cs typeface="Times New Roman" pitchFamily="18" charset="0"/>
              </a:rPr>
              <a:t> Artificial Intelligence and Creativity</a:t>
            </a:r>
          </a:p>
          <a:p>
            <a:pPr algn="just">
              <a:buFont typeface="+mj-lt"/>
              <a:buAutoNum type="arabicPeriod"/>
            </a:pPr>
            <a:r>
              <a:rPr lang="en-US" sz="2800" b="1" dirty="0">
                <a:latin typeface="Times New Roman" pitchFamily="18" charset="0"/>
                <a:cs typeface="Times New Roman" pitchFamily="18" charset="0"/>
              </a:rPr>
              <a:t> Educational and Research Purposes</a:t>
            </a:r>
          </a:p>
          <a:p>
            <a:pPr algn="just">
              <a:buFont typeface="+mj-lt"/>
              <a:buAutoNum type="arabicPeriod"/>
            </a:pPr>
            <a:r>
              <a:rPr lang="en-US" sz="2800" b="1" dirty="0">
                <a:latin typeface="Times New Roman" pitchFamily="18" charset="0"/>
                <a:cs typeface="Times New Roman" pitchFamily="18" charset="0"/>
              </a:rPr>
              <a:t> Entertainment and Fan Communities</a:t>
            </a:r>
            <a:endParaRPr lang="en-IN" sz="2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072676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endParaRPr sz="1100">
              <a:latin typeface="Trebuchet MS"/>
              <a:ea typeface="Trebuchet MS"/>
              <a:cs typeface="Trebuchet MS"/>
              <a:sym typeface="Trebuchet MS"/>
            </a:endParaRPr>
          </a:p>
        </p:txBody>
      </p:sp>
      <p:pic>
        <p:nvPicPr>
          <p:cNvPr id="194" name="Google Shape;194;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5" name="Google Shape;195;p16"/>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smtClean="0"/>
              <a:t>RESULT</a:t>
            </a:r>
            <a:endParaRPr dirty="0"/>
          </a:p>
        </p:txBody>
      </p:sp>
      <p:sp>
        <p:nvSpPr>
          <p:cNvPr id="196" name="Google Shape;196;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latin typeface="Trebuchet MS"/>
              <a:ea typeface="Trebuchet MS"/>
              <a:cs typeface="Trebuchet MS"/>
              <a:sym typeface="Trebuchet MS"/>
            </a:endParaRPr>
          </a:p>
        </p:txBody>
      </p:sp>
      <p:sp>
        <p:nvSpPr>
          <p:cNvPr id="197" name="Google Shape;197;p16"/>
          <p:cNvSpPr txBox="1"/>
          <p:nvPr/>
        </p:nvSpPr>
        <p:spPr>
          <a:xfrm>
            <a:off x="683259" y="6111875"/>
            <a:ext cx="1230600" cy="3246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endParaRPr sz="2000">
              <a:latin typeface="Trebuchet MS"/>
              <a:ea typeface="Trebuchet MS"/>
              <a:cs typeface="Trebuchet MS"/>
              <a:sym typeface="Trebuchet MS"/>
            </a:endParaRPr>
          </a:p>
        </p:txBody>
      </p:sp>
      <p:sp>
        <p:nvSpPr>
          <p:cNvPr id="198" name="Google Shape;198;p16"/>
          <p:cNvSpPr txBox="1"/>
          <p:nvPr/>
        </p:nvSpPr>
        <p:spPr>
          <a:xfrm>
            <a:off x="755325" y="1315050"/>
            <a:ext cx="9047894" cy="3809843"/>
          </a:xfrm>
          <a:prstGeom prst="rect">
            <a:avLst/>
          </a:prstGeom>
          <a:noFill/>
          <a:ln>
            <a:noFill/>
          </a:ln>
        </p:spPr>
        <p:txBody>
          <a:bodyPr spcFirstLastPara="1" wrap="square" lIns="91425" tIns="91425" rIns="91425" bIns="91425" anchor="t" anchorCtr="0">
            <a:noAutofit/>
          </a:bodyPr>
          <a:lstStyle/>
          <a:p>
            <a:pPr algn="just"/>
            <a:r>
              <a:rPr lang="en-US" sz="2800" dirty="0">
                <a:latin typeface="Times New Roman" pitchFamily="18" charset="0"/>
                <a:cs typeface="Times New Roman" pitchFamily="18" charset="0"/>
              </a:rPr>
              <a:t>Our project effectively demonstrates the power of Generative Adversarial Networks (GANs) in generating realistic anime faces, showcasing their remarkable capabilities in creating diverse and engaging visual content.</a:t>
            </a:r>
          </a:p>
          <a:p>
            <a:pPr algn="just"/>
            <a:r>
              <a:rPr lang="en-US" sz="2800" dirty="0">
                <a:latin typeface="Times New Roman" pitchFamily="18" charset="0"/>
                <a:cs typeface="Times New Roman" pitchFamily="18" charset="0"/>
              </a:rPr>
              <a:t>Through meticulous training and fine-tuning of the DCGAN architecture, we have achieved impressive results in terms of image quality, style variation, and artistic appeal.</a:t>
            </a:r>
            <a:endParaRPr lang="en-IN" sz="2800" dirty="0">
              <a:latin typeface="Times New Roman" pitchFamily="18" charset="0"/>
              <a:cs typeface="Times New Roman" pitchFamily="18" charset="0"/>
            </a:endParaRPr>
          </a:p>
        </p:txBody>
      </p:sp>
      <p:sp>
        <p:nvSpPr>
          <p:cNvPr id="2" name="AutoShape 2" descr="Handwritten Digit Recognition with 98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3" name="TextBox 2"/>
          <p:cNvSpPr txBox="1"/>
          <p:nvPr/>
        </p:nvSpPr>
        <p:spPr>
          <a:xfrm>
            <a:off x="712381" y="1616180"/>
            <a:ext cx="7974419" cy="2277547"/>
          </a:xfrm>
          <a:prstGeom prst="rect">
            <a:avLst/>
          </a:prstGeom>
          <a:noFill/>
        </p:spPr>
        <p:txBody>
          <a:bodyPr wrap="square" rtlCol="0">
            <a:spAutoFit/>
          </a:bodyPr>
          <a:lstStyle/>
          <a:p>
            <a:r>
              <a:rPr lang="en-IN" sz="3200" dirty="0">
                <a:hlinkClick r:id="rId2"/>
              </a:rPr>
              <a:t>https://www.tensorflow.org/</a:t>
            </a:r>
            <a:endParaRPr lang="en-IN" sz="3200" dirty="0"/>
          </a:p>
          <a:p>
            <a:r>
              <a:rPr lang="en-IN" sz="3200" dirty="0">
                <a:hlinkClick r:id="rId3"/>
              </a:rPr>
              <a:t>https://keras.io/</a:t>
            </a:r>
            <a:endParaRPr lang="en-IN" sz="3200" dirty="0"/>
          </a:p>
          <a:p>
            <a:r>
              <a:rPr lang="en-IN" sz="3200" dirty="0">
                <a:hlinkClick r:id="rId4"/>
              </a:rPr>
              <a:t>https://numpy.org/</a:t>
            </a:r>
            <a:endParaRPr lang="en-IN" sz="3200" dirty="0"/>
          </a:p>
          <a:p>
            <a:r>
              <a:rPr lang="en-IN" sz="3200" dirty="0">
                <a:hlinkClick r:id="rId5"/>
              </a:rPr>
              <a:t>https://matplotlib.org/</a:t>
            </a:r>
            <a:endParaRPr lang="en-IN" sz="3200" dirty="0"/>
          </a:p>
          <a:p>
            <a:endParaRPr lang="en-IN" dirty="0"/>
          </a:p>
        </p:txBody>
      </p:sp>
    </p:spTree>
    <p:extLst>
      <p:ext uri="{BB962C8B-B14F-4D97-AF65-F5344CB8AC3E}">
        <p14:creationId xmlns:p14="http://schemas.microsoft.com/office/powerpoint/2010/main" val="4241145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 name="Google Shape;71;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2" name="Google Shape;72;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3" name="Google Shape;73;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5" name="Google Shape;75;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6" name="Google Shape;76;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7" name="Google Shape;77;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8" name="Google Shape;78;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79" name="Google Shape;79;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0" name="Google Shape;80;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8"/>
          <p:cNvSpPr txBox="1">
            <a:spLocks noGrp="1"/>
          </p:cNvSpPr>
          <p:nvPr>
            <p:ph type="title"/>
          </p:nvPr>
        </p:nvSpPr>
        <p:spPr>
          <a:xfrm>
            <a:off x="739775" y="829627"/>
            <a:ext cx="9070975" cy="1370878"/>
          </a:xfrm>
          <a:prstGeom prst="rect">
            <a:avLst/>
          </a:prstGeom>
          <a:noFill/>
          <a:ln>
            <a:noFill/>
          </a:ln>
        </p:spPr>
        <p:txBody>
          <a:bodyPr spcFirstLastPara="1" wrap="square" lIns="0" tIns="16500" rIns="0" bIns="0" anchor="t" anchorCtr="0">
            <a:spAutoFit/>
          </a:bodyPr>
          <a:lstStyle/>
          <a:p>
            <a:pPr marL="12700" lvl="0" algn="ctr"/>
            <a:r>
              <a:rPr lang="en-US" sz="4400" dirty="0" smtClean="0"/>
              <a:t>DCGAN For Anime Face Generations</a:t>
            </a:r>
            <a:endParaRPr sz="4250" dirty="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9" name="Google Shape;89;p8"/>
          <p:cNvSpPr txBox="1"/>
          <p:nvPr/>
        </p:nvSpPr>
        <p:spPr>
          <a:xfrm>
            <a:off x="7183975" y="3173750"/>
            <a:ext cx="5040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90" name="Google Shape;90;p8"/>
          <p:cNvSpPr txBox="1"/>
          <p:nvPr/>
        </p:nvSpPr>
        <p:spPr>
          <a:xfrm>
            <a:off x="447675" y="2437550"/>
            <a:ext cx="9256599" cy="2786912"/>
          </a:xfrm>
          <a:prstGeom prst="rect">
            <a:avLst/>
          </a:prstGeom>
          <a:noFill/>
          <a:ln>
            <a:noFill/>
          </a:ln>
        </p:spPr>
        <p:txBody>
          <a:bodyPr spcFirstLastPara="1" wrap="square" lIns="91425" tIns="91425" rIns="91425" bIns="91425" anchor="t" anchorCtr="0">
            <a:noAutofit/>
          </a:bodyPr>
          <a:lstStyle/>
          <a:p>
            <a:pPr algn="just"/>
            <a:r>
              <a:rPr lang="en-US" sz="2800" dirty="0">
                <a:latin typeface="Times New Roman" pitchFamily="18" charset="0"/>
                <a:cs typeface="Times New Roman" pitchFamily="18" charset="0"/>
              </a:rPr>
              <a:t>Deep Convolutional Generative Adversarial Network (DCGAN) is a type of AI that learns to create anime faces by playing a game. The "generator" tries to make fake faces, and the "discriminator" tries to spot the fakes. As they compete, the generator gets better at making realistic faces, resulting in lifelike anime faces being generated</a:t>
            </a:r>
            <a:r>
              <a:rPr lang="en-US" sz="2800" dirty="0"/>
              <a:t>.</a:t>
            </a:r>
            <a:endParaRPr lang="en-IN" sz="2800" dirty="0"/>
          </a:p>
          <a:p>
            <a:pPr marL="0" lvl="0" indent="0" algn="l" rtl="0">
              <a:spcBef>
                <a:spcPts val="0"/>
              </a:spcBef>
              <a:spcAft>
                <a:spcPts val="0"/>
              </a:spcAft>
              <a:buNone/>
            </a:pPr>
            <a:endParaRPr sz="25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nvGrpSpPr>
          <p:cNvPr id="96" name="Google Shape;96;p9"/>
          <p:cNvGrpSpPr/>
          <p:nvPr/>
        </p:nvGrpSpPr>
        <p:grpSpPr>
          <a:xfrm>
            <a:off x="7448612" y="0"/>
            <a:ext cx="4743795" cy="6858466"/>
            <a:chOff x="7448612" y="0"/>
            <a:chExt cx="4743795" cy="6858466"/>
          </a:xfrm>
        </p:grpSpPr>
        <p:sp>
          <p:nvSpPr>
            <p:cNvPr id="97" name="Google Shape;97;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8" name="Google Shape;98;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1" name="Google Shape;101;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3" name="Google Shape;103;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4" name="Google Shape;104;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5" name="Google Shape;105;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06" name="Google Shape;106;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9"/>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9" name="Google Shape;109;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10" name="Google Shape;110;p9"/>
          <p:cNvPicPr preferRelativeResize="0"/>
          <p:nvPr/>
        </p:nvPicPr>
        <p:blipFill rotWithShape="1">
          <a:blip r:embed="rId3">
            <a:alphaModFix/>
          </a:blip>
          <a:srcRect/>
          <a:stretch/>
        </p:blipFill>
        <p:spPr>
          <a:xfrm>
            <a:off x="10687050" y="6134100"/>
            <a:ext cx="247650" cy="247650"/>
          </a:xfrm>
          <a:prstGeom prst="rect">
            <a:avLst/>
          </a:prstGeom>
          <a:noFill/>
          <a:ln>
            <a:noFill/>
          </a:ln>
        </p:spPr>
      </p:pic>
      <p:pic>
        <p:nvPicPr>
          <p:cNvPr id="111" name="Google Shape;111;p9"/>
          <p:cNvPicPr preferRelativeResize="0"/>
          <p:nvPr/>
        </p:nvPicPr>
        <p:blipFill rotWithShape="1">
          <a:blip r:embed="rId4">
            <a:alphaModFix/>
          </a:blip>
          <a:srcRect/>
          <a:stretch/>
        </p:blipFill>
        <p:spPr>
          <a:xfrm>
            <a:off x="466725" y="6410325"/>
            <a:ext cx="3705225" cy="295275"/>
          </a:xfrm>
          <a:prstGeom prst="rect">
            <a:avLst/>
          </a:prstGeom>
          <a:noFill/>
          <a:ln>
            <a:noFill/>
          </a:ln>
        </p:spPr>
      </p:pic>
      <p:sp>
        <p:nvSpPr>
          <p:cNvPr id="112" name="Google Shape;112;p9"/>
          <p:cNvSpPr txBox="1">
            <a:spLocks noGrp="1"/>
          </p:cNvSpPr>
          <p:nvPr>
            <p:ph type="title"/>
          </p:nvPr>
        </p:nvSpPr>
        <p:spPr>
          <a:xfrm>
            <a:off x="739775" y="445388"/>
            <a:ext cx="23571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Agenda</a:t>
            </a:r>
            <a:endParaRPr dirty="0"/>
          </a:p>
        </p:txBody>
      </p:sp>
      <p:sp>
        <p:nvSpPr>
          <p:cNvPr id="113" name="Google Shape;113;p9"/>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1288945" y="1466925"/>
            <a:ext cx="9164400" cy="46284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Font typeface="Arial" pitchFamily="34" charset="0"/>
              <a:buChar char="•"/>
            </a:pPr>
            <a:r>
              <a:rPr lang="en-US" sz="2800" dirty="0" smtClean="0">
                <a:latin typeface="Times New Roman" pitchFamily="18" charset="0"/>
                <a:ea typeface="Calibri"/>
                <a:cs typeface="Times New Roman" pitchFamily="18" charset="0"/>
                <a:sym typeface="Calibri"/>
              </a:rPr>
              <a:t>Problem Statement</a:t>
            </a:r>
          </a:p>
          <a:p>
            <a:pPr marL="457200" lvl="0" indent="-457200" algn="l" rtl="0">
              <a:spcBef>
                <a:spcPts val="0"/>
              </a:spcBef>
              <a:spcAft>
                <a:spcPts val="0"/>
              </a:spcAft>
              <a:buFont typeface="Arial" pitchFamily="34" charset="0"/>
              <a:buChar char="•"/>
            </a:pPr>
            <a:r>
              <a:rPr lang="en-US" sz="2800" dirty="0" smtClean="0">
                <a:latin typeface="Times New Roman" pitchFamily="18" charset="0"/>
                <a:ea typeface="Calibri"/>
                <a:cs typeface="Times New Roman" pitchFamily="18" charset="0"/>
                <a:sym typeface="Calibri"/>
              </a:rPr>
              <a:t>Project Overview</a:t>
            </a:r>
          </a:p>
          <a:p>
            <a:pPr marL="457200" lvl="0" indent="-457200" algn="l" rtl="0">
              <a:spcBef>
                <a:spcPts val="0"/>
              </a:spcBef>
              <a:spcAft>
                <a:spcPts val="0"/>
              </a:spcAft>
              <a:buFont typeface="Arial" pitchFamily="34" charset="0"/>
              <a:buChar char="•"/>
            </a:pPr>
            <a:r>
              <a:rPr lang="en-US" sz="2800" dirty="0">
                <a:latin typeface="Times New Roman" pitchFamily="18" charset="0"/>
                <a:ea typeface="Calibri"/>
                <a:cs typeface="Times New Roman" pitchFamily="18" charset="0"/>
                <a:sym typeface="Calibri"/>
              </a:rPr>
              <a:t>E</a:t>
            </a:r>
            <a:r>
              <a:rPr lang="en-US" sz="2800" dirty="0" smtClean="0">
                <a:latin typeface="Times New Roman" pitchFamily="18" charset="0"/>
                <a:ea typeface="Calibri"/>
                <a:cs typeface="Times New Roman" pitchFamily="18" charset="0"/>
                <a:sym typeface="Calibri"/>
              </a:rPr>
              <a:t>nd </a:t>
            </a:r>
            <a:r>
              <a:rPr lang="en-US" sz="2800" dirty="0">
                <a:latin typeface="Times New Roman" pitchFamily="18" charset="0"/>
                <a:ea typeface="Calibri"/>
                <a:cs typeface="Times New Roman" pitchFamily="18" charset="0"/>
                <a:sym typeface="Calibri"/>
              </a:rPr>
              <a:t>U</a:t>
            </a:r>
            <a:r>
              <a:rPr lang="en-US" sz="2800" dirty="0" smtClean="0">
                <a:latin typeface="Times New Roman" pitchFamily="18" charset="0"/>
                <a:ea typeface="Calibri"/>
                <a:cs typeface="Times New Roman" pitchFamily="18" charset="0"/>
                <a:sym typeface="Calibri"/>
              </a:rPr>
              <a:t>ser</a:t>
            </a:r>
          </a:p>
          <a:p>
            <a:pPr marL="457200" lvl="0" indent="-457200" algn="l" rtl="0">
              <a:spcBef>
                <a:spcPts val="0"/>
              </a:spcBef>
              <a:spcAft>
                <a:spcPts val="0"/>
              </a:spcAft>
              <a:buFont typeface="Arial" pitchFamily="34" charset="0"/>
              <a:buChar char="•"/>
            </a:pPr>
            <a:r>
              <a:rPr lang="en-US" sz="2800" dirty="0" smtClean="0">
                <a:latin typeface="Times New Roman" pitchFamily="18" charset="0"/>
                <a:ea typeface="Calibri"/>
                <a:cs typeface="Times New Roman" pitchFamily="18" charset="0"/>
                <a:sym typeface="Calibri"/>
              </a:rPr>
              <a:t>My</a:t>
            </a:r>
            <a:r>
              <a:rPr lang="en-US" sz="2800" dirty="0" smtClean="0">
                <a:latin typeface="Times New Roman" pitchFamily="18" charset="0"/>
                <a:ea typeface="Calibri"/>
                <a:cs typeface="Times New Roman" pitchFamily="18" charset="0"/>
                <a:sym typeface="Calibri"/>
              </a:rPr>
              <a:t> </a:t>
            </a:r>
            <a:r>
              <a:rPr lang="en-US" sz="2800" dirty="0">
                <a:latin typeface="Times New Roman" pitchFamily="18" charset="0"/>
                <a:ea typeface="Calibri"/>
                <a:cs typeface="Times New Roman" pitchFamily="18" charset="0"/>
                <a:sym typeface="Calibri"/>
              </a:rPr>
              <a:t>S</a:t>
            </a:r>
            <a:r>
              <a:rPr lang="en-US" sz="2800" dirty="0" smtClean="0">
                <a:latin typeface="Times New Roman" pitchFamily="18" charset="0"/>
                <a:ea typeface="Calibri"/>
                <a:cs typeface="Times New Roman" pitchFamily="18" charset="0"/>
                <a:sym typeface="Calibri"/>
              </a:rPr>
              <a:t>olution and </a:t>
            </a:r>
            <a:r>
              <a:rPr lang="en-US" sz="2800" dirty="0">
                <a:latin typeface="Times New Roman" pitchFamily="18" charset="0"/>
                <a:ea typeface="Calibri"/>
                <a:cs typeface="Times New Roman" pitchFamily="18" charset="0"/>
                <a:sym typeface="Calibri"/>
              </a:rPr>
              <a:t>I</a:t>
            </a:r>
            <a:r>
              <a:rPr lang="en-US" sz="2800" dirty="0" smtClean="0">
                <a:latin typeface="Times New Roman" pitchFamily="18" charset="0"/>
                <a:ea typeface="Calibri"/>
                <a:cs typeface="Times New Roman" pitchFamily="18" charset="0"/>
                <a:sym typeface="Calibri"/>
              </a:rPr>
              <a:t>t</a:t>
            </a:r>
            <a:r>
              <a:rPr lang="en-US" sz="2800" dirty="0" smtClean="0">
                <a:latin typeface="Times New Roman" pitchFamily="18" charset="0"/>
                <a:ea typeface="Calibri"/>
                <a:cs typeface="Times New Roman" pitchFamily="18" charset="0"/>
                <a:sym typeface="Calibri"/>
              </a:rPr>
              <a:t>s </a:t>
            </a:r>
            <a:r>
              <a:rPr lang="en-US" sz="2800" dirty="0">
                <a:latin typeface="Times New Roman" pitchFamily="18" charset="0"/>
                <a:ea typeface="Calibri"/>
                <a:cs typeface="Times New Roman" pitchFamily="18" charset="0"/>
                <a:sym typeface="Calibri"/>
              </a:rPr>
              <a:t>V</a:t>
            </a:r>
            <a:r>
              <a:rPr lang="en-US" sz="2800" dirty="0" smtClean="0">
                <a:latin typeface="Times New Roman" pitchFamily="18" charset="0"/>
                <a:ea typeface="Calibri"/>
                <a:cs typeface="Times New Roman" pitchFamily="18" charset="0"/>
                <a:sym typeface="Calibri"/>
              </a:rPr>
              <a:t>alue </a:t>
            </a:r>
            <a:r>
              <a:rPr lang="en-US" sz="2800" dirty="0">
                <a:latin typeface="Times New Roman" pitchFamily="18" charset="0"/>
                <a:ea typeface="Calibri"/>
                <a:cs typeface="Times New Roman" pitchFamily="18" charset="0"/>
                <a:sym typeface="Calibri"/>
              </a:rPr>
              <a:t>P</a:t>
            </a:r>
            <a:r>
              <a:rPr lang="en-US" sz="2800" dirty="0" smtClean="0">
                <a:latin typeface="Times New Roman" pitchFamily="18" charset="0"/>
                <a:ea typeface="Calibri"/>
                <a:cs typeface="Times New Roman" pitchFamily="18" charset="0"/>
                <a:sym typeface="Calibri"/>
              </a:rPr>
              <a:t>roposition</a:t>
            </a:r>
          </a:p>
          <a:p>
            <a:pPr marL="457200" lvl="0" indent="-457200" algn="l" rtl="0">
              <a:spcBef>
                <a:spcPts val="0"/>
              </a:spcBef>
              <a:spcAft>
                <a:spcPts val="0"/>
              </a:spcAft>
              <a:buFont typeface="Arial" pitchFamily="34" charset="0"/>
              <a:buChar char="•"/>
            </a:pPr>
            <a:r>
              <a:rPr lang="en-US" sz="2800" dirty="0" smtClean="0">
                <a:latin typeface="Times New Roman" pitchFamily="18" charset="0"/>
                <a:ea typeface="Calibri"/>
                <a:cs typeface="Times New Roman" pitchFamily="18" charset="0"/>
                <a:sym typeface="Calibri"/>
              </a:rPr>
              <a:t>The</a:t>
            </a:r>
            <a:r>
              <a:rPr lang="en-US" sz="2800" dirty="0" smtClean="0">
                <a:latin typeface="Times New Roman" pitchFamily="18" charset="0"/>
                <a:ea typeface="Calibri"/>
                <a:cs typeface="Times New Roman" pitchFamily="18" charset="0"/>
                <a:sym typeface="Calibri"/>
              </a:rPr>
              <a:t> Wow in Your </a:t>
            </a:r>
            <a:r>
              <a:rPr lang="en-US" sz="2800" dirty="0">
                <a:latin typeface="Times New Roman" pitchFamily="18" charset="0"/>
                <a:ea typeface="Calibri"/>
                <a:cs typeface="Times New Roman" pitchFamily="18" charset="0"/>
                <a:sym typeface="Calibri"/>
              </a:rPr>
              <a:t>S</a:t>
            </a:r>
            <a:r>
              <a:rPr lang="en-US" sz="2800" dirty="0" smtClean="0">
                <a:latin typeface="Times New Roman" pitchFamily="18" charset="0"/>
                <a:ea typeface="Calibri"/>
                <a:cs typeface="Times New Roman" pitchFamily="18" charset="0"/>
                <a:sym typeface="Calibri"/>
              </a:rPr>
              <a:t>olution</a:t>
            </a:r>
          </a:p>
          <a:p>
            <a:pPr marL="457200" lvl="0" indent="-457200" algn="l" rtl="0">
              <a:spcBef>
                <a:spcPts val="0"/>
              </a:spcBef>
              <a:spcAft>
                <a:spcPts val="0"/>
              </a:spcAft>
              <a:buFont typeface="Arial" pitchFamily="34" charset="0"/>
              <a:buChar char="•"/>
            </a:pPr>
            <a:r>
              <a:rPr lang="en-US" sz="2800" dirty="0" smtClean="0">
                <a:latin typeface="Times New Roman" pitchFamily="18" charset="0"/>
                <a:ea typeface="Calibri"/>
                <a:cs typeface="Times New Roman" pitchFamily="18" charset="0"/>
                <a:sym typeface="Calibri"/>
              </a:rPr>
              <a:t>Modeling</a:t>
            </a:r>
          </a:p>
          <a:p>
            <a:pPr marL="457200" lvl="0" indent="-457200" algn="l" rtl="0">
              <a:spcBef>
                <a:spcPts val="0"/>
              </a:spcBef>
              <a:spcAft>
                <a:spcPts val="0"/>
              </a:spcAft>
              <a:buFont typeface="Arial" pitchFamily="34" charset="0"/>
              <a:buChar char="•"/>
            </a:pPr>
            <a:r>
              <a:rPr lang="en-US" sz="2800" dirty="0">
                <a:latin typeface="Times New Roman" pitchFamily="18" charset="0"/>
                <a:ea typeface="Calibri"/>
                <a:cs typeface="Times New Roman" pitchFamily="18" charset="0"/>
                <a:sym typeface="Calibri"/>
              </a:rPr>
              <a:t>R</a:t>
            </a:r>
            <a:r>
              <a:rPr lang="en-US" sz="2800" dirty="0" smtClean="0">
                <a:latin typeface="Times New Roman" pitchFamily="18" charset="0"/>
                <a:ea typeface="Calibri"/>
                <a:cs typeface="Times New Roman" pitchFamily="18" charset="0"/>
                <a:sym typeface="Calibri"/>
              </a:rPr>
              <a:t>esult</a:t>
            </a:r>
            <a:endParaRPr lang="en-US" sz="2800" dirty="0" smtClean="0">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9682900" y="119775"/>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4" name="Google Shape;124;p10"/>
          <p:cNvSpPr txBox="1">
            <a:spLocks noGrp="1"/>
          </p:cNvSpPr>
          <p:nvPr>
            <p:ph type="title"/>
          </p:nvPr>
        </p:nvSpPr>
        <p:spPr>
          <a:xfrm>
            <a:off x="834072" y="575055"/>
            <a:ext cx="7267937"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smtClean="0">
                <a:latin typeface="Gill Sans MT" pitchFamily="34" charset="0"/>
              </a:rPr>
              <a:t>PROBLEM STATEMENT</a:t>
            </a:r>
            <a:endParaRPr sz="4250" dirty="0">
              <a:latin typeface="Gill Sans MT" pitchFamily="34" charset="0"/>
            </a:endParaRPr>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1191125" y="1636825"/>
            <a:ext cx="9191100" cy="3360477"/>
          </a:xfrm>
          <a:prstGeom prst="rect">
            <a:avLst/>
          </a:prstGeom>
          <a:noFill/>
          <a:ln>
            <a:noFill/>
          </a:ln>
        </p:spPr>
        <p:txBody>
          <a:bodyPr spcFirstLastPara="1" wrap="square" lIns="91425" tIns="91425" rIns="91425" bIns="91425" anchor="t" anchorCtr="0">
            <a:noAutofit/>
          </a:bodyPr>
          <a:lstStyle/>
          <a:p>
            <a:pPr algn="just"/>
            <a:r>
              <a:rPr lang="en-US" sz="2800" dirty="0">
                <a:latin typeface="Times New Roman" pitchFamily="18" charset="0"/>
                <a:cs typeface="Times New Roman" pitchFamily="18" charset="0"/>
              </a:rPr>
              <a:t>The Problem aims to develop a Generative Adversarial Network (GAN) capable of generating good resolution anime faces resembling those Anime Faces </a:t>
            </a:r>
            <a:r>
              <a:rPr lang="en-US" sz="2800" dirty="0" smtClean="0">
                <a:latin typeface="Times New Roman" pitchFamily="18" charset="0"/>
                <a:cs typeface="Times New Roman" pitchFamily="18" charset="0"/>
              </a:rPr>
              <a:t>dataset. The </a:t>
            </a:r>
            <a:r>
              <a:rPr lang="en-US" sz="2800" dirty="0">
                <a:latin typeface="Times New Roman" pitchFamily="18" charset="0"/>
                <a:cs typeface="Times New Roman" pitchFamily="18" charset="0"/>
              </a:rPr>
              <a:t>Anime Faces dataset consists of 64x64 resized images of anime faces (up to 21,551 images</a:t>
            </a:r>
            <a:r>
              <a:rPr lang="en-US" sz="2800" dirty="0" smtClean="0">
                <a:latin typeface="Times New Roman" pitchFamily="18" charset="0"/>
                <a:cs typeface="Times New Roman" pitchFamily="18" charset="0"/>
              </a:rPr>
              <a:t>). The </a:t>
            </a:r>
            <a:r>
              <a:rPr lang="en-US" sz="2800" dirty="0">
                <a:latin typeface="Times New Roman" pitchFamily="18" charset="0"/>
                <a:cs typeface="Times New Roman" pitchFamily="18" charset="0"/>
              </a:rPr>
              <a:t>objective is to create a GAN that can produce good resolution images resembling these  Anime Faces dataset.</a:t>
            </a:r>
            <a:endParaRPr lang="en-IN" sz="2800" dirty="0">
              <a:latin typeface="Times New Roman" pitchFamily="18" charset="0"/>
              <a:cs typeface="Times New Roman" pitchFamily="18" charset="0"/>
            </a:endParaRPr>
          </a:p>
          <a:p>
            <a:pPr marL="0" lvl="0" indent="0" algn="l" rtl="0">
              <a:spcBef>
                <a:spcPts val="0"/>
              </a:spcBef>
              <a:spcAft>
                <a:spcPts val="0"/>
              </a:spcAft>
              <a:buNone/>
            </a:pPr>
            <a:endParaRPr sz="28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11"/>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smtClean="0"/>
              <a:t>PROJECT OVERVIEW</a:t>
            </a:r>
            <a:endParaRPr sz="4250" dirty="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340242" y="1857375"/>
            <a:ext cx="9103795" cy="3736500"/>
          </a:xfrm>
          <a:prstGeom prst="rect">
            <a:avLst/>
          </a:prstGeom>
          <a:noFill/>
          <a:ln>
            <a:noFill/>
          </a:ln>
        </p:spPr>
        <p:txBody>
          <a:bodyPr spcFirstLastPara="1" wrap="square" lIns="91425" tIns="91425" rIns="91425" bIns="91425" anchor="t" anchorCtr="0">
            <a:noAutofit/>
          </a:bodyPr>
          <a:lstStyle/>
          <a:p>
            <a:pPr algn="just"/>
            <a:r>
              <a:rPr lang="en-US" sz="2200" dirty="0" smtClean="0">
                <a:latin typeface="Times New Roman" pitchFamily="18" charset="0"/>
                <a:ea typeface="Calibri"/>
                <a:cs typeface="Times New Roman" pitchFamily="18" charset="0"/>
                <a:sym typeface="Calibri"/>
              </a:rPr>
              <a:t>. </a:t>
            </a:r>
            <a:r>
              <a:rPr lang="en-US" sz="2800" dirty="0">
                <a:latin typeface="Times New Roman" pitchFamily="18" charset="0"/>
                <a:cs typeface="Times New Roman" pitchFamily="18" charset="0"/>
              </a:rPr>
              <a:t>Dataset: We have a treasure trove of 21,551 anime faces collected from getchu.com. These images are preprocessed and resized to a convenient 64x64 </a:t>
            </a:r>
            <a:r>
              <a:rPr lang="en-US" sz="2800" dirty="0" smtClean="0">
                <a:latin typeface="Times New Roman" pitchFamily="18" charset="0"/>
                <a:cs typeface="Times New Roman" pitchFamily="18" charset="0"/>
              </a:rPr>
              <a:t>resolution. </a:t>
            </a:r>
          </a:p>
          <a:p>
            <a:pPr algn="just"/>
            <a:r>
              <a:rPr lang="en-US" sz="2800" dirty="0" smtClean="0">
                <a:latin typeface="Times New Roman" pitchFamily="18" charset="0"/>
                <a:cs typeface="Times New Roman" pitchFamily="18" charset="0"/>
              </a:rPr>
              <a:t>Implementation Steps: </a:t>
            </a:r>
            <a:r>
              <a:rPr lang="en-US" sz="2800" b="1" dirty="0" smtClean="0">
                <a:latin typeface="Times New Roman" pitchFamily="18" charset="0"/>
                <a:cs typeface="Times New Roman" pitchFamily="18" charset="0"/>
              </a:rPr>
              <a:t>Import </a:t>
            </a:r>
            <a:r>
              <a:rPr lang="en-US" sz="2800" b="1" dirty="0">
                <a:latin typeface="Times New Roman" pitchFamily="18" charset="0"/>
                <a:cs typeface="Times New Roman" pitchFamily="18" charset="0"/>
              </a:rPr>
              <a:t>Libraries</a:t>
            </a:r>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 We summon </a:t>
            </a:r>
            <a:r>
              <a:rPr lang="en-IN" sz="2800" dirty="0" err="1">
                <a:latin typeface="Times New Roman" pitchFamily="18" charset="0"/>
                <a:cs typeface="Times New Roman" pitchFamily="18" charset="0"/>
              </a:rPr>
              <a:t>TensorFlow</a:t>
            </a:r>
            <a:r>
              <a:rPr lang="en-IN" sz="2800" dirty="0">
                <a:latin typeface="Times New Roman" pitchFamily="18" charset="0"/>
                <a:cs typeface="Times New Roman" pitchFamily="18" charset="0"/>
              </a:rPr>
              <a:t>, </a:t>
            </a:r>
            <a:r>
              <a:rPr lang="en-IN" sz="2800" dirty="0" err="1">
                <a:latin typeface="Times New Roman" pitchFamily="18" charset="0"/>
                <a:cs typeface="Times New Roman" pitchFamily="18" charset="0"/>
              </a:rPr>
              <a:t>OpenCV</a:t>
            </a:r>
            <a:r>
              <a:rPr lang="en-IN" sz="2800" dirty="0">
                <a:latin typeface="Times New Roman" pitchFamily="18" charset="0"/>
                <a:cs typeface="Times New Roman" pitchFamily="18" charset="0"/>
              </a:rPr>
              <a:t> and </a:t>
            </a:r>
            <a:r>
              <a:rPr lang="en-IN" sz="2800" dirty="0" err="1" smtClean="0">
                <a:latin typeface="Times New Roman" pitchFamily="18" charset="0"/>
                <a:cs typeface="Times New Roman" pitchFamily="18" charset="0"/>
              </a:rPr>
              <a:t>Matplotlib</a:t>
            </a:r>
            <a:r>
              <a:rPr lang="en-IN" sz="2800" dirty="0" smtClean="0">
                <a:latin typeface="Times New Roman" pitchFamily="18" charset="0"/>
                <a:cs typeface="Times New Roman" pitchFamily="18" charset="0"/>
              </a:rPr>
              <a:t>. </a:t>
            </a:r>
            <a:r>
              <a:rPr lang="en-IN" sz="2800" b="1" dirty="0" smtClean="0">
                <a:latin typeface="Times New Roman" pitchFamily="18" charset="0"/>
                <a:cs typeface="Times New Roman" pitchFamily="18" charset="0"/>
              </a:rPr>
              <a:t>Constants </a:t>
            </a:r>
            <a:r>
              <a:rPr lang="en-IN" sz="2800" b="1" dirty="0">
                <a:latin typeface="Times New Roman" pitchFamily="18" charset="0"/>
                <a:cs typeface="Times New Roman" pitchFamily="18" charset="0"/>
              </a:rPr>
              <a:t>and Helpers:  </a:t>
            </a:r>
            <a:r>
              <a:rPr lang="en-IN" sz="2800" dirty="0">
                <a:latin typeface="Times New Roman" pitchFamily="18" charset="0"/>
                <a:cs typeface="Times New Roman" pitchFamily="18" charset="0"/>
              </a:rPr>
              <a:t>We wield constants and functions for image </a:t>
            </a:r>
            <a:r>
              <a:rPr lang="en-IN" sz="2800" dirty="0" smtClean="0">
                <a:latin typeface="Times New Roman" pitchFamily="18" charset="0"/>
                <a:cs typeface="Times New Roman" pitchFamily="18" charset="0"/>
              </a:rPr>
              <a:t>handling. </a:t>
            </a:r>
            <a:r>
              <a:rPr lang="en-IN" sz="2800" b="1" dirty="0" smtClean="0">
                <a:latin typeface="Times New Roman" pitchFamily="18" charset="0"/>
                <a:cs typeface="Times New Roman" pitchFamily="18" charset="0"/>
              </a:rPr>
              <a:t>Convolution </a:t>
            </a:r>
            <a:r>
              <a:rPr lang="en-IN" sz="2800" b="1" dirty="0">
                <a:latin typeface="Times New Roman" pitchFamily="18" charset="0"/>
                <a:cs typeface="Times New Roman" pitchFamily="18" charset="0"/>
              </a:rPr>
              <a:t>and </a:t>
            </a:r>
            <a:r>
              <a:rPr lang="en-IN" sz="2800" b="1" dirty="0" err="1">
                <a:latin typeface="Times New Roman" pitchFamily="18" charset="0"/>
                <a:cs typeface="Times New Roman" pitchFamily="18" charset="0"/>
              </a:rPr>
              <a:t>Deconvolution</a:t>
            </a:r>
            <a:r>
              <a:rPr lang="en-IN" sz="2800" b="1" dirty="0">
                <a:latin typeface="Times New Roman" pitchFamily="18" charset="0"/>
                <a:cs typeface="Times New Roman" pitchFamily="18" charset="0"/>
              </a:rPr>
              <a:t> Blocks: </a:t>
            </a:r>
            <a:r>
              <a:rPr lang="en-IN" sz="2800" dirty="0">
                <a:latin typeface="Times New Roman" pitchFamily="18" charset="0"/>
                <a:cs typeface="Times New Roman" pitchFamily="18" charset="0"/>
              </a:rPr>
              <a:t>These magical Building blocks shape our generator and </a:t>
            </a:r>
            <a:r>
              <a:rPr lang="en-IN" sz="2800" dirty="0" smtClean="0">
                <a:latin typeface="Times New Roman" pitchFamily="18" charset="0"/>
                <a:cs typeface="Times New Roman" pitchFamily="18" charset="0"/>
              </a:rPr>
              <a:t>discriminator. </a:t>
            </a:r>
            <a:r>
              <a:rPr lang="en-US" sz="2800" dirty="0" smtClean="0">
                <a:latin typeface="Times New Roman" pitchFamily="18" charset="0"/>
                <a:cs typeface="Times New Roman" pitchFamily="18" charset="0"/>
              </a:rPr>
              <a:t>Training</a:t>
            </a:r>
            <a:r>
              <a:rPr lang="en-US" sz="2800" dirty="0">
                <a:latin typeface="Times New Roman" pitchFamily="18" charset="0"/>
                <a:cs typeface="Times New Roman" pitchFamily="18" charset="0"/>
              </a:rPr>
              <a:t>: DCGAN model learns to conjure anime faces from random noise.</a:t>
            </a:r>
          </a:p>
          <a:p>
            <a:pPr marL="0" lvl="0" indent="0" algn="l" rtl="0">
              <a:spcBef>
                <a:spcPts val="0"/>
              </a:spcBef>
              <a:spcAft>
                <a:spcPts val="0"/>
              </a:spcAft>
              <a:buNone/>
            </a:pPr>
            <a:endParaRPr sz="28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9" name="Google Shape;149;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50" name="Google Shape;150;p12"/>
          <p:cNvSpPr txBox="1">
            <a:spLocks noGrp="1"/>
          </p:cNvSpPr>
          <p:nvPr>
            <p:ph type="title"/>
          </p:nvPr>
        </p:nvSpPr>
        <p:spPr>
          <a:xfrm>
            <a:off x="699452" y="891793"/>
            <a:ext cx="5722613" cy="50910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t>WHO ARE THE </a:t>
            </a:r>
            <a:r>
              <a:rPr lang="en-US" sz="3200" dirty="0" smtClean="0"/>
              <a:t>END USERS</a:t>
            </a:r>
            <a:r>
              <a:rPr lang="en-US" sz="3200" dirty="0"/>
              <a:t>?</a:t>
            </a:r>
            <a:endParaRPr sz="3200" dirty="0"/>
          </a:p>
        </p:txBody>
      </p:sp>
      <p:pic>
        <p:nvPicPr>
          <p:cNvPr id="151" name="Google Shape;151;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349221" y="1695450"/>
            <a:ext cx="9690986" cy="3667125"/>
          </a:xfrm>
          <a:prstGeom prst="rect">
            <a:avLst/>
          </a:prstGeom>
          <a:noFill/>
          <a:ln>
            <a:noFill/>
          </a:ln>
        </p:spPr>
        <p:txBody>
          <a:bodyPr spcFirstLastPara="1" wrap="square" lIns="91425" tIns="91425" rIns="91425" bIns="91425" anchor="t" anchorCtr="0">
            <a:noAutofit/>
          </a:bodyPr>
          <a:lstStyle/>
          <a:p>
            <a:pPr algn="just"/>
            <a:r>
              <a:rPr lang="en-US" sz="2800" dirty="0" smtClean="0">
                <a:latin typeface="Times New Roman" pitchFamily="18" charset="0"/>
                <a:ea typeface="Calibri"/>
                <a:cs typeface="Times New Roman" pitchFamily="18" charset="0"/>
                <a:sym typeface="Calibri"/>
              </a:rPr>
              <a:t> </a:t>
            </a:r>
            <a:r>
              <a:rPr lang="en-US" sz="2800" dirty="0">
                <a:latin typeface="Times New Roman" pitchFamily="18" charset="0"/>
                <a:cs typeface="Times New Roman" pitchFamily="18" charset="0"/>
              </a:rPr>
              <a:t>End users of DCGAN anime faces generation are </a:t>
            </a:r>
            <a:endParaRPr lang="en-US" sz="2800" b="1" dirty="0">
              <a:latin typeface="Times New Roman" pitchFamily="18" charset="0"/>
              <a:cs typeface="Times New Roman" pitchFamily="18" charset="0"/>
            </a:endParaRPr>
          </a:p>
          <a:p>
            <a:pPr marL="457200" indent="-457200" algn="just">
              <a:buFont typeface="+mj-lt"/>
              <a:buAutoNum type="arabicPeriod"/>
            </a:pPr>
            <a:r>
              <a:rPr lang="en-US" sz="2800" b="1" dirty="0">
                <a:latin typeface="Times New Roman" pitchFamily="18" charset="0"/>
                <a:cs typeface="Times New Roman" pitchFamily="18" charset="0"/>
              </a:rPr>
              <a:t>Anime Fans</a:t>
            </a:r>
          </a:p>
          <a:p>
            <a:pPr marL="457200" indent="-457200" algn="just">
              <a:buFont typeface="+mj-lt"/>
              <a:buAutoNum type="arabicPeriod"/>
            </a:pPr>
            <a:r>
              <a:rPr lang="en-US" sz="2800" b="1" dirty="0">
                <a:latin typeface="Times New Roman" pitchFamily="18" charset="0"/>
                <a:cs typeface="Times New Roman" pitchFamily="18" charset="0"/>
              </a:rPr>
              <a:t>Game developers </a:t>
            </a:r>
          </a:p>
          <a:p>
            <a:pPr marL="457200" indent="-457200" algn="just">
              <a:buFont typeface="+mj-lt"/>
              <a:buAutoNum type="arabicPeriod"/>
            </a:pPr>
            <a:r>
              <a:rPr lang="en-US" sz="2800" b="1" dirty="0">
                <a:latin typeface="Times New Roman" pitchFamily="18" charset="0"/>
                <a:cs typeface="Times New Roman" pitchFamily="18" charset="0"/>
              </a:rPr>
              <a:t>Animation studios</a:t>
            </a:r>
          </a:p>
          <a:p>
            <a:pPr marL="457200" indent="-457200" algn="just">
              <a:buFont typeface="+mj-lt"/>
              <a:buAutoNum type="arabicPeriod"/>
            </a:pPr>
            <a:r>
              <a:rPr lang="en-US" sz="2800" b="1" dirty="0">
                <a:latin typeface="Times New Roman" pitchFamily="18" charset="0"/>
                <a:cs typeface="Times New Roman" pitchFamily="18" charset="0"/>
              </a:rPr>
              <a:t>Researchers and Academics</a:t>
            </a:r>
          </a:p>
          <a:p>
            <a:pPr marL="457200" indent="-457200" algn="just">
              <a:buFont typeface="+mj-lt"/>
              <a:buAutoNum type="arabicPeriod"/>
            </a:pPr>
            <a:r>
              <a:rPr lang="en-US" sz="2800" b="1" dirty="0">
                <a:latin typeface="Times New Roman" pitchFamily="18" charset="0"/>
                <a:cs typeface="Times New Roman" pitchFamily="18" charset="0"/>
              </a:rPr>
              <a:t>Anime Enthusiasts and Collectors</a:t>
            </a:r>
          </a:p>
          <a:p>
            <a:pPr algn="just"/>
            <a:r>
              <a:rPr lang="en-US" sz="2800" dirty="0">
                <a:latin typeface="Times New Roman" pitchFamily="18" charset="0"/>
                <a:cs typeface="Times New Roman" pitchFamily="18" charset="0"/>
              </a:rPr>
              <a:t>They use these AI-generated faces for art, gaming, animation, research and personal interests.</a:t>
            </a:r>
            <a:endParaRPr lang="en-IN" sz="2800" dirty="0">
              <a:latin typeface="Times New Roman" pitchFamily="18" charset="0"/>
              <a:cs typeface="Times New Roman" pitchFamily="18" charset="0"/>
            </a:endParaRPr>
          </a:p>
          <a:p>
            <a:pPr marL="0" lvl="0" indent="0" algn="l" rtl="0">
              <a:spcBef>
                <a:spcPts val="0"/>
              </a:spcBef>
              <a:spcAft>
                <a:spcPts val="0"/>
              </a:spcAft>
              <a:buNone/>
            </a:pPr>
            <a:endParaRPr sz="2600" dirty="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2" name="Google Shape;162;p13"/>
          <p:cNvSpPr txBox="1">
            <a:spLocks noGrp="1"/>
          </p:cNvSpPr>
          <p:nvPr>
            <p:ph type="title"/>
          </p:nvPr>
        </p:nvSpPr>
        <p:spPr>
          <a:xfrm>
            <a:off x="848800" y="796375"/>
            <a:ext cx="9581400" cy="11217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dirty="0"/>
              <a:t>YOUR SOLUTION AND ITS VALUE PROPOSITION</a:t>
            </a:r>
            <a:endParaRPr sz="3600" dirty="0"/>
          </a:p>
        </p:txBody>
      </p:sp>
      <p:pic>
        <p:nvPicPr>
          <p:cNvPr id="163" name="Google Shape;163;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4" name="Google Shape;164;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5" name="Google Shape;165;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6" name="Google Shape;166;p13"/>
          <p:cNvSpPr txBox="1"/>
          <p:nvPr/>
        </p:nvSpPr>
        <p:spPr>
          <a:xfrm>
            <a:off x="848800" y="2242150"/>
            <a:ext cx="9115800" cy="4072200"/>
          </a:xfrm>
          <a:prstGeom prst="rect">
            <a:avLst/>
          </a:prstGeom>
          <a:noFill/>
          <a:ln>
            <a:noFill/>
          </a:ln>
        </p:spPr>
        <p:txBody>
          <a:bodyPr spcFirstLastPara="1" wrap="square" lIns="91425" tIns="91425" rIns="91425" bIns="91425" anchor="t" anchorCtr="0">
            <a:noAutofit/>
          </a:bodyPr>
          <a:lstStyle/>
          <a:p>
            <a:pPr algn="just"/>
            <a:r>
              <a:rPr lang="en-US" sz="2800" dirty="0">
                <a:latin typeface="Times New Roman" pitchFamily="18" charset="0"/>
                <a:cs typeface="Times New Roman" pitchFamily="18" charset="0"/>
              </a:rPr>
              <a:t>The solution involves utilizing DCGAN (Deep Convolutional Generative Adversarial Network) technology for generating anime faces. This technology leverages deep learning techniques to create realistic and diverse anime-style faces.</a:t>
            </a:r>
          </a:p>
          <a:p>
            <a:pPr algn="just"/>
            <a:r>
              <a:rPr lang="en-US" sz="2800" b="1" dirty="0">
                <a:latin typeface="Times New Roman" pitchFamily="18" charset="0"/>
                <a:cs typeface="Times New Roman" pitchFamily="18" charset="0"/>
              </a:rPr>
              <a:t>Value Proposition:</a:t>
            </a:r>
            <a:endParaRPr lang="en-US" sz="2800" dirty="0">
              <a:latin typeface="Times New Roman" pitchFamily="18" charset="0"/>
              <a:cs typeface="Times New Roman" pitchFamily="18" charset="0"/>
            </a:endParaRPr>
          </a:p>
          <a:p>
            <a:pPr algn="just">
              <a:buFont typeface="+mj-lt"/>
              <a:buAutoNum type="arabicPeriod"/>
            </a:pPr>
            <a:r>
              <a:rPr lang="en-US" sz="2800" dirty="0">
                <a:latin typeface="Times New Roman" pitchFamily="18" charset="0"/>
                <a:cs typeface="Times New Roman" pitchFamily="18" charset="0"/>
              </a:rPr>
              <a:t>High-Quality Output</a:t>
            </a:r>
          </a:p>
          <a:p>
            <a:pPr algn="just">
              <a:buFont typeface="+mj-lt"/>
              <a:buAutoNum type="arabicPeriod"/>
            </a:pPr>
            <a:r>
              <a:rPr lang="en-US" sz="2800" dirty="0">
                <a:latin typeface="Times New Roman" pitchFamily="18" charset="0"/>
                <a:cs typeface="Times New Roman" pitchFamily="18" charset="0"/>
              </a:rPr>
              <a:t>Efficiency</a:t>
            </a:r>
          </a:p>
          <a:p>
            <a:pPr algn="just">
              <a:buFont typeface="+mj-lt"/>
              <a:buAutoNum type="arabicPeriod"/>
            </a:pPr>
            <a:r>
              <a:rPr lang="en-US" sz="2800" dirty="0">
                <a:latin typeface="Times New Roman" pitchFamily="18" charset="0"/>
                <a:cs typeface="Times New Roman" pitchFamily="18" charset="0"/>
              </a:rPr>
              <a:t>Versatility</a:t>
            </a:r>
          </a:p>
          <a:p>
            <a:pPr algn="just">
              <a:buFont typeface="+mj-lt"/>
              <a:buAutoNum type="arabicPeriod"/>
            </a:pPr>
            <a:r>
              <a:rPr lang="en-US" sz="2800" dirty="0">
                <a:latin typeface="Times New Roman" pitchFamily="18" charset="0"/>
                <a:cs typeface="Times New Roman" pitchFamily="18" charset="0"/>
              </a:rPr>
              <a:t>Customization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2" name="Google Shape;172;p1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73" name="Google Shape;173;p14"/>
          <p:cNvSpPr txBox="1">
            <a:spLocks noGrp="1"/>
          </p:cNvSpPr>
          <p:nvPr>
            <p:ph type="title"/>
          </p:nvPr>
        </p:nvSpPr>
        <p:spPr>
          <a:xfrm>
            <a:off x="739775" y="654938"/>
            <a:ext cx="754316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YOUR SOLUTION</a:t>
            </a:r>
            <a:endParaRPr sz="4250"/>
          </a:p>
        </p:txBody>
      </p:sp>
      <p:sp>
        <p:nvSpPr>
          <p:cNvPr id="174" name="Google Shape;174;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latin typeface="Trebuchet MS"/>
              <a:ea typeface="Trebuchet MS"/>
              <a:cs typeface="Trebuchet MS"/>
              <a:sym typeface="Trebuchet MS"/>
            </a:endParaRPr>
          </a:p>
        </p:txBody>
      </p:sp>
      <p:sp>
        <p:nvSpPr>
          <p:cNvPr id="175" name="Google Shape;175;p14"/>
          <p:cNvSpPr txBox="1"/>
          <p:nvPr/>
        </p:nvSpPr>
        <p:spPr>
          <a:xfrm>
            <a:off x="956425" y="1333124"/>
            <a:ext cx="9609975" cy="4663639"/>
          </a:xfrm>
          <a:prstGeom prst="rect">
            <a:avLst/>
          </a:prstGeom>
          <a:noFill/>
          <a:ln>
            <a:noFill/>
          </a:ln>
        </p:spPr>
        <p:txBody>
          <a:bodyPr spcFirstLastPara="1" wrap="square" lIns="91425" tIns="91425" rIns="91425" bIns="91425" anchor="t" anchorCtr="0">
            <a:noAutofit/>
          </a:bodyPr>
          <a:lstStyle/>
          <a:p>
            <a:pPr algn="just"/>
            <a:r>
              <a:rPr lang="en-US" sz="2800" b="1" dirty="0">
                <a:latin typeface="Söhne"/>
              </a:rPr>
              <a:t>Unleashing AI Magic:</a:t>
            </a:r>
            <a:r>
              <a:rPr lang="en-US" sz="2800" dirty="0">
                <a:latin typeface="Söhne"/>
              </a:rPr>
              <a:t> By leveraging DCGAN technology, our solution transforms ordinary data into mesmerizing and lifelike anime faces, showcasing the awe-inspiring capabilities of artificial intelligence.</a:t>
            </a:r>
          </a:p>
          <a:p>
            <a:pPr algn="just"/>
            <a:r>
              <a:rPr lang="en-US" sz="2800" b="1" dirty="0">
                <a:latin typeface="Söhne"/>
              </a:rPr>
              <a:t>Limitless </a:t>
            </a:r>
            <a:r>
              <a:rPr lang="en-US" sz="2800" b="1" dirty="0" smtClean="0">
                <a:latin typeface="Söhne"/>
              </a:rPr>
              <a:t>Creativity:</a:t>
            </a:r>
            <a:r>
              <a:rPr lang="en-US" sz="2800" dirty="0" smtClean="0">
                <a:latin typeface="Söhne"/>
              </a:rPr>
              <a:t> our </a:t>
            </a:r>
            <a:r>
              <a:rPr lang="en-US" sz="2800" dirty="0">
                <a:latin typeface="Söhne"/>
              </a:rPr>
              <a:t>solution empowers users to unleash their creativity in art, gaming, animation, and research like never before.</a:t>
            </a:r>
          </a:p>
          <a:p>
            <a:pPr algn="just"/>
            <a:r>
              <a:rPr lang="en-US" sz="2800" b="1" dirty="0">
                <a:latin typeface="Söhne"/>
              </a:rPr>
              <a:t>Revolutionizing Industries:</a:t>
            </a:r>
            <a:r>
              <a:rPr lang="en-US" sz="2800" dirty="0">
                <a:latin typeface="Söhne"/>
              </a:rPr>
              <a:t> Whether it's captivating audiences in entertainment or fueling groundbreaking research, </a:t>
            </a:r>
            <a:endParaRPr lang="en-US" sz="2800" dirty="0">
              <a:latin typeface="Söhn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1" name="Google Shape;181;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2" name="Google Shape;182;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83" name="Google Shape;183;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184" name="Google Shape;184;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85" name="Google Shape;185;p15"/>
          <p:cNvSpPr txBox="1"/>
          <p:nvPr/>
        </p:nvSpPr>
        <p:spPr>
          <a:xfrm>
            <a:off x="739775" y="1367853"/>
            <a:ext cx="2811900" cy="2898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86" name="Google Shape;186;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latin typeface="Trebuchet MS"/>
              <a:ea typeface="Trebuchet MS"/>
              <a:cs typeface="Trebuchet MS"/>
              <a:sym typeface="Trebuchet MS"/>
            </a:endParaRPr>
          </a:p>
        </p:txBody>
      </p:sp>
      <p:sp>
        <p:nvSpPr>
          <p:cNvPr id="187" name="Google Shape;187;p15"/>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latin typeface="Trebuchet MS"/>
                <a:ea typeface="Trebuchet MS"/>
                <a:cs typeface="Trebuchet MS"/>
                <a:sym typeface="Trebuchet MS"/>
              </a:rPr>
              <a:t>MODELLING</a:t>
            </a:r>
            <a:endParaRPr sz="4800">
              <a:latin typeface="Trebuchet MS"/>
              <a:ea typeface="Trebuchet MS"/>
              <a:cs typeface="Trebuchet MS"/>
              <a:sym typeface="Trebuchet MS"/>
            </a:endParaRPr>
          </a:p>
        </p:txBody>
      </p:sp>
      <p:sp>
        <p:nvSpPr>
          <p:cNvPr id="188" name="Google Shape;188;p15"/>
          <p:cNvSpPr txBox="1"/>
          <p:nvPr/>
        </p:nvSpPr>
        <p:spPr>
          <a:xfrm>
            <a:off x="1057625" y="1236275"/>
            <a:ext cx="8911500" cy="5231200"/>
          </a:xfrm>
          <a:prstGeom prst="rect">
            <a:avLst/>
          </a:prstGeom>
          <a:noFill/>
          <a:ln>
            <a:noFill/>
          </a:ln>
        </p:spPr>
        <p:txBody>
          <a:bodyPr spcFirstLastPara="1" wrap="square" lIns="91425" tIns="91425" rIns="91425" bIns="91425" anchor="t" anchorCtr="0">
            <a:noAutofit/>
          </a:bodyPr>
          <a:lstStyle/>
          <a:p>
            <a:pPr algn="just"/>
            <a:r>
              <a:rPr lang="en-US" sz="2800" dirty="0">
                <a:latin typeface="Times New Roman" pitchFamily="18" charset="0"/>
                <a:cs typeface="Times New Roman" pitchFamily="18" charset="0"/>
              </a:rPr>
              <a:t>Modeling in DCGAN-generated anime faces refers to the process of training and refining the architecture to generate realistic and diverse anime-style faces</a:t>
            </a:r>
            <a:r>
              <a:rPr lang="en-US" sz="2800" dirty="0" smtClean="0">
                <a:latin typeface="Times New Roman" pitchFamily="18" charset="0"/>
                <a:cs typeface="Times New Roman" pitchFamily="18" charset="0"/>
              </a:rPr>
              <a:t>.</a:t>
            </a:r>
          </a:p>
          <a:p>
            <a:pPr algn="just"/>
            <a:endParaRPr lang="en-US" sz="2800" dirty="0">
              <a:latin typeface="Times New Roman" pitchFamily="18" charset="0"/>
              <a:cs typeface="Times New Roman"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5976" y="3085718"/>
            <a:ext cx="5534798" cy="273405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602</Words>
  <Application>Microsoft Office PowerPoint</Application>
  <PresentationFormat>Custom</PresentationFormat>
  <Paragraphs>74</Paragraphs>
  <Slides>13</Slides>
  <Notes>10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Ganesh. R</vt:lpstr>
      <vt:lpstr>DCGAN For Anime Face Generations</vt:lpstr>
      <vt:lpstr>Agenda</vt:lpstr>
      <vt:lpstr>PROBLEM STATEMENT</vt:lpstr>
      <vt:lpstr>PROJECT OVERVIEW</vt:lpstr>
      <vt:lpstr>WHO ARE THE END USERS?</vt:lpstr>
      <vt:lpstr>YOUR SOLUTION AND ITS VALUE PROPOSITION</vt:lpstr>
      <vt:lpstr>THE WOW IN YOUR SOLUTION</vt:lpstr>
      <vt:lpstr>PowerPoint Presentation</vt:lpstr>
      <vt:lpstr>OUTPUT</vt:lpstr>
      <vt:lpstr>APPLICATION</vt:lpstr>
      <vt:lpstr>RESULT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2021PITIT206</dc:creator>
  <cp:lastModifiedBy>2021PITIT184</cp:lastModifiedBy>
  <cp:revision>7</cp:revision>
  <dcterms:modified xsi:type="dcterms:W3CDTF">2024-04-02T09:19:36Z</dcterms:modified>
</cp:coreProperties>
</file>