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7" r:id="rId2"/>
    <p:sldId id="266" r:id="rId3"/>
    <p:sldId id="257" r:id="rId4"/>
    <p:sldId id="258" r:id="rId5"/>
    <p:sldId id="259" r:id="rId6"/>
    <p:sldId id="260" r:id="rId7"/>
    <p:sldId id="261" r:id="rId8"/>
    <p:sldId id="262" r:id="rId9"/>
    <p:sldId id="263" r:id="rId10"/>
    <p:sldId id="270" r:id="rId11"/>
    <p:sldId id="269"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1CE88-1CF4-4C87-A052-3DCA30F2FCE1}" type="datetimeFigureOut">
              <a:rPr lang="en-IN" smtClean="0"/>
              <a:t>30-03-2024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FF9DF00-CB52-4311-A096-B62D6F91433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785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1CE88-1CF4-4C87-A052-3DCA30F2FCE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9DF00-CB52-4311-A096-B62D6F91433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1CE88-1CF4-4C87-A052-3DCA30F2FCE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9DF00-CB52-4311-A096-B62D6F91433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61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1CE88-1CF4-4C87-A052-3DCA30F2FCE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9DF00-CB52-4311-A096-B62D6F91433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97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1CE88-1CF4-4C87-A052-3DCA30F2FCE1}"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9DF00-CB52-4311-A096-B62D6F91433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7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1CE88-1CF4-4C87-A052-3DCA30F2FCE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9DF00-CB52-4311-A096-B62D6F91433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67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1CE88-1CF4-4C87-A052-3DCA30F2FCE1}"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F9DF00-CB52-4311-A096-B62D6F91433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092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1CE88-1CF4-4C87-A052-3DCA30F2FCE1}"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9DF00-CB52-4311-A096-B62D6F91433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07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1CE88-1CF4-4C87-A052-3DCA30F2FCE1}"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F9DF00-CB52-4311-A096-B62D6F91433A}" type="slidenum">
              <a:rPr lang="en-IN" smtClean="0"/>
              <a:t>‹#›</a:t>
            </a:fld>
            <a:endParaRPr lang="en-IN"/>
          </a:p>
        </p:txBody>
      </p:sp>
    </p:spTree>
    <p:extLst>
      <p:ext uri="{BB962C8B-B14F-4D97-AF65-F5344CB8AC3E}">
        <p14:creationId xmlns:p14="http://schemas.microsoft.com/office/powerpoint/2010/main" val="366481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1CE88-1CF4-4C87-A052-3DCA30F2FCE1}"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9DF00-CB52-4311-A096-B62D6F91433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939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11CE88-1CF4-4C87-A052-3DCA30F2FCE1}" type="datetimeFigureOut">
              <a:rPr lang="en-IN" smtClean="0"/>
              <a:t>30-03-2024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FF9DF00-CB52-4311-A096-B62D6F91433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6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11CE88-1CF4-4C87-A052-3DCA30F2FCE1}" type="datetimeFigureOut">
              <a:rPr lang="en-IN" smtClean="0"/>
              <a:t>30-03-2024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F9DF00-CB52-4311-A096-B62D6F91433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486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0CD9-E823-D28C-7E98-B296B1F2B050}"/>
              </a:ext>
            </a:extLst>
          </p:cNvPr>
          <p:cNvSpPr>
            <a:spLocks noGrp="1"/>
          </p:cNvSpPr>
          <p:nvPr>
            <p:ph type="title"/>
          </p:nvPr>
        </p:nvSpPr>
        <p:spPr>
          <a:xfrm>
            <a:off x="1451579" y="850233"/>
            <a:ext cx="9603275" cy="1003522"/>
          </a:xfrm>
        </p:spPr>
        <p:txBody>
          <a:bodyPr>
            <a:normAutofit/>
          </a:bodyPr>
          <a:lstStyle/>
          <a:p>
            <a:r>
              <a:rPr lang="en-US" dirty="0"/>
              <a:t>Presented by:</a:t>
            </a:r>
            <a:endParaRPr lang="en-IN" dirty="0"/>
          </a:p>
        </p:txBody>
      </p:sp>
      <p:sp>
        <p:nvSpPr>
          <p:cNvPr id="3" name="Content Placeholder 2">
            <a:extLst>
              <a:ext uri="{FF2B5EF4-FFF2-40B4-BE49-F238E27FC236}">
                <a16:creationId xmlns:a16="http://schemas.microsoft.com/office/drawing/2014/main" id="{E03F92F5-9001-07FD-EEB4-D646284A46D5}"/>
              </a:ext>
            </a:extLst>
          </p:cNvPr>
          <p:cNvSpPr>
            <a:spLocks noGrp="1"/>
          </p:cNvSpPr>
          <p:nvPr>
            <p:ph idx="1"/>
          </p:nvPr>
        </p:nvSpPr>
        <p:spPr/>
        <p:txBody>
          <a:bodyPr>
            <a:normAutofit/>
          </a:bodyPr>
          <a:lstStyle/>
          <a:p>
            <a:pPr marL="1828800" lvl="4" indent="0">
              <a:buNone/>
            </a:pPr>
            <a:r>
              <a:rPr lang="en-US" sz="2400" dirty="0"/>
              <a:t>Ganesh. R </a:t>
            </a:r>
          </a:p>
          <a:p>
            <a:pPr marL="1828800" lvl="4" indent="0">
              <a:buNone/>
            </a:pPr>
            <a:r>
              <a:rPr lang="en-US" sz="2400" dirty="0"/>
              <a:t>Final Project</a:t>
            </a:r>
          </a:p>
          <a:p>
            <a:pPr marL="1828800" lvl="4" indent="0">
              <a:buNone/>
            </a:pPr>
            <a:endParaRPr lang="en-IN" sz="2400" dirty="0"/>
          </a:p>
        </p:txBody>
      </p:sp>
    </p:spTree>
    <p:extLst>
      <p:ext uri="{BB962C8B-B14F-4D97-AF65-F5344CB8AC3E}">
        <p14:creationId xmlns:p14="http://schemas.microsoft.com/office/powerpoint/2010/main" val="3952080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0EB5-5E1E-8F92-9436-C56BF9E7DCB8}"/>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C3CC4F27-F52D-8088-86DF-A7ACF6A23F1A}"/>
              </a:ext>
            </a:extLst>
          </p:cNvPr>
          <p:cNvSpPr>
            <a:spLocks noGrp="1"/>
          </p:cNvSpPr>
          <p:nvPr>
            <p:ph idx="1"/>
          </p:nvPr>
        </p:nvSpPr>
        <p:spPr>
          <a:xfrm>
            <a:off x="1451579" y="1853754"/>
            <a:ext cx="9603275" cy="4273101"/>
          </a:xfrm>
        </p:spPr>
        <p:txBody>
          <a:bodyPr>
            <a:noAutofit/>
          </a:bodyPr>
          <a:lstStyle/>
          <a:p>
            <a:pPr algn="just"/>
            <a:r>
              <a:rPr lang="en-US" b="0" i="0" dirty="0">
                <a:effectLst/>
                <a:latin typeface="+mj-lt"/>
              </a:rPr>
              <a:t>The application of the Deep Convolutional Generative Adversarial Network (DCGAN) project for generating anime faces can be seen in various creative and practical domains:</a:t>
            </a:r>
          </a:p>
          <a:p>
            <a:pPr algn="just">
              <a:buFont typeface="+mj-lt"/>
              <a:buAutoNum type="arabicPeriod"/>
            </a:pPr>
            <a:r>
              <a:rPr lang="en-US" b="1" dirty="0">
                <a:latin typeface="+mj-lt"/>
              </a:rPr>
              <a:t> </a:t>
            </a:r>
            <a:r>
              <a:rPr lang="en-US" b="1" i="0" dirty="0">
                <a:effectLst/>
                <a:latin typeface="+mj-lt"/>
              </a:rPr>
              <a:t>Anime Character Creation</a:t>
            </a:r>
          </a:p>
          <a:p>
            <a:pPr algn="just">
              <a:buFont typeface="+mj-lt"/>
              <a:buAutoNum type="arabicPeriod"/>
            </a:pPr>
            <a:r>
              <a:rPr lang="en-US" b="1" i="0" dirty="0">
                <a:effectLst/>
                <a:latin typeface="+mj-lt"/>
              </a:rPr>
              <a:t> Content Creation</a:t>
            </a:r>
            <a:endParaRPr lang="en-US" b="0" i="0" dirty="0">
              <a:effectLst/>
              <a:latin typeface="+mj-lt"/>
            </a:endParaRPr>
          </a:p>
          <a:p>
            <a:pPr algn="just">
              <a:buFont typeface="+mj-lt"/>
              <a:buAutoNum type="arabicPeriod"/>
            </a:pPr>
            <a:r>
              <a:rPr lang="en-US" b="1" i="0" dirty="0">
                <a:effectLst/>
                <a:latin typeface="+mj-lt"/>
              </a:rPr>
              <a:t> Personalized Avatars and Characters</a:t>
            </a:r>
          </a:p>
          <a:p>
            <a:pPr algn="just">
              <a:buFont typeface="+mj-lt"/>
              <a:buAutoNum type="arabicPeriod"/>
            </a:pPr>
            <a:r>
              <a:rPr lang="en-US" b="1" i="0" dirty="0">
                <a:effectLst/>
                <a:latin typeface="+mj-lt"/>
              </a:rPr>
              <a:t> Artificial Intelligence and Creativity</a:t>
            </a:r>
          </a:p>
          <a:p>
            <a:pPr algn="just">
              <a:buFont typeface="+mj-lt"/>
              <a:buAutoNum type="arabicPeriod"/>
            </a:pPr>
            <a:r>
              <a:rPr lang="en-US" b="1" i="0" dirty="0">
                <a:effectLst/>
                <a:latin typeface="+mj-lt"/>
              </a:rPr>
              <a:t> Educational and Research Purposes</a:t>
            </a:r>
          </a:p>
          <a:p>
            <a:pPr algn="just">
              <a:buFont typeface="+mj-lt"/>
              <a:buAutoNum type="arabicPeriod"/>
            </a:pPr>
            <a:r>
              <a:rPr lang="en-US" b="1" i="0" dirty="0">
                <a:effectLst/>
                <a:latin typeface="+mj-lt"/>
              </a:rPr>
              <a:t> Entertainment and Fan Communities</a:t>
            </a:r>
            <a:endParaRPr lang="en-IN" dirty="0"/>
          </a:p>
        </p:txBody>
      </p:sp>
    </p:spTree>
    <p:extLst>
      <p:ext uri="{BB962C8B-B14F-4D97-AF65-F5344CB8AC3E}">
        <p14:creationId xmlns:p14="http://schemas.microsoft.com/office/powerpoint/2010/main" val="120320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7283-3612-1705-85A5-11141FA411FA}"/>
              </a:ext>
            </a:extLst>
          </p:cNvPr>
          <p:cNvSpPr>
            <a:spLocks noGrp="1"/>
          </p:cNvSpPr>
          <p:nvPr>
            <p:ph type="title"/>
          </p:nvPr>
        </p:nvSpPr>
        <p:spPr>
          <a:xfrm>
            <a:off x="1451579" y="804519"/>
            <a:ext cx="9603275" cy="1049235"/>
          </a:xfrm>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7FD28923-5828-1920-D43F-4D4981F2A099}"/>
              </a:ext>
            </a:extLst>
          </p:cNvPr>
          <p:cNvPicPr>
            <a:picLocks noGrp="1" noChangeAspect="1"/>
          </p:cNvPicPr>
          <p:nvPr>
            <p:ph idx="1"/>
          </p:nvPr>
        </p:nvPicPr>
        <p:blipFill rotWithShape="1">
          <a:blip r:embed="rId2"/>
          <a:srcRect t="521"/>
          <a:stretch/>
        </p:blipFill>
        <p:spPr>
          <a:xfrm>
            <a:off x="1950396" y="2090057"/>
            <a:ext cx="3511019" cy="3431690"/>
          </a:xfrm>
        </p:spPr>
      </p:pic>
      <p:pic>
        <p:nvPicPr>
          <p:cNvPr id="11" name="Picture 10">
            <a:extLst>
              <a:ext uri="{FF2B5EF4-FFF2-40B4-BE49-F238E27FC236}">
                <a16:creationId xmlns:a16="http://schemas.microsoft.com/office/drawing/2014/main" id="{F050435A-83AC-0614-FC12-B1A638309036}"/>
              </a:ext>
            </a:extLst>
          </p:cNvPr>
          <p:cNvPicPr>
            <a:picLocks noChangeAspect="1"/>
          </p:cNvPicPr>
          <p:nvPr/>
        </p:nvPicPr>
        <p:blipFill rotWithShape="1">
          <a:blip r:embed="rId3"/>
          <a:srcRect t="2418"/>
          <a:stretch/>
        </p:blipFill>
        <p:spPr>
          <a:xfrm>
            <a:off x="6896105" y="2155371"/>
            <a:ext cx="3511018" cy="3360440"/>
          </a:xfrm>
          <a:prstGeom prst="rect">
            <a:avLst/>
          </a:prstGeom>
        </p:spPr>
      </p:pic>
    </p:spTree>
    <p:extLst>
      <p:ext uri="{BB962C8B-B14F-4D97-AF65-F5344CB8AC3E}">
        <p14:creationId xmlns:p14="http://schemas.microsoft.com/office/powerpoint/2010/main" val="40915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B1AB-426F-6164-FF89-318711C816FA}"/>
              </a:ext>
            </a:extLst>
          </p:cNvPr>
          <p:cNvSpPr>
            <a:spLocks noGrp="1"/>
          </p:cNvSpPr>
          <p:nvPr>
            <p:ph type="title"/>
          </p:nvPr>
        </p:nvSpPr>
        <p:spPr/>
        <p:txBody>
          <a:bodyPr/>
          <a:lstStyle/>
          <a:p>
            <a:r>
              <a:rPr lang="en-US" dirty="0" err="1"/>
              <a:t>REsults</a:t>
            </a:r>
            <a:endParaRPr lang="en-IN" dirty="0"/>
          </a:p>
        </p:txBody>
      </p:sp>
      <p:sp>
        <p:nvSpPr>
          <p:cNvPr id="3" name="Content Placeholder 2">
            <a:extLst>
              <a:ext uri="{FF2B5EF4-FFF2-40B4-BE49-F238E27FC236}">
                <a16:creationId xmlns:a16="http://schemas.microsoft.com/office/drawing/2014/main" id="{8426E748-07C9-2303-BF75-A0E19C6C6ABF}"/>
              </a:ext>
            </a:extLst>
          </p:cNvPr>
          <p:cNvSpPr>
            <a:spLocks noGrp="1"/>
          </p:cNvSpPr>
          <p:nvPr>
            <p:ph idx="1"/>
          </p:nvPr>
        </p:nvSpPr>
        <p:spPr/>
        <p:txBody>
          <a:bodyPr>
            <a:normAutofit/>
          </a:bodyPr>
          <a:lstStyle/>
          <a:p>
            <a:pPr algn="just"/>
            <a:r>
              <a:rPr lang="en-US" b="0" i="0" dirty="0">
                <a:effectLst/>
                <a:latin typeface="+mj-lt"/>
              </a:rPr>
              <a:t>Our project effectively demonstrates the power of Generative Adversarial Networks (GANs) in generating realistic anime faces, showcasing their remarkable capabilities in creating diverse and engaging visual content.</a:t>
            </a:r>
          </a:p>
          <a:p>
            <a:pPr algn="just"/>
            <a:r>
              <a:rPr lang="en-US" b="0" i="0" dirty="0">
                <a:effectLst/>
                <a:latin typeface="+mj-lt"/>
              </a:rPr>
              <a:t>Through meticulous training and fine-tuning of the DCGAN architecture, we have achieved impressive results in terms of image quality, style variation, and artistic appeal.</a:t>
            </a:r>
            <a:endParaRPr lang="en-IN" dirty="0">
              <a:latin typeface="+mj-lt"/>
            </a:endParaRPr>
          </a:p>
        </p:txBody>
      </p:sp>
    </p:spTree>
    <p:extLst>
      <p:ext uri="{BB962C8B-B14F-4D97-AF65-F5344CB8AC3E}">
        <p14:creationId xmlns:p14="http://schemas.microsoft.com/office/powerpoint/2010/main" val="203334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D41-FB6C-D1A8-4DEA-F46F6B2EB5D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D768DDC-4FB6-EDC2-D189-747E9F1DCE58}"/>
              </a:ext>
            </a:extLst>
          </p:cNvPr>
          <p:cNvSpPr>
            <a:spLocks noGrp="1"/>
          </p:cNvSpPr>
          <p:nvPr>
            <p:ph idx="1"/>
          </p:nvPr>
        </p:nvSpPr>
        <p:spPr/>
        <p:txBody>
          <a:bodyPr>
            <a:normAutofit/>
          </a:bodyPr>
          <a:lstStyle/>
          <a:p>
            <a:r>
              <a:rPr lang="en-IN" dirty="0">
                <a:hlinkClick r:id="rId2"/>
              </a:rPr>
              <a:t>https://www.tensorflow.org/</a:t>
            </a:r>
            <a:endParaRPr lang="en-IN" dirty="0"/>
          </a:p>
          <a:p>
            <a:r>
              <a:rPr lang="en-IN" dirty="0">
                <a:hlinkClick r:id="rId3"/>
              </a:rPr>
              <a:t>https://keras.io/</a:t>
            </a:r>
            <a:endParaRPr lang="en-IN" dirty="0"/>
          </a:p>
          <a:p>
            <a:r>
              <a:rPr lang="en-IN" dirty="0">
                <a:hlinkClick r:id="rId4"/>
              </a:rPr>
              <a:t>https://numpy.org/</a:t>
            </a:r>
            <a:endParaRPr lang="en-IN" dirty="0"/>
          </a:p>
          <a:p>
            <a:r>
              <a:rPr lang="en-IN" dirty="0">
                <a:hlinkClick r:id="rId5"/>
              </a:rPr>
              <a:t>https://matplotlib.org/</a:t>
            </a:r>
            <a:endParaRPr lang="en-IN" dirty="0"/>
          </a:p>
          <a:p>
            <a:pPr marL="0" indent="0">
              <a:buNone/>
            </a:pPr>
            <a:endParaRPr lang="en-IN" dirty="0"/>
          </a:p>
        </p:txBody>
      </p:sp>
    </p:spTree>
    <p:extLst>
      <p:ext uri="{BB962C8B-B14F-4D97-AF65-F5344CB8AC3E}">
        <p14:creationId xmlns:p14="http://schemas.microsoft.com/office/powerpoint/2010/main" val="172084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8653-42B8-A03D-3F8D-9B75D3926D6E}"/>
              </a:ext>
            </a:extLst>
          </p:cNvPr>
          <p:cNvSpPr>
            <a:spLocks noGrp="1"/>
          </p:cNvSpPr>
          <p:nvPr>
            <p:ph type="title"/>
          </p:nvPr>
        </p:nvSpPr>
        <p:spPr>
          <a:xfrm>
            <a:off x="1451579" y="1013066"/>
            <a:ext cx="9603275" cy="1617839"/>
          </a:xfrm>
        </p:spPr>
        <p:txBody>
          <a:bodyPr>
            <a:noAutofit/>
          </a:bodyPr>
          <a:lstStyle/>
          <a:p>
            <a:pPr algn="ctr"/>
            <a:r>
              <a:rPr lang="en-US" sz="6000" dirty="0" err="1"/>
              <a:t>Dcgan</a:t>
            </a:r>
            <a:r>
              <a:rPr lang="en-US" sz="6000" dirty="0"/>
              <a:t> for anime face generations</a:t>
            </a:r>
            <a:endParaRPr lang="en-IN" sz="6000" dirty="0"/>
          </a:p>
        </p:txBody>
      </p:sp>
      <p:sp>
        <p:nvSpPr>
          <p:cNvPr id="3" name="Content Placeholder 2">
            <a:extLst>
              <a:ext uri="{FF2B5EF4-FFF2-40B4-BE49-F238E27FC236}">
                <a16:creationId xmlns:a16="http://schemas.microsoft.com/office/drawing/2014/main" id="{4B125738-D831-F562-350D-25A2A302E687}"/>
              </a:ext>
            </a:extLst>
          </p:cNvPr>
          <p:cNvSpPr>
            <a:spLocks noGrp="1"/>
          </p:cNvSpPr>
          <p:nvPr>
            <p:ph idx="1"/>
          </p:nvPr>
        </p:nvSpPr>
        <p:spPr>
          <a:xfrm>
            <a:off x="1451579" y="2775284"/>
            <a:ext cx="9603275" cy="2691061"/>
          </a:xfrm>
        </p:spPr>
        <p:txBody>
          <a:bodyPr/>
          <a:lstStyle/>
          <a:p>
            <a:pPr marL="0" indent="0" algn="just">
              <a:buNone/>
            </a:pPr>
            <a:r>
              <a:rPr lang="en-US" sz="2000" b="0" i="0" dirty="0">
                <a:effectLst/>
                <a:latin typeface="+mj-lt"/>
              </a:rPr>
              <a:t>Deep Convolutional Generative Adversarial Network (DCGAN) is a type of AI that learns to create anime faces by playing a game. The "generator" tries to make fake faces, and the "discriminator" tries to spot the fakes. As they compete, the generator gets better at making realistic faces, resulting in lifelike anime faces being generated.</a:t>
            </a:r>
            <a:endParaRPr lang="en-IN" dirty="0"/>
          </a:p>
        </p:txBody>
      </p:sp>
    </p:spTree>
    <p:extLst>
      <p:ext uri="{BB962C8B-B14F-4D97-AF65-F5344CB8AC3E}">
        <p14:creationId xmlns:p14="http://schemas.microsoft.com/office/powerpoint/2010/main" val="157833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C943-21F9-5B4F-0712-01BCE9E300E3}"/>
              </a:ext>
            </a:extLst>
          </p:cNvPr>
          <p:cNvSpPr>
            <a:spLocks noGrp="1"/>
          </p:cNvSpPr>
          <p:nvPr>
            <p:ph type="title"/>
          </p:nvPr>
        </p:nvSpPr>
        <p:spPr>
          <a:xfrm>
            <a:off x="1451579" y="804520"/>
            <a:ext cx="9603275" cy="1040322"/>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4A623B10-1422-92B5-CBDD-CB5586F5E07F}"/>
              </a:ext>
            </a:extLst>
          </p:cNvPr>
          <p:cNvSpPr>
            <a:spLocks noGrp="1"/>
          </p:cNvSpPr>
          <p:nvPr>
            <p:ph idx="1"/>
          </p:nvPr>
        </p:nvSpPr>
        <p:spPr/>
        <p:txBody>
          <a:bodyPr>
            <a:normAutofit/>
          </a:bodyPr>
          <a:lstStyle/>
          <a:p>
            <a:pPr algn="just"/>
            <a:r>
              <a:rPr lang="en-US" b="0" i="0" dirty="0">
                <a:effectLst/>
                <a:latin typeface="+mj-lt"/>
              </a:rPr>
              <a:t>Problem Statement</a:t>
            </a:r>
          </a:p>
          <a:p>
            <a:pPr algn="just">
              <a:buFont typeface="Arial" panose="020B0604020202020204" pitchFamily="34" charset="0"/>
              <a:buChar char="•"/>
            </a:pPr>
            <a:r>
              <a:rPr lang="en-US" b="0" i="0" dirty="0">
                <a:effectLst/>
                <a:latin typeface="+mj-lt"/>
              </a:rPr>
              <a:t>Project Overview</a:t>
            </a:r>
          </a:p>
          <a:p>
            <a:pPr algn="just">
              <a:buFont typeface="Arial" panose="020B0604020202020204" pitchFamily="34" charset="0"/>
              <a:buChar char="•"/>
            </a:pPr>
            <a:r>
              <a:rPr lang="en-US" b="0" i="0" dirty="0">
                <a:effectLst/>
                <a:latin typeface="+mj-lt"/>
              </a:rPr>
              <a:t>End Users</a:t>
            </a:r>
          </a:p>
          <a:p>
            <a:pPr algn="just">
              <a:buFont typeface="Arial" panose="020B0604020202020204" pitchFamily="34" charset="0"/>
              <a:buChar char="•"/>
            </a:pPr>
            <a:r>
              <a:rPr lang="en-US" dirty="0">
                <a:latin typeface="+mj-lt"/>
              </a:rPr>
              <a:t>My Solution and its Value Propositions</a:t>
            </a:r>
          </a:p>
          <a:p>
            <a:pPr algn="just">
              <a:buFont typeface="Arial" panose="020B0604020202020204" pitchFamily="34" charset="0"/>
              <a:buChar char="•"/>
            </a:pPr>
            <a:r>
              <a:rPr lang="en-US" b="0" i="0" dirty="0">
                <a:effectLst/>
                <a:latin typeface="+mj-lt"/>
              </a:rPr>
              <a:t>The Wow in My Solution</a:t>
            </a:r>
          </a:p>
          <a:p>
            <a:pPr algn="just">
              <a:buFont typeface="Arial" panose="020B0604020202020204" pitchFamily="34" charset="0"/>
              <a:buChar char="•"/>
            </a:pPr>
            <a:r>
              <a:rPr lang="en-US" b="0" i="0" dirty="0">
                <a:effectLst/>
                <a:latin typeface="+mj-lt"/>
              </a:rPr>
              <a:t>Modeling</a:t>
            </a:r>
          </a:p>
          <a:p>
            <a:pPr algn="just">
              <a:buFont typeface="Arial" panose="020B0604020202020204" pitchFamily="34" charset="0"/>
              <a:buChar char="•"/>
            </a:pPr>
            <a:r>
              <a:rPr lang="en-US" b="0" i="0" dirty="0">
                <a:effectLst/>
                <a:latin typeface="+mj-lt"/>
              </a:rPr>
              <a:t>Results</a:t>
            </a:r>
          </a:p>
          <a:p>
            <a:endParaRPr lang="en-IN" dirty="0"/>
          </a:p>
        </p:txBody>
      </p:sp>
    </p:spTree>
    <p:extLst>
      <p:ext uri="{BB962C8B-B14F-4D97-AF65-F5344CB8AC3E}">
        <p14:creationId xmlns:p14="http://schemas.microsoft.com/office/powerpoint/2010/main" val="80160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93E7-A23D-B651-9064-FEA22B66F92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0B8D91E-CB88-A915-C941-CC84A2616422}"/>
              </a:ext>
            </a:extLst>
          </p:cNvPr>
          <p:cNvSpPr>
            <a:spLocks noGrp="1"/>
          </p:cNvSpPr>
          <p:nvPr>
            <p:ph idx="1"/>
          </p:nvPr>
        </p:nvSpPr>
        <p:spPr/>
        <p:txBody>
          <a:bodyPr/>
          <a:lstStyle/>
          <a:p>
            <a:pPr algn="just"/>
            <a:r>
              <a:rPr lang="en-US" dirty="0"/>
              <a:t>The Problem aims to develop a Generative Adversarial Network (GAN) capable of generating good resolution anime faces resembling those Anime Faces dataset.</a:t>
            </a:r>
          </a:p>
          <a:p>
            <a:pPr algn="just"/>
            <a:r>
              <a:rPr lang="en-US" dirty="0"/>
              <a:t>The Anime Faces dataset consists of 64x64 resized images of anime faces (up to 21,551 images).</a:t>
            </a:r>
          </a:p>
          <a:p>
            <a:pPr algn="just"/>
            <a:r>
              <a:rPr lang="en-US" dirty="0"/>
              <a:t>The objective is to create a GAN that can produce good resolution images resembling these  Anime Faces dataset.</a:t>
            </a:r>
            <a:endParaRPr lang="en-IN" dirty="0"/>
          </a:p>
        </p:txBody>
      </p:sp>
    </p:spTree>
    <p:extLst>
      <p:ext uri="{BB962C8B-B14F-4D97-AF65-F5344CB8AC3E}">
        <p14:creationId xmlns:p14="http://schemas.microsoft.com/office/powerpoint/2010/main" val="2974872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80D7-B1C2-A9DB-0B42-64375443C1F1}"/>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C9569D89-9EED-12AD-E6DE-252DD8C01833}"/>
              </a:ext>
            </a:extLst>
          </p:cNvPr>
          <p:cNvSpPr>
            <a:spLocks noGrp="1"/>
          </p:cNvSpPr>
          <p:nvPr>
            <p:ph idx="1"/>
          </p:nvPr>
        </p:nvSpPr>
        <p:spPr/>
        <p:txBody>
          <a:bodyPr>
            <a:normAutofit lnSpcReduction="10000"/>
          </a:bodyPr>
          <a:lstStyle/>
          <a:p>
            <a:pPr algn="just"/>
            <a:r>
              <a:rPr lang="en-US" dirty="0"/>
              <a:t>Dataset: WE have a treasure trove of 21,551 anime faces collected from getchu.com. These images are preprocessed and resized to a convenient 64x64 resolution.</a:t>
            </a:r>
          </a:p>
          <a:p>
            <a:pPr algn="just"/>
            <a:r>
              <a:rPr lang="en-US" dirty="0"/>
              <a:t>Implementation Steps:</a:t>
            </a:r>
          </a:p>
          <a:p>
            <a:pPr algn="just">
              <a:buFont typeface="Courier New" panose="02070309020205020404" pitchFamily="49" charset="0"/>
              <a:buChar char="o"/>
            </a:pPr>
            <a:r>
              <a:rPr lang="en-US" b="1" dirty="0"/>
              <a:t>Import Libraries</a:t>
            </a:r>
            <a:r>
              <a:rPr lang="en-IN" b="1" dirty="0"/>
              <a:t>: </a:t>
            </a:r>
            <a:r>
              <a:rPr lang="en-IN" dirty="0"/>
              <a:t> We summon TensorFlow, OpenCV and Matplotlib.</a:t>
            </a:r>
          </a:p>
          <a:p>
            <a:pPr algn="just">
              <a:buFont typeface="Courier New" panose="02070309020205020404" pitchFamily="49" charset="0"/>
              <a:buChar char="o"/>
            </a:pPr>
            <a:r>
              <a:rPr lang="en-IN" b="1" dirty="0"/>
              <a:t>Constants and Helpers:  </a:t>
            </a:r>
            <a:r>
              <a:rPr lang="en-IN" dirty="0"/>
              <a:t>We wield constants and functions for image handling.</a:t>
            </a:r>
          </a:p>
          <a:p>
            <a:pPr algn="just">
              <a:buFont typeface="Courier New" panose="02070309020205020404" pitchFamily="49" charset="0"/>
              <a:buChar char="o"/>
            </a:pPr>
            <a:r>
              <a:rPr lang="en-IN" b="1" dirty="0"/>
              <a:t>Convolution and Deconvolution Blocks: </a:t>
            </a:r>
            <a:r>
              <a:rPr lang="en-IN" dirty="0"/>
              <a:t>These magical Building blocks shape our generator and discriminator.</a:t>
            </a:r>
          </a:p>
          <a:p>
            <a:pPr algn="just"/>
            <a:r>
              <a:rPr lang="en-US" dirty="0"/>
              <a:t>Training: DCGAN model learns to conjure anime faces from random noise.</a:t>
            </a:r>
          </a:p>
        </p:txBody>
      </p:sp>
    </p:spTree>
    <p:extLst>
      <p:ext uri="{BB962C8B-B14F-4D97-AF65-F5344CB8AC3E}">
        <p14:creationId xmlns:p14="http://schemas.microsoft.com/office/powerpoint/2010/main" val="23235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0B58-20DE-EB3B-4B13-76CFB3C8856A}"/>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B93AEB8F-9818-EE62-7CDF-D1ADD341EA44}"/>
              </a:ext>
            </a:extLst>
          </p:cNvPr>
          <p:cNvSpPr>
            <a:spLocks noGrp="1"/>
          </p:cNvSpPr>
          <p:nvPr>
            <p:ph idx="1"/>
          </p:nvPr>
        </p:nvSpPr>
        <p:spPr/>
        <p:txBody>
          <a:bodyPr>
            <a:noAutofit/>
          </a:bodyPr>
          <a:lstStyle/>
          <a:p>
            <a:pPr algn="just"/>
            <a:r>
              <a:rPr lang="en-US" b="0" i="0" dirty="0">
                <a:effectLst/>
                <a:latin typeface="+mj-lt"/>
              </a:rPr>
              <a:t>End users of DCGAN anime faces generation are </a:t>
            </a:r>
            <a:endParaRPr lang="en-US" b="1" i="0" dirty="0">
              <a:effectLst/>
              <a:latin typeface="+mj-lt"/>
            </a:endParaRPr>
          </a:p>
          <a:p>
            <a:pPr marL="457200" indent="-457200" algn="just">
              <a:buFont typeface="+mj-lt"/>
              <a:buAutoNum type="arabicPeriod"/>
            </a:pPr>
            <a:r>
              <a:rPr lang="en-US" b="1" dirty="0">
                <a:latin typeface="+mj-lt"/>
              </a:rPr>
              <a:t>Anime Fans</a:t>
            </a:r>
          </a:p>
          <a:p>
            <a:pPr marL="457200" indent="-457200" algn="just">
              <a:buFont typeface="+mj-lt"/>
              <a:buAutoNum type="arabicPeriod"/>
            </a:pPr>
            <a:r>
              <a:rPr lang="en-US" b="1" dirty="0">
                <a:latin typeface="+mj-lt"/>
              </a:rPr>
              <a:t>Game developers </a:t>
            </a:r>
          </a:p>
          <a:p>
            <a:pPr marL="457200" indent="-457200" algn="just">
              <a:buFont typeface="+mj-lt"/>
              <a:buAutoNum type="arabicPeriod"/>
            </a:pPr>
            <a:r>
              <a:rPr lang="en-US" b="1" dirty="0">
                <a:latin typeface="+mj-lt"/>
              </a:rPr>
              <a:t>Animation studios</a:t>
            </a:r>
          </a:p>
          <a:p>
            <a:pPr marL="457200" indent="-457200" algn="just">
              <a:buFont typeface="+mj-lt"/>
              <a:buAutoNum type="arabicPeriod"/>
            </a:pPr>
            <a:r>
              <a:rPr lang="en-US" b="1" dirty="0">
                <a:latin typeface="+mj-lt"/>
              </a:rPr>
              <a:t>Researchers and Academics</a:t>
            </a:r>
          </a:p>
          <a:p>
            <a:pPr marL="457200" indent="-457200" algn="just">
              <a:buFont typeface="+mj-lt"/>
              <a:buAutoNum type="arabicPeriod"/>
            </a:pPr>
            <a:r>
              <a:rPr lang="en-US" b="1" dirty="0">
                <a:latin typeface="+mj-lt"/>
              </a:rPr>
              <a:t>Anime Enthusiasts and Collectors</a:t>
            </a:r>
          </a:p>
          <a:p>
            <a:pPr algn="just"/>
            <a:r>
              <a:rPr lang="en-US" dirty="0">
                <a:latin typeface="+mj-lt"/>
              </a:rPr>
              <a:t>They use these AI-generated faces for art, gaming, animation, research and personal interests.</a:t>
            </a:r>
            <a:endParaRPr lang="en-IN" dirty="0">
              <a:latin typeface="+mj-lt"/>
            </a:endParaRPr>
          </a:p>
        </p:txBody>
      </p:sp>
    </p:spTree>
    <p:extLst>
      <p:ext uri="{BB962C8B-B14F-4D97-AF65-F5344CB8AC3E}">
        <p14:creationId xmlns:p14="http://schemas.microsoft.com/office/powerpoint/2010/main" val="377096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C8D7-225C-7064-198B-8D63B00BC96F}"/>
              </a:ext>
            </a:extLst>
          </p:cNvPr>
          <p:cNvSpPr>
            <a:spLocks noGrp="1"/>
          </p:cNvSpPr>
          <p:nvPr>
            <p:ph type="title"/>
          </p:nvPr>
        </p:nvSpPr>
        <p:spPr/>
        <p:txBody>
          <a:bodyPr/>
          <a:lstStyle/>
          <a:p>
            <a:r>
              <a:rPr lang="en-US" dirty="0"/>
              <a:t>my solution and its value proposition</a:t>
            </a:r>
            <a:endParaRPr lang="en-IN" dirty="0"/>
          </a:p>
        </p:txBody>
      </p:sp>
      <p:sp>
        <p:nvSpPr>
          <p:cNvPr id="3" name="Content Placeholder 2">
            <a:extLst>
              <a:ext uri="{FF2B5EF4-FFF2-40B4-BE49-F238E27FC236}">
                <a16:creationId xmlns:a16="http://schemas.microsoft.com/office/drawing/2014/main" id="{E7C527C4-193F-BC08-4A28-5277BF024269}"/>
              </a:ext>
            </a:extLst>
          </p:cNvPr>
          <p:cNvSpPr>
            <a:spLocks noGrp="1"/>
          </p:cNvSpPr>
          <p:nvPr>
            <p:ph idx="1"/>
          </p:nvPr>
        </p:nvSpPr>
        <p:spPr/>
        <p:txBody>
          <a:bodyPr>
            <a:noAutofit/>
          </a:bodyPr>
          <a:lstStyle/>
          <a:p>
            <a:pPr algn="just"/>
            <a:r>
              <a:rPr lang="en-US" b="0" i="0" dirty="0">
                <a:effectLst/>
                <a:latin typeface="+mj-lt"/>
              </a:rPr>
              <a:t>The solution involves utilizing DCGAN (Deep Convolutional Generative Adversarial Network) technology for generating anime faces. This technology leverages deep learning techniques to create realistic and diverse anime-style faces.</a:t>
            </a:r>
          </a:p>
          <a:p>
            <a:pPr algn="just"/>
            <a:r>
              <a:rPr lang="en-US" b="1" i="0" dirty="0">
                <a:effectLst/>
                <a:latin typeface="+mj-lt"/>
              </a:rPr>
              <a:t>Value Proposition:</a:t>
            </a:r>
            <a:endParaRPr lang="en-US" b="0" i="0" dirty="0">
              <a:effectLst/>
              <a:latin typeface="+mj-lt"/>
            </a:endParaRPr>
          </a:p>
          <a:p>
            <a:pPr algn="just">
              <a:buFont typeface="+mj-lt"/>
              <a:buAutoNum type="arabicPeriod"/>
            </a:pPr>
            <a:r>
              <a:rPr lang="en-US" i="0" dirty="0">
                <a:effectLst/>
                <a:latin typeface="+mj-lt"/>
              </a:rPr>
              <a:t>High-Quality Output</a:t>
            </a:r>
          </a:p>
          <a:p>
            <a:pPr algn="just">
              <a:buFont typeface="+mj-lt"/>
              <a:buAutoNum type="arabicPeriod"/>
            </a:pPr>
            <a:r>
              <a:rPr lang="en-US" i="0" dirty="0">
                <a:effectLst/>
                <a:latin typeface="+mj-lt"/>
              </a:rPr>
              <a:t>Efficiency</a:t>
            </a:r>
          </a:p>
          <a:p>
            <a:pPr algn="just">
              <a:buFont typeface="+mj-lt"/>
              <a:buAutoNum type="arabicPeriod"/>
            </a:pPr>
            <a:r>
              <a:rPr lang="en-US" i="0" dirty="0">
                <a:effectLst/>
                <a:latin typeface="+mj-lt"/>
              </a:rPr>
              <a:t>Versatility</a:t>
            </a:r>
          </a:p>
          <a:p>
            <a:pPr algn="just">
              <a:buFont typeface="+mj-lt"/>
              <a:buAutoNum type="arabicPeriod"/>
            </a:pPr>
            <a:r>
              <a:rPr lang="en-US" i="0" dirty="0">
                <a:effectLst/>
                <a:latin typeface="+mj-lt"/>
              </a:rPr>
              <a:t>Customization</a:t>
            </a:r>
          </a:p>
        </p:txBody>
      </p:sp>
    </p:spTree>
    <p:extLst>
      <p:ext uri="{BB962C8B-B14F-4D97-AF65-F5344CB8AC3E}">
        <p14:creationId xmlns:p14="http://schemas.microsoft.com/office/powerpoint/2010/main" val="397451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8134-0467-16F0-38FA-4F7C1516D8D3}"/>
              </a:ext>
            </a:extLst>
          </p:cNvPr>
          <p:cNvSpPr>
            <a:spLocks noGrp="1"/>
          </p:cNvSpPr>
          <p:nvPr>
            <p:ph type="title"/>
          </p:nvPr>
        </p:nvSpPr>
        <p:spPr/>
        <p:txBody>
          <a:bodyPr/>
          <a:lstStyle/>
          <a:p>
            <a:r>
              <a:rPr lang="en-US" dirty="0"/>
              <a:t>The wow in my solution</a:t>
            </a:r>
            <a:endParaRPr lang="en-IN" dirty="0"/>
          </a:p>
        </p:txBody>
      </p:sp>
      <p:sp>
        <p:nvSpPr>
          <p:cNvPr id="3" name="Content Placeholder 2">
            <a:extLst>
              <a:ext uri="{FF2B5EF4-FFF2-40B4-BE49-F238E27FC236}">
                <a16:creationId xmlns:a16="http://schemas.microsoft.com/office/drawing/2014/main" id="{0E05EBC2-4520-C2F5-6C48-9A49928985C1}"/>
              </a:ext>
            </a:extLst>
          </p:cNvPr>
          <p:cNvSpPr>
            <a:spLocks noGrp="1"/>
          </p:cNvSpPr>
          <p:nvPr>
            <p:ph idx="1"/>
          </p:nvPr>
        </p:nvSpPr>
        <p:spPr/>
        <p:txBody>
          <a:bodyPr>
            <a:normAutofit lnSpcReduction="10000"/>
          </a:bodyPr>
          <a:lstStyle/>
          <a:p>
            <a:pPr algn="just">
              <a:buFont typeface="+mj-lt"/>
              <a:buAutoNum type="arabicPeriod"/>
            </a:pPr>
            <a:r>
              <a:rPr lang="en-US" b="1" i="0" dirty="0">
                <a:effectLst/>
                <a:latin typeface="Söhne"/>
              </a:rPr>
              <a:t>Unleashing AI Magic:</a:t>
            </a:r>
            <a:r>
              <a:rPr lang="en-US" b="0" i="0" dirty="0">
                <a:effectLst/>
                <a:latin typeface="Söhne"/>
              </a:rPr>
              <a:t> By leveraging DCGAN technology, our solution transforms ordinary data into mesmerizing and lifelike anime faces, showcasing the awe-inspiring capabilities of artificial intelligence.</a:t>
            </a:r>
          </a:p>
          <a:p>
            <a:pPr algn="just">
              <a:buFont typeface="+mj-lt"/>
              <a:buAutoNum type="arabicPeriod"/>
            </a:pPr>
            <a:r>
              <a:rPr lang="en-US" b="1" i="0" dirty="0">
                <a:effectLst/>
                <a:latin typeface="Söhne"/>
              </a:rPr>
              <a:t>Limitless Creativity:</a:t>
            </a:r>
            <a:r>
              <a:rPr lang="en-US" b="0" i="0" dirty="0">
                <a:effectLst/>
                <a:latin typeface="Söhne"/>
              </a:rPr>
              <a:t> With a vast array of customization options and high-quality outputs, our solution empowers users to unleash their creativity in art, gaming, animation, and research like never before.</a:t>
            </a:r>
          </a:p>
          <a:p>
            <a:pPr algn="just">
              <a:buFont typeface="+mj-lt"/>
              <a:buAutoNum type="arabicPeriod"/>
            </a:pPr>
            <a:r>
              <a:rPr lang="en-US" b="1" i="0" dirty="0">
                <a:effectLst/>
                <a:latin typeface="Söhne"/>
              </a:rPr>
              <a:t>Revolutionizing Industries:</a:t>
            </a:r>
            <a:r>
              <a:rPr lang="en-US" b="0" i="0" dirty="0">
                <a:effectLst/>
                <a:latin typeface="Söhne"/>
              </a:rPr>
              <a:t> Whether it's captivating audiences in entertainment or fueling groundbreaking research, our solution stands at the forefront of innovation, driving success and admiration across diverse industries.</a:t>
            </a:r>
          </a:p>
        </p:txBody>
      </p:sp>
    </p:spTree>
    <p:extLst>
      <p:ext uri="{BB962C8B-B14F-4D97-AF65-F5344CB8AC3E}">
        <p14:creationId xmlns:p14="http://schemas.microsoft.com/office/powerpoint/2010/main" val="318419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9810-E903-A106-C254-7316FE7EE7CA}"/>
              </a:ext>
            </a:extLst>
          </p:cNvPr>
          <p:cNvSpPr>
            <a:spLocks noGrp="1"/>
          </p:cNvSpPr>
          <p:nvPr>
            <p:ph type="title"/>
          </p:nvPr>
        </p:nvSpPr>
        <p:spPr/>
        <p:txBody>
          <a:bodyPr/>
          <a:lstStyle/>
          <a:p>
            <a:r>
              <a:rPr lang="en-US" dirty="0"/>
              <a:t>modeling</a:t>
            </a:r>
            <a:endParaRPr lang="en-IN" dirty="0"/>
          </a:p>
        </p:txBody>
      </p:sp>
      <p:sp>
        <p:nvSpPr>
          <p:cNvPr id="3" name="Content Placeholder 2">
            <a:extLst>
              <a:ext uri="{FF2B5EF4-FFF2-40B4-BE49-F238E27FC236}">
                <a16:creationId xmlns:a16="http://schemas.microsoft.com/office/drawing/2014/main" id="{F2CC9C89-F234-5D8D-11B3-E1F6E7534188}"/>
              </a:ext>
            </a:extLst>
          </p:cNvPr>
          <p:cNvSpPr>
            <a:spLocks noGrp="1"/>
          </p:cNvSpPr>
          <p:nvPr>
            <p:ph idx="1"/>
          </p:nvPr>
        </p:nvSpPr>
        <p:spPr/>
        <p:txBody>
          <a:bodyPr>
            <a:noAutofit/>
          </a:bodyPr>
          <a:lstStyle/>
          <a:p>
            <a:pPr algn="just"/>
            <a:r>
              <a:rPr lang="en-US" b="0" i="0" dirty="0">
                <a:effectLst/>
                <a:latin typeface="+mj-lt"/>
              </a:rPr>
              <a:t>Modeling in DCGAN-generated anime faces refers to the process of training and refining the architecture to generate realistic and diverse anime-style faces. </a:t>
            </a:r>
          </a:p>
          <a:p>
            <a:pPr algn="just">
              <a:buFont typeface="+mj-lt"/>
              <a:buAutoNum type="arabicPeriod"/>
            </a:pPr>
            <a:r>
              <a:rPr lang="en-US" b="1" i="0" dirty="0">
                <a:effectLst/>
                <a:latin typeface="+mj-lt"/>
              </a:rPr>
              <a:t>Data Collection and Preparation</a:t>
            </a:r>
            <a:endParaRPr lang="en-US" b="0" i="0" dirty="0">
              <a:effectLst/>
              <a:latin typeface="+mj-lt"/>
            </a:endParaRPr>
          </a:p>
          <a:p>
            <a:pPr algn="just">
              <a:buFont typeface="+mj-lt"/>
              <a:buAutoNum type="arabicPeriod"/>
            </a:pPr>
            <a:r>
              <a:rPr lang="en-US" b="1" i="0" dirty="0">
                <a:effectLst/>
                <a:latin typeface="+mj-lt"/>
              </a:rPr>
              <a:t>Architecture Design</a:t>
            </a:r>
            <a:endParaRPr lang="en-US" b="0" i="0" dirty="0">
              <a:effectLst/>
              <a:latin typeface="+mj-lt"/>
            </a:endParaRPr>
          </a:p>
          <a:p>
            <a:pPr algn="just">
              <a:buFont typeface="+mj-lt"/>
              <a:buAutoNum type="arabicPeriod"/>
            </a:pPr>
            <a:r>
              <a:rPr lang="en-US" b="1" i="0" dirty="0">
                <a:effectLst/>
                <a:latin typeface="+mj-lt"/>
              </a:rPr>
              <a:t>Training the Model</a:t>
            </a:r>
          </a:p>
          <a:p>
            <a:pPr algn="just">
              <a:buFont typeface="+mj-lt"/>
              <a:buAutoNum type="arabicPeriod"/>
            </a:pPr>
            <a:r>
              <a:rPr lang="en-US" b="1" i="0" dirty="0">
                <a:effectLst/>
                <a:latin typeface="+mj-lt"/>
              </a:rPr>
              <a:t>Hyperparameter Tuning</a:t>
            </a:r>
          </a:p>
          <a:p>
            <a:pPr algn="just">
              <a:buFont typeface="+mj-lt"/>
              <a:buAutoNum type="arabicPeriod"/>
            </a:pPr>
            <a:r>
              <a:rPr lang="en-US" b="1" i="0" dirty="0">
                <a:effectLst/>
                <a:latin typeface="+mj-lt"/>
              </a:rPr>
              <a:t>Evaluation and Validation</a:t>
            </a:r>
            <a:endParaRPr lang="en-US" b="0" i="0" dirty="0">
              <a:effectLst/>
              <a:latin typeface="+mj-lt"/>
            </a:endParaRPr>
          </a:p>
          <a:p>
            <a:pPr algn="just">
              <a:buFont typeface="+mj-lt"/>
              <a:buAutoNum type="arabicPeriod"/>
            </a:pPr>
            <a:r>
              <a:rPr lang="en-US" b="1" i="0" dirty="0">
                <a:effectLst/>
                <a:latin typeface="+mj-lt"/>
              </a:rPr>
              <a:t>Iterative Refinement</a:t>
            </a:r>
            <a:endParaRPr lang="en-IN" dirty="0">
              <a:latin typeface="+mj-lt"/>
            </a:endParaRPr>
          </a:p>
        </p:txBody>
      </p:sp>
    </p:spTree>
    <p:extLst>
      <p:ext uri="{BB962C8B-B14F-4D97-AF65-F5344CB8AC3E}">
        <p14:creationId xmlns:p14="http://schemas.microsoft.com/office/powerpoint/2010/main" val="27100843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298</TotalTime>
  <Words>622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Gill Sans MT</vt:lpstr>
      <vt:lpstr>Söhne</vt:lpstr>
      <vt:lpstr>Gallery</vt:lpstr>
      <vt:lpstr>Presented by:</vt:lpstr>
      <vt:lpstr>Dcgan for anime face generations</vt:lpstr>
      <vt:lpstr>Agenda</vt:lpstr>
      <vt:lpstr>PROBLEM STATEMENT</vt:lpstr>
      <vt:lpstr>PROJECT OVERVIEW</vt:lpstr>
      <vt:lpstr>Who are the end users?</vt:lpstr>
      <vt:lpstr>my solution and its value proposition</vt:lpstr>
      <vt:lpstr>The wow in my solution</vt:lpstr>
      <vt:lpstr>modeling</vt:lpstr>
      <vt:lpstr>Applications</vt:lpstr>
      <vt:lpstr>Output</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Dcgan for anime face generations</dc:title>
  <dc:creator>Ganesh R</dc:creator>
  <cp:lastModifiedBy>Ganesh R</cp:lastModifiedBy>
  <cp:revision>7</cp:revision>
  <dcterms:created xsi:type="dcterms:W3CDTF">2024-03-29T14:18:46Z</dcterms:created>
  <dcterms:modified xsi:type="dcterms:W3CDTF">2024-03-30T07:28:03Z</dcterms:modified>
</cp:coreProperties>
</file>