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sldIdLst>
    <p:sldId id="257" r:id="rId2"/>
    <p:sldId id="258" r:id="rId3"/>
    <p:sldId id="262" r:id="rId4"/>
    <p:sldId id="260" r:id="rId5"/>
    <p:sldId id="263" r:id="rId6"/>
    <p:sldId id="264" r:id="rId7"/>
    <p:sldId id="265" r:id="rId8"/>
    <p:sldId id="266" r:id="rId9"/>
    <p:sldId id="267" r:id="rId10"/>
    <p:sldId id="268" r:id="rId11"/>
    <p:sldId id="259" r:id="rId12"/>
    <p:sldId id="269" r:id="rId13"/>
    <p:sldId id="261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18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71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039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1462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991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865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56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999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6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77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81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41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8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99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192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8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19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3B98E6-621B-4C42-8A61-A47B7C5E55EE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8EA13F5-C21D-4F47-A525-80E9539A6B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99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2" r:id="rId12"/>
    <p:sldLayoutId id="2147483983" r:id="rId13"/>
    <p:sldLayoutId id="2147483984" r:id="rId14"/>
    <p:sldLayoutId id="2147483985" r:id="rId15"/>
    <p:sldLayoutId id="2147483986" r:id="rId16"/>
    <p:sldLayoutId id="21474839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058392-777E-4EE0-42C1-FECDBA0361AE}"/>
              </a:ext>
            </a:extLst>
          </p:cNvPr>
          <p:cNvSpPr txBox="1"/>
          <p:nvPr/>
        </p:nvSpPr>
        <p:spPr>
          <a:xfrm>
            <a:off x="3007150" y="614454"/>
            <a:ext cx="74094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7030A0"/>
                </a:solidFill>
              </a:rPr>
              <a:t>E-commerce Olist Store Analysis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89DFFB7-484E-4B9A-D272-23D69CCFC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6463" y="1906056"/>
            <a:ext cx="6070861" cy="246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7A673E-0E23-76BD-9788-E813F7C8E524}"/>
              </a:ext>
            </a:extLst>
          </p:cNvPr>
          <p:cNvSpPr txBox="1"/>
          <p:nvPr/>
        </p:nvSpPr>
        <p:spPr>
          <a:xfrm>
            <a:off x="4555503" y="5537404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b="1" dirty="0">
                <a:solidFill>
                  <a:srgbClr val="7030A0"/>
                </a:solidFill>
                <a:cs typeface="Comic Sans MS"/>
              </a:rPr>
              <a:t>Presented</a:t>
            </a:r>
            <a:r>
              <a:rPr lang="en-IN" sz="3200" b="1" spc="145" dirty="0">
                <a:solidFill>
                  <a:srgbClr val="7030A0"/>
                </a:solidFill>
                <a:cs typeface="Comic Sans MS"/>
              </a:rPr>
              <a:t> </a:t>
            </a:r>
            <a:r>
              <a:rPr lang="en-IN" sz="3200" b="1" dirty="0">
                <a:solidFill>
                  <a:srgbClr val="7030A0"/>
                </a:solidFill>
                <a:cs typeface="Comic Sans MS"/>
              </a:rPr>
              <a:t>By</a:t>
            </a:r>
            <a:r>
              <a:rPr lang="en-IN" sz="3200" b="1" spc="95" dirty="0">
                <a:solidFill>
                  <a:srgbClr val="7030A0"/>
                </a:solidFill>
                <a:cs typeface="Comic Sans MS"/>
              </a:rPr>
              <a:t> </a:t>
            </a:r>
            <a:r>
              <a:rPr lang="en-IN" sz="3200" b="1" dirty="0">
                <a:solidFill>
                  <a:srgbClr val="7030A0"/>
                </a:solidFill>
                <a:cs typeface="Comic Sans MS"/>
              </a:rPr>
              <a:t>Group-</a:t>
            </a:r>
            <a:r>
              <a:rPr lang="en-IN" sz="3200" b="1" spc="-50" dirty="0">
                <a:solidFill>
                  <a:srgbClr val="7030A0"/>
                </a:solidFill>
                <a:cs typeface="Comic Sans MS"/>
              </a:rPr>
              <a:t>4</a:t>
            </a:r>
            <a:endParaRPr lang="en-IN" sz="3200" b="1" dirty="0">
              <a:solidFill>
                <a:srgbClr val="7030A0"/>
              </a:solidFill>
              <a:cs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025528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EA17EE-298D-E0B7-863D-9589B89901C0}"/>
              </a:ext>
            </a:extLst>
          </p:cNvPr>
          <p:cNvSpPr txBox="1"/>
          <p:nvPr/>
        </p:nvSpPr>
        <p:spPr>
          <a:xfrm>
            <a:off x="4183904" y="370996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-114" dirty="0">
                <a:latin typeface="Abadi" panose="020B0604020104020204" pitchFamily="34" charset="0"/>
                <a:cs typeface="Times New Roman" panose="02020603050405020304" pitchFamily="18" charset="0"/>
              </a:rPr>
              <a:t>Average</a:t>
            </a:r>
            <a:r>
              <a:rPr lang="en-US" sz="2800" b="1" spc="-9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140" dirty="0">
                <a:latin typeface="Abadi" panose="020B0604020104020204" pitchFamily="34" charset="0"/>
                <a:cs typeface="Times New Roman" panose="02020603050405020304" pitchFamily="18" charset="0"/>
              </a:rPr>
              <a:t>Shipping</a:t>
            </a:r>
            <a:r>
              <a:rPr lang="en-US" sz="2800" b="1" spc="-7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170" dirty="0">
                <a:latin typeface="Abadi" panose="020B0604020104020204" pitchFamily="34" charset="0"/>
                <a:cs typeface="Times New Roman" panose="02020603050405020304" pitchFamily="18" charset="0"/>
              </a:rPr>
              <a:t>Days</a:t>
            </a:r>
            <a:r>
              <a:rPr lang="en-US" sz="2800" b="1" spc="-10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30" dirty="0">
                <a:latin typeface="Abadi" panose="020B0604020104020204" pitchFamily="34" charset="0"/>
                <a:cs typeface="Times New Roman" panose="02020603050405020304" pitchFamily="18" charset="0"/>
              </a:rPr>
              <a:t>Vs</a:t>
            </a:r>
            <a:r>
              <a:rPr lang="en-US" sz="2800" b="1" spc="-17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114" dirty="0">
                <a:latin typeface="Abadi" panose="020B0604020104020204" pitchFamily="34" charset="0"/>
                <a:cs typeface="Times New Roman" panose="02020603050405020304" pitchFamily="18" charset="0"/>
              </a:rPr>
              <a:t>Review</a:t>
            </a:r>
            <a:r>
              <a:rPr lang="en-US" sz="2800" b="1" spc="4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30" dirty="0">
                <a:latin typeface="Abadi" panose="020B0604020104020204" pitchFamily="34" charset="0"/>
                <a:cs typeface="Times New Roman" panose="02020603050405020304" pitchFamily="18" charset="0"/>
              </a:rPr>
              <a:t>Scores</a:t>
            </a:r>
            <a:endParaRPr lang="en-IN" sz="2800" b="1" dirty="0">
              <a:latin typeface="Abadi" panose="020B06040201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CC3BF-627B-D967-6616-34A705E1C218}"/>
              </a:ext>
            </a:extLst>
          </p:cNvPr>
          <p:cNvSpPr txBox="1"/>
          <p:nvPr/>
        </p:nvSpPr>
        <p:spPr>
          <a:xfrm>
            <a:off x="5253600" y="1693473"/>
            <a:ext cx="69384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This</a:t>
            </a:r>
            <a:r>
              <a:rPr lang="en-US" b="0" spc="1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KPI</a:t>
            </a:r>
            <a:r>
              <a:rPr lang="en-US" b="0" spc="-8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spc="-10" dirty="0">
                <a:latin typeface="Abadi" panose="020B0604020104020204" pitchFamily="34" charset="0"/>
                <a:cs typeface="Times New Roman" panose="02020603050405020304" pitchFamily="18" charset="0"/>
              </a:rPr>
              <a:t>analyzes</a:t>
            </a:r>
            <a:r>
              <a:rPr lang="en-US" b="0" spc="-6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the</a:t>
            </a:r>
            <a:r>
              <a:rPr lang="en-US" b="0" spc="2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spc="-10" dirty="0">
                <a:latin typeface="Abadi" panose="020B0604020104020204" pitchFamily="34" charset="0"/>
                <a:cs typeface="Times New Roman" panose="02020603050405020304" pitchFamily="18" charset="0"/>
              </a:rPr>
              <a:t>relationship</a:t>
            </a:r>
            <a:r>
              <a:rPr lang="en-US" b="0" spc="-3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spc="-10" dirty="0">
                <a:latin typeface="Abadi" panose="020B0604020104020204" pitchFamily="34" charset="0"/>
                <a:cs typeface="Times New Roman" panose="02020603050405020304" pitchFamily="18" charset="0"/>
              </a:rPr>
              <a:t>between</a:t>
            </a:r>
            <a:r>
              <a:rPr lang="en-US" b="0" spc="-3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spc="-10" dirty="0">
                <a:latin typeface="Abadi" panose="020B0604020104020204" pitchFamily="34" charset="0"/>
                <a:cs typeface="Times New Roman" panose="02020603050405020304" pitchFamily="18" charset="0"/>
              </a:rPr>
              <a:t>shipping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days</a:t>
            </a:r>
            <a:r>
              <a:rPr lang="en-US" b="0" spc="-7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and</a:t>
            </a:r>
            <a:r>
              <a:rPr lang="en-US" b="0" spc="-10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review</a:t>
            </a:r>
            <a:r>
              <a:rPr lang="en-US" b="0" spc="3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spc="-10" dirty="0">
                <a:latin typeface="Abadi" panose="020B0604020104020204" pitchFamily="34" charset="0"/>
                <a:cs typeface="Times New Roman" panose="02020603050405020304" pitchFamily="18" charset="0"/>
              </a:rPr>
              <a:t>scores.</a:t>
            </a:r>
            <a:r>
              <a:rPr lang="en-US" b="0" spc="-8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</a:p>
          <a:p>
            <a:pPr marL="298450" marR="508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Review scores improve consistently as shipping times decrease</a:t>
            </a:r>
            <a:endParaRPr lang="en-US" b="0" spc="-8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Orders with a </a:t>
            </a:r>
            <a:r>
              <a:rPr lang="en-US" b="1" dirty="0">
                <a:latin typeface="Abadi" panose="020B0604020104020204" pitchFamily="34" charset="0"/>
              </a:rPr>
              <a:t>21-day shipping time</a:t>
            </a:r>
            <a:r>
              <a:rPr lang="en-US" dirty="0">
                <a:latin typeface="Abadi" panose="020B0604020104020204" pitchFamily="34" charset="0"/>
              </a:rPr>
              <a:t> received the lowest review score of </a:t>
            </a:r>
            <a:r>
              <a:rPr lang="en-US" b="1" dirty="0">
                <a:latin typeface="Abadi" panose="020B0604020104020204" pitchFamily="34" charset="0"/>
              </a:rPr>
              <a:t>1</a:t>
            </a:r>
            <a:r>
              <a:rPr lang="en-US" dirty="0">
                <a:latin typeface="Abadi" panose="020B0604020104020204" pitchFamily="34" charset="0"/>
              </a:rPr>
              <a:t>.</a:t>
            </a:r>
            <a:endParaRPr lang="en-US" spc="-8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298450" marR="508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Faster shipping times lead to higher review scores, with </a:t>
            </a:r>
            <a:r>
              <a:rPr lang="en-US" b="1" dirty="0">
                <a:latin typeface="Abadi" panose="020B0604020104020204" pitchFamily="34" charset="0"/>
              </a:rPr>
              <a:t>11 days</a:t>
            </a:r>
            <a:r>
              <a:rPr lang="en-US" dirty="0">
                <a:latin typeface="Abadi" panose="020B0604020104020204" pitchFamily="34" charset="0"/>
              </a:rPr>
              <a:t> correlating to the highest score of </a:t>
            </a:r>
            <a:r>
              <a:rPr lang="en-US" b="1" dirty="0">
                <a:latin typeface="Abadi" panose="020B0604020104020204" pitchFamily="34" charset="0"/>
              </a:rPr>
              <a:t>5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6919C-E2F6-3847-8FE3-BDEEC7362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99" y="2237588"/>
            <a:ext cx="4048629" cy="243951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CB99CB-DABE-3597-F249-27290ACB7622}"/>
              </a:ext>
            </a:extLst>
          </p:cNvPr>
          <p:cNvSpPr/>
          <p:nvPr/>
        </p:nvSpPr>
        <p:spPr>
          <a:xfrm>
            <a:off x="1356338" y="294290"/>
            <a:ext cx="1870337" cy="5999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badi" panose="020B0604020104020204" pitchFamily="34" charset="0"/>
              </a:rPr>
              <a:t>KPI . 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F5A55-24A7-1D14-B7AA-2EB04E0A7D35}"/>
              </a:ext>
            </a:extLst>
          </p:cNvPr>
          <p:cNvSpPr txBox="1"/>
          <p:nvPr/>
        </p:nvSpPr>
        <p:spPr>
          <a:xfrm>
            <a:off x="5349764" y="4542591"/>
            <a:ext cx="64743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badi" panose="020B0604020104020204" pitchFamily="34" charset="0"/>
              </a:rPr>
              <a:t>Recommendations: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Focus on reducing average shipping times to enhance customer satisfaction and boost review scores.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Offer expedited shipping options to customers for better experiences and higher ratings.</a:t>
            </a:r>
            <a:endParaRPr lang="en-IN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14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51BB45-E460-9D8F-F9AC-9F448CDCE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1780" y="1177419"/>
            <a:ext cx="9866657" cy="5099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89C438-10E5-C04D-2A6A-15B35CEC45B8}"/>
              </a:ext>
            </a:extLst>
          </p:cNvPr>
          <p:cNvSpPr txBox="1"/>
          <p:nvPr/>
        </p:nvSpPr>
        <p:spPr>
          <a:xfrm>
            <a:off x="2011780" y="357726"/>
            <a:ext cx="3520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Abadi" panose="020B0604020104020204" pitchFamily="34" charset="0"/>
              </a:rPr>
              <a:t>DASH BOARD</a:t>
            </a:r>
          </a:p>
        </p:txBody>
      </p:sp>
    </p:spTree>
    <p:extLst>
      <p:ext uri="{BB962C8B-B14F-4D97-AF65-F5344CB8AC3E}">
        <p14:creationId xmlns:p14="http://schemas.microsoft.com/office/powerpoint/2010/main" val="2992423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82436A-325A-AEFD-7C7D-39F4B34ACF4C}"/>
              </a:ext>
            </a:extLst>
          </p:cNvPr>
          <p:cNvSpPr txBox="1"/>
          <p:nvPr/>
        </p:nvSpPr>
        <p:spPr>
          <a:xfrm>
            <a:off x="2575797" y="1801634"/>
            <a:ext cx="83549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1F2328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Abadi" panose="020B0604020104020204" pitchFamily="34" charset="0"/>
              </a:rPr>
              <a:t>Faced difficulties while joining datasets due to duplicate values in key columns, requiring data deduplication and cleaning before merging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2328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 Encountered a column with category names in a different language, necessitating translation to English for uniformity and better analysis</a:t>
            </a:r>
            <a:endParaRPr lang="en-US" sz="2400" b="0" i="0" dirty="0">
              <a:solidFill>
                <a:srgbClr val="1F2328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65A360-154B-0C45-36F5-B4843B7700D5}"/>
              </a:ext>
            </a:extLst>
          </p:cNvPr>
          <p:cNvSpPr txBox="1"/>
          <p:nvPr/>
        </p:nvSpPr>
        <p:spPr>
          <a:xfrm>
            <a:off x="2648606" y="608407"/>
            <a:ext cx="3794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Challenges Faced</a:t>
            </a:r>
            <a:endParaRPr lang="en-IN" sz="1200" b="1" dirty="0"/>
          </a:p>
        </p:txBody>
      </p:sp>
    </p:spTree>
    <p:extLst>
      <p:ext uri="{BB962C8B-B14F-4D97-AF65-F5344CB8AC3E}">
        <p14:creationId xmlns:p14="http://schemas.microsoft.com/office/powerpoint/2010/main" val="2262117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9DEF16-1EC9-4CA9-5B65-6D0E052124C5}"/>
              </a:ext>
            </a:extLst>
          </p:cNvPr>
          <p:cNvSpPr txBox="1"/>
          <p:nvPr/>
        </p:nvSpPr>
        <p:spPr>
          <a:xfrm>
            <a:off x="1932496" y="2003817"/>
            <a:ext cx="91722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The dashboard highlights key metrics of the Olist store, such as shipping efficiency, customer review correlations, and financial performance.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 Key insights include a higher payment volume on weekdays, rising average payments over the years, and top-selling categories like health &amp; beauty and bed &amp; bath.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Abadi" panose="020B0604020104020204" pitchFamily="34" charset="0"/>
              </a:rPr>
              <a:t>It emphasizes improving shipping timelines and maintaining product diversity to sustain growth.</a:t>
            </a:r>
            <a:endParaRPr lang="en-US" sz="2400" b="0" i="0" dirty="0">
              <a:solidFill>
                <a:srgbClr val="1F2328"/>
              </a:solidFill>
              <a:effectLst/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1A2A6-7041-89F3-BB0D-35B05D5EBCD6}"/>
              </a:ext>
            </a:extLst>
          </p:cNvPr>
          <p:cNvSpPr txBox="1"/>
          <p:nvPr/>
        </p:nvSpPr>
        <p:spPr>
          <a:xfrm>
            <a:off x="4185501" y="688157"/>
            <a:ext cx="2603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00587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207A8-0575-BE1C-75C3-331AB27D9025}"/>
              </a:ext>
            </a:extLst>
          </p:cNvPr>
          <p:cNvSpPr txBox="1"/>
          <p:nvPr/>
        </p:nvSpPr>
        <p:spPr>
          <a:xfrm>
            <a:off x="2469823" y="2083323"/>
            <a:ext cx="8606010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3800" b="1" dirty="0"/>
              <a:t>Thank You!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422978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AF1429-A119-7BE0-E40F-4368CF04AB8B}"/>
              </a:ext>
            </a:extLst>
          </p:cNvPr>
          <p:cNvSpPr txBox="1"/>
          <p:nvPr/>
        </p:nvSpPr>
        <p:spPr>
          <a:xfrm>
            <a:off x="2985155" y="1954095"/>
            <a:ext cx="622169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IN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800" b="1" i="0" dirty="0">
                <a:effectLst/>
                <a:latin typeface="Abadi" panose="020B0604020104020204" pitchFamily="34" charset="0"/>
              </a:rPr>
              <a:t>Joel J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i="0" dirty="0">
                <a:effectLst/>
                <a:latin typeface="Abadi" panose="020B0604020104020204" pitchFamily="34" charset="0"/>
              </a:rPr>
              <a:t>Naiyar Ashfaque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i="0" dirty="0">
                <a:effectLst/>
                <a:latin typeface="Abadi" panose="020B0604020104020204" pitchFamily="34" charset="0"/>
              </a:rPr>
              <a:t>Jitesh Kumar Singh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i="0" dirty="0">
                <a:effectLst/>
                <a:latin typeface="Abadi" panose="020B0604020104020204" pitchFamily="34" charset="0"/>
              </a:rPr>
              <a:t>Shriganesh Acharya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i="0" dirty="0">
                <a:effectLst/>
                <a:latin typeface="Abadi" panose="020B0604020104020204" pitchFamily="34" charset="0"/>
              </a:rPr>
              <a:t>Cheemala Ravi Teja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b="1" i="0" dirty="0">
                <a:effectLst/>
                <a:latin typeface="Abadi" panose="020B0604020104020204" pitchFamily="34" charset="0"/>
              </a:rPr>
              <a:t>Lagan Ganesh Tandon</a:t>
            </a:r>
            <a:endParaRPr lang="en-IN" sz="2800" b="1" dirty="0">
              <a:latin typeface="Abadi" panose="020B06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800" b="1" i="0" dirty="0">
                <a:effectLst/>
                <a:latin typeface="Abadi" panose="020B0604020104020204" pitchFamily="34" charset="0"/>
              </a:rPr>
              <a:t>Ashutosh Mahadev Rajguru</a:t>
            </a:r>
          </a:p>
          <a:p>
            <a:pPr algn="just"/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3D0C6-E998-F400-664D-736843041DEE}"/>
              </a:ext>
            </a:extLst>
          </p:cNvPr>
          <p:cNvSpPr txBox="1"/>
          <p:nvPr/>
        </p:nvSpPr>
        <p:spPr>
          <a:xfrm>
            <a:off x="4163505" y="1241364"/>
            <a:ext cx="38649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Team Members</a:t>
            </a:r>
          </a:p>
        </p:txBody>
      </p:sp>
    </p:spTree>
    <p:extLst>
      <p:ext uri="{BB962C8B-B14F-4D97-AF65-F5344CB8AC3E}">
        <p14:creationId xmlns:p14="http://schemas.microsoft.com/office/powerpoint/2010/main" val="283463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454DE-EAA4-0C3E-6CA5-3FB79912ABF9}"/>
              </a:ext>
            </a:extLst>
          </p:cNvPr>
          <p:cNvSpPr txBox="1"/>
          <p:nvPr/>
        </p:nvSpPr>
        <p:spPr>
          <a:xfrm>
            <a:off x="4569832" y="572813"/>
            <a:ext cx="28280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AGENDA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4DC22-7ADC-34CF-B0D9-480AD4221A27}"/>
              </a:ext>
            </a:extLst>
          </p:cNvPr>
          <p:cNvSpPr txBox="1"/>
          <p:nvPr/>
        </p:nvSpPr>
        <p:spPr>
          <a:xfrm>
            <a:off x="3233068" y="1884674"/>
            <a:ext cx="6436314" cy="39087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b="1" dirty="0"/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/>
              <a:t>Overview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/>
              <a:t>KPI’S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>
                <a:cs typeface="Calibri"/>
              </a:rPr>
              <a:t>Insights</a:t>
            </a:r>
            <a:r>
              <a:rPr lang="en-IN" sz="3600" b="1" spc="-90" dirty="0">
                <a:cs typeface="Calibri"/>
              </a:rPr>
              <a:t> </a:t>
            </a:r>
            <a:r>
              <a:rPr lang="en-IN" sz="3600" b="1" dirty="0">
                <a:cs typeface="Calibri"/>
              </a:rPr>
              <a:t>&amp;</a:t>
            </a:r>
            <a:r>
              <a:rPr lang="en-IN" sz="3600" b="1" spc="-90" dirty="0">
                <a:cs typeface="Calibri"/>
              </a:rPr>
              <a:t> </a:t>
            </a:r>
            <a:r>
              <a:rPr lang="en-IN" sz="3600" b="1" spc="-10" dirty="0">
                <a:cs typeface="Calibri"/>
              </a:rPr>
              <a:t>Recommendations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spc="-10" dirty="0">
                <a:cs typeface="Calibri"/>
              </a:rPr>
              <a:t>Dashboard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dirty="0"/>
              <a:t>Challenges Faced</a:t>
            </a:r>
            <a:endParaRPr lang="en-IN" sz="3600" b="1" spc="-10" dirty="0">
              <a:cs typeface="Calibri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600" b="1" spc="-10" dirty="0">
                <a:cs typeface="Calibri"/>
              </a:rPr>
              <a:t>Conclusion</a:t>
            </a:r>
            <a:endParaRPr lang="en-IN" sz="36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50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63FB-71E1-C1C9-B43C-1934C1BFD9E7}"/>
              </a:ext>
            </a:extLst>
          </p:cNvPr>
          <p:cNvSpPr txBox="1">
            <a:spLocks/>
          </p:cNvSpPr>
          <p:nvPr/>
        </p:nvSpPr>
        <p:spPr>
          <a:xfrm>
            <a:off x="4608958" y="1069839"/>
            <a:ext cx="8596668" cy="1320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Overview</a:t>
            </a:r>
            <a:endParaRPr lang="en-IN" b="1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9252DF-2F70-A197-04F6-C51AD0F96B27}"/>
              </a:ext>
            </a:extLst>
          </p:cNvPr>
          <p:cNvSpPr txBox="1"/>
          <p:nvPr/>
        </p:nvSpPr>
        <p:spPr>
          <a:xfrm>
            <a:off x="1988307" y="2151727"/>
            <a:ext cx="8852518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The Olist Store Analysis project focuses on dissecting and understanding the operational dynamics and performance metrics of Olist, an e-commerce platform in Brazil.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6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Olist</a:t>
            </a:r>
            <a:r>
              <a:rPr lang="en-US" sz="2000" spc="-114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Store</a:t>
            </a:r>
            <a:r>
              <a:rPr lang="en-US" sz="2000" spc="-12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Analysis</a:t>
            </a:r>
            <a:r>
              <a:rPr lang="en-US" sz="2000" spc="-3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project</a:t>
            </a:r>
            <a:r>
              <a:rPr lang="en-US" sz="2000" spc="-114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aims</a:t>
            </a:r>
            <a:r>
              <a:rPr lang="en-US" sz="2000" spc="-3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12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analyze</a:t>
            </a:r>
            <a:r>
              <a:rPr lang="en-US" sz="2000" spc="7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customer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purchasing</a:t>
            </a:r>
            <a:r>
              <a:rPr lang="en-US" sz="2000" spc="-12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patterns</a:t>
            </a:r>
            <a:r>
              <a:rPr lang="en-US" sz="2000" spc="-13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1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payment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statistics</a:t>
            </a:r>
            <a:r>
              <a:rPr lang="en-US" sz="2000" spc="-21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on</a:t>
            </a:r>
            <a:r>
              <a:rPr lang="en-US" sz="2000" spc="-1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an</a:t>
            </a:r>
            <a:r>
              <a:rPr lang="en-US" sz="2000" spc="-1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Abadi" panose="020B0604020104020204" pitchFamily="34" charset="0"/>
                <a:cs typeface="Times New Roman" panose="02020603050405020304" pitchFamily="18" charset="0"/>
              </a:rPr>
              <a:t>E-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commerce</a:t>
            </a:r>
            <a:r>
              <a:rPr lang="en-US" sz="2000" spc="-24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platform,</a:t>
            </a:r>
            <a:r>
              <a:rPr lang="en-US" sz="2000" spc="-9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Olist.</a:t>
            </a:r>
            <a:r>
              <a:rPr lang="en-US" sz="2000" spc="-7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This</a:t>
            </a:r>
            <a:r>
              <a:rPr lang="en-US" sz="2000" spc="-10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project</a:t>
            </a:r>
            <a:r>
              <a:rPr lang="en-US" sz="2000" spc="-4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covers</a:t>
            </a:r>
            <a:r>
              <a:rPr lang="en-US" sz="2000" spc="-10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several</a:t>
            </a:r>
            <a:r>
              <a:rPr lang="en-US" sz="2000" spc="-2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Abadi" panose="020B0604020104020204" pitchFamily="34" charset="0"/>
                <a:cs typeface="Times New Roman" panose="02020603050405020304" pitchFamily="18" charset="0"/>
              </a:rPr>
              <a:t>key </a:t>
            </a:r>
            <a:r>
              <a:rPr lang="en-US" sz="20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performance</a:t>
            </a:r>
            <a:r>
              <a:rPr lang="en-US" sz="2000" spc="-8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indicators</a:t>
            </a:r>
            <a:r>
              <a:rPr lang="en-US" sz="2000" spc="2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(KPIs)</a:t>
            </a:r>
            <a:r>
              <a:rPr lang="en-US" sz="2000" spc="-14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such</a:t>
            </a:r>
            <a:r>
              <a:rPr lang="en-US" sz="2000" spc="-7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as</a:t>
            </a:r>
            <a:r>
              <a:rPr lang="en-US" sz="2000" spc="2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20" dirty="0">
                <a:latin typeface="Abadi" panose="020B0604020104020204" pitchFamily="34" charset="0"/>
                <a:cs typeface="Times New Roman" panose="02020603050405020304" pitchFamily="18" charset="0"/>
              </a:rPr>
              <a:t>weekday</a:t>
            </a:r>
            <a:r>
              <a:rPr lang="en-US" sz="2000" spc="-5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Abadi" panose="020B0604020104020204" pitchFamily="34" charset="0"/>
                <a:cs typeface="Times New Roman" panose="02020603050405020304" pitchFamily="18" charset="0"/>
              </a:rPr>
              <a:t>vs </a:t>
            </a:r>
            <a:r>
              <a:rPr lang="en-US" sz="20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weekend</a:t>
            </a:r>
            <a:r>
              <a:rPr lang="en-US" sz="2000" spc="-12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sales,</a:t>
            </a:r>
            <a:r>
              <a:rPr lang="en-US" sz="2000" spc="-7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payment</a:t>
            </a:r>
            <a:r>
              <a:rPr lang="en-US" sz="2000" spc="-4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statistics,</a:t>
            </a:r>
            <a:r>
              <a:rPr lang="en-US" sz="2000" spc="-24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delivery</a:t>
            </a:r>
            <a:r>
              <a:rPr lang="en-US" sz="2000" spc="4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time,</a:t>
            </a:r>
            <a:r>
              <a:rPr lang="en-US" sz="2000" spc="-5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Abadi" panose="020B0604020104020204" pitchFamily="34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customer</a:t>
            </a:r>
            <a:r>
              <a:rPr lang="en-US" sz="2000" spc="-25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Abadi" panose="020B0604020104020204" pitchFamily="34" charset="0"/>
                <a:cs typeface="Times New Roman" panose="02020603050405020304" pitchFamily="18" charset="0"/>
              </a:rPr>
              <a:t>behavior.</a:t>
            </a:r>
            <a:r>
              <a:rPr lang="en-US" sz="2000" spc="7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The</a:t>
            </a:r>
            <a:r>
              <a:rPr lang="en-US" sz="2000" spc="-114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analysis</a:t>
            </a:r>
            <a:r>
              <a:rPr lang="en-US" sz="2000" spc="5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is</a:t>
            </a:r>
            <a:r>
              <a:rPr lang="en-US" sz="20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based</a:t>
            </a:r>
            <a:r>
              <a:rPr lang="en-US" sz="2000" spc="-3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on</a:t>
            </a:r>
            <a:r>
              <a:rPr lang="en-US" sz="2000" spc="-11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nine</a:t>
            </a:r>
            <a:r>
              <a:rPr lang="en-US" sz="2000" spc="2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CSV</a:t>
            </a:r>
            <a:r>
              <a:rPr lang="en-US" sz="2000" spc="-13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files,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which</a:t>
            </a:r>
            <a:r>
              <a:rPr lang="en-US" sz="2000" spc="-10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are</a:t>
            </a:r>
            <a:r>
              <a:rPr lang="en-US" sz="2000" spc="3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cleaned</a:t>
            </a:r>
            <a:r>
              <a:rPr lang="en-US" sz="2000" spc="-2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and</a:t>
            </a:r>
            <a:r>
              <a:rPr lang="en-US" sz="2000" spc="-3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manipulated</a:t>
            </a:r>
            <a:r>
              <a:rPr lang="en-US" sz="2000" spc="-10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Abadi" panose="020B0604020104020204" pitchFamily="34" charset="0"/>
                <a:cs typeface="Times New Roman" panose="02020603050405020304" pitchFamily="18" charset="0"/>
              </a:rPr>
              <a:t>to</a:t>
            </a:r>
            <a:r>
              <a:rPr lang="en-US" sz="2000" spc="-3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extract</a:t>
            </a:r>
            <a:r>
              <a:rPr lang="en-US" sz="2000" spc="-9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valuable insights.</a:t>
            </a:r>
            <a:endParaRPr lang="en-US" sz="20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8171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B6109-A61A-65BF-6E63-2B3BB2F7F5E1}"/>
              </a:ext>
            </a:extLst>
          </p:cNvPr>
          <p:cNvSpPr txBox="1"/>
          <p:nvPr/>
        </p:nvSpPr>
        <p:spPr>
          <a:xfrm>
            <a:off x="4986780" y="773875"/>
            <a:ext cx="34125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KPI’S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4E718-0065-E278-989D-B5AAB52885A1}"/>
              </a:ext>
            </a:extLst>
          </p:cNvPr>
          <p:cNvSpPr txBox="1"/>
          <p:nvPr/>
        </p:nvSpPr>
        <p:spPr>
          <a:xfrm>
            <a:off x="2535809" y="1772239"/>
            <a:ext cx="7692274" cy="3965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25"/>
              </a:spcBef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16865" algn="l"/>
              </a:tabLst>
            </a:pPr>
            <a:r>
              <a:rPr lang="en-US" sz="2400" spc="-70" dirty="0">
                <a:latin typeface="Abadi" panose="020B0604020104020204" pitchFamily="34" charset="0"/>
                <a:cs typeface="Times New Roman" panose="02020603050405020304" pitchFamily="18" charset="0"/>
              </a:rPr>
              <a:t>Weekdays</a:t>
            </a:r>
            <a:r>
              <a:rPr lang="en-US" sz="2400" spc="-22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Abadi" panose="020B0604020104020204" pitchFamily="34" charset="0"/>
                <a:cs typeface="Times New Roman" panose="02020603050405020304" pitchFamily="18" charset="0"/>
              </a:rPr>
              <a:t>and </a:t>
            </a:r>
            <a:r>
              <a:rPr lang="en-US" sz="2400" spc="-110" dirty="0">
                <a:latin typeface="Abadi" panose="020B0604020104020204" pitchFamily="34" charset="0"/>
                <a:cs typeface="Times New Roman" panose="02020603050405020304" pitchFamily="18" charset="0"/>
              </a:rPr>
              <a:t>weekend</a:t>
            </a:r>
            <a:r>
              <a:rPr lang="en-US" sz="2400" spc="-9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14" dirty="0">
                <a:latin typeface="Abadi" panose="020B0604020104020204" pitchFamily="34" charset="0"/>
                <a:cs typeface="Times New Roman" panose="02020603050405020304" pitchFamily="18" charset="0"/>
              </a:rPr>
              <a:t>payment</a:t>
            </a:r>
            <a:r>
              <a:rPr lang="en-US" sz="2400" spc="-19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statistics</a:t>
            </a:r>
            <a:endParaRPr lang="en-US" sz="24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346710" indent="-304800">
              <a:lnSpc>
                <a:spcPct val="100000"/>
              </a:lnSpc>
              <a:spcBef>
                <a:spcPts val="2025"/>
              </a:spcBef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46710" algn="l"/>
              </a:tabLst>
            </a:pPr>
            <a:r>
              <a:rPr lang="en-US" sz="2400" dirty="0">
                <a:latin typeface="Abadi" panose="020B0604020104020204" pitchFamily="34" charset="0"/>
                <a:cs typeface="Times New Roman" panose="02020603050405020304" pitchFamily="18" charset="0"/>
              </a:rPr>
              <a:t>Number of Orders with Review score 5 and Payment type as Credit card</a:t>
            </a:r>
          </a:p>
          <a:p>
            <a:pPr marL="316865" indent="-304165">
              <a:lnSpc>
                <a:spcPct val="100000"/>
              </a:lnSpc>
              <a:spcBef>
                <a:spcPts val="2025"/>
              </a:spcBef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16865" algn="l"/>
              </a:tabLst>
            </a:pPr>
            <a:r>
              <a:rPr lang="en-US" sz="2400" spc="-80" dirty="0">
                <a:latin typeface="Abadi" panose="020B0604020104020204" pitchFamily="34" charset="0"/>
                <a:cs typeface="Times New Roman" panose="02020603050405020304" pitchFamily="18" charset="0"/>
              </a:rPr>
              <a:t>Average</a:t>
            </a:r>
            <a:r>
              <a:rPr lang="en-US" sz="2400" spc="-19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latin typeface="Abadi" panose="020B0604020104020204" pitchFamily="34" charset="0"/>
                <a:cs typeface="Times New Roman" panose="02020603050405020304" pitchFamily="18" charset="0"/>
              </a:rPr>
              <a:t>numbers</a:t>
            </a:r>
            <a:r>
              <a:rPr lang="en-US" sz="2400" spc="-229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Abadi" panose="020B060402010402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-9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Abadi" panose="020B0604020104020204" pitchFamily="34" charset="0"/>
                <a:cs typeface="Times New Roman" panose="02020603050405020304" pitchFamily="18" charset="0"/>
              </a:rPr>
              <a:t>delivery</a:t>
            </a:r>
            <a:r>
              <a:rPr lang="en-US" sz="2400" spc="-11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Abadi" panose="020B0604020104020204" pitchFamily="34" charset="0"/>
                <a:cs typeface="Times New Roman" panose="02020603050405020304" pitchFamily="18" charset="0"/>
              </a:rPr>
              <a:t>days</a:t>
            </a:r>
            <a:r>
              <a:rPr lang="en-US" sz="2400" spc="-15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30" dirty="0">
                <a:latin typeface="Abadi" panose="020B0604020104020204" pitchFamily="34" charset="0"/>
                <a:cs typeface="Times New Roman" panose="02020603050405020304" pitchFamily="18" charset="0"/>
              </a:rPr>
              <a:t>taken</a:t>
            </a:r>
            <a:r>
              <a:rPr lang="en-US" sz="2400" spc="-7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Abadi" panose="020B0604020104020204" pitchFamily="34" charset="0"/>
                <a:cs typeface="Times New Roman" panose="02020603050405020304" pitchFamily="18" charset="0"/>
              </a:rPr>
              <a:t>for</a:t>
            </a:r>
            <a:r>
              <a:rPr lang="en-US" sz="2400" spc="-9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10" dirty="0">
                <a:latin typeface="Abadi" panose="020B0604020104020204" pitchFamily="34" charset="0"/>
                <a:cs typeface="Times New Roman" panose="02020603050405020304" pitchFamily="18" charset="0"/>
              </a:rPr>
              <a:t>pet</a:t>
            </a:r>
            <a:r>
              <a:rPr lang="en-US" sz="2400" spc="-6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Abadi" panose="020B0604020104020204" pitchFamily="34" charset="0"/>
                <a:cs typeface="Times New Roman" panose="02020603050405020304" pitchFamily="18" charset="0"/>
              </a:rPr>
              <a:t>shop</a:t>
            </a:r>
            <a:endParaRPr lang="en-US" sz="24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25"/>
              </a:spcBef>
              <a:buClr>
                <a:srgbClr val="161616"/>
              </a:buClr>
              <a:buFont typeface="Microsoft Sans Serif"/>
              <a:buChar char="●"/>
            </a:pPr>
            <a:endParaRPr lang="en-US" sz="24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346710" indent="-304800">
              <a:lnSpc>
                <a:spcPct val="100000"/>
              </a:lnSpc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46710" algn="l"/>
              </a:tabLst>
            </a:pPr>
            <a:r>
              <a:rPr lang="en-US" sz="2400" spc="-80" dirty="0">
                <a:latin typeface="Abadi" panose="020B0604020104020204" pitchFamily="34" charset="0"/>
                <a:cs typeface="Times New Roman" panose="02020603050405020304" pitchFamily="18" charset="0"/>
              </a:rPr>
              <a:t>Average</a:t>
            </a:r>
            <a:r>
              <a:rPr lang="en-US" sz="2400" spc="-19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80" dirty="0">
                <a:latin typeface="Abadi" panose="020B0604020104020204" pitchFamily="34" charset="0"/>
                <a:cs typeface="Times New Roman" panose="02020603050405020304" pitchFamily="18" charset="0"/>
              </a:rPr>
              <a:t>price</a:t>
            </a:r>
            <a:r>
              <a:rPr lang="en-US" sz="2400" spc="-12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Abadi" panose="020B0604020104020204" pitchFamily="34" charset="0"/>
                <a:cs typeface="Times New Roman" panose="02020603050405020304" pitchFamily="18" charset="0"/>
              </a:rPr>
              <a:t>and</a:t>
            </a:r>
            <a:r>
              <a:rPr lang="en-US" sz="2400" spc="-11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Abadi" panose="020B0604020104020204" pitchFamily="34" charset="0"/>
                <a:cs typeface="Times New Roman" panose="02020603050405020304" pitchFamily="18" charset="0"/>
              </a:rPr>
              <a:t>payment</a:t>
            </a:r>
            <a:r>
              <a:rPr lang="en-US" sz="2400" spc="-29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14" dirty="0">
                <a:latin typeface="Abadi" panose="020B0604020104020204" pitchFamily="34" charset="0"/>
                <a:cs typeface="Times New Roman" panose="02020603050405020304" pitchFamily="18" charset="0"/>
              </a:rPr>
              <a:t>value</a:t>
            </a:r>
            <a:r>
              <a:rPr lang="en-US" sz="2400" spc="-20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0" dirty="0">
                <a:latin typeface="Abadi" panose="020B0604020104020204" pitchFamily="34" charset="0"/>
                <a:cs typeface="Times New Roman" panose="02020603050405020304" pitchFamily="18" charset="0"/>
              </a:rPr>
              <a:t>of</a:t>
            </a:r>
            <a:r>
              <a:rPr lang="en-US" sz="2400" spc="-2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Abadi" panose="020B0604020104020204" pitchFamily="34" charset="0"/>
                <a:cs typeface="Times New Roman" panose="02020603050405020304" pitchFamily="18" charset="0"/>
              </a:rPr>
              <a:t>Sao</a:t>
            </a:r>
            <a:r>
              <a:rPr lang="en-US" sz="2400" spc="-12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latin typeface="Abadi" panose="020B0604020104020204" pitchFamily="34" charset="0"/>
                <a:cs typeface="Times New Roman" panose="02020603050405020304" pitchFamily="18" charset="0"/>
              </a:rPr>
              <a:t>Paulo</a:t>
            </a:r>
            <a:r>
              <a:rPr lang="en-US" sz="2400" spc="-19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Abadi" panose="020B0604020104020204" pitchFamily="34" charset="0"/>
                <a:cs typeface="Times New Roman" panose="02020603050405020304" pitchFamily="18" charset="0"/>
              </a:rPr>
              <a:t>city</a:t>
            </a:r>
            <a:endParaRPr lang="en-US" sz="24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44"/>
              </a:spcBef>
              <a:buClr>
                <a:srgbClr val="161616"/>
              </a:buClr>
              <a:buFont typeface="Microsoft Sans Serif"/>
              <a:buChar char="●"/>
            </a:pPr>
            <a:endParaRPr lang="en-US" sz="24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346710" indent="-304800">
              <a:lnSpc>
                <a:spcPct val="100000"/>
              </a:lnSpc>
              <a:buClr>
                <a:srgbClr val="161616"/>
              </a:buClr>
              <a:buSzPct val="60000"/>
              <a:buFont typeface="Microsoft Sans Serif"/>
              <a:buChar char="●"/>
              <a:tabLst>
                <a:tab pos="346710" algn="l"/>
              </a:tabLst>
            </a:pPr>
            <a:r>
              <a:rPr lang="en-US" sz="2400" spc="-80" dirty="0">
                <a:latin typeface="Abadi" panose="020B0604020104020204" pitchFamily="34" charset="0"/>
                <a:cs typeface="Times New Roman" panose="02020603050405020304" pitchFamily="18" charset="0"/>
              </a:rPr>
              <a:t>Average</a:t>
            </a:r>
            <a:r>
              <a:rPr lang="en-US" sz="2400" spc="-19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latin typeface="Abadi" panose="020B0604020104020204" pitchFamily="34" charset="0"/>
                <a:cs typeface="Times New Roman" panose="02020603050405020304" pitchFamily="18" charset="0"/>
              </a:rPr>
              <a:t>shipping</a:t>
            </a:r>
            <a:r>
              <a:rPr lang="en-US" sz="2400" spc="-15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latin typeface="Abadi" panose="020B0604020104020204" pitchFamily="34" charset="0"/>
                <a:cs typeface="Times New Roman" panose="02020603050405020304" pitchFamily="18" charset="0"/>
              </a:rPr>
              <a:t>days</a:t>
            </a:r>
            <a:r>
              <a:rPr lang="en-US" sz="2400" spc="-15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latin typeface="Abadi" panose="020B0604020104020204" pitchFamily="34" charset="0"/>
                <a:cs typeface="Times New Roman" panose="02020603050405020304" pitchFamily="18" charset="0"/>
              </a:rPr>
              <a:t>vs</a:t>
            </a:r>
            <a:r>
              <a:rPr lang="en-US" sz="2400" spc="-6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latin typeface="Abadi" panose="020B0604020104020204" pitchFamily="34" charset="0"/>
                <a:cs typeface="Times New Roman" panose="02020603050405020304" pitchFamily="18" charset="0"/>
              </a:rPr>
              <a:t>review</a:t>
            </a:r>
            <a:r>
              <a:rPr lang="en-US" sz="2400" spc="-11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Abadi" panose="020B0604020104020204" pitchFamily="34" charset="0"/>
                <a:cs typeface="Times New Roman" panose="02020603050405020304" pitchFamily="18" charset="0"/>
              </a:rPr>
              <a:t>scores</a:t>
            </a:r>
            <a:endParaRPr lang="en-US" sz="2400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210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40D98A-1CFF-8A00-663F-8F9BA108CCC8}"/>
              </a:ext>
            </a:extLst>
          </p:cNvPr>
          <p:cNvSpPr txBox="1"/>
          <p:nvPr/>
        </p:nvSpPr>
        <p:spPr>
          <a:xfrm>
            <a:off x="3440263" y="370996"/>
            <a:ext cx="6472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Weekday</a:t>
            </a:r>
            <a:r>
              <a:rPr lang="en-US" sz="2800" b="1" spc="-25" dirty="0">
                <a:latin typeface="Abadi" panose="020B0604020104020204" pitchFamily="34" charset="0"/>
                <a:cs typeface="Times New Roman" panose="02020603050405020304" pitchFamily="18" charset="0"/>
              </a:rPr>
              <a:t> V</a:t>
            </a:r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s</a:t>
            </a:r>
            <a:r>
              <a:rPr lang="en-US" sz="2800" b="1" spc="-3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Weekend</a:t>
            </a:r>
            <a:r>
              <a:rPr lang="en-US" sz="2800" b="1" spc="-30" dirty="0">
                <a:latin typeface="Abadi" panose="020B0604020104020204" pitchFamily="34" charset="0"/>
                <a:cs typeface="Times New Roman" panose="02020603050405020304" pitchFamily="18" charset="0"/>
              </a:rPr>
              <a:t> P</a:t>
            </a:r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ayment</a:t>
            </a:r>
            <a:r>
              <a:rPr lang="en-US" sz="2800" b="1" spc="4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10" dirty="0">
                <a:latin typeface="Abadi" panose="020B0604020104020204" pitchFamily="34" charset="0"/>
                <a:cs typeface="Times New Roman" panose="02020603050405020304" pitchFamily="18" charset="0"/>
              </a:rPr>
              <a:t>Statistics</a:t>
            </a:r>
            <a:endParaRPr lang="en-IN" sz="2800" b="1" dirty="0">
              <a:latin typeface="Abadi" panose="020B06040201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F3D97F-3A87-932D-4224-1854E6EEE6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" r="5123"/>
          <a:stretch/>
        </p:blipFill>
        <p:spPr>
          <a:xfrm>
            <a:off x="1249839" y="1975554"/>
            <a:ext cx="3953672" cy="32316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B95AA6-1EAB-6DD7-8F6F-F97111E679D4}"/>
              </a:ext>
            </a:extLst>
          </p:cNvPr>
          <p:cNvSpPr txBox="1"/>
          <p:nvPr/>
        </p:nvSpPr>
        <p:spPr>
          <a:xfrm>
            <a:off x="5286953" y="1260850"/>
            <a:ext cx="677892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2323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This Kpi analyzes the distribution of payment amounts processed on Weekdays compared to Weekends. 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2323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Majority (</a:t>
            </a:r>
            <a:r>
              <a:rPr lang="en-US" b="1" dirty="0">
                <a:solidFill>
                  <a:srgbClr val="232323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77.21%</a:t>
            </a:r>
            <a:r>
              <a:rPr lang="en-US" dirty="0">
                <a:solidFill>
                  <a:srgbClr val="232323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) of occur on weekdays, Representing </a:t>
            </a:r>
            <a:r>
              <a:rPr lang="en-US" b="1" dirty="0">
                <a:solidFill>
                  <a:srgbClr val="232323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11.71M. 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2323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This Suggest that the Primary economic activity and transactions are concentrated during the traditional work week.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2323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Conversely, Only </a:t>
            </a:r>
            <a:r>
              <a:rPr lang="en-US" b="1" dirty="0">
                <a:solidFill>
                  <a:srgbClr val="232323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22.79%</a:t>
            </a:r>
            <a:r>
              <a:rPr lang="en-US" dirty="0">
                <a:solidFill>
                  <a:srgbClr val="232323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of payments happen on weekends, totaling </a:t>
            </a:r>
            <a:r>
              <a:rPr lang="en-US" b="1" dirty="0">
                <a:solidFill>
                  <a:srgbClr val="232323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3.46M</a:t>
            </a:r>
            <a:r>
              <a:rPr lang="en-US" dirty="0">
                <a:solidFill>
                  <a:srgbClr val="232323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 .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2323"/>
                </a:solidFill>
                <a:latin typeface="Abadi" panose="020B0604020104020204" pitchFamily="34" charset="0"/>
                <a:cs typeface="Times New Roman" panose="02020603050405020304" pitchFamily="18" charset="0"/>
              </a:rPr>
              <a:t>This indicates a significant drop in economic activity during these days.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05D151-CA10-4FA8-ECEF-B5B3D60051C5}"/>
              </a:ext>
            </a:extLst>
          </p:cNvPr>
          <p:cNvSpPr/>
          <p:nvPr/>
        </p:nvSpPr>
        <p:spPr>
          <a:xfrm>
            <a:off x="1356338" y="294290"/>
            <a:ext cx="1870337" cy="5999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badi" panose="020B0604020104020204" pitchFamily="34" charset="0"/>
              </a:rPr>
              <a:t>KPI .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10B89-FBA6-FE7E-3600-4F3D739B4710}"/>
              </a:ext>
            </a:extLst>
          </p:cNvPr>
          <p:cNvSpPr txBox="1"/>
          <p:nvPr/>
        </p:nvSpPr>
        <p:spPr>
          <a:xfrm>
            <a:off x="5412952" y="4572001"/>
            <a:ext cx="652692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Abadi" panose="020B0604020104020204" pitchFamily="34" charset="0"/>
              </a:rPr>
              <a:t>Recommendation: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badi" panose="020B06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badi" panose="020B0604020104020204" pitchFamily="34" charset="0"/>
              </a:rPr>
              <a:t>Boost Weekend revenue with targeted promotions and consider extending customer service hours to capture potential demand.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983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7EE583-E944-216C-AE5C-B57CDE924BDC}"/>
              </a:ext>
            </a:extLst>
          </p:cNvPr>
          <p:cNvSpPr txBox="1"/>
          <p:nvPr/>
        </p:nvSpPr>
        <p:spPr>
          <a:xfrm>
            <a:off x="3601039" y="294290"/>
            <a:ext cx="76450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1910" algn="ctr">
              <a:lnSpc>
                <a:spcPct val="100000"/>
              </a:lnSpc>
              <a:spcBef>
                <a:spcPts val="2025"/>
              </a:spcBef>
              <a:buClr>
                <a:srgbClr val="161616"/>
              </a:buClr>
              <a:buSzPct val="60000"/>
              <a:tabLst>
                <a:tab pos="346710" algn="l"/>
              </a:tabLst>
            </a:pPr>
            <a:r>
              <a:rPr lang="en-US" sz="2400" b="1" dirty="0">
                <a:latin typeface="Abadi" panose="020B0604020104020204" pitchFamily="34" charset="0"/>
                <a:cs typeface="Times New Roman" panose="02020603050405020304" pitchFamily="18" charset="0"/>
              </a:rPr>
              <a:t>Number of </a:t>
            </a:r>
            <a:r>
              <a:rPr lang="en-US" sz="2400" b="1" dirty="0">
                <a:cs typeface="Times New Roman" panose="02020603050405020304" pitchFamily="18" charset="0"/>
              </a:rPr>
              <a:t>Orders</a:t>
            </a:r>
            <a:r>
              <a:rPr lang="en-US" sz="2400" b="1" dirty="0">
                <a:latin typeface="Abadi" panose="020B0604020104020204" pitchFamily="34" charset="0"/>
                <a:cs typeface="Times New Roman" panose="02020603050405020304" pitchFamily="18" charset="0"/>
              </a:rPr>
              <a:t> with Review score 5 and Payment type as Credit card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656F3-90DB-622C-E30F-D821085BBE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0"/>
          <a:stretch/>
        </p:blipFill>
        <p:spPr>
          <a:xfrm>
            <a:off x="1135332" y="2574394"/>
            <a:ext cx="4182685" cy="2839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8436BD-1D25-2060-D17B-328F41DA1FEB}"/>
              </a:ext>
            </a:extLst>
          </p:cNvPr>
          <p:cNvSpPr txBox="1"/>
          <p:nvPr/>
        </p:nvSpPr>
        <p:spPr>
          <a:xfrm>
            <a:off x="5549463" y="1453994"/>
            <a:ext cx="645194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analysis focuses exclusively on orders paid via </a:t>
            </a:r>
            <a:r>
              <a:rPr lang="en-US" b="1" dirty="0">
                <a:latin typeface="Abadi" panose="020B0604020104020204" pitchFamily="34" charset="0"/>
              </a:rPr>
              <a:t>Credit Card</a:t>
            </a:r>
            <a:r>
              <a:rPr lang="en-US" dirty="0">
                <a:latin typeface="Abadi" panose="020B0604020104020204" pitchFamily="34" charset="0"/>
              </a:rPr>
              <a:t>, suggesting this payment type is widely accepted or preferred.</a:t>
            </a:r>
          </a:p>
          <a:p>
            <a:pPr marL="28575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Majority of the total orders (</a:t>
            </a:r>
            <a:r>
              <a:rPr lang="en-US" b="1" dirty="0">
                <a:latin typeface="Abadi" panose="020B0604020104020204" pitchFamily="34" charset="0"/>
              </a:rPr>
              <a:t>43.1k</a:t>
            </a:r>
            <a:r>
              <a:rPr lang="en-US" dirty="0">
                <a:latin typeface="Abadi" panose="020B0604020104020204" pitchFamily="34" charset="0"/>
              </a:rPr>
              <a:t>) have a review score of </a:t>
            </a:r>
            <a:r>
              <a:rPr lang="en-US" b="1" dirty="0">
                <a:latin typeface="Abadi" panose="020B0604020104020204" pitchFamily="34" charset="0"/>
              </a:rPr>
              <a:t>5</a:t>
            </a:r>
            <a:r>
              <a:rPr lang="en-US" dirty="0">
                <a:latin typeface="Abadi" panose="020B0604020104020204" pitchFamily="34" charset="0"/>
              </a:rPr>
              <a:t>, indicating a high level of customer satisfaction for these transactions.</a:t>
            </a:r>
          </a:p>
          <a:p>
            <a:pPr marL="28575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A significant drop is observed for lower review scores, with only </a:t>
            </a:r>
            <a:r>
              <a:rPr lang="en-US" b="1" dirty="0">
                <a:latin typeface="Abadi" panose="020B0604020104020204" pitchFamily="34" charset="0"/>
              </a:rPr>
              <a:t>7.2k </a:t>
            </a:r>
            <a:r>
              <a:rPr lang="en-US" dirty="0">
                <a:latin typeface="Abadi" panose="020B0604020104020204" pitchFamily="34" charset="0"/>
              </a:rPr>
              <a:t>orders rated </a:t>
            </a:r>
            <a:r>
              <a:rPr lang="en-US" b="1" dirty="0">
                <a:latin typeface="Abadi" panose="020B0604020104020204" pitchFamily="34" charset="0"/>
              </a:rPr>
              <a:t>1</a:t>
            </a:r>
            <a:r>
              <a:rPr lang="en-US" dirty="0">
                <a:latin typeface="Abadi" panose="020B0604020104020204" pitchFamily="34" charset="0"/>
              </a:rPr>
              <a:t> and </a:t>
            </a:r>
            <a:r>
              <a:rPr lang="en-US" b="1" dirty="0">
                <a:latin typeface="Abadi" panose="020B0604020104020204" pitchFamily="34" charset="0"/>
              </a:rPr>
              <a:t>2.2k</a:t>
            </a:r>
            <a:r>
              <a:rPr lang="en-US" dirty="0">
                <a:latin typeface="Abadi" panose="020B0604020104020204" pitchFamily="34" charset="0"/>
              </a:rPr>
              <a:t> orders rated </a:t>
            </a:r>
            <a:r>
              <a:rPr lang="en-US" b="1" dirty="0">
                <a:latin typeface="Abadi" panose="020B0604020104020204" pitchFamily="34" charset="0"/>
              </a:rPr>
              <a:t>2</a:t>
            </a:r>
            <a:r>
              <a:rPr lang="en-US" dirty="0">
                <a:latin typeface="Abadi" panose="020B0604020104020204" pitchFamily="34" charset="0"/>
              </a:rPr>
              <a:t>.</a:t>
            </a:r>
          </a:p>
          <a:p>
            <a:pPr marL="28575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Orders with moderate scores (</a:t>
            </a:r>
            <a:r>
              <a:rPr lang="en-US" b="1" dirty="0">
                <a:latin typeface="Abadi" panose="020B0604020104020204" pitchFamily="34" charset="0"/>
              </a:rPr>
              <a:t>3 and 4</a:t>
            </a:r>
            <a:r>
              <a:rPr lang="en-US" dirty="0">
                <a:latin typeface="Abadi" panose="020B0604020104020204" pitchFamily="34" charset="0"/>
              </a:rPr>
              <a:t>) account for </a:t>
            </a:r>
            <a:r>
              <a:rPr lang="en-US" b="1" dirty="0">
                <a:latin typeface="Abadi" panose="020B0604020104020204" pitchFamily="34" charset="0"/>
              </a:rPr>
              <a:t>5.9k</a:t>
            </a:r>
            <a:r>
              <a:rPr lang="en-US" dirty="0">
                <a:latin typeface="Abadi" panose="020B0604020104020204" pitchFamily="34" charset="0"/>
              </a:rPr>
              <a:t> and </a:t>
            </a:r>
            <a:r>
              <a:rPr lang="en-US" b="1" dirty="0">
                <a:latin typeface="Abadi" panose="020B0604020104020204" pitchFamily="34" charset="0"/>
              </a:rPr>
              <a:t>14.3k</a:t>
            </a:r>
            <a:r>
              <a:rPr lang="en-US" dirty="0">
                <a:latin typeface="Abadi" panose="020B0604020104020204" pitchFamily="34" charset="0"/>
              </a:rPr>
              <a:t>, respectively.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75A4DB-6CFB-DCAA-4B91-818CA8E72A9C}"/>
              </a:ext>
            </a:extLst>
          </p:cNvPr>
          <p:cNvSpPr/>
          <p:nvPr/>
        </p:nvSpPr>
        <p:spPr>
          <a:xfrm>
            <a:off x="1356338" y="294290"/>
            <a:ext cx="1870337" cy="5999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badi" panose="020B0604020104020204" pitchFamily="34" charset="0"/>
              </a:rPr>
              <a:t>KPI .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0C04E-A4BC-A6A5-C9E8-FA3310A2B6E8}"/>
              </a:ext>
            </a:extLst>
          </p:cNvPr>
          <p:cNvSpPr txBox="1"/>
          <p:nvPr/>
        </p:nvSpPr>
        <p:spPr>
          <a:xfrm>
            <a:off x="5740059" y="4865613"/>
            <a:ext cx="645194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Recommendation: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Investigate low scores (1 and 2) with targeted surveys to address key issues and improve 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Focus on moderate scores (3) by identifying improvement opportunities to turn neutral experiences into positive one</a:t>
            </a:r>
            <a:r>
              <a:rPr lang="en-US" dirty="0"/>
              <a:t>s.</a:t>
            </a:r>
            <a:endParaRPr lang="en-IN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07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E2CAC-31E3-97BC-CAD3-5AEB890B8414}"/>
              </a:ext>
            </a:extLst>
          </p:cNvPr>
          <p:cNvSpPr txBox="1"/>
          <p:nvPr/>
        </p:nvSpPr>
        <p:spPr>
          <a:xfrm>
            <a:off x="3973979" y="294290"/>
            <a:ext cx="6802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Average</a:t>
            </a:r>
            <a:r>
              <a:rPr lang="en-US" sz="2800" b="1" spc="20" dirty="0">
                <a:latin typeface="Abadi" panose="020B0604020104020204" pitchFamily="34" charset="0"/>
                <a:cs typeface="Times New Roman" panose="02020603050405020304" pitchFamily="18" charset="0"/>
              </a:rPr>
              <a:t> N</a:t>
            </a:r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umbers</a:t>
            </a:r>
            <a:r>
              <a:rPr lang="en-US" sz="2800" b="1" spc="14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of</a:t>
            </a:r>
            <a:r>
              <a:rPr lang="en-US" sz="2800" b="1" spc="-45" dirty="0">
                <a:latin typeface="Abadi" panose="020B0604020104020204" pitchFamily="34" charset="0"/>
                <a:cs typeface="Times New Roman" panose="02020603050405020304" pitchFamily="18" charset="0"/>
              </a:rPr>
              <a:t> D</a:t>
            </a:r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elivery</a:t>
            </a:r>
            <a:r>
              <a:rPr lang="en-US" sz="2800" b="1" spc="65" dirty="0">
                <a:latin typeface="Abadi" panose="020B0604020104020204" pitchFamily="34" charset="0"/>
                <a:cs typeface="Times New Roman" panose="02020603050405020304" pitchFamily="18" charset="0"/>
              </a:rPr>
              <a:t> D</a:t>
            </a:r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ays</a:t>
            </a:r>
            <a:r>
              <a:rPr lang="en-US" sz="2800" b="1" spc="1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800" b="1" spc="10" dirty="0">
                <a:latin typeface="Abadi" panose="020B0604020104020204" pitchFamily="34" charset="0"/>
                <a:cs typeface="Times New Roman" panose="02020603050405020304" pitchFamily="18" charset="0"/>
              </a:rPr>
              <a:t>T</a:t>
            </a:r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aken</a:t>
            </a:r>
            <a:r>
              <a:rPr lang="en-US" sz="2800" b="1" spc="-6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for</a:t>
            </a:r>
            <a:r>
              <a:rPr lang="en-US" sz="2800" b="1" spc="-15" dirty="0">
                <a:latin typeface="Abadi" panose="020B0604020104020204" pitchFamily="34" charset="0"/>
                <a:cs typeface="Times New Roman" panose="02020603050405020304" pitchFamily="18" charset="0"/>
              </a:rPr>
              <a:t> P</a:t>
            </a:r>
            <a:r>
              <a:rPr lang="en-US" sz="2800" b="1" dirty="0">
                <a:latin typeface="Abadi" panose="020B0604020104020204" pitchFamily="34" charset="0"/>
                <a:cs typeface="Times New Roman" panose="02020603050405020304" pitchFamily="18" charset="0"/>
              </a:rPr>
              <a:t>et</a:t>
            </a:r>
            <a:r>
              <a:rPr lang="en-US" sz="2800" b="1" spc="9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20" dirty="0">
                <a:latin typeface="Abadi" panose="020B0604020104020204" pitchFamily="34" charset="0"/>
                <a:cs typeface="Times New Roman" panose="02020603050405020304" pitchFamily="18" charset="0"/>
              </a:rPr>
              <a:t>Shop</a:t>
            </a:r>
            <a:endParaRPr lang="en-IN" sz="2800" b="1" dirty="0">
              <a:latin typeface="Abadi" panose="020B06040201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51C88-4FE4-27F6-AE82-C9DD18F48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" b="1194"/>
          <a:stretch/>
        </p:blipFill>
        <p:spPr>
          <a:xfrm>
            <a:off x="1103722" y="2882462"/>
            <a:ext cx="4440025" cy="12537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7B1A0-3BAA-E883-E7EE-644A94A72E70}"/>
              </a:ext>
            </a:extLst>
          </p:cNvPr>
          <p:cNvSpPr txBox="1"/>
          <p:nvPr/>
        </p:nvSpPr>
        <p:spPr>
          <a:xfrm>
            <a:off x="5742494" y="2151727"/>
            <a:ext cx="60944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241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This KPI analyzes the average number of days taken to deliver orders to customers for the pet shop.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241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The average shipping duration for orders in the "Pet Shop" category is </a:t>
            </a:r>
            <a:r>
              <a:rPr lang="en-US" sz="2000" b="1" dirty="0">
                <a:latin typeface="Abadi" panose="020B0604020104020204" pitchFamily="34" charset="0"/>
              </a:rPr>
              <a:t>11 days</a:t>
            </a:r>
            <a:r>
              <a:rPr lang="en-US" sz="2000" dirty="0">
                <a:latin typeface="Abadi" panose="020B0604020104020204" pitchFamily="34" charset="0"/>
              </a:rPr>
              <a:t>, which might be longer than expected, potentially affecting customer satisfaction</a:t>
            </a:r>
            <a:endParaRPr lang="en-US" sz="2000" b="0" spc="-1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5786E0-1D0A-99CA-B998-223DF948D958}"/>
              </a:ext>
            </a:extLst>
          </p:cNvPr>
          <p:cNvSpPr/>
          <p:nvPr/>
        </p:nvSpPr>
        <p:spPr>
          <a:xfrm>
            <a:off x="1356338" y="294290"/>
            <a:ext cx="1870337" cy="5999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badi" panose="020B0604020104020204" pitchFamily="34" charset="0"/>
              </a:rPr>
              <a:t>KPI . 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5FBDCD-84E7-813E-EC0D-C77331B99A8A}"/>
              </a:ext>
            </a:extLst>
          </p:cNvPr>
          <p:cNvSpPr txBox="1"/>
          <p:nvPr/>
        </p:nvSpPr>
        <p:spPr>
          <a:xfrm>
            <a:off x="5742494" y="4961893"/>
            <a:ext cx="63062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Abadi" panose="020B0604020104020204" pitchFamily="34" charset="0"/>
              </a:rPr>
              <a:t>Recommendation:</a:t>
            </a:r>
          </a:p>
          <a:p>
            <a:endParaRPr lang="en-IN" sz="2000" b="1" dirty="0">
              <a:latin typeface="Abadi" panose="020B06040201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badi" panose="020B0604020104020204" pitchFamily="34" charset="0"/>
              </a:rPr>
              <a:t>Optimize shipping logistics and collaborate with faster delivery partners to reduce shipping time for pet-related orders.</a:t>
            </a:r>
            <a:endParaRPr lang="en-IN" sz="20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19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B915A4-1E90-FB13-D1A8-1610F556A51F}"/>
              </a:ext>
            </a:extLst>
          </p:cNvPr>
          <p:cNvSpPr txBox="1"/>
          <p:nvPr/>
        </p:nvSpPr>
        <p:spPr>
          <a:xfrm>
            <a:off x="3901370" y="294290"/>
            <a:ext cx="75673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spc="-110" dirty="0">
                <a:latin typeface="Abadi" panose="020B0604020104020204" pitchFamily="34" charset="0"/>
                <a:cs typeface="Times New Roman" panose="02020603050405020304" pitchFamily="18" charset="0"/>
              </a:rPr>
              <a:t>Average</a:t>
            </a:r>
            <a:r>
              <a:rPr lang="en-US" sz="2800" b="1" spc="-9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125" dirty="0">
                <a:latin typeface="Abadi" panose="020B0604020104020204" pitchFamily="34" charset="0"/>
                <a:cs typeface="Times New Roman" panose="02020603050405020304" pitchFamily="18" charset="0"/>
              </a:rPr>
              <a:t>Price</a:t>
            </a:r>
            <a:r>
              <a:rPr lang="en-US" sz="2800" b="1" spc="-8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160" dirty="0">
                <a:latin typeface="Abadi" panose="020B0604020104020204" pitchFamily="34" charset="0"/>
                <a:cs typeface="Times New Roman" panose="02020603050405020304" pitchFamily="18" charset="0"/>
              </a:rPr>
              <a:t>and</a:t>
            </a:r>
            <a:r>
              <a:rPr lang="en-US" sz="2800" b="1" spc="-7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175" dirty="0">
                <a:latin typeface="Abadi" panose="020B0604020104020204" pitchFamily="34" charset="0"/>
                <a:cs typeface="Times New Roman" panose="02020603050405020304" pitchFamily="18" charset="0"/>
              </a:rPr>
              <a:t>Payment</a:t>
            </a:r>
            <a:r>
              <a:rPr lang="en-US" sz="2800" b="1" spc="-10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185" dirty="0">
                <a:latin typeface="Abadi" panose="020B0604020104020204" pitchFamily="34" charset="0"/>
                <a:cs typeface="Times New Roman" panose="02020603050405020304" pitchFamily="18" charset="0"/>
              </a:rPr>
              <a:t>Value</a:t>
            </a:r>
            <a:r>
              <a:rPr lang="en-US" sz="2800" b="1" spc="-7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65" dirty="0">
                <a:latin typeface="Abadi" panose="020B0604020104020204" pitchFamily="34" charset="0"/>
                <a:cs typeface="Times New Roman" panose="02020603050405020304" pitchFamily="18" charset="0"/>
              </a:rPr>
              <a:t>of</a:t>
            </a:r>
            <a:r>
              <a:rPr lang="en-US" sz="2800" b="1" spc="-8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60" dirty="0">
                <a:latin typeface="Abadi" panose="020B0604020104020204" pitchFamily="34" charset="0"/>
                <a:cs typeface="Times New Roman" panose="02020603050405020304" pitchFamily="18" charset="0"/>
              </a:rPr>
              <a:t>Sao</a:t>
            </a:r>
            <a:r>
              <a:rPr lang="en-US" sz="2800" b="1" spc="-7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125" dirty="0">
                <a:latin typeface="Abadi" panose="020B0604020104020204" pitchFamily="34" charset="0"/>
                <a:cs typeface="Times New Roman" panose="02020603050405020304" pitchFamily="18" charset="0"/>
              </a:rPr>
              <a:t>Paulo</a:t>
            </a:r>
            <a:r>
              <a:rPr lang="en-US" sz="2800" b="1" spc="-8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spc="-70" dirty="0">
                <a:latin typeface="Abadi" panose="020B0604020104020204" pitchFamily="34" charset="0"/>
                <a:cs typeface="Times New Roman" panose="02020603050405020304" pitchFamily="18" charset="0"/>
              </a:rPr>
              <a:t>City</a:t>
            </a:r>
            <a:endParaRPr lang="en-IN" sz="2800" b="1" dirty="0">
              <a:latin typeface="Abadi" panose="020B0604020104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D3CCC0-7EFE-4EEA-F863-E1A8A188E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663" y="2401669"/>
            <a:ext cx="4590852" cy="31674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E21A49-3457-1B74-1ADB-73254A37657F}"/>
              </a:ext>
            </a:extLst>
          </p:cNvPr>
          <p:cNvSpPr txBox="1"/>
          <p:nvPr/>
        </p:nvSpPr>
        <p:spPr>
          <a:xfrm>
            <a:off x="5927834" y="1482915"/>
            <a:ext cx="6264166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508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Abadi" panose="020B0604020104020204" pitchFamily="34" charset="0"/>
                <a:cs typeface="Times New Roman" panose="02020603050405020304" pitchFamily="18" charset="0"/>
              </a:rPr>
              <a:t>K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pi</a:t>
            </a:r>
            <a:r>
              <a:rPr lang="en-US" b="0" spc="-6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analysis</a:t>
            </a:r>
            <a:r>
              <a:rPr lang="en-US" b="0" spc="-7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spc="-70" dirty="0">
                <a:latin typeface="Abadi" panose="020B0604020104020204" pitchFamily="34" charset="0"/>
                <a:cs typeface="Times New Roman" panose="02020603050405020304" pitchFamily="18" charset="0"/>
              </a:rPr>
              <a:t>the</a:t>
            </a:r>
            <a:r>
              <a:rPr lang="en-US" b="0" spc="-4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spc="-10" dirty="0">
                <a:latin typeface="Abadi" panose="020B0604020104020204" pitchFamily="34" charset="0"/>
                <a:cs typeface="Times New Roman" panose="02020603050405020304" pitchFamily="18" charset="0"/>
              </a:rPr>
              <a:t>average</a:t>
            </a:r>
            <a:r>
              <a:rPr lang="en-US" b="0" spc="-6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price</a:t>
            </a:r>
            <a:r>
              <a:rPr lang="en-US" b="0" spc="1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and</a:t>
            </a:r>
            <a:r>
              <a:rPr lang="en-US" b="0" spc="-4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payment</a:t>
            </a:r>
            <a:r>
              <a:rPr lang="en-US" b="0" spc="-10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spc="-10" dirty="0">
                <a:latin typeface="Abadi" panose="020B0604020104020204" pitchFamily="34" charset="0"/>
                <a:cs typeface="Times New Roman" panose="02020603050405020304" pitchFamily="18" charset="0"/>
              </a:rPr>
              <a:t>values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from</a:t>
            </a:r>
            <a:r>
              <a:rPr lang="en-US" b="0" spc="-9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customers</a:t>
            </a:r>
            <a:r>
              <a:rPr lang="en-US" b="0" spc="-9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of</a:t>
            </a:r>
            <a:r>
              <a:rPr lang="en-US" b="0" spc="-7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Abadi" panose="020B0604020104020204" pitchFamily="34" charset="0"/>
                <a:cs typeface="Times New Roman" panose="02020603050405020304" pitchFamily="18" charset="0"/>
              </a:rPr>
              <a:t>Sao</a:t>
            </a:r>
            <a:r>
              <a:rPr lang="en-US" b="1" spc="-60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Abadi" panose="020B0604020104020204" pitchFamily="34" charset="0"/>
                <a:cs typeface="Times New Roman" panose="02020603050405020304" pitchFamily="18" charset="0"/>
              </a:rPr>
              <a:t>Paulo</a:t>
            </a:r>
            <a:r>
              <a:rPr lang="en-US" b="1" spc="-65" dirty="0">
                <a:latin typeface="Abadi" panose="020B0604020104020204" pitchFamily="34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latin typeface="Abadi" panose="020B0604020104020204" pitchFamily="34" charset="0"/>
                <a:cs typeface="Times New Roman" panose="02020603050405020304" pitchFamily="18" charset="0"/>
              </a:rPr>
              <a:t>city.</a:t>
            </a:r>
          </a:p>
          <a:p>
            <a:pPr marL="298450" marR="508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average price of products sold in Sao Paulo is           </a:t>
            </a:r>
            <a:r>
              <a:rPr lang="en-US" b="1" dirty="0">
                <a:latin typeface="Abadi" panose="020B0604020104020204" pitchFamily="34" charset="0"/>
              </a:rPr>
              <a:t>R$ 111.91</a:t>
            </a:r>
            <a:r>
              <a:rPr lang="en-US" dirty="0">
                <a:latin typeface="Abadi" panose="020B0604020104020204" pitchFamily="34" charset="0"/>
              </a:rPr>
              <a:t>.</a:t>
            </a:r>
            <a:endParaRPr lang="en-US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Customers in Sao Paulo typically pay </a:t>
            </a:r>
            <a:r>
              <a:rPr lang="en-US" b="1" dirty="0">
                <a:latin typeface="Abadi" panose="020B0604020104020204" pitchFamily="34" charset="0"/>
              </a:rPr>
              <a:t>R$ 138.01 </a:t>
            </a:r>
            <a:r>
              <a:rPr lang="en-US" dirty="0">
                <a:latin typeface="Abadi" panose="020B0604020104020204" pitchFamily="34" charset="0"/>
              </a:rPr>
              <a:t>on average, which is higher than the average product price.</a:t>
            </a:r>
            <a:endParaRPr lang="en-US" dirty="0">
              <a:latin typeface="Abadi" panose="020B0604020104020204" pitchFamily="34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The difference of </a:t>
            </a:r>
            <a:r>
              <a:rPr lang="en-US" b="1" dirty="0">
                <a:latin typeface="Abadi" panose="020B0604020104020204" pitchFamily="34" charset="0"/>
              </a:rPr>
              <a:t>R$ 26.10 </a:t>
            </a:r>
            <a:r>
              <a:rPr lang="en-US" dirty="0">
                <a:latin typeface="Abadi" panose="020B0604020104020204" pitchFamily="34" charset="0"/>
              </a:rPr>
              <a:t>suggests additional charges such as taxes, delivery fees, or upselling.</a:t>
            </a:r>
            <a:endParaRPr lang="en-US" b="0" spc="-1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E9C8DD-2CBF-4CDD-6C8F-5FBD9A40BF31}"/>
              </a:ext>
            </a:extLst>
          </p:cNvPr>
          <p:cNvSpPr/>
          <p:nvPr/>
        </p:nvSpPr>
        <p:spPr>
          <a:xfrm>
            <a:off x="1356338" y="294290"/>
            <a:ext cx="1870337" cy="5999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chemeClr val="tx1"/>
                </a:solidFill>
                <a:latin typeface="Abadi" panose="020B0604020104020204" pitchFamily="34" charset="0"/>
              </a:rPr>
              <a:t>KPI .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734ED5-4CD7-4238-D36C-EB9025340EC2}"/>
              </a:ext>
            </a:extLst>
          </p:cNvPr>
          <p:cNvSpPr txBox="1"/>
          <p:nvPr/>
        </p:nvSpPr>
        <p:spPr>
          <a:xfrm>
            <a:off x="5927834" y="4661133"/>
            <a:ext cx="626416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200"/>
              </a:spcBef>
            </a:pPr>
            <a:r>
              <a:rPr lang="en-US" sz="2000" b="1" spc="-10" dirty="0">
                <a:latin typeface="Abadi" panose="020B0604020104020204" pitchFamily="34" charset="0"/>
                <a:cs typeface="Times New Roman" panose="02020603050405020304" pitchFamily="18" charset="0"/>
              </a:rPr>
              <a:t>Recommendation: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Introduce small discounts or loyalty rewards to encourage repeat purchases while maintaining profitability 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Abadi" panose="020B0604020104020204" pitchFamily="34" charset="0"/>
              </a:rPr>
              <a:t>Provide a clear breakdown of the additional charges to improve customer trust and satisfaction.</a:t>
            </a:r>
            <a:endParaRPr lang="en-US" spc="-10" dirty="0">
              <a:latin typeface="Abadi" panose="020B06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524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341</TotalTime>
  <Words>813</Words>
  <Application>Microsoft Office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</vt:lpstr>
      <vt:lpstr>Arial</vt:lpstr>
      <vt:lpstr>Calibri</vt:lpstr>
      <vt:lpstr>Corbel</vt:lpstr>
      <vt:lpstr>Microsoft Sans Serif</vt:lpstr>
      <vt:lpstr>Times New Roman</vt:lpstr>
      <vt:lpstr>Wingdings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akash rajguru</dc:creator>
  <cp:lastModifiedBy>Ganesh</cp:lastModifiedBy>
  <cp:revision>3</cp:revision>
  <dcterms:created xsi:type="dcterms:W3CDTF">2025-02-05T14:15:48Z</dcterms:created>
  <dcterms:modified xsi:type="dcterms:W3CDTF">2025-02-09T12:37:33Z</dcterms:modified>
</cp:coreProperties>
</file>