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themeOverride+xml" PartName="/ppt/theme/themeOverr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ms-office.chartex+xml" PartName="/ppt/charts/chartEx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G:\Excel%20R\Project\Insurance%20Project%20Excel\Insurance%20Project\Final%20Excel%20Dashboard.xlsm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'KPI4'!$C$12:$C$14</cx:f>
        <cx:lvl ptCount="3">
          <cx:pt idx="0">Qualify Opportunity</cx:pt>
          <cx:pt idx="1">Negotiate</cx:pt>
          <cx:pt idx="2">Propose Solution</cx:pt>
        </cx:lvl>
      </cx:strDim>
      <cx:numDim type="val">
        <cx:f>'KPI4'!$D$12:$D$14</cx:f>
        <cx:lvl ptCount="3" formatCode="General">
          <cx:pt idx="0">5919500</cx:pt>
          <cx:pt idx="1">899000</cx:pt>
          <cx:pt idx="2">60000</cx:pt>
        </cx:lvl>
      </cx:numDim>
    </cx:data>
  </cx:chartData>
  <cx:chart>
    <cx:title pos="t" align="ctr" overlay="0">
      <cx:tx>
        <cx:txData>
          <cx:v>Stage Funnel By Revenue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Stage Funnel By Revenue</a:t>
          </a:r>
        </a:p>
      </cx:txPr>
    </cx:title>
    <cx:plotArea>
      <cx:plotAreaRegion>
        <cx:series layoutId="funnel" uniqueId="{606D8C30-E2FC-47F0-9E0B-DEEDCB4B4A3C}">
          <cx:spPr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3">
                    <a:tint val="50000"/>
                    <a:satMod val="200000"/>
                  </a:schemeClr>
                </a:gs>
                <a:gs pos="49100">
                  <a:schemeClr val="accent3">
                    <a:tint val="64000"/>
                    <a:satMod val="160000"/>
                  </a:schemeClr>
                </a:gs>
                <a:gs pos="50000">
                  <a:schemeClr val="accent3">
                    <a:tint val="50000"/>
                    <a:satMod val="200000"/>
                  </a:schemeClr>
                </a:gs>
                <a:gs pos="67000">
                  <a:schemeClr val="accent3">
                    <a:tint val="43000"/>
                    <a:satMod val="190000"/>
                  </a:schemeClr>
                </a:gs>
              </a:gsLst>
              <a:lin ang="5400000" scaled="1"/>
            </a:gradFill>
            <a:ln>
              <a:solidFill>
                <a:schemeClr val="bg2">
                  <a:lumMod val="50000"/>
                  <a:alpha val="53000"/>
                </a:schemeClr>
              </a:solidFill>
            </a:ln>
          </cx:spPr>
          <cx:dataLabels>
            <cx:spPr>
              <a:solidFill>
                <a:schemeClr val="bg1">
                  <a:lumMod val="75000"/>
                </a:schemeClr>
              </a:solidFill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pPr>
                <a:endParaRPr lang="en-US" sz="1400" b="1" i="0" u="none" strike="noStrike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endParaRPr>
          </a:p>
        </cx:txPr>
      </cx:axis>
    </cx:plotArea>
  </cx:chart>
  <cx:spPr>
    <a:effectLst>
      <a:outerShdw blurRad="50800" dist="38100" dir="2700000" algn="tl" rotWithShape="0">
        <a:prstClr val="black">
          <a:alpha val="40000"/>
        </a:prstClr>
      </a:outerShdw>
    </a:effectLst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39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6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3E13-0259-0219-4465-09E9664A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905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INSURANCE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3E7D7-FE93-5545-E7C1-6C56AFE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86100"/>
            <a:ext cx="8676222" cy="27051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MENTOR: 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Mahendra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Group no: 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85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BFB4-9698-49FE-EEDC-7839F62D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975"/>
            <a:ext cx="9905998" cy="2031325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KPI 6: </a:t>
            </a:r>
            <a:r>
              <a:rPr lang="en-US" b="1" u="sng" dirty="0">
                <a:solidFill>
                  <a:srgbClr val="00B0F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Top Open Opportunity</a:t>
            </a:r>
            <a:endParaRPr lang="en-IN" b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15A0C-4615-7B2A-6D61-08CE44943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624" y="2190749"/>
            <a:ext cx="5629275" cy="3552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45422-D473-43B2-4F9B-8A1AFF06A9B8}"/>
              </a:ext>
            </a:extLst>
          </p:cNvPr>
          <p:cNvSpPr txBox="1"/>
          <p:nvPr/>
        </p:nvSpPr>
        <p:spPr>
          <a:xfrm>
            <a:off x="1047749" y="2667000"/>
            <a:ext cx="3819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chart displays the top open opportunities by revenue amount.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opportunity Fire is generating more revenue than other following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605846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737-5CFF-C1B6-1D27-96560405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Final Dashboard</a:t>
            </a:r>
            <a:b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(Power bi)</a:t>
            </a:r>
            <a:endParaRPr lang="en-IN" b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9BBAE-BCCF-4363-A2BF-4D0C2B06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08" y="1203413"/>
            <a:ext cx="10624489" cy="5414518"/>
          </a:xfrm>
        </p:spPr>
      </p:pic>
    </p:spTree>
    <p:extLst>
      <p:ext uri="{BB962C8B-B14F-4D97-AF65-F5344CB8AC3E}">
        <p14:creationId xmlns:p14="http://schemas.microsoft.com/office/powerpoint/2010/main" val="2988730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A9396-8ED0-5658-892C-0A537EDD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FD77-FA7D-C01F-5626-931E1529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Group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65D9-3A03-EF0B-BEA1-F91432E1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29" y="2438399"/>
            <a:ext cx="5042038" cy="329098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Saiprakash Raikar</a:t>
            </a: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Ganesh Kumbhar</a:t>
            </a: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Rutuja Draxe</a:t>
            </a: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Ravi Padamad</a:t>
            </a: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Prasad </a:t>
            </a:r>
            <a:r>
              <a:rPr lang="en-IN" sz="2400" dirty="0"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Merwade</a:t>
            </a:r>
          </a:p>
          <a:p>
            <a:r>
              <a:rPr lang="en-IN" sz="2400" dirty="0"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Pratik Sonawale</a:t>
            </a:r>
            <a:endParaRPr lang="en-IN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91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008891" y="0"/>
            <a:ext cx="9906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lgerian"/>
              <a:buNone/>
            </a:pPr>
            <a:r>
              <a:rPr b="1" lang="en-IN">
                <a:solidFill>
                  <a:srgbClr val="00B0F0"/>
                </a:solidFill>
                <a:latin typeface="Algerian"/>
                <a:ea typeface="Algerian"/>
                <a:cs typeface="Algerian"/>
                <a:sym typeface="Algerian"/>
              </a:rPr>
              <a:t>Project objective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660849" y="1110343"/>
            <a:ext cx="93867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I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project was based on the insurance domain. Aim was to prepare the dashboards to get new and renewal business numbers throughout the different branches..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I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was comprised of two datasets divided into 6 files one of it was csv and other 5 were excel files.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I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tried to prepare dashboards of individual performance within the branch.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I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Analysed the data and respectively prepared dashboards in Excel , Tableau &amp; Power Bi. While preparing dashboards we  gone through different calculations and fetched our data with the help of SQL. 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5338-DADA-C506-E417-5DF0A306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002" y="429208"/>
            <a:ext cx="8253996" cy="97038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Algerian" panose="04020705040A02060702" pitchFamily="82" charset="0"/>
              </a:rPr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41D2-1AAA-0FF8-5F11-0EE25354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13" y="1740938"/>
            <a:ext cx="10237786" cy="46101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 of Invoice by Account Executive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Yearly Meeting Count 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Cross Sell--Target, Achieve, New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New-Target, Achieve, New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Renewal-Target, Achieve, new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 Funnel by Revenue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 of meeting By Account Executive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 Open Opportunity</a:t>
            </a:r>
            <a:endParaRPr lang="en-IN" sz="1800" b="1" dirty="0"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1346-C22E-B36A-0199-37300D42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3306"/>
            <a:ext cx="9905998" cy="14097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Kpi 1 : No. of invoice by account executive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FCBBFD-8492-4863-6DCC-AC308246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307" y="1971676"/>
            <a:ext cx="6978239" cy="3619499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6DB754-280A-57DC-3B5E-AC6A4FD806DB}"/>
              </a:ext>
            </a:extLst>
          </p:cNvPr>
          <p:cNvSpPr txBox="1"/>
          <p:nvPr/>
        </p:nvSpPr>
        <p:spPr>
          <a:xfrm>
            <a:off x="974077" y="1971676"/>
            <a:ext cx="384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chart basically tells you the no. of invoices by different account executives.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account executive Divya Dhingra had 77 invoices which are greater as compared to other executives. </a:t>
            </a: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As you see the income class renewal has higher no. of invoices throughout different income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615F-3256-B3FF-FC10-F1EAA6ED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15" y="0"/>
            <a:ext cx="9653770" cy="129123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KPI 2: </a:t>
            </a:r>
            <a:r>
              <a:rPr lang="en-US" b="1" dirty="0">
                <a:solidFill>
                  <a:srgbClr val="00B0F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Yearly Meeting Count</a:t>
            </a:r>
            <a:endParaRPr lang="en-IN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48BE0-49DC-2965-7E01-4B4532AB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950" y="2018523"/>
            <a:ext cx="6305550" cy="354824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07B77-E024-16F0-AD94-34A919CDB439}"/>
              </a:ext>
            </a:extLst>
          </p:cNvPr>
          <p:cNvSpPr txBox="1"/>
          <p:nvPr/>
        </p:nvSpPr>
        <p:spPr>
          <a:xfrm>
            <a:off x="991377" y="2499983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From this columned bar chart you can find the no. of meetings.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meetings were divided into 2 years.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Total no. of meetings are 34 from that 31 took place in year 2020 and remaining in year 2019.</a:t>
            </a:r>
          </a:p>
        </p:txBody>
      </p:sp>
    </p:spTree>
    <p:extLst>
      <p:ext uri="{BB962C8B-B14F-4D97-AF65-F5344CB8AC3E}">
        <p14:creationId xmlns:p14="http://schemas.microsoft.com/office/powerpoint/2010/main" val="2374095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1D9-8686-6FE6-39D4-6CA5C59E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3863"/>
            <a:ext cx="9905998" cy="89535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KPI 3: Cross sell , new &amp; renewal..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69F18-2B45-D800-0997-5E6E2CF6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1914525"/>
            <a:ext cx="2499264" cy="1419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D9448-D4C8-03D2-5BB2-00825BD6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56" y="1914525"/>
            <a:ext cx="2680190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4AA49-C83E-23EC-5E98-7D352F8C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476" y="1914525"/>
            <a:ext cx="2680190" cy="141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6E764-4B52-CD76-00DD-54CF8029C6C6}"/>
              </a:ext>
            </a:extLst>
          </p:cNvPr>
          <p:cNvSpPr txBox="1"/>
          <p:nvPr/>
        </p:nvSpPr>
        <p:spPr>
          <a:xfrm>
            <a:off x="1247775" y="3629025"/>
            <a:ext cx="8914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Above three charts are visualizing the totals of Target , Achieve &amp; Invoice in respective income classes.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income class New generating revenue more than Cross Sell and Renewal 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column Achieved having larger total in all three categories throughout the income classes which is 65.12 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6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86C4-7B67-745B-B4DA-EEA36EA1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8375"/>
            <a:ext cx="9905998" cy="1522445"/>
          </a:xfrm>
        </p:spPr>
        <p:txBody>
          <a:bodyPr/>
          <a:lstStyle/>
          <a:p>
            <a: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KPI 4: Stage funnel by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7027-25C6-35DF-2B74-08F8066A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77" y="1941617"/>
            <a:ext cx="4702796" cy="3432313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The above chart displays the opportunity stages and their total revenue amount.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The stage Qualify Opportunity generating more revenue than negotiate and propose solution stages.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7B9CC3-CCF7-4BDD-BE35-E8BE7A7501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7068082"/>
                  </p:ext>
                </p:extLst>
              </p:nvPr>
            </p:nvGraphicFramePr>
            <p:xfrm>
              <a:off x="5867873" y="1941617"/>
              <a:ext cx="6029740" cy="36375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7B9CC3-CCF7-4BDD-BE35-E8BE7A7501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873" y="1941617"/>
                <a:ext cx="6029740" cy="3637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7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289C-04BC-061D-1E81-203645F8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79" y="0"/>
            <a:ext cx="9905998" cy="1743075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Kpi 5: </a:t>
            </a:r>
            <a:r>
              <a:rPr lang="en-US" b="1" u="sng" dirty="0">
                <a:solidFill>
                  <a:srgbClr val="00B0F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No of meeting By Account Executive</a:t>
            </a:r>
            <a:endParaRPr lang="en-IN" b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15456-15AA-81C0-AF5A-5EEDCC6F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959" y="1904999"/>
            <a:ext cx="6276976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9B128-6038-743E-7BE4-E0F6DE9F07ED}"/>
              </a:ext>
            </a:extLst>
          </p:cNvPr>
          <p:cNvSpPr txBox="1"/>
          <p:nvPr/>
        </p:nvSpPr>
        <p:spPr>
          <a:xfrm>
            <a:off x="1143194" y="1904999"/>
            <a:ext cx="4268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Following stacked column chart displays the no. of meetings by account executive.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chart gives the no. of meetings which are held in 2 years.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 year 2019 31 meetings took place while in year 2020 3 meetings were held.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The account executive Vinay had taken more no. of meetings than by any other account executives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720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Milk Glass">
    <a:fillStyleLst>
      <a:solidFill>
        <a:schemeClr val="phClr"/>
      </a:solidFill>
      <a:gradFill rotWithShape="1">
        <a:gsLst>
          <a:gs pos="0">
            <a:schemeClr val="phClr">
              <a:tint val="15000"/>
              <a:satMod val="250000"/>
            </a:schemeClr>
          </a:gs>
          <a:gs pos="49000">
            <a:schemeClr val="phClr">
              <a:tint val="50000"/>
              <a:satMod val="200000"/>
            </a:schemeClr>
          </a:gs>
          <a:gs pos="49100">
            <a:schemeClr val="phClr">
              <a:tint val="64000"/>
              <a:satMod val="160000"/>
            </a:schemeClr>
          </a:gs>
          <a:gs pos="92000">
            <a:schemeClr val="phClr">
              <a:tint val="50000"/>
              <a:satMod val="200000"/>
            </a:schemeClr>
          </a:gs>
          <a:gs pos="100000">
            <a:schemeClr val="phClr">
              <a:tint val="43000"/>
              <a:satMod val="190000"/>
            </a:schemeClr>
          </a:gs>
        </a:gsLst>
        <a:lin ang="5400000" scaled="1"/>
      </a:gradFill>
      <a:gradFill rotWithShape="1">
        <a:gsLst>
          <a:gs pos="0">
            <a:schemeClr val="phClr">
              <a:tint val="74000"/>
            </a:schemeClr>
          </a:gs>
          <a:gs pos="49000">
            <a:schemeClr val="phClr">
              <a:tint val="96000"/>
              <a:shade val="84000"/>
              <a:satMod val="110000"/>
            </a:schemeClr>
          </a:gs>
          <a:gs pos="49100">
            <a:schemeClr val="phClr">
              <a:shade val="55000"/>
              <a:satMod val="150000"/>
            </a:schemeClr>
          </a:gs>
          <a:gs pos="92000">
            <a:schemeClr val="phClr">
              <a:tint val="98000"/>
              <a:shade val="90000"/>
              <a:satMod val="128000"/>
            </a:schemeClr>
          </a:gs>
          <a:gs pos="100000">
            <a:schemeClr val="phClr">
              <a:tint val="90000"/>
              <a:shade val="97000"/>
              <a:satMod val="128000"/>
            </a:schemeClr>
          </a:gs>
        </a:gsLst>
        <a:lin ang="5400000" scaled="1"/>
      </a:gradFill>
    </a:fillStyleLst>
    <a:lnStyleLst>
      <a:ln w="11430" cap="flat" cmpd="sng" algn="ctr">
        <a:solidFill>
          <a:schemeClr val="phClr"/>
        </a:solidFill>
        <a:prstDash val="solid"/>
      </a:ln>
      <a:ln w="40000" cap="flat" cmpd="sng" algn="ctr">
        <a:solidFill>
          <a:schemeClr val="phClr"/>
        </a:solidFill>
        <a:prstDash val="solid"/>
      </a:ln>
      <a:ln w="31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000" dir="5400000" rotWithShape="0">
            <a:schemeClr val="phClr">
              <a:shade val="30000"/>
              <a:satMod val="150000"/>
              <a:alpha val="38000"/>
            </a:schemeClr>
          </a:outerShdw>
        </a:effectLst>
      </a:effectStyle>
      <a:effectStyle>
        <a:effectLst>
          <a:outerShdw blurRad="39000" dist="25400" dir="5400000" rotWithShape="0">
            <a:schemeClr val="phClr">
              <a:shade val="33000"/>
              <a:alpha val="83000"/>
            </a:schemeClr>
          </a:outerShdw>
        </a:effectLst>
      </a:effectStyle>
      <a:effectStyle>
        <a:effectLst>
          <a:outerShdw blurRad="39000" dist="25400" dir="5400000" rotWithShape="0">
            <a:schemeClr val="phClr"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