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76" r:id="rId4"/>
    <p:sldId id="260" r:id="rId5"/>
    <p:sldId id="283" r:id="rId6"/>
    <p:sldId id="267" r:id="rId7"/>
    <p:sldId id="268" r:id="rId8"/>
    <p:sldId id="278" r:id="rId9"/>
    <p:sldId id="269" r:id="rId10"/>
    <p:sldId id="270" r:id="rId11"/>
    <p:sldId id="277" r:id="rId12"/>
    <p:sldId id="279" r:id="rId13"/>
    <p:sldId id="271" r:id="rId14"/>
    <p:sldId id="272" r:id="rId15"/>
    <p:sldId id="273" r:id="rId16"/>
    <p:sldId id="274" r:id="rId17"/>
    <p:sldId id="275" r:id="rId18"/>
    <p:sldId id="280" r:id="rId19"/>
    <p:sldId id="281" r:id="rId20"/>
    <p:sldId id="282" r:id="rId21"/>
    <p:sldId id="284"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404" autoAdjust="0"/>
  </p:normalViewPr>
  <p:slideViewPr>
    <p:cSldViewPr snapToGrid="0">
      <p:cViewPr>
        <p:scale>
          <a:sx n="85" d="100"/>
          <a:sy n="85" d="100"/>
        </p:scale>
        <p:origin x="403"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BB16D4-F688-1242-4352-D3C19E0222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DCE11C00-AC90-C1C6-D038-9F655914733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270F40B-EF58-44A7-AC34-D015E0B6CDAA}" type="datetimeFigureOut">
              <a:rPr lang="en-IN"/>
              <a:pPr>
                <a:defRPr/>
              </a:pPr>
              <a:t>19-02-2024</a:t>
            </a:fld>
            <a:endParaRPr lang="en-IN"/>
          </a:p>
        </p:txBody>
      </p:sp>
      <p:sp>
        <p:nvSpPr>
          <p:cNvPr id="4" name="Slide Image Placeholder 3">
            <a:extLst>
              <a:ext uri="{FF2B5EF4-FFF2-40B4-BE49-F238E27FC236}">
                <a16:creationId xmlns:a16="http://schemas.microsoft.com/office/drawing/2014/main" id="{4A6AC0FC-1C1D-9EE4-14E4-B5FFEEE4AFE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D983B144-33EC-310A-9749-34A30909095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2E73640-706A-4B7D-8F05-045B6B3EDED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BC78127B-6A13-13B3-F054-356D291D65B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D01BBA6-BFDE-4346-86F1-248F5F2F7D7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01E762-72B5-2AD5-8087-61B6293B3C0F}"/>
              </a:ext>
            </a:extLst>
          </p:cNvPr>
          <p:cNvSpPr>
            <a:spLocks noGrp="1"/>
          </p:cNvSpPr>
          <p:nvPr>
            <p:ph type="dt" sz="half" idx="10"/>
          </p:nvPr>
        </p:nvSpPr>
        <p:spPr/>
        <p:txBody>
          <a:bodyPr/>
          <a:lstStyle>
            <a:lvl1pPr>
              <a:defRPr/>
            </a:lvl1pPr>
          </a:lstStyle>
          <a:p>
            <a:pPr>
              <a:defRPr/>
            </a:pPr>
            <a:fld id="{B4A2E172-2AD8-42EB-8842-9573742DE663}" type="datetime1">
              <a:rPr lang="en-IN"/>
              <a:pPr>
                <a:defRPr/>
              </a:pPr>
              <a:t>19-02-2024</a:t>
            </a:fld>
            <a:endParaRPr lang="en-IN"/>
          </a:p>
        </p:txBody>
      </p:sp>
      <p:sp>
        <p:nvSpPr>
          <p:cNvPr id="5" name="Footer Placeholder 4">
            <a:extLst>
              <a:ext uri="{FF2B5EF4-FFF2-40B4-BE49-F238E27FC236}">
                <a16:creationId xmlns:a16="http://schemas.microsoft.com/office/drawing/2014/main" id="{36E7B0CE-6A48-778E-8027-7EE1FB5121DE}"/>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02C11913-5782-B87A-95DC-E77016A5873F}"/>
              </a:ext>
            </a:extLst>
          </p:cNvPr>
          <p:cNvSpPr>
            <a:spLocks noGrp="1"/>
          </p:cNvSpPr>
          <p:nvPr>
            <p:ph type="sldNum" sz="quarter" idx="12"/>
          </p:nvPr>
        </p:nvSpPr>
        <p:spPr/>
        <p:txBody>
          <a:bodyPr/>
          <a:lstStyle>
            <a:lvl1pPr>
              <a:defRPr/>
            </a:lvl1pPr>
          </a:lstStyle>
          <a:p>
            <a:pPr>
              <a:defRPr/>
            </a:pPr>
            <a:fld id="{D14FE410-9611-4F24-B5ED-70087C1E8A4C}" type="slidenum">
              <a:rPr lang="en-IN" altLang="en-US"/>
              <a:pPr>
                <a:defRPr/>
              </a:pPr>
              <a:t>‹#›</a:t>
            </a:fld>
            <a:endParaRPr lang="en-IN" altLang="en-US"/>
          </a:p>
        </p:txBody>
      </p:sp>
    </p:spTree>
    <p:extLst>
      <p:ext uri="{BB962C8B-B14F-4D97-AF65-F5344CB8AC3E}">
        <p14:creationId xmlns:p14="http://schemas.microsoft.com/office/powerpoint/2010/main" val="115826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C84F3-6FA3-3E4F-D215-6D1AB52988E9}"/>
              </a:ext>
            </a:extLst>
          </p:cNvPr>
          <p:cNvSpPr>
            <a:spLocks noGrp="1"/>
          </p:cNvSpPr>
          <p:nvPr>
            <p:ph type="dt" sz="half" idx="10"/>
          </p:nvPr>
        </p:nvSpPr>
        <p:spPr/>
        <p:txBody>
          <a:bodyPr/>
          <a:lstStyle>
            <a:lvl1pPr>
              <a:defRPr/>
            </a:lvl1pPr>
          </a:lstStyle>
          <a:p>
            <a:pPr>
              <a:defRPr/>
            </a:pPr>
            <a:fld id="{2967EED6-CCF4-4CFE-B6AC-50FC25A01E12}" type="datetime1">
              <a:rPr lang="en-IN"/>
              <a:pPr>
                <a:defRPr/>
              </a:pPr>
              <a:t>19-02-2024</a:t>
            </a:fld>
            <a:endParaRPr lang="en-IN"/>
          </a:p>
        </p:txBody>
      </p:sp>
      <p:sp>
        <p:nvSpPr>
          <p:cNvPr id="5" name="Footer Placeholder 4">
            <a:extLst>
              <a:ext uri="{FF2B5EF4-FFF2-40B4-BE49-F238E27FC236}">
                <a16:creationId xmlns:a16="http://schemas.microsoft.com/office/drawing/2014/main" id="{7F5FDDD9-BCA6-9717-71C1-1D7AA4C499F1}"/>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760DD32C-AFC2-4307-C61A-0E6233B72FFD}"/>
              </a:ext>
            </a:extLst>
          </p:cNvPr>
          <p:cNvSpPr>
            <a:spLocks noGrp="1"/>
          </p:cNvSpPr>
          <p:nvPr>
            <p:ph type="sldNum" sz="quarter" idx="12"/>
          </p:nvPr>
        </p:nvSpPr>
        <p:spPr/>
        <p:txBody>
          <a:bodyPr/>
          <a:lstStyle>
            <a:lvl1pPr>
              <a:defRPr/>
            </a:lvl1pPr>
          </a:lstStyle>
          <a:p>
            <a:pPr>
              <a:defRPr/>
            </a:pPr>
            <a:fld id="{03CD6675-1A57-4EC4-A578-0B5523DF2819}" type="slidenum">
              <a:rPr lang="en-IN" altLang="en-US"/>
              <a:pPr>
                <a:defRPr/>
              </a:pPr>
              <a:t>‹#›</a:t>
            </a:fld>
            <a:endParaRPr lang="en-IN" altLang="en-US"/>
          </a:p>
        </p:txBody>
      </p:sp>
    </p:spTree>
    <p:extLst>
      <p:ext uri="{BB962C8B-B14F-4D97-AF65-F5344CB8AC3E}">
        <p14:creationId xmlns:p14="http://schemas.microsoft.com/office/powerpoint/2010/main" val="227381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39FF6-DFB4-488C-C6CC-CE1EC2774D16}"/>
              </a:ext>
            </a:extLst>
          </p:cNvPr>
          <p:cNvSpPr>
            <a:spLocks noGrp="1"/>
          </p:cNvSpPr>
          <p:nvPr>
            <p:ph type="dt" sz="half" idx="10"/>
          </p:nvPr>
        </p:nvSpPr>
        <p:spPr/>
        <p:txBody>
          <a:bodyPr/>
          <a:lstStyle>
            <a:lvl1pPr>
              <a:defRPr/>
            </a:lvl1pPr>
          </a:lstStyle>
          <a:p>
            <a:pPr>
              <a:defRPr/>
            </a:pPr>
            <a:fld id="{CD9994D7-2B6B-4050-933C-F75B7DC85F89}" type="datetime1">
              <a:rPr lang="en-IN"/>
              <a:pPr>
                <a:defRPr/>
              </a:pPr>
              <a:t>19-02-2024</a:t>
            </a:fld>
            <a:endParaRPr lang="en-IN"/>
          </a:p>
        </p:txBody>
      </p:sp>
      <p:sp>
        <p:nvSpPr>
          <p:cNvPr id="5" name="Footer Placeholder 4">
            <a:extLst>
              <a:ext uri="{FF2B5EF4-FFF2-40B4-BE49-F238E27FC236}">
                <a16:creationId xmlns:a16="http://schemas.microsoft.com/office/drawing/2014/main" id="{4F802365-5ACB-C902-330F-4FC37C80632A}"/>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AA63D88C-70C0-CB77-275E-1663513E9E9D}"/>
              </a:ext>
            </a:extLst>
          </p:cNvPr>
          <p:cNvSpPr>
            <a:spLocks noGrp="1"/>
          </p:cNvSpPr>
          <p:nvPr>
            <p:ph type="sldNum" sz="quarter" idx="12"/>
          </p:nvPr>
        </p:nvSpPr>
        <p:spPr/>
        <p:txBody>
          <a:bodyPr/>
          <a:lstStyle>
            <a:lvl1pPr>
              <a:defRPr/>
            </a:lvl1pPr>
          </a:lstStyle>
          <a:p>
            <a:pPr>
              <a:defRPr/>
            </a:pPr>
            <a:fld id="{FFB9D700-5754-46BE-9ED1-8C9A990D2F96}" type="slidenum">
              <a:rPr lang="en-IN" altLang="en-US"/>
              <a:pPr>
                <a:defRPr/>
              </a:pPr>
              <a:t>‹#›</a:t>
            </a:fld>
            <a:endParaRPr lang="en-IN" altLang="en-US"/>
          </a:p>
        </p:txBody>
      </p:sp>
    </p:spTree>
    <p:extLst>
      <p:ext uri="{BB962C8B-B14F-4D97-AF65-F5344CB8AC3E}">
        <p14:creationId xmlns:p14="http://schemas.microsoft.com/office/powerpoint/2010/main" val="316043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A3524213-3C64-E4E7-0706-46A681C297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529CE3E5-4615-CF74-E225-3EF509973379}"/>
              </a:ext>
            </a:extLst>
          </p:cNvPr>
          <p:cNvSpPr>
            <a:spLocks noGrp="1"/>
          </p:cNvSpPr>
          <p:nvPr>
            <p:ph type="dt" sz="half" idx="10"/>
          </p:nvPr>
        </p:nvSpPr>
        <p:spPr/>
        <p:txBody>
          <a:bodyPr/>
          <a:lstStyle>
            <a:lvl1pPr>
              <a:defRPr>
                <a:solidFill>
                  <a:schemeClr val="tx1"/>
                </a:solidFill>
              </a:defRPr>
            </a:lvl1pPr>
          </a:lstStyle>
          <a:p>
            <a:pPr>
              <a:defRPr/>
            </a:pPr>
            <a:fld id="{88A16D33-A5AF-4E97-B9DF-338879AB73B8}" type="datetime1">
              <a:rPr lang="en-IN"/>
              <a:pPr>
                <a:defRPr/>
              </a:pPr>
              <a:t>19-02-2024</a:t>
            </a:fld>
            <a:endParaRPr lang="en-IN" dirty="0"/>
          </a:p>
        </p:txBody>
      </p:sp>
      <p:sp>
        <p:nvSpPr>
          <p:cNvPr id="6" name="Footer Placeholder 4">
            <a:extLst>
              <a:ext uri="{FF2B5EF4-FFF2-40B4-BE49-F238E27FC236}">
                <a16:creationId xmlns:a16="http://schemas.microsoft.com/office/drawing/2014/main" id="{0878428C-17A5-CC52-EC14-45350244FF88}"/>
              </a:ext>
            </a:extLst>
          </p:cNvPr>
          <p:cNvSpPr>
            <a:spLocks noGrp="1"/>
          </p:cNvSpPr>
          <p:nvPr>
            <p:ph type="ftr" sz="quarter" idx="11"/>
          </p:nvPr>
        </p:nvSpPr>
        <p:spPr/>
        <p:txBody>
          <a:bodyPr/>
          <a:lstStyle>
            <a:lvl1pPr>
              <a:defRPr>
                <a:solidFill>
                  <a:schemeClr val="tx1"/>
                </a:solidFill>
              </a:defRPr>
            </a:lvl1pPr>
          </a:lstStyle>
          <a:p>
            <a:pPr>
              <a:defRPr/>
            </a:pPr>
            <a:r>
              <a:rPr lang="en-US"/>
              <a:t>Project Presentation 2023</a:t>
            </a:r>
            <a:endParaRPr lang="en-IN" dirty="0"/>
          </a:p>
        </p:txBody>
      </p:sp>
      <p:sp>
        <p:nvSpPr>
          <p:cNvPr id="7" name="Slide Number Placeholder 5">
            <a:extLst>
              <a:ext uri="{FF2B5EF4-FFF2-40B4-BE49-F238E27FC236}">
                <a16:creationId xmlns:a16="http://schemas.microsoft.com/office/drawing/2014/main" id="{CCC46D43-F8A8-6604-2699-B4EB9EF3969B}"/>
              </a:ext>
            </a:extLst>
          </p:cNvPr>
          <p:cNvSpPr>
            <a:spLocks noGrp="1"/>
          </p:cNvSpPr>
          <p:nvPr>
            <p:ph type="sldNum" sz="quarter" idx="12"/>
          </p:nvPr>
        </p:nvSpPr>
        <p:spPr/>
        <p:txBody>
          <a:bodyPr/>
          <a:lstStyle>
            <a:lvl1pPr>
              <a:defRPr>
                <a:solidFill>
                  <a:schemeClr val="tx1"/>
                </a:solidFill>
              </a:defRPr>
            </a:lvl1pPr>
          </a:lstStyle>
          <a:p>
            <a:pPr>
              <a:defRPr/>
            </a:pPr>
            <a:fld id="{597D4B8A-498B-4CDE-8185-E85709EA6D31}" type="slidenum">
              <a:rPr lang="en-IN" altLang="en-US"/>
              <a:pPr>
                <a:defRPr/>
              </a:pPr>
              <a:t>‹#›</a:t>
            </a:fld>
            <a:endParaRPr lang="en-IN" altLang="en-US"/>
          </a:p>
        </p:txBody>
      </p:sp>
    </p:spTree>
    <p:extLst>
      <p:ext uri="{BB962C8B-B14F-4D97-AF65-F5344CB8AC3E}">
        <p14:creationId xmlns:p14="http://schemas.microsoft.com/office/powerpoint/2010/main" val="186409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C1EAB226-DAE5-0D03-53C8-A23A20469D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9DCBAFA8-D5E8-B319-13FE-55920E870EA6}"/>
              </a:ext>
            </a:extLst>
          </p:cNvPr>
          <p:cNvSpPr>
            <a:spLocks noGrp="1"/>
          </p:cNvSpPr>
          <p:nvPr>
            <p:ph type="dt" sz="half" idx="10"/>
          </p:nvPr>
        </p:nvSpPr>
        <p:spPr/>
        <p:txBody>
          <a:bodyPr/>
          <a:lstStyle>
            <a:lvl1pPr>
              <a:defRPr/>
            </a:lvl1pPr>
          </a:lstStyle>
          <a:p>
            <a:pPr>
              <a:defRPr/>
            </a:pPr>
            <a:fld id="{653527D9-00F0-467A-AD1E-13EB455815D4}" type="datetime1">
              <a:rPr lang="en-IN"/>
              <a:pPr>
                <a:defRPr/>
              </a:pPr>
              <a:t>19-02-2024</a:t>
            </a:fld>
            <a:endParaRPr lang="en-IN"/>
          </a:p>
        </p:txBody>
      </p:sp>
      <p:sp>
        <p:nvSpPr>
          <p:cNvPr id="6" name="Footer Placeholder 4">
            <a:extLst>
              <a:ext uri="{FF2B5EF4-FFF2-40B4-BE49-F238E27FC236}">
                <a16:creationId xmlns:a16="http://schemas.microsoft.com/office/drawing/2014/main" id="{D4C5EDF9-9D8A-7F13-1964-3730D46064C5}"/>
              </a:ext>
            </a:extLst>
          </p:cNvPr>
          <p:cNvSpPr>
            <a:spLocks noGrp="1"/>
          </p:cNvSpPr>
          <p:nvPr>
            <p:ph type="ftr" sz="quarter" idx="11"/>
          </p:nvPr>
        </p:nvSpPr>
        <p:spPr/>
        <p:txBody>
          <a:bodyPr/>
          <a:lstStyle>
            <a:lvl1pPr>
              <a:defRPr/>
            </a:lvl1pPr>
          </a:lstStyle>
          <a:p>
            <a:pPr>
              <a:defRPr/>
            </a:pPr>
            <a:r>
              <a:rPr lang="en-IN"/>
              <a:t>Project Presentation 2023</a:t>
            </a:r>
          </a:p>
        </p:txBody>
      </p:sp>
      <p:sp>
        <p:nvSpPr>
          <p:cNvPr id="7" name="Slide Number Placeholder 5">
            <a:extLst>
              <a:ext uri="{FF2B5EF4-FFF2-40B4-BE49-F238E27FC236}">
                <a16:creationId xmlns:a16="http://schemas.microsoft.com/office/drawing/2014/main" id="{DCE41747-0E7F-AE79-A39D-AC5C64E63AB3}"/>
              </a:ext>
            </a:extLst>
          </p:cNvPr>
          <p:cNvSpPr>
            <a:spLocks noGrp="1"/>
          </p:cNvSpPr>
          <p:nvPr>
            <p:ph type="sldNum" sz="quarter" idx="12"/>
          </p:nvPr>
        </p:nvSpPr>
        <p:spPr/>
        <p:txBody>
          <a:bodyPr/>
          <a:lstStyle>
            <a:lvl1pPr>
              <a:defRPr/>
            </a:lvl1pPr>
          </a:lstStyle>
          <a:p>
            <a:pPr>
              <a:defRPr/>
            </a:pPr>
            <a:fld id="{A9CC4AEF-9DFE-4A1A-8C0C-08CC3404F58F}" type="slidenum">
              <a:rPr lang="en-IN" altLang="en-US"/>
              <a:pPr>
                <a:defRPr/>
              </a:pPr>
              <a:t>‹#›</a:t>
            </a:fld>
            <a:endParaRPr lang="en-IN" altLang="en-US"/>
          </a:p>
        </p:txBody>
      </p:sp>
    </p:spTree>
    <p:extLst>
      <p:ext uri="{BB962C8B-B14F-4D97-AF65-F5344CB8AC3E}">
        <p14:creationId xmlns:p14="http://schemas.microsoft.com/office/powerpoint/2010/main" val="121176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20F11B91-70B9-A930-80BD-74FFDC61C9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33338"/>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4">
            <a:extLst>
              <a:ext uri="{FF2B5EF4-FFF2-40B4-BE49-F238E27FC236}">
                <a16:creationId xmlns:a16="http://schemas.microsoft.com/office/drawing/2014/main" id="{FF6C3AF4-E758-FA58-5CAA-6CA0E9BDFAF9}"/>
              </a:ext>
            </a:extLst>
          </p:cNvPr>
          <p:cNvSpPr>
            <a:spLocks noGrp="1"/>
          </p:cNvSpPr>
          <p:nvPr>
            <p:ph type="dt" sz="half" idx="10"/>
          </p:nvPr>
        </p:nvSpPr>
        <p:spPr/>
        <p:txBody>
          <a:bodyPr/>
          <a:lstStyle>
            <a:lvl1pPr>
              <a:defRPr/>
            </a:lvl1pPr>
          </a:lstStyle>
          <a:p>
            <a:pPr>
              <a:defRPr/>
            </a:pPr>
            <a:fld id="{4C24B220-ADB4-4EB4-95E4-E904DA014327}" type="datetime1">
              <a:rPr lang="en-IN"/>
              <a:pPr>
                <a:defRPr/>
              </a:pPr>
              <a:t>19-02-2024</a:t>
            </a:fld>
            <a:endParaRPr lang="en-IN"/>
          </a:p>
        </p:txBody>
      </p:sp>
      <p:sp>
        <p:nvSpPr>
          <p:cNvPr id="7" name="Footer Placeholder 5">
            <a:extLst>
              <a:ext uri="{FF2B5EF4-FFF2-40B4-BE49-F238E27FC236}">
                <a16:creationId xmlns:a16="http://schemas.microsoft.com/office/drawing/2014/main" id="{3A5A76A8-0013-D430-F12A-5712517CCD6D}"/>
              </a:ext>
            </a:extLst>
          </p:cNvPr>
          <p:cNvSpPr>
            <a:spLocks noGrp="1"/>
          </p:cNvSpPr>
          <p:nvPr>
            <p:ph type="ftr" sz="quarter" idx="11"/>
          </p:nvPr>
        </p:nvSpPr>
        <p:spPr/>
        <p:txBody>
          <a:bodyPr/>
          <a:lstStyle>
            <a:lvl1pPr>
              <a:defRPr/>
            </a:lvl1pPr>
          </a:lstStyle>
          <a:p>
            <a:pPr>
              <a:defRPr/>
            </a:pPr>
            <a:r>
              <a:rPr lang="en-IN"/>
              <a:t>Project Presentation 2023</a:t>
            </a:r>
          </a:p>
        </p:txBody>
      </p:sp>
      <p:sp>
        <p:nvSpPr>
          <p:cNvPr id="8" name="Slide Number Placeholder 6">
            <a:extLst>
              <a:ext uri="{FF2B5EF4-FFF2-40B4-BE49-F238E27FC236}">
                <a16:creationId xmlns:a16="http://schemas.microsoft.com/office/drawing/2014/main" id="{CC680417-E2F9-2671-370A-962EC1BEBF85}"/>
              </a:ext>
            </a:extLst>
          </p:cNvPr>
          <p:cNvSpPr>
            <a:spLocks noGrp="1"/>
          </p:cNvSpPr>
          <p:nvPr>
            <p:ph type="sldNum" sz="quarter" idx="12"/>
          </p:nvPr>
        </p:nvSpPr>
        <p:spPr/>
        <p:txBody>
          <a:bodyPr/>
          <a:lstStyle>
            <a:lvl1pPr>
              <a:defRPr/>
            </a:lvl1pPr>
          </a:lstStyle>
          <a:p>
            <a:pPr>
              <a:defRPr/>
            </a:pPr>
            <a:fld id="{419831C2-0A3D-4A52-BC3D-8E8AF2998652}" type="slidenum">
              <a:rPr lang="en-IN" altLang="en-US"/>
              <a:pPr>
                <a:defRPr/>
              </a:pPr>
              <a:t>‹#›</a:t>
            </a:fld>
            <a:endParaRPr lang="en-IN" altLang="en-US"/>
          </a:p>
        </p:txBody>
      </p:sp>
    </p:spTree>
    <p:extLst>
      <p:ext uri="{BB962C8B-B14F-4D97-AF65-F5344CB8AC3E}">
        <p14:creationId xmlns:p14="http://schemas.microsoft.com/office/powerpoint/2010/main" val="214679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9B3A3018-65DF-295E-8D9E-F53CBD8EE85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Date Placeholder 6">
            <a:extLst>
              <a:ext uri="{FF2B5EF4-FFF2-40B4-BE49-F238E27FC236}">
                <a16:creationId xmlns:a16="http://schemas.microsoft.com/office/drawing/2014/main" id="{27F00500-1E2E-2599-6F1F-4F520400D2F0}"/>
              </a:ext>
            </a:extLst>
          </p:cNvPr>
          <p:cNvSpPr>
            <a:spLocks noGrp="1"/>
          </p:cNvSpPr>
          <p:nvPr>
            <p:ph type="dt" sz="half" idx="10"/>
          </p:nvPr>
        </p:nvSpPr>
        <p:spPr/>
        <p:txBody>
          <a:bodyPr/>
          <a:lstStyle>
            <a:lvl1pPr>
              <a:defRPr/>
            </a:lvl1pPr>
          </a:lstStyle>
          <a:p>
            <a:pPr>
              <a:defRPr/>
            </a:pPr>
            <a:fld id="{A7840AD7-3740-4D60-A0D0-9D3F4806B90A}" type="datetime1">
              <a:rPr lang="en-IN"/>
              <a:pPr>
                <a:defRPr/>
              </a:pPr>
              <a:t>19-02-2024</a:t>
            </a:fld>
            <a:endParaRPr lang="en-IN"/>
          </a:p>
        </p:txBody>
      </p:sp>
      <p:sp>
        <p:nvSpPr>
          <p:cNvPr id="9" name="Footer Placeholder 7">
            <a:extLst>
              <a:ext uri="{FF2B5EF4-FFF2-40B4-BE49-F238E27FC236}">
                <a16:creationId xmlns:a16="http://schemas.microsoft.com/office/drawing/2014/main" id="{DAC3B0A1-65A3-5928-AA04-BF322C38ABD1}"/>
              </a:ext>
            </a:extLst>
          </p:cNvPr>
          <p:cNvSpPr>
            <a:spLocks noGrp="1"/>
          </p:cNvSpPr>
          <p:nvPr>
            <p:ph type="ftr" sz="quarter" idx="11"/>
          </p:nvPr>
        </p:nvSpPr>
        <p:spPr/>
        <p:txBody>
          <a:bodyPr/>
          <a:lstStyle>
            <a:lvl1pPr>
              <a:defRPr/>
            </a:lvl1pPr>
          </a:lstStyle>
          <a:p>
            <a:pPr>
              <a:defRPr/>
            </a:pPr>
            <a:r>
              <a:rPr lang="en-IN"/>
              <a:t>Project Presentation 2023</a:t>
            </a:r>
          </a:p>
        </p:txBody>
      </p:sp>
      <p:sp>
        <p:nvSpPr>
          <p:cNvPr id="10" name="Slide Number Placeholder 8">
            <a:extLst>
              <a:ext uri="{FF2B5EF4-FFF2-40B4-BE49-F238E27FC236}">
                <a16:creationId xmlns:a16="http://schemas.microsoft.com/office/drawing/2014/main" id="{2DE9BC8B-A742-7D8C-1CDB-3893C2A4E04E}"/>
              </a:ext>
            </a:extLst>
          </p:cNvPr>
          <p:cNvSpPr>
            <a:spLocks noGrp="1"/>
          </p:cNvSpPr>
          <p:nvPr>
            <p:ph type="sldNum" sz="quarter" idx="12"/>
          </p:nvPr>
        </p:nvSpPr>
        <p:spPr/>
        <p:txBody>
          <a:bodyPr/>
          <a:lstStyle>
            <a:lvl1pPr>
              <a:defRPr/>
            </a:lvl1pPr>
          </a:lstStyle>
          <a:p>
            <a:pPr>
              <a:defRPr/>
            </a:pPr>
            <a:fld id="{1CA63CBB-18AE-4C8B-92E0-9EA103E7CBD7}" type="slidenum">
              <a:rPr lang="en-IN" altLang="en-US"/>
              <a:pPr>
                <a:defRPr/>
              </a:pPr>
              <a:t>‹#›</a:t>
            </a:fld>
            <a:endParaRPr lang="en-IN" altLang="en-US"/>
          </a:p>
        </p:txBody>
      </p:sp>
    </p:spTree>
    <p:extLst>
      <p:ext uri="{BB962C8B-B14F-4D97-AF65-F5344CB8AC3E}">
        <p14:creationId xmlns:p14="http://schemas.microsoft.com/office/powerpoint/2010/main" val="3182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7586FF54-941D-EE54-88E7-A0DC0AED0FD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112713"/>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4" name="Date Placeholder 2">
            <a:extLst>
              <a:ext uri="{FF2B5EF4-FFF2-40B4-BE49-F238E27FC236}">
                <a16:creationId xmlns:a16="http://schemas.microsoft.com/office/drawing/2014/main" id="{0AF8A785-A959-BC12-81A0-4D1FC156F61A}"/>
              </a:ext>
            </a:extLst>
          </p:cNvPr>
          <p:cNvSpPr>
            <a:spLocks noGrp="1"/>
          </p:cNvSpPr>
          <p:nvPr>
            <p:ph type="dt" sz="half" idx="10"/>
          </p:nvPr>
        </p:nvSpPr>
        <p:spPr/>
        <p:txBody>
          <a:bodyPr/>
          <a:lstStyle>
            <a:lvl1pPr>
              <a:defRPr/>
            </a:lvl1pPr>
          </a:lstStyle>
          <a:p>
            <a:pPr>
              <a:defRPr/>
            </a:pPr>
            <a:fld id="{0A1F19B1-9E03-4012-92E4-4057677FD0E5}" type="datetime1">
              <a:rPr lang="en-IN"/>
              <a:pPr>
                <a:defRPr/>
              </a:pPr>
              <a:t>19-02-2024</a:t>
            </a:fld>
            <a:endParaRPr lang="en-IN"/>
          </a:p>
        </p:txBody>
      </p:sp>
      <p:sp>
        <p:nvSpPr>
          <p:cNvPr id="5" name="Footer Placeholder 3">
            <a:extLst>
              <a:ext uri="{FF2B5EF4-FFF2-40B4-BE49-F238E27FC236}">
                <a16:creationId xmlns:a16="http://schemas.microsoft.com/office/drawing/2014/main" id="{CD619F4B-1EE7-3A81-59AC-2A9601B7A9EF}"/>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4">
            <a:extLst>
              <a:ext uri="{FF2B5EF4-FFF2-40B4-BE49-F238E27FC236}">
                <a16:creationId xmlns:a16="http://schemas.microsoft.com/office/drawing/2014/main" id="{7644D640-4D51-0CEC-99C6-6A00F907622F}"/>
              </a:ext>
            </a:extLst>
          </p:cNvPr>
          <p:cNvSpPr>
            <a:spLocks noGrp="1"/>
          </p:cNvSpPr>
          <p:nvPr>
            <p:ph type="sldNum" sz="quarter" idx="12"/>
          </p:nvPr>
        </p:nvSpPr>
        <p:spPr/>
        <p:txBody>
          <a:bodyPr/>
          <a:lstStyle>
            <a:lvl1pPr>
              <a:defRPr/>
            </a:lvl1pPr>
          </a:lstStyle>
          <a:p>
            <a:pPr>
              <a:defRPr/>
            </a:pPr>
            <a:fld id="{6A9486CE-FD19-4CBC-9374-429185F3B1D8}" type="slidenum">
              <a:rPr lang="en-IN" altLang="en-US"/>
              <a:pPr>
                <a:defRPr/>
              </a:pPr>
              <a:t>‹#›</a:t>
            </a:fld>
            <a:endParaRPr lang="en-IN" altLang="en-US"/>
          </a:p>
        </p:txBody>
      </p:sp>
    </p:spTree>
    <p:extLst>
      <p:ext uri="{BB962C8B-B14F-4D97-AF65-F5344CB8AC3E}">
        <p14:creationId xmlns:p14="http://schemas.microsoft.com/office/powerpoint/2010/main" val="354206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B0186906-AB90-E34C-F571-B1288C568E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0394AE6C-42C2-4695-A17D-8A30F6AC20EA}"/>
              </a:ext>
            </a:extLst>
          </p:cNvPr>
          <p:cNvSpPr>
            <a:spLocks noGrp="1"/>
          </p:cNvSpPr>
          <p:nvPr>
            <p:ph type="dt" sz="half" idx="10"/>
          </p:nvPr>
        </p:nvSpPr>
        <p:spPr/>
        <p:txBody>
          <a:bodyPr/>
          <a:lstStyle>
            <a:lvl1pPr>
              <a:defRPr/>
            </a:lvl1pPr>
          </a:lstStyle>
          <a:p>
            <a:pPr>
              <a:defRPr/>
            </a:pPr>
            <a:fld id="{56F9DC6E-AE3A-416E-A278-205B8790E64D}" type="datetime1">
              <a:rPr lang="en-IN"/>
              <a:pPr>
                <a:defRPr/>
              </a:pPr>
              <a:t>19-02-2024</a:t>
            </a:fld>
            <a:endParaRPr lang="en-IN"/>
          </a:p>
        </p:txBody>
      </p:sp>
      <p:sp>
        <p:nvSpPr>
          <p:cNvPr id="4" name="Footer Placeholder 2">
            <a:extLst>
              <a:ext uri="{FF2B5EF4-FFF2-40B4-BE49-F238E27FC236}">
                <a16:creationId xmlns:a16="http://schemas.microsoft.com/office/drawing/2014/main" id="{70EA887D-C2E1-4D0C-2B31-F65D49D5FD36}"/>
              </a:ext>
            </a:extLst>
          </p:cNvPr>
          <p:cNvSpPr>
            <a:spLocks noGrp="1"/>
          </p:cNvSpPr>
          <p:nvPr>
            <p:ph type="ftr" sz="quarter" idx="11"/>
          </p:nvPr>
        </p:nvSpPr>
        <p:spPr/>
        <p:txBody>
          <a:bodyPr/>
          <a:lstStyle>
            <a:lvl1pPr>
              <a:defRPr/>
            </a:lvl1pPr>
          </a:lstStyle>
          <a:p>
            <a:pPr>
              <a:defRPr/>
            </a:pPr>
            <a:r>
              <a:rPr lang="en-IN"/>
              <a:t>Project Presentation 2023</a:t>
            </a:r>
          </a:p>
        </p:txBody>
      </p:sp>
      <p:sp>
        <p:nvSpPr>
          <p:cNvPr id="5" name="Slide Number Placeholder 3">
            <a:extLst>
              <a:ext uri="{FF2B5EF4-FFF2-40B4-BE49-F238E27FC236}">
                <a16:creationId xmlns:a16="http://schemas.microsoft.com/office/drawing/2014/main" id="{DB408A95-076E-908D-9635-52C079570AAF}"/>
              </a:ext>
            </a:extLst>
          </p:cNvPr>
          <p:cNvSpPr>
            <a:spLocks noGrp="1"/>
          </p:cNvSpPr>
          <p:nvPr>
            <p:ph type="sldNum" sz="quarter" idx="12"/>
          </p:nvPr>
        </p:nvSpPr>
        <p:spPr/>
        <p:txBody>
          <a:bodyPr/>
          <a:lstStyle>
            <a:lvl1pPr>
              <a:defRPr/>
            </a:lvl1pPr>
          </a:lstStyle>
          <a:p>
            <a:pPr>
              <a:defRPr/>
            </a:pPr>
            <a:fld id="{ADC7BB01-5EA2-432D-883F-1CB9D0F49F8A}" type="slidenum">
              <a:rPr lang="en-IN" altLang="en-US"/>
              <a:pPr>
                <a:defRPr/>
              </a:pPr>
              <a:t>‹#›</a:t>
            </a:fld>
            <a:endParaRPr lang="en-IN" altLang="en-US"/>
          </a:p>
        </p:txBody>
      </p:sp>
    </p:spTree>
    <p:extLst>
      <p:ext uri="{BB962C8B-B14F-4D97-AF65-F5344CB8AC3E}">
        <p14:creationId xmlns:p14="http://schemas.microsoft.com/office/powerpoint/2010/main" val="73330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7120E7F2-9491-023F-4868-4681EDF4F6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34925"/>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D0174DC2-1D44-E23F-BF00-11B2B24D6170}"/>
              </a:ext>
            </a:extLst>
          </p:cNvPr>
          <p:cNvSpPr>
            <a:spLocks noGrp="1"/>
          </p:cNvSpPr>
          <p:nvPr>
            <p:ph type="dt" sz="half" idx="10"/>
          </p:nvPr>
        </p:nvSpPr>
        <p:spPr/>
        <p:txBody>
          <a:bodyPr/>
          <a:lstStyle>
            <a:lvl1pPr>
              <a:defRPr/>
            </a:lvl1pPr>
          </a:lstStyle>
          <a:p>
            <a:pPr>
              <a:defRPr/>
            </a:pPr>
            <a:fld id="{F0287A07-7A02-4762-AE75-C7A88B14AA4E}" type="datetime1">
              <a:rPr lang="en-IN"/>
              <a:pPr>
                <a:defRPr/>
              </a:pPr>
              <a:t>19-02-2024</a:t>
            </a:fld>
            <a:endParaRPr lang="en-IN"/>
          </a:p>
        </p:txBody>
      </p:sp>
      <p:sp>
        <p:nvSpPr>
          <p:cNvPr id="7" name="Footer Placeholder 5">
            <a:extLst>
              <a:ext uri="{FF2B5EF4-FFF2-40B4-BE49-F238E27FC236}">
                <a16:creationId xmlns:a16="http://schemas.microsoft.com/office/drawing/2014/main" id="{0E84E672-6BC3-3DA8-50D2-7A6848601A6E}"/>
              </a:ext>
            </a:extLst>
          </p:cNvPr>
          <p:cNvSpPr>
            <a:spLocks noGrp="1"/>
          </p:cNvSpPr>
          <p:nvPr>
            <p:ph type="ftr" sz="quarter" idx="11"/>
          </p:nvPr>
        </p:nvSpPr>
        <p:spPr/>
        <p:txBody>
          <a:bodyPr/>
          <a:lstStyle>
            <a:lvl1pPr>
              <a:defRPr/>
            </a:lvl1pPr>
          </a:lstStyle>
          <a:p>
            <a:pPr>
              <a:defRPr/>
            </a:pPr>
            <a:r>
              <a:rPr lang="en-IN"/>
              <a:t>Project Presentation 2023</a:t>
            </a:r>
          </a:p>
        </p:txBody>
      </p:sp>
      <p:sp>
        <p:nvSpPr>
          <p:cNvPr id="8" name="Slide Number Placeholder 6">
            <a:extLst>
              <a:ext uri="{FF2B5EF4-FFF2-40B4-BE49-F238E27FC236}">
                <a16:creationId xmlns:a16="http://schemas.microsoft.com/office/drawing/2014/main" id="{551EC649-B353-D488-5123-E848E0C9E44E}"/>
              </a:ext>
            </a:extLst>
          </p:cNvPr>
          <p:cNvSpPr>
            <a:spLocks noGrp="1"/>
          </p:cNvSpPr>
          <p:nvPr>
            <p:ph type="sldNum" sz="quarter" idx="12"/>
          </p:nvPr>
        </p:nvSpPr>
        <p:spPr/>
        <p:txBody>
          <a:bodyPr/>
          <a:lstStyle>
            <a:lvl1pPr>
              <a:defRPr/>
            </a:lvl1pPr>
          </a:lstStyle>
          <a:p>
            <a:pPr>
              <a:defRPr/>
            </a:pPr>
            <a:fld id="{40E23AD5-42D4-49C9-B868-60DC2F31AD61}" type="slidenum">
              <a:rPr lang="en-IN" altLang="en-US"/>
              <a:pPr>
                <a:defRPr/>
              </a:pPr>
              <a:t>‹#›</a:t>
            </a:fld>
            <a:endParaRPr lang="en-IN" altLang="en-US"/>
          </a:p>
        </p:txBody>
      </p:sp>
    </p:spTree>
    <p:extLst>
      <p:ext uri="{BB962C8B-B14F-4D97-AF65-F5344CB8AC3E}">
        <p14:creationId xmlns:p14="http://schemas.microsoft.com/office/powerpoint/2010/main" val="148797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7BFA054F-2755-541F-007C-F8B203E430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43FB98B4-97B1-72EA-4E66-6C44C673469E}"/>
              </a:ext>
            </a:extLst>
          </p:cNvPr>
          <p:cNvSpPr>
            <a:spLocks noGrp="1"/>
          </p:cNvSpPr>
          <p:nvPr>
            <p:ph type="dt" sz="half" idx="10"/>
          </p:nvPr>
        </p:nvSpPr>
        <p:spPr/>
        <p:txBody>
          <a:bodyPr/>
          <a:lstStyle>
            <a:lvl1pPr>
              <a:defRPr/>
            </a:lvl1pPr>
          </a:lstStyle>
          <a:p>
            <a:pPr>
              <a:defRPr/>
            </a:pPr>
            <a:fld id="{7500EB08-DFB5-40A7-AE3A-969DFAA943AD}" type="datetime1">
              <a:rPr lang="en-IN"/>
              <a:pPr>
                <a:defRPr/>
              </a:pPr>
              <a:t>19-02-2024</a:t>
            </a:fld>
            <a:endParaRPr lang="en-IN"/>
          </a:p>
        </p:txBody>
      </p:sp>
      <p:sp>
        <p:nvSpPr>
          <p:cNvPr id="7" name="Footer Placeholder 5">
            <a:extLst>
              <a:ext uri="{FF2B5EF4-FFF2-40B4-BE49-F238E27FC236}">
                <a16:creationId xmlns:a16="http://schemas.microsoft.com/office/drawing/2014/main" id="{4CC1E83F-A821-7A03-1C43-DB438B44D3A4}"/>
              </a:ext>
            </a:extLst>
          </p:cNvPr>
          <p:cNvSpPr>
            <a:spLocks noGrp="1"/>
          </p:cNvSpPr>
          <p:nvPr>
            <p:ph type="ftr" sz="quarter" idx="11"/>
          </p:nvPr>
        </p:nvSpPr>
        <p:spPr/>
        <p:txBody>
          <a:bodyPr/>
          <a:lstStyle>
            <a:lvl1pPr>
              <a:defRPr/>
            </a:lvl1pPr>
          </a:lstStyle>
          <a:p>
            <a:pPr>
              <a:defRPr/>
            </a:pPr>
            <a:r>
              <a:rPr lang="en-IN"/>
              <a:t>Project Presentation 2023</a:t>
            </a:r>
          </a:p>
        </p:txBody>
      </p:sp>
      <p:sp>
        <p:nvSpPr>
          <p:cNvPr id="8" name="Slide Number Placeholder 6">
            <a:extLst>
              <a:ext uri="{FF2B5EF4-FFF2-40B4-BE49-F238E27FC236}">
                <a16:creationId xmlns:a16="http://schemas.microsoft.com/office/drawing/2014/main" id="{78E167B5-08F6-C1E3-1EA6-E1FFF625EC5B}"/>
              </a:ext>
            </a:extLst>
          </p:cNvPr>
          <p:cNvSpPr>
            <a:spLocks noGrp="1"/>
          </p:cNvSpPr>
          <p:nvPr>
            <p:ph type="sldNum" sz="quarter" idx="12"/>
          </p:nvPr>
        </p:nvSpPr>
        <p:spPr/>
        <p:txBody>
          <a:bodyPr/>
          <a:lstStyle>
            <a:lvl1pPr>
              <a:defRPr/>
            </a:lvl1pPr>
          </a:lstStyle>
          <a:p>
            <a:pPr>
              <a:defRPr/>
            </a:pPr>
            <a:fld id="{5B75EFD5-28E9-446A-A6BB-CFDE4C4ADFC8}" type="slidenum">
              <a:rPr lang="en-IN" altLang="en-US"/>
              <a:pPr>
                <a:defRPr/>
              </a:pPr>
              <a:t>‹#›</a:t>
            </a:fld>
            <a:endParaRPr lang="en-IN" altLang="en-US"/>
          </a:p>
        </p:txBody>
      </p:sp>
    </p:spTree>
    <p:extLst>
      <p:ext uri="{BB962C8B-B14F-4D97-AF65-F5344CB8AC3E}">
        <p14:creationId xmlns:p14="http://schemas.microsoft.com/office/powerpoint/2010/main" val="425259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775F082-C891-09FC-95DF-E7365C0B427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A8384812-8CAA-50A2-47A1-8F8B8A316F0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C8B0BF0-1C4E-8E03-8259-5674C0BD6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95074DB-2CF8-4C35-A623-3E73D923B79B}" type="datetime1">
              <a:rPr lang="en-IN"/>
              <a:pPr>
                <a:defRPr/>
              </a:pPr>
              <a:t>19-02-2024</a:t>
            </a:fld>
            <a:endParaRPr lang="en-IN"/>
          </a:p>
        </p:txBody>
      </p:sp>
      <p:sp>
        <p:nvSpPr>
          <p:cNvPr id="5" name="Footer Placeholder 4">
            <a:extLst>
              <a:ext uri="{FF2B5EF4-FFF2-40B4-BE49-F238E27FC236}">
                <a16:creationId xmlns:a16="http://schemas.microsoft.com/office/drawing/2014/main" id="{B3474B60-5171-11BB-1712-3745ED36E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8814FD46-5C69-8059-6373-DE148EC9134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FCAFA38-E4B4-4BDD-B02F-959F84D1D9D2}" type="slidenum">
              <a:rPr lang="en-IN" altLang="en-US"/>
              <a:pPr>
                <a:defRPr/>
              </a:pPr>
              <a:t>‹#›</a:t>
            </a:fld>
            <a:endParaRPr lang="en-IN" altLang="en-US"/>
          </a:p>
        </p:txBody>
      </p:sp>
      <p:pic>
        <p:nvPicPr>
          <p:cNvPr id="1031" name="Picture 7">
            <a:extLst>
              <a:ext uri="{FF2B5EF4-FFF2-40B4-BE49-F238E27FC236}">
                <a16:creationId xmlns:a16="http://schemas.microsoft.com/office/drawing/2014/main" id="{20E86D0D-7651-CFAD-E34D-6111F2E417BE}"/>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64" r:id="rId10"/>
    <p:sldLayoutId id="2147483765" r:id="rId11"/>
  </p:sldLayoutIdLst>
  <p:hf hdr="0"/>
  <p:txStyles>
    <p:titleStyle>
      <a:lvl1pPr algn="l" rtl="0" eaLnBrk="0" fontAlgn="base" hangingPunct="0">
        <a:lnSpc>
          <a:spcPct val="90000"/>
        </a:lnSpc>
        <a:spcBef>
          <a:spcPct val="0"/>
        </a:spcBef>
        <a:spcAft>
          <a:spcPct val="0"/>
        </a:spcAft>
        <a:defRPr sz="44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b="1">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b="1">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b="1">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b="1">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ED2A621-40BE-508F-CCA3-D7F9AF393640}"/>
              </a:ext>
            </a:extLst>
          </p:cNvPr>
          <p:cNvSpPr>
            <a:spLocks noGrp="1"/>
          </p:cNvSpPr>
          <p:nvPr>
            <p:ph type="ctrTitle"/>
          </p:nvPr>
        </p:nvSpPr>
        <p:spPr>
          <a:xfrm>
            <a:off x="830263" y="1557338"/>
            <a:ext cx="10155237" cy="992187"/>
          </a:xfrm>
        </p:spPr>
        <p:txBody>
          <a:bodyPr/>
          <a:lstStyle/>
          <a:p>
            <a:pPr eaLnBrk="1" hangingPunct="1"/>
            <a:r>
              <a:rPr lang="en-US" altLang="en-US">
                <a:solidFill>
                  <a:srgbClr val="00B0F0"/>
                </a:solidFill>
              </a:rPr>
              <a:t>CAMPUS CONNECT</a:t>
            </a:r>
            <a:endParaRPr lang="en-IN" altLang="en-US">
              <a:solidFill>
                <a:srgbClr val="00B0F0"/>
              </a:solidFill>
            </a:endParaRPr>
          </a:p>
        </p:txBody>
      </p:sp>
      <p:sp>
        <p:nvSpPr>
          <p:cNvPr id="3" name="Subtitle 2">
            <a:extLst>
              <a:ext uri="{FF2B5EF4-FFF2-40B4-BE49-F238E27FC236}">
                <a16:creationId xmlns:a16="http://schemas.microsoft.com/office/drawing/2014/main" id="{E3176AC5-75B8-951B-9793-190C2A919B78}"/>
              </a:ext>
            </a:extLst>
          </p:cNvPr>
          <p:cNvSpPr>
            <a:spLocks noGrp="1"/>
          </p:cNvSpPr>
          <p:nvPr>
            <p:ph type="subTitle" idx="1"/>
          </p:nvPr>
        </p:nvSpPr>
        <p:spPr>
          <a:xfrm>
            <a:off x="396875" y="3429000"/>
            <a:ext cx="5659438" cy="2066925"/>
          </a:xfrm>
        </p:spPr>
        <p:txBody>
          <a:bodyPr rtlCol="0">
            <a:normAutofit fontScale="92500" lnSpcReduction="10000"/>
          </a:bodyPr>
          <a:lstStyle/>
          <a:p>
            <a:pPr eaLnBrk="1" fontAlgn="auto" hangingPunct="1">
              <a:spcAft>
                <a:spcPts val="0"/>
              </a:spcAft>
              <a:defRPr/>
            </a:pPr>
            <a:r>
              <a:rPr lang="en-US" b="1" u="sng" dirty="0">
                <a:solidFill>
                  <a:srgbClr val="00B0F0"/>
                </a:solidFill>
              </a:rPr>
              <a:t>Presented By: </a:t>
            </a:r>
          </a:p>
          <a:p>
            <a:pPr eaLnBrk="1" fontAlgn="auto" hangingPunct="1">
              <a:spcAft>
                <a:spcPts val="0"/>
              </a:spcAft>
              <a:defRPr/>
            </a:pPr>
            <a:r>
              <a:rPr lang="en-US" dirty="0"/>
              <a:t>SHAIK KHASIM (210304124316)</a:t>
            </a:r>
          </a:p>
          <a:p>
            <a:pPr eaLnBrk="1" fontAlgn="auto" hangingPunct="1">
              <a:spcAft>
                <a:spcPts val="0"/>
              </a:spcAft>
              <a:defRPr/>
            </a:pPr>
            <a:r>
              <a:rPr lang="en-US" dirty="0"/>
              <a:t>MARREBOYINA PRABAKAR (210304124055)</a:t>
            </a:r>
          </a:p>
          <a:p>
            <a:pPr eaLnBrk="1" fontAlgn="auto" hangingPunct="1">
              <a:spcAft>
                <a:spcPts val="0"/>
              </a:spcAft>
              <a:defRPr/>
            </a:pPr>
            <a:r>
              <a:rPr lang="en-US" dirty="0"/>
              <a:t>MORAMPUDI JAGADEESH (210304124083)</a:t>
            </a:r>
          </a:p>
          <a:p>
            <a:pPr eaLnBrk="1" fontAlgn="auto" hangingPunct="1">
              <a:spcAft>
                <a:spcPts val="0"/>
              </a:spcAft>
              <a:defRPr/>
            </a:pPr>
            <a:r>
              <a:rPr lang="en-US" dirty="0"/>
              <a:t>TAMMISETTY CHAITANYA  (210304124361)</a:t>
            </a:r>
            <a:endParaRPr lang="en-IN" dirty="0"/>
          </a:p>
          <a:p>
            <a:pPr eaLnBrk="1" fontAlgn="auto" hangingPunct="1">
              <a:spcAft>
                <a:spcPts val="0"/>
              </a:spcAft>
              <a:defRPr/>
            </a:pPr>
            <a:endParaRPr lang="en-US" dirty="0"/>
          </a:p>
          <a:p>
            <a:pPr eaLnBrk="1" fontAlgn="auto" hangingPunct="1">
              <a:spcAft>
                <a:spcPts val="0"/>
              </a:spcAft>
              <a:defRPr/>
            </a:pPr>
            <a:endParaRPr lang="en-IN" dirty="0"/>
          </a:p>
          <a:p>
            <a:pPr eaLnBrk="1" fontAlgn="auto" hangingPunct="1">
              <a:spcAft>
                <a:spcPts val="0"/>
              </a:spcAft>
              <a:defRPr/>
            </a:pPr>
            <a:endParaRPr lang="en-IN" dirty="0"/>
          </a:p>
        </p:txBody>
      </p:sp>
      <p:sp>
        <p:nvSpPr>
          <p:cNvPr id="6" name="Subtitle 2">
            <a:extLst>
              <a:ext uri="{FF2B5EF4-FFF2-40B4-BE49-F238E27FC236}">
                <a16:creationId xmlns:a16="http://schemas.microsoft.com/office/drawing/2014/main" id="{6713CAD0-E709-BFEF-F1EC-5B85C69F906C}"/>
              </a:ext>
            </a:extLst>
          </p:cNvPr>
          <p:cNvSpPr txBox="1">
            <a:spLocks/>
          </p:cNvSpPr>
          <p:nvPr/>
        </p:nvSpPr>
        <p:spPr>
          <a:xfrm>
            <a:off x="6878638" y="3378200"/>
            <a:ext cx="4916487" cy="2168525"/>
          </a:xfrm>
          <a:prstGeom prst="rect">
            <a:avLst/>
          </a:prstGeom>
        </p:spPr>
        <p:txBody>
          <a:bodyPr>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lnSpc>
                <a:spcPct val="110000"/>
              </a:lnSpc>
              <a:spcAft>
                <a:spcPts val="0"/>
              </a:spcAft>
              <a:defRPr/>
            </a:pPr>
            <a:r>
              <a:rPr lang="en-US" sz="9600" b="1" u="sng" dirty="0">
                <a:solidFill>
                  <a:srgbClr val="00B0F0"/>
                </a:solidFill>
              </a:rPr>
              <a:t>Guided By:</a:t>
            </a:r>
          </a:p>
          <a:p>
            <a:pPr fontAlgn="auto">
              <a:lnSpc>
                <a:spcPct val="110000"/>
              </a:lnSpc>
              <a:spcAft>
                <a:spcPts val="0"/>
              </a:spcAft>
              <a:defRPr/>
            </a:pPr>
            <a:r>
              <a:rPr lang="en-US" sz="9600" dirty="0"/>
              <a:t>SHIVANGI GANDHI</a:t>
            </a:r>
          </a:p>
          <a:p>
            <a:pPr fontAlgn="auto">
              <a:lnSpc>
                <a:spcPct val="110000"/>
              </a:lnSpc>
              <a:spcAft>
                <a:spcPts val="0"/>
              </a:spcAft>
              <a:defRPr/>
            </a:pPr>
            <a:r>
              <a:rPr lang="en-US" sz="9600" dirty="0"/>
              <a:t>ASSISTANT PROFESSOR</a:t>
            </a:r>
          </a:p>
          <a:p>
            <a:pPr fontAlgn="auto">
              <a:lnSpc>
                <a:spcPct val="110000"/>
              </a:lnSpc>
              <a:spcAft>
                <a:spcPts val="0"/>
              </a:spcAft>
              <a:defRPr/>
            </a:pPr>
            <a:r>
              <a:rPr lang="en-US" sz="9600" dirty="0"/>
              <a:t>CSE DEPARTMENT</a:t>
            </a:r>
          </a:p>
          <a:p>
            <a:pPr fontAlgn="auto">
              <a:lnSpc>
                <a:spcPct val="110000"/>
              </a:lnSpc>
              <a:spcAft>
                <a:spcPts val="0"/>
              </a:spcAft>
              <a:defRPr/>
            </a:pPr>
            <a:r>
              <a:rPr lang="en-US" sz="9600" dirty="0"/>
              <a:t>PIET, PARUL UNIVERSITY</a:t>
            </a:r>
          </a:p>
          <a:p>
            <a:pPr fontAlgn="auto">
              <a:lnSpc>
                <a:spcPct val="110000"/>
              </a:lnSpc>
              <a:spcAft>
                <a:spcPts val="0"/>
              </a:spcAft>
              <a:defRPr/>
            </a:pPr>
            <a:r>
              <a:rPr lang="en-US" sz="9600" dirty="0"/>
              <a:t> </a:t>
            </a:r>
          </a:p>
          <a:p>
            <a:pPr fontAlgn="auto">
              <a:spcAft>
                <a:spcPts val="0"/>
              </a:spcAft>
              <a:defRPr/>
            </a:pPr>
            <a:endParaRPr lang="en-US" dirty="0"/>
          </a:p>
          <a:p>
            <a:pPr fontAlgn="auto">
              <a:spcAft>
                <a:spcPts val="0"/>
              </a:spcAft>
              <a:defRPr/>
            </a:pPr>
            <a:endParaRPr lang="en-IN" dirty="0"/>
          </a:p>
          <a:p>
            <a:pPr fontAlgn="auto">
              <a:spcAft>
                <a:spcPts val="0"/>
              </a:spcAft>
              <a:defRPr/>
            </a:pPr>
            <a:endParaRPr lang="en-IN" dirty="0"/>
          </a:p>
        </p:txBody>
      </p:sp>
      <p:sp>
        <p:nvSpPr>
          <p:cNvPr id="11269" name="TextBox 7">
            <a:extLst>
              <a:ext uri="{FF2B5EF4-FFF2-40B4-BE49-F238E27FC236}">
                <a16:creationId xmlns:a16="http://schemas.microsoft.com/office/drawing/2014/main" id="{6F448EEF-0C8F-783B-04E4-4F580BF685EC}"/>
              </a:ext>
            </a:extLst>
          </p:cNvPr>
          <p:cNvSpPr txBox="1">
            <a:spLocks noChangeArrowheads="1"/>
          </p:cNvSpPr>
          <p:nvPr/>
        </p:nvSpPr>
        <p:spPr bwMode="auto">
          <a:xfrm>
            <a:off x="3657600" y="6426200"/>
            <a:ext cx="5233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a:t>Internal Project Presentation 2024</a:t>
            </a:r>
            <a:endParaRPr lang="en-IN"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F01FB59-6610-B14E-49AD-54B4A51E03E1}"/>
              </a:ext>
            </a:extLst>
          </p:cNvPr>
          <p:cNvSpPr>
            <a:spLocks noGrp="1"/>
          </p:cNvSpPr>
          <p:nvPr>
            <p:ph type="title"/>
          </p:nvPr>
        </p:nvSpPr>
        <p:spPr>
          <a:xfrm>
            <a:off x="123825" y="-98425"/>
            <a:ext cx="10515600" cy="1325563"/>
          </a:xfrm>
        </p:spPr>
        <p:txBody>
          <a:bodyPr/>
          <a:lstStyle/>
          <a:p>
            <a:pPr eaLnBrk="1" hangingPunct="1">
              <a:defRPr/>
            </a:pPr>
            <a:br>
              <a:rPr lang="en-IN" altLang="en-US" sz="3600" dirty="0">
                <a:latin typeface="+mn-lt"/>
              </a:rPr>
            </a:br>
            <a:r>
              <a:rPr lang="en-IN" altLang="en-US" sz="3600" dirty="0">
                <a:solidFill>
                  <a:srgbClr val="00B0F0"/>
                </a:solidFill>
                <a:latin typeface="+mn-lt"/>
              </a:rPr>
              <a:t>UML Diagrams</a:t>
            </a:r>
            <a:br>
              <a:rPr lang="en-IN" altLang="en-US" sz="3600" dirty="0">
                <a:latin typeface="+mn-lt"/>
              </a:rPr>
            </a:br>
            <a:br>
              <a:rPr lang="en-IN" altLang="en-US" sz="3600" dirty="0">
                <a:latin typeface="+mn-lt"/>
              </a:rPr>
            </a:br>
            <a:r>
              <a:rPr lang="en-IN" altLang="en-US" sz="2400" dirty="0">
                <a:latin typeface="+mn-lt"/>
              </a:rPr>
              <a:t>USE CASE DIAGRAM:</a:t>
            </a:r>
            <a:endParaRPr lang="en-IN" altLang="en-US" sz="3600" dirty="0">
              <a:latin typeface="+mn-lt"/>
            </a:endParaRPr>
          </a:p>
        </p:txBody>
      </p:sp>
      <p:sp>
        <p:nvSpPr>
          <p:cNvPr id="14377" name="Date Placeholder 3">
            <a:extLst>
              <a:ext uri="{FF2B5EF4-FFF2-40B4-BE49-F238E27FC236}">
                <a16:creationId xmlns:a16="http://schemas.microsoft.com/office/drawing/2014/main" id="{6763C7EB-3FD5-2A95-3077-DCBE71E0E395}"/>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12C7AFE2-E6CD-CFD1-2250-5F2BDF88BDB1}"/>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9461" name="Slide Number Placeholder 5">
            <a:extLst>
              <a:ext uri="{FF2B5EF4-FFF2-40B4-BE49-F238E27FC236}">
                <a16:creationId xmlns:a16="http://schemas.microsoft.com/office/drawing/2014/main" id="{ACA18B10-975D-181C-1A83-5EDDC7F502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937B741-B7FC-403B-BC3D-CF5E0BD18996}" type="slidenum">
              <a:rPr lang="en-IN" altLang="en-US" sz="1200" smtClean="0"/>
              <a:pPr>
                <a:lnSpc>
                  <a:spcPct val="100000"/>
                </a:lnSpc>
                <a:spcBef>
                  <a:spcPct val="0"/>
                </a:spcBef>
                <a:buFontTx/>
                <a:buNone/>
              </a:pPr>
              <a:t>10</a:t>
            </a:fld>
            <a:endParaRPr lang="en-IN" altLang="en-US" sz="1200"/>
          </a:p>
        </p:txBody>
      </p:sp>
      <p:pic>
        <p:nvPicPr>
          <p:cNvPr id="19462" name="Content Placeholder 2">
            <a:extLst>
              <a:ext uri="{FF2B5EF4-FFF2-40B4-BE49-F238E27FC236}">
                <a16:creationId xmlns:a16="http://schemas.microsoft.com/office/drawing/2014/main" id="{2F5B0040-7ABB-D5C6-CC52-5BFD7CAD97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49600" y="969963"/>
            <a:ext cx="5054600" cy="5207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E7BD-D783-BEFA-22DB-A7D6190BA453}"/>
              </a:ext>
            </a:extLst>
          </p:cNvPr>
          <p:cNvSpPr>
            <a:spLocks noGrp="1"/>
          </p:cNvSpPr>
          <p:nvPr>
            <p:ph type="title"/>
          </p:nvPr>
        </p:nvSpPr>
        <p:spPr>
          <a:xfrm>
            <a:off x="0" y="-311150"/>
            <a:ext cx="10515600" cy="1325563"/>
          </a:xfrm>
        </p:spPr>
        <p:txBody>
          <a:bodyPr/>
          <a:lstStyle/>
          <a:p>
            <a:pPr>
              <a:defRPr/>
            </a:pPr>
            <a:r>
              <a:rPr lang="en-IN" sz="2400" dirty="0">
                <a:latin typeface="+mn-lt"/>
              </a:rPr>
              <a:t>ACTIVITY DIAGRAM:</a:t>
            </a:r>
          </a:p>
        </p:txBody>
      </p:sp>
      <p:pic>
        <p:nvPicPr>
          <p:cNvPr id="20483" name="Content Placeholder 7">
            <a:extLst>
              <a:ext uri="{FF2B5EF4-FFF2-40B4-BE49-F238E27FC236}">
                <a16:creationId xmlns:a16="http://schemas.microsoft.com/office/drawing/2014/main" id="{D55CCEE3-4EC8-F6C3-A759-0A89F651D7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771525"/>
            <a:ext cx="6877050" cy="5162550"/>
          </a:xfrm>
        </p:spPr>
      </p:pic>
      <p:sp>
        <p:nvSpPr>
          <p:cNvPr id="4" name="Date Placeholder 3">
            <a:extLst>
              <a:ext uri="{FF2B5EF4-FFF2-40B4-BE49-F238E27FC236}">
                <a16:creationId xmlns:a16="http://schemas.microsoft.com/office/drawing/2014/main" id="{B947C8CA-D425-D523-7CED-46B26ACCDE77}"/>
              </a:ext>
            </a:extLst>
          </p:cNvPr>
          <p:cNvSpPr>
            <a:spLocks noGrp="1"/>
          </p:cNvSpPr>
          <p:nvPr>
            <p:ph type="dt" sz="quarter" idx="10"/>
          </p:nvPr>
        </p:nvSpPr>
        <p:spPr/>
        <p:txBody>
          <a:bodyPr/>
          <a:lstStyle/>
          <a:p>
            <a:pPr>
              <a:defRPr/>
            </a:pPr>
            <a:fld id="{27DB6941-AA55-426F-B675-1756C5288EA3}"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CF777C23-909D-8D04-DD24-40761D7A3FE7}"/>
              </a:ext>
            </a:extLst>
          </p:cNvPr>
          <p:cNvSpPr>
            <a:spLocks noGrp="1"/>
          </p:cNvSpPr>
          <p:nvPr>
            <p:ph type="ftr" sz="quarter" idx="11"/>
          </p:nvPr>
        </p:nvSpPr>
        <p:spPr/>
        <p:txBody>
          <a:bodyPr/>
          <a:lstStyle/>
          <a:p>
            <a:pPr>
              <a:defRPr/>
            </a:pPr>
            <a:r>
              <a:rPr lang="en-US"/>
              <a:t>Project Presentation 2023</a:t>
            </a:r>
            <a:endParaRPr lang="en-IN" dirty="0"/>
          </a:p>
        </p:txBody>
      </p:sp>
      <p:sp>
        <p:nvSpPr>
          <p:cNvPr id="20486" name="Slide Number Placeholder 5">
            <a:extLst>
              <a:ext uri="{FF2B5EF4-FFF2-40B4-BE49-F238E27FC236}">
                <a16:creationId xmlns:a16="http://schemas.microsoft.com/office/drawing/2014/main" id="{275C3A98-63E7-829D-B00B-852F5F412D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EAC4723-A6A5-4CE2-9604-449369E5E6F9}" type="slidenum">
              <a:rPr lang="en-IN" altLang="en-US" sz="1200" smtClean="0"/>
              <a:pPr>
                <a:lnSpc>
                  <a:spcPct val="100000"/>
                </a:lnSpc>
                <a:spcBef>
                  <a:spcPct val="0"/>
                </a:spcBef>
                <a:buFontTx/>
                <a:buNone/>
              </a:pPr>
              <a:t>11</a:t>
            </a:fld>
            <a:endParaRPr lang="en-I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BB91-0C0F-FCCE-A2DD-FAA06B80DA9A}"/>
              </a:ext>
            </a:extLst>
          </p:cNvPr>
          <p:cNvSpPr>
            <a:spLocks noGrp="1"/>
          </p:cNvSpPr>
          <p:nvPr>
            <p:ph type="title"/>
          </p:nvPr>
        </p:nvSpPr>
        <p:spPr>
          <a:xfrm>
            <a:off x="91751" y="-161342"/>
            <a:ext cx="10515600" cy="1325563"/>
          </a:xfrm>
        </p:spPr>
        <p:txBody>
          <a:bodyPr/>
          <a:lstStyle/>
          <a:p>
            <a:r>
              <a:rPr lang="en-IN" sz="3600" dirty="0">
                <a:latin typeface="+mn-lt"/>
              </a:rPr>
              <a:t>FLOW CHART:</a:t>
            </a:r>
          </a:p>
        </p:txBody>
      </p:sp>
      <p:pic>
        <p:nvPicPr>
          <p:cNvPr id="8" name="Content Placeholder 7">
            <a:extLst>
              <a:ext uri="{FF2B5EF4-FFF2-40B4-BE49-F238E27FC236}">
                <a16:creationId xmlns:a16="http://schemas.microsoft.com/office/drawing/2014/main" id="{EC7C8774-1D4D-F3DE-7D12-C382EAB05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633" y="820738"/>
            <a:ext cx="5858371" cy="5356225"/>
          </a:xfrm>
        </p:spPr>
      </p:pic>
      <p:sp>
        <p:nvSpPr>
          <p:cNvPr id="4" name="Date Placeholder 3">
            <a:extLst>
              <a:ext uri="{FF2B5EF4-FFF2-40B4-BE49-F238E27FC236}">
                <a16:creationId xmlns:a16="http://schemas.microsoft.com/office/drawing/2014/main" id="{0D6D4D40-7278-A150-DD06-23EF3A6A932E}"/>
              </a:ext>
            </a:extLst>
          </p:cNvPr>
          <p:cNvSpPr>
            <a:spLocks noGrp="1"/>
          </p:cNvSpPr>
          <p:nvPr>
            <p:ph type="dt" sz="half" idx="10"/>
          </p:nvPr>
        </p:nvSpPr>
        <p:spPr/>
        <p:txBody>
          <a:bodyPr/>
          <a:lstStyle/>
          <a:p>
            <a:pPr>
              <a:defRPr/>
            </a:pPr>
            <a:fld id="{88A16D33-A5AF-4E97-B9DF-338879AB73B8}"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96FD12C3-2854-0CCD-E875-0A3C1422FDAD}"/>
              </a:ext>
            </a:extLst>
          </p:cNvPr>
          <p:cNvSpPr>
            <a:spLocks noGrp="1"/>
          </p:cNvSpPr>
          <p:nvPr>
            <p:ph type="ftr" sz="quarter" idx="11"/>
          </p:nvPr>
        </p:nvSpPr>
        <p:spPr/>
        <p:txBody>
          <a:bodyPr/>
          <a:lstStyle/>
          <a:p>
            <a:pPr>
              <a:defRPr/>
            </a:pPr>
            <a:r>
              <a:rPr lang="en-US"/>
              <a:t>Project Presentation 2023</a:t>
            </a:r>
            <a:endParaRPr lang="en-IN" dirty="0"/>
          </a:p>
        </p:txBody>
      </p:sp>
      <p:sp>
        <p:nvSpPr>
          <p:cNvPr id="6" name="Slide Number Placeholder 5">
            <a:extLst>
              <a:ext uri="{FF2B5EF4-FFF2-40B4-BE49-F238E27FC236}">
                <a16:creationId xmlns:a16="http://schemas.microsoft.com/office/drawing/2014/main" id="{02B53B86-FAAC-415B-C482-C2BD52CDC988}"/>
              </a:ext>
            </a:extLst>
          </p:cNvPr>
          <p:cNvSpPr>
            <a:spLocks noGrp="1"/>
          </p:cNvSpPr>
          <p:nvPr>
            <p:ph type="sldNum" sz="quarter" idx="12"/>
          </p:nvPr>
        </p:nvSpPr>
        <p:spPr/>
        <p:txBody>
          <a:bodyPr/>
          <a:lstStyle/>
          <a:p>
            <a:pPr>
              <a:defRPr/>
            </a:pPr>
            <a:fld id="{597D4B8A-498B-4CDE-8185-E85709EA6D31}" type="slidenum">
              <a:rPr lang="en-IN" altLang="en-US" smtClean="0"/>
              <a:pPr>
                <a:defRPr/>
              </a:pPr>
              <a:t>12</a:t>
            </a:fld>
            <a:endParaRPr lang="en-IN" altLang="en-US"/>
          </a:p>
        </p:txBody>
      </p:sp>
    </p:spTree>
    <p:extLst>
      <p:ext uri="{BB962C8B-B14F-4D97-AF65-F5344CB8AC3E}">
        <p14:creationId xmlns:p14="http://schemas.microsoft.com/office/powerpoint/2010/main" val="171638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422D744-0381-1B06-304C-93C74DB4B4C9}"/>
              </a:ext>
            </a:extLst>
          </p:cNvPr>
          <p:cNvSpPr>
            <a:spLocks noGrp="1"/>
          </p:cNvSpPr>
          <p:nvPr>
            <p:ph type="title"/>
          </p:nvPr>
        </p:nvSpPr>
        <p:spPr>
          <a:xfrm>
            <a:off x="0" y="-133350"/>
            <a:ext cx="10515600" cy="1325563"/>
          </a:xfrm>
        </p:spPr>
        <p:txBody>
          <a:bodyPr/>
          <a:lstStyle/>
          <a:p>
            <a:pPr eaLnBrk="1" hangingPunct="1">
              <a:defRPr/>
            </a:pPr>
            <a:r>
              <a:rPr lang="en-IN" altLang="en-US" sz="3600" dirty="0">
                <a:solidFill>
                  <a:srgbClr val="00B0F0"/>
                </a:solidFill>
                <a:latin typeface="+mn-lt"/>
              </a:rPr>
              <a:t>Advantages of the System</a:t>
            </a:r>
          </a:p>
        </p:txBody>
      </p:sp>
      <p:sp>
        <p:nvSpPr>
          <p:cNvPr id="14377" name="Date Placeholder 3">
            <a:extLst>
              <a:ext uri="{FF2B5EF4-FFF2-40B4-BE49-F238E27FC236}">
                <a16:creationId xmlns:a16="http://schemas.microsoft.com/office/drawing/2014/main" id="{79BD4872-9DAC-F60C-9704-CDEA1CF45E99}"/>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0224398A-1E48-5CD4-777A-7F7710989987}"/>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21509" name="Slide Number Placeholder 5">
            <a:extLst>
              <a:ext uri="{FF2B5EF4-FFF2-40B4-BE49-F238E27FC236}">
                <a16:creationId xmlns:a16="http://schemas.microsoft.com/office/drawing/2014/main" id="{FAC4BD64-0B5D-D13A-D1B1-5F88B5D4C6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49B01A8-AD23-4773-A4EA-317B329D48E3}" type="slidenum">
              <a:rPr lang="en-IN" altLang="en-US" sz="1200" smtClean="0"/>
              <a:pPr>
                <a:lnSpc>
                  <a:spcPct val="100000"/>
                </a:lnSpc>
                <a:spcBef>
                  <a:spcPct val="0"/>
                </a:spcBef>
                <a:buFontTx/>
                <a:buNone/>
              </a:pPr>
              <a:t>13</a:t>
            </a:fld>
            <a:endParaRPr lang="en-IN" altLang="en-US" sz="1200"/>
          </a:p>
        </p:txBody>
      </p:sp>
      <p:sp>
        <p:nvSpPr>
          <p:cNvPr id="21510" name="Content Placeholder 3">
            <a:extLst>
              <a:ext uri="{FF2B5EF4-FFF2-40B4-BE49-F238E27FC236}">
                <a16:creationId xmlns:a16="http://schemas.microsoft.com/office/drawing/2014/main" id="{C24E3970-0610-EEAA-3736-AC4BAE8B3046}"/>
              </a:ext>
            </a:extLst>
          </p:cNvPr>
          <p:cNvSpPr>
            <a:spLocks noGrp="1"/>
          </p:cNvSpPr>
          <p:nvPr>
            <p:ph idx="1"/>
          </p:nvPr>
        </p:nvSpPr>
        <p:spPr>
          <a:xfrm>
            <a:off x="187325" y="998538"/>
            <a:ext cx="11166475" cy="5178425"/>
          </a:xfrm>
        </p:spPr>
        <p:txBody>
          <a:bodyPr/>
          <a:lstStyle/>
          <a:p>
            <a:pPr marL="0" indent="0">
              <a:buFont typeface="Arial" panose="020B0604020202020204" pitchFamily="34" charset="0"/>
              <a:buNone/>
            </a:pPr>
            <a:r>
              <a:rPr lang="en-US" altLang="en-US" sz="2400" b="1"/>
              <a:t>Enhanced Communication: </a:t>
            </a:r>
            <a:r>
              <a:rPr lang="en-US" altLang="en-US" sz="2400"/>
              <a:t>Campus Connect provides a centralized platform for seamless communication among students, faculty, and staff, fostering collaboration and engagement within the campus community.</a:t>
            </a:r>
          </a:p>
          <a:p>
            <a:pPr marL="0" indent="0">
              <a:buFont typeface="Arial" panose="020B0604020202020204" pitchFamily="34" charset="0"/>
              <a:buNone/>
            </a:pPr>
            <a:endParaRPr lang="en-US" altLang="en-US" sz="2400"/>
          </a:p>
          <a:p>
            <a:pPr marL="0" indent="0">
              <a:buFont typeface="Arial" panose="020B0604020202020204" pitchFamily="34" charset="0"/>
              <a:buNone/>
            </a:pPr>
            <a:r>
              <a:rPr lang="en-US" altLang="en-US" sz="2400" b="1"/>
              <a:t>Improved Collaboration: </a:t>
            </a:r>
            <a:r>
              <a:rPr lang="en-US" altLang="en-US" sz="2400"/>
              <a:t>The application facilitates the formation of study groups and coordination of academic activities, enabling students to collaborate effectively on coursework, projects, and study sessions.</a:t>
            </a:r>
          </a:p>
          <a:p>
            <a:pPr marL="0" indent="0">
              <a:buFont typeface="Arial" panose="020B0604020202020204" pitchFamily="34" charset="0"/>
              <a:buNone/>
            </a:pPr>
            <a:endParaRPr lang="en-US" altLang="en-US" sz="2400"/>
          </a:p>
          <a:p>
            <a:pPr marL="0" indent="0">
              <a:buFont typeface="Arial" panose="020B0604020202020204" pitchFamily="34" charset="0"/>
              <a:buNone/>
            </a:pPr>
            <a:r>
              <a:rPr lang="en-US" altLang="en-US" sz="2400" b="1"/>
              <a:t>Convenient Access to Resources: </a:t>
            </a:r>
            <a:r>
              <a:rPr lang="en-US" altLang="en-US" sz="2400"/>
              <a:t>With features like event announcements and a local marketplace for textbooks, Campus Connect offers students easy access to relevant information and resources, enhancing their academic experience.</a:t>
            </a:r>
            <a:endParaRPr lang="en-I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FB36606-00B9-A783-91A0-172F6DFD451D}"/>
              </a:ext>
            </a:extLst>
          </p:cNvPr>
          <p:cNvSpPr>
            <a:spLocks noGrp="1"/>
          </p:cNvSpPr>
          <p:nvPr>
            <p:ph type="title"/>
          </p:nvPr>
        </p:nvSpPr>
        <p:spPr>
          <a:xfrm>
            <a:off x="0" y="-130175"/>
            <a:ext cx="10515600" cy="1325563"/>
          </a:xfrm>
        </p:spPr>
        <p:txBody>
          <a:bodyPr/>
          <a:lstStyle/>
          <a:p>
            <a:pPr eaLnBrk="1" hangingPunct="1">
              <a:defRPr/>
            </a:pPr>
            <a:r>
              <a:rPr lang="en-IN" altLang="en-US" sz="3600" dirty="0">
                <a:solidFill>
                  <a:srgbClr val="00B0F0"/>
                </a:solidFill>
                <a:latin typeface="+mn-lt"/>
              </a:rPr>
              <a:t>Limitations of the System</a:t>
            </a:r>
          </a:p>
        </p:txBody>
      </p:sp>
      <p:sp>
        <p:nvSpPr>
          <p:cNvPr id="14377" name="Date Placeholder 3">
            <a:extLst>
              <a:ext uri="{FF2B5EF4-FFF2-40B4-BE49-F238E27FC236}">
                <a16:creationId xmlns:a16="http://schemas.microsoft.com/office/drawing/2014/main" id="{FB621513-52EA-0966-6C59-30FFDA3B7383}"/>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BC1B8545-2D15-8F0C-5E95-088694DC4C12}"/>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22533" name="Slide Number Placeholder 5">
            <a:extLst>
              <a:ext uri="{FF2B5EF4-FFF2-40B4-BE49-F238E27FC236}">
                <a16:creationId xmlns:a16="http://schemas.microsoft.com/office/drawing/2014/main" id="{CFCF9274-9A0D-DF6B-D8F2-AE99911976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B319174-BE3B-441B-9749-0EC7361EF9B9}" type="slidenum">
              <a:rPr lang="en-IN" altLang="en-US" sz="1200" smtClean="0"/>
              <a:pPr>
                <a:lnSpc>
                  <a:spcPct val="100000"/>
                </a:lnSpc>
                <a:spcBef>
                  <a:spcPct val="0"/>
                </a:spcBef>
                <a:buFontTx/>
                <a:buNone/>
              </a:pPr>
              <a:t>14</a:t>
            </a:fld>
            <a:endParaRPr lang="en-IN" altLang="en-US" sz="1200"/>
          </a:p>
        </p:txBody>
      </p:sp>
      <p:sp>
        <p:nvSpPr>
          <p:cNvPr id="22534" name="Content Placeholder 3">
            <a:extLst>
              <a:ext uri="{FF2B5EF4-FFF2-40B4-BE49-F238E27FC236}">
                <a16:creationId xmlns:a16="http://schemas.microsoft.com/office/drawing/2014/main" id="{D9FF985D-DA7B-8FD4-CB84-D04C9978E4F0}"/>
              </a:ext>
            </a:extLst>
          </p:cNvPr>
          <p:cNvSpPr>
            <a:spLocks noGrp="1"/>
          </p:cNvSpPr>
          <p:nvPr>
            <p:ph idx="1"/>
          </p:nvPr>
        </p:nvSpPr>
        <p:spPr>
          <a:xfrm>
            <a:off x="130175" y="960438"/>
            <a:ext cx="11223625" cy="5216525"/>
          </a:xfrm>
        </p:spPr>
        <p:txBody>
          <a:bodyPr/>
          <a:lstStyle/>
          <a:p>
            <a:r>
              <a:rPr lang="en-US" altLang="en-US" sz="2000" b="1"/>
              <a:t>Digital Divide: </a:t>
            </a:r>
            <a:r>
              <a:rPr lang="en-US" altLang="en-US" sz="2000"/>
              <a:t>Not all students may have access to smartphones or reliable internet connectivity, limiting the reach and effectiveness of Campus Connect among certain demographics.</a:t>
            </a:r>
          </a:p>
          <a:p>
            <a:r>
              <a:rPr lang="en-US" altLang="en-US" sz="2000" b="1"/>
              <a:t>Technical Issues: </a:t>
            </a:r>
            <a:r>
              <a:rPr lang="en-US" altLang="en-US" sz="2000"/>
              <a:t>The reliance on technology introduces the risk of technical glitches, server downtimes, or compatibility issues with different devices and operating systems, potentially disrupting user experience.</a:t>
            </a:r>
          </a:p>
          <a:p>
            <a:r>
              <a:rPr lang="en-US" altLang="en-US" sz="2000" b="1"/>
              <a:t>Privacy Concerns: </a:t>
            </a:r>
            <a:r>
              <a:rPr lang="en-US" altLang="en-US" sz="2000"/>
              <a:t>The collection and storage of personal data within Campus Connect raise privacy concerns, necessitating robust data protection measures to safeguard sensitive information from unauthorized access or misuse.</a:t>
            </a:r>
          </a:p>
          <a:p>
            <a:r>
              <a:rPr lang="en-US" altLang="en-US" sz="2000" b="1"/>
              <a:t>Adoption Challenges: </a:t>
            </a:r>
            <a:r>
              <a:rPr lang="en-US" altLang="en-US" sz="2000"/>
              <a:t>Encouraging widespread adoption of Campus Connect among students, faculty, and staff may face resistance due to unfamiliarity with technology, reluctance to adapt to new systems, or competing preferences for communication channels.</a:t>
            </a:r>
          </a:p>
          <a:p>
            <a:r>
              <a:rPr lang="en-US" altLang="en-US" sz="2000" b="1"/>
              <a:t>Limited Functionality: </a:t>
            </a:r>
            <a:r>
              <a:rPr lang="en-US" altLang="en-US" sz="2000"/>
              <a:t>While Campus Connect offers features for communication, collaboration, and resource sharing, it may lack certain functionalities or integrations desired by users, leading to gaps in meeting specific needs or preferences.</a:t>
            </a:r>
            <a:endParaRPr lang="en-I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44E68D3-9882-6266-72E8-13E358A4E319}"/>
              </a:ext>
            </a:extLst>
          </p:cNvPr>
          <p:cNvSpPr>
            <a:spLocks noGrp="1"/>
          </p:cNvSpPr>
          <p:nvPr>
            <p:ph type="title"/>
          </p:nvPr>
        </p:nvSpPr>
        <p:spPr>
          <a:xfrm>
            <a:off x="0" y="17463"/>
            <a:ext cx="10515600" cy="1325562"/>
          </a:xfrm>
        </p:spPr>
        <p:txBody>
          <a:bodyPr/>
          <a:lstStyle/>
          <a:p>
            <a:pPr eaLnBrk="1" hangingPunct="1">
              <a:defRPr/>
            </a:pPr>
            <a:r>
              <a:rPr lang="en-IN" altLang="en-US" sz="3600" dirty="0">
                <a:solidFill>
                  <a:srgbClr val="00B0F0"/>
                </a:solidFill>
                <a:latin typeface="+mn-lt"/>
              </a:rPr>
              <a:t>Conclusion</a:t>
            </a:r>
          </a:p>
        </p:txBody>
      </p:sp>
      <p:sp>
        <p:nvSpPr>
          <p:cNvPr id="14377" name="Date Placeholder 3">
            <a:extLst>
              <a:ext uri="{FF2B5EF4-FFF2-40B4-BE49-F238E27FC236}">
                <a16:creationId xmlns:a16="http://schemas.microsoft.com/office/drawing/2014/main" id="{103325C3-26F0-4F58-2E21-76EE9185C638}"/>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5CACFDA2-50CE-B087-2E73-0E64224EAB42}"/>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23557" name="Slide Number Placeholder 5">
            <a:extLst>
              <a:ext uri="{FF2B5EF4-FFF2-40B4-BE49-F238E27FC236}">
                <a16:creationId xmlns:a16="http://schemas.microsoft.com/office/drawing/2014/main" id="{9235F141-323B-B8D2-C7D0-83CADA416D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5044D28-2938-4675-BD62-9291379A0A0C}" type="slidenum">
              <a:rPr lang="en-IN" altLang="en-US" sz="1200" smtClean="0"/>
              <a:pPr>
                <a:lnSpc>
                  <a:spcPct val="100000"/>
                </a:lnSpc>
                <a:spcBef>
                  <a:spcPct val="0"/>
                </a:spcBef>
                <a:buFontTx/>
                <a:buNone/>
              </a:pPr>
              <a:t>15</a:t>
            </a:fld>
            <a:endParaRPr lang="en-IN" altLang="en-US" sz="1200"/>
          </a:p>
        </p:txBody>
      </p:sp>
      <p:sp>
        <p:nvSpPr>
          <p:cNvPr id="23558" name="Content Placeholder 3">
            <a:extLst>
              <a:ext uri="{FF2B5EF4-FFF2-40B4-BE49-F238E27FC236}">
                <a16:creationId xmlns:a16="http://schemas.microsoft.com/office/drawing/2014/main" id="{31886726-2CAB-29B6-A8ED-62B507FDCAE4}"/>
              </a:ext>
            </a:extLst>
          </p:cNvPr>
          <p:cNvSpPr>
            <a:spLocks noGrp="1"/>
          </p:cNvSpPr>
          <p:nvPr>
            <p:ph idx="1"/>
          </p:nvPr>
        </p:nvSpPr>
        <p:spPr>
          <a:xfrm>
            <a:off x="187325" y="1222375"/>
            <a:ext cx="11166475" cy="4954588"/>
          </a:xfrm>
        </p:spPr>
        <p:txBody>
          <a:bodyPr/>
          <a:lstStyle/>
          <a:p>
            <a:r>
              <a:rPr lang="en-US" altLang="en-US" sz="2400"/>
              <a:t>In conclusion, Campus Connect represents a significant advancement in enhancing communication and collaboration within university and college campuses. By providing a centralized platform for students, faculty, and staff to stay informed about events, form study groups, and engage in textbook transactions, the system fosters a vibrant and connected campus community. Despite potential limitations such as technical challenges and privacy concerns, the benefits of improved communication, collaboration, and resource accessibility outweigh the drawbacks. With continued development and refinement, Campus Connect holds the potential to revolutionize the campus experience, contributing to enhanced academic success and student engagement.</a:t>
            </a:r>
            <a:endParaRPr lang="en-I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9FFB49F-67E0-15A7-69BA-7ED4934E5A92}"/>
              </a:ext>
            </a:extLst>
          </p:cNvPr>
          <p:cNvSpPr>
            <a:spLocks noGrp="1"/>
          </p:cNvSpPr>
          <p:nvPr>
            <p:ph type="title"/>
          </p:nvPr>
        </p:nvSpPr>
        <p:spPr>
          <a:xfrm>
            <a:off x="0" y="0"/>
            <a:ext cx="10515600" cy="1325563"/>
          </a:xfrm>
        </p:spPr>
        <p:txBody>
          <a:bodyPr/>
          <a:lstStyle/>
          <a:p>
            <a:pPr>
              <a:defRPr/>
            </a:pPr>
            <a:r>
              <a:rPr lang="en-IN" altLang="en-US" sz="3600" dirty="0">
                <a:latin typeface="+mn-lt"/>
              </a:rPr>
              <a:t>   </a:t>
            </a:r>
            <a:r>
              <a:rPr lang="en-IN" altLang="en-US" sz="3600" dirty="0">
                <a:solidFill>
                  <a:srgbClr val="00B0F0"/>
                </a:solidFill>
                <a:latin typeface="+mn-lt"/>
              </a:rPr>
              <a:t>Future Work</a:t>
            </a:r>
          </a:p>
        </p:txBody>
      </p:sp>
      <p:sp>
        <p:nvSpPr>
          <p:cNvPr id="24579" name="Content Placeholder 2">
            <a:extLst>
              <a:ext uri="{FF2B5EF4-FFF2-40B4-BE49-F238E27FC236}">
                <a16:creationId xmlns:a16="http://schemas.microsoft.com/office/drawing/2014/main" id="{59FCE247-153F-E5EE-F877-689DA6BC8B41}"/>
              </a:ext>
            </a:extLst>
          </p:cNvPr>
          <p:cNvSpPr>
            <a:spLocks noGrp="1"/>
          </p:cNvSpPr>
          <p:nvPr>
            <p:ph idx="1"/>
          </p:nvPr>
        </p:nvSpPr>
        <p:spPr>
          <a:xfrm>
            <a:off x="195263" y="1109663"/>
            <a:ext cx="11158537" cy="5067300"/>
          </a:xfrm>
        </p:spPr>
        <p:txBody>
          <a:bodyPr/>
          <a:lstStyle/>
          <a:p>
            <a:r>
              <a:rPr lang="en-US" altLang="en-US" sz="2400"/>
              <a:t>Developing Frontend </a:t>
            </a:r>
          </a:p>
          <a:p>
            <a:r>
              <a:rPr lang="en-US" altLang="en-US" sz="2400"/>
              <a:t>Model Development</a:t>
            </a:r>
          </a:p>
          <a:p>
            <a:r>
              <a:rPr lang="en-US" altLang="en-US" sz="2400"/>
              <a:t>Backend Integration With The Model</a:t>
            </a:r>
          </a:p>
          <a:p>
            <a:r>
              <a:rPr lang="en-US" altLang="en-US" sz="2400"/>
              <a:t>Database Integration Frontend And Backend</a:t>
            </a:r>
          </a:p>
          <a:p>
            <a:r>
              <a:rPr lang="en-US" altLang="en-US" sz="2400"/>
              <a:t>Model Testing</a:t>
            </a:r>
          </a:p>
          <a:p>
            <a:r>
              <a:rPr lang="en-US" altLang="en-US" sz="2400"/>
              <a:t>Presenting  The Project</a:t>
            </a:r>
            <a:endParaRPr lang="en-IN" altLang="en-US" sz="2400"/>
          </a:p>
          <a:p>
            <a:endParaRPr lang="en-IN" altLang="en-US"/>
          </a:p>
        </p:txBody>
      </p:sp>
      <p:sp>
        <p:nvSpPr>
          <p:cNvPr id="4" name="Date Placeholder 3">
            <a:extLst>
              <a:ext uri="{FF2B5EF4-FFF2-40B4-BE49-F238E27FC236}">
                <a16:creationId xmlns:a16="http://schemas.microsoft.com/office/drawing/2014/main" id="{C7C1F961-AF47-EF53-D0D6-8D315C3286C0}"/>
              </a:ext>
            </a:extLst>
          </p:cNvPr>
          <p:cNvSpPr>
            <a:spLocks noGrp="1"/>
          </p:cNvSpPr>
          <p:nvPr>
            <p:ph type="dt" sz="quarter" idx="10"/>
          </p:nvPr>
        </p:nvSpPr>
        <p:spPr/>
        <p:txBody>
          <a:bodyPr/>
          <a:lstStyle/>
          <a:p>
            <a:pPr>
              <a:defRPr/>
            </a:pPr>
            <a:fld id="{6268182A-2B5F-40DF-B2C2-42C29D62A2D6}"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3FCF71C4-A626-BF40-F3BF-F42F354E7D76}"/>
              </a:ext>
            </a:extLst>
          </p:cNvPr>
          <p:cNvSpPr>
            <a:spLocks noGrp="1"/>
          </p:cNvSpPr>
          <p:nvPr>
            <p:ph type="ftr" sz="quarter" idx="11"/>
          </p:nvPr>
        </p:nvSpPr>
        <p:spPr/>
        <p:txBody>
          <a:bodyPr/>
          <a:lstStyle/>
          <a:p>
            <a:pPr>
              <a:defRPr/>
            </a:pPr>
            <a:r>
              <a:rPr lang="en-US"/>
              <a:t>Project Presentation 2023</a:t>
            </a:r>
            <a:endParaRPr lang="en-IN" dirty="0"/>
          </a:p>
        </p:txBody>
      </p:sp>
      <p:sp>
        <p:nvSpPr>
          <p:cNvPr id="24582" name="Slide Number Placeholder 5">
            <a:extLst>
              <a:ext uri="{FF2B5EF4-FFF2-40B4-BE49-F238E27FC236}">
                <a16:creationId xmlns:a16="http://schemas.microsoft.com/office/drawing/2014/main" id="{360034F7-579B-5FCE-66CF-8D72BD3E5E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3076F42-C913-4938-B64F-4B0C477A459F}" type="slidenum">
              <a:rPr lang="en-IN" altLang="en-US" sz="1200" smtClean="0"/>
              <a:pPr>
                <a:lnSpc>
                  <a:spcPct val="100000"/>
                </a:lnSpc>
                <a:spcBef>
                  <a:spcPct val="0"/>
                </a:spcBef>
                <a:buFontTx/>
                <a:buNone/>
              </a:pPr>
              <a:t>16</a:t>
            </a:fld>
            <a:endParaRPr lang="en-IN"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FED0F67-4075-798A-9124-F66893314FC7}"/>
              </a:ext>
            </a:extLst>
          </p:cNvPr>
          <p:cNvSpPr>
            <a:spLocks noGrp="1"/>
          </p:cNvSpPr>
          <p:nvPr>
            <p:ph type="title"/>
          </p:nvPr>
        </p:nvSpPr>
        <p:spPr>
          <a:xfrm>
            <a:off x="0" y="-317403"/>
            <a:ext cx="10515600" cy="1325563"/>
          </a:xfrm>
        </p:spPr>
        <p:txBody>
          <a:bodyPr/>
          <a:lstStyle/>
          <a:p>
            <a:pPr>
              <a:defRPr/>
            </a:pPr>
            <a:r>
              <a:rPr lang="en-IN" altLang="en-US" sz="3600" dirty="0">
                <a:solidFill>
                  <a:srgbClr val="00B0F0"/>
                </a:solidFill>
                <a:latin typeface="+mn-lt"/>
              </a:rPr>
              <a:t>References:</a:t>
            </a:r>
          </a:p>
        </p:txBody>
      </p:sp>
      <p:sp>
        <p:nvSpPr>
          <p:cNvPr id="4" name="Date Placeholder 3">
            <a:extLst>
              <a:ext uri="{FF2B5EF4-FFF2-40B4-BE49-F238E27FC236}">
                <a16:creationId xmlns:a16="http://schemas.microsoft.com/office/drawing/2014/main" id="{8D4F0ACA-AC0E-E966-FDA8-D37071424E5E}"/>
              </a:ext>
            </a:extLst>
          </p:cNvPr>
          <p:cNvSpPr>
            <a:spLocks noGrp="1"/>
          </p:cNvSpPr>
          <p:nvPr>
            <p:ph type="dt" sz="quarter" idx="10"/>
          </p:nvPr>
        </p:nvSpPr>
        <p:spPr/>
        <p:txBody>
          <a:bodyPr/>
          <a:lstStyle/>
          <a:p>
            <a:pPr>
              <a:defRPr/>
            </a:pPr>
            <a:fld id="{6268182A-2B5F-40DF-B2C2-42C29D62A2D6}"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DE83E4D8-1FD6-6BCC-8773-8922559EFDEA}"/>
              </a:ext>
            </a:extLst>
          </p:cNvPr>
          <p:cNvSpPr>
            <a:spLocks noGrp="1"/>
          </p:cNvSpPr>
          <p:nvPr>
            <p:ph type="ftr" sz="quarter" idx="11"/>
          </p:nvPr>
        </p:nvSpPr>
        <p:spPr/>
        <p:txBody>
          <a:bodyPr/>
          <a:lstStyle/>
          <a:p>
            <a:pPr>
              <a:defRPr/>
            </a:pPr>
            <a:r>
              <a:rPr lang="en-US"/>
              <a:t>Project Presentation 2023</a:t>
            </a:r>
            <a:endParaRPr lang="en-IN" dirty="0"/>
          </a:p>
        </p:txBody>
      </p:sp>
      <p:sp>
        <p:nvSpPr>
          <p:cNvPr id="25605" name="Slide Number Placeholder 5">
            <a:extLst>
              <a:ext uri="{FF2B5EF4-FFF2-40B4-BE49-F238E27FC236}">
                <a16:creationId xmlns:a16="http://schemas.microsoft.com/office/drawing/2014/main" id="{AB958719-28D4-658D-F97F-16023D8282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1A76A7F-6C6C-493D-B59C-94A05B4ECDEA}" type="slidenum">
              <a:rPr lang="en-IN" altLang="en-US" sz="1200" smtClean="0"/>
              <a:pPr>
                <a:lnSpc>
                  <a:spcPct val="100000"/>
                </a:lnSpc>
                <a:spcBef>
                  <a:spcPct val="0"/>
                </a:spcBef>
                <a:buFontTx/>
                <a:buNone/>
              </a:pPr>
              <a:t>17</a:t>
            </a:fld>
            <a:endParaRPr lang="en-IN" altLang="en-US" sz="1200"/>
          </a:p>
        </p:txBody>
      </p:sp>
      <p:sp>
        <p:nvSpPr>
          <p:cNvPr id="25606" name="Content Placeholder 5">
            <a:extLst>
              <a:ext uri="{FF2B5EF4-FFF2-40B4-BE49-F238E27FC236}">
                <a16:creationId xmlns:a16="http://schemas.microsoft.com/office/drawing/2014/main" id="{306637F1-54CE-93D2-8D06-0EF0516AA6F9}"/>
              </a:ext>
            </a:extLst>
          </p:cNvPr>
          <p:cNvSpPr>
            <a:spLocks noGrp="1"/>
          </p:cNvSpPr>
          <p:nvPr>
            <p:ph idx="1"/>
          </p:nvPr>
        </p:nvSpPr>
        <p:spPr>
          <a:xfrm>
            <a:off x="0" y="718458"/>
            <a:ext cx="11353800" cy="5458506"/>
          </a:xfrm>
        </p:spPr>
        <p:txBody>
          <a:bodyPr/>
          <a:lstStyle/>
          <a:p>
            <a:r>
              <a:rPr lang="en-IN" altLang="en-US" sz="2400" dirty="0"/>
              <a:t>Reference 1-</a:t>
            </a:r>
            <a:r>
              <a:rPr lang="en-US" altLang="en-US" sz="2400" dirty="0"/>
              <a:t>The Nature of School-University Partnerships </a:t>
            </a:r>
          </a:p>
          <a:p>
            <a:pPr marL="0" indent="0">
              <a:buNone/>
            </a:pPr>
            <a:r>
              <a:rPr lang="en-US" altLang="en-US" sz="2400" dirty="0">
                <a:solidFill>
                  <a:srgbClr val="00B0F0"/>
                </a:solidFill>
              </a:rPr>
              <a:t>Link: https://link.springer.com/chapter/10.1007/978-981-99-8838-9_2 </a:t>
            </a:r>
          </a:p>
          <a:p>
            <a:r>
              <a:rPr lang="en-US" altLang="en-US" sz="2400" dirty="0"/>
              <a:t>Reference 2-Connectedness within the Statistics Classroom </a:t>
            </a:r>
          </a:p>
          <a:p>
            <a:pPr marL="0" indent="0">
              <a:buNone/>
            </a:pPr>
            <a:r>
              <a:rPr lang="en-US" altLang="en-US" sz="2400" dirty="0">
                <a:solidFill>
                  <a:srgbClr val="00B0F0"/>
                </a:solidFill>
              </a:rPr>
              <a:t>Link: https://journals.sagepub.com/doi/abs/10.1177/00986283211070843</a:t>
            </a:r>
            <a:endParaRPr lang="en-IN" altLang="en-US" sz="2400" dirty="0">
              <a:solidFill>
                <a:srgbClr val="00B0F0"/>
              </a:solidFill>
            </a:endParaRPr>
          </a:p>
          <a:p>
            <a:r>
              <a:rPr lang="en-IN" altLang="en-US" sz="2400" dirty="0"/>
              <a:t>Reference 3-</a:t>
            </a:r>
            <a:r>
              <a:rPr lang="en-US" altLang="en-US" sz="2400" dirty="0"/>
              <a:t> The Making of Smart Campus</a:t>
            </a:r>
          </a:p>
          <a:p>
            <a:pPr marL="0" indent="0">
              <a:buNone/>
            </a:pPr>
            <a:r>
              <a:rPr lang="en-US" altLang="en-US" sz="2400" dirty="0">
                <a:solidFill>
                  <a:srgbClr val="00B0F0"/>
                </a:solidFill>
              </a:rPr>
              <a:t>Link: https://www.mdpi.com/2219844</a:t>
            </a:r>
            <a:endParaRPr lang="en-IN" altLang="en-US" sz="2400" dirty="0">
              <a:solidFill>
                <a:srgbClr val="00B0F0"/>
              </a:solidFill>
            </a:endParaRPr>
          </a:p>
          <a:p>
            <a:r>
              <a:rPr lang="en-IN" altLang="en-US" sz="2400" dirty="0"/>
              <a:t>Reference 4-</a:t>
            </a:r>
            <a:r>
              <a:rPr lang="en-US" altLang="en-US" sz="2400" dirty="0"/>
              <a:t>Development of the information system for navigation in modern university campus</a:t>
            </a:r>
          </a:p>
          <a:p>
            <a:pPr marL="0" indent="0">
              <a:buNone/>
            </a:pPr>
            <a:r>
              <a:rPr lang="en-US" altLang="en-US" sz="2400" dirty="0">
                <a:solidFill>
                  <a:srgbClr val="00B0F0"/>
                </a:solidFill>
              </a:rPr>
              <a:t>Link: https://acnsci.org/journal/index.php/cte/article/view/566</a:t>
            </a:r>
          </a:p>
          <a:p>
            <a:r>
              <a:rPr lang="en-US" altLang="en-US" sz="2400" dirty="0"/>
              <a:t>Reference 5-Design and Implementation of Campus Connect</a:t>
            </a:r>
          </a:p>
          <a:p>
            <a:pPr marL="0" indent="0">
              <a:buNone/>
            </a:pPr>
            <a:r>
              <a:rPr lang="en-US" altLang="en-US" sz="2400" dirty="0">
                <a:solidFill>
                  <a:srgbClr val="00B0F0"/>
                </a:solidFill>
              </a:rPr>
              <a:t>Link: https:https://www.researchgate.net/profile/Sulakshana-Mane-4/publication/374631697_IJSRDV4I11043/links/6527c952bc063850eab9020f/IJSRDV4I11043.pdf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FFCB-5386-489F-E97B-1C585E7ED703}"/>
              </a:ext>
            </a:extLst>
          </p:cNvPr>
          <p:cNvSpPr>
            <a:spLocks noGrp="1"/>
          </p:cNvSpPr>
          <p:nvPr>
            <p:ph type="title"/>
          </p:nvPr>
        </p:nvSpPr>
        <p:spPr>
          <a:xfrm>
            <a:off x="0" y="-354969"/>
            <a:ext cx="10515600" cy="1325563"/>
          </a:xfrm>
        </p:spPr>
        <p:txBody>
          <a:bodyPr/>
          <a:lstStyle/>
          <a:p>
            <a:r>
              <a:rPr lang="en-IN" sz="3600" dirty="0">
                <a:solidFill>
                  <a:srgbClr val="00B0F0"/>
                </a:solidFill>
                <a:latin typeface="+mn-lt"/>
              </a:rPr>
              <a:t>References:</a:t>
            </a:r>
          </a:p>
        </p:txBody>
      </p:sp>
      <p:sp>
        <p:nvSpPr>
          <p:cNvPr id="3" name="Content Placeholder 2">
            <a:extLst>
              <a:ext uri="{FF2B5EF4-FFF2-40B4-BE49-F238E27FC236}">
                <a16:creationId xmlns:a16="http://schemas.microsoft.com/office/drawing/2014/main" id="{A507B616-7C40-D4DF-6A19-9916915BFF6A}"/>
              </a:ext>
            </a:extLst>
          </p:cNvPr>
          <p:cNvSpPr>
            <a:spLocks noGrp="1"/>
          </p:cNvSpPr>
          <p:nvPr>
            <p:ph idx="1"/>
          </p:nvPr>
        </p:nvSpPr>
        <p:spPr>
          <a:xfrm>
            <a:off x="0" y="858416"/>
            <a:ext cx="11353800" cy="5318547"/>
          </a:xfrm>
        </p:spPr>
        <p:txBody>
          <a:bodyPr/>
          <a:lstStyle/>
          <a:p>
            <a:r>
              <a:rPr lang="en-US" altLang="en-US" sz="2400" dirty="0"/>
              <a:t>Reference 6-University of Central Florida's Campus Connections Program</a:t>
            </a:r>
          </a:p>
          <a:p>
            <a:pPr marL="0" indent="0">
              <a:buNone/>
            </a:pPr>
            <a:r>
              <a:rPr lang="en-US" altLang="en-US" sz="2400" dirty="0">
                <a:solidFill>
                  <a:srgbClr val="00B0F0"/>
                </a:solidFill>
              </a:rPr>
              <a:t>Link: https://doi.org/10.1108/00907321211254652</a:t>
            </a:r>
          </a:p>
          <a:p>
            <a:r>
              <a:rPr lang="en-US" altLang="en-US" sz="2400" dirty="0"/>
              <a:t>Reference 7-Smart campus tools 2.0 exploring the use of real-time space use measurement at universities and organizations</a:t>
            </a:r>
          </a:p>
          <a:p>
            <a:pPr marL="0" indent="0">
              <a:buNone/>
            </a:pPr>
            <a:r>
              <a:rPr lang="en-US" altLang="en-US" sz="2400" dirty="0">
                <a:solidFill>
                  <a:srgbClr val="00B0F0"/>
                </a:solidFill>
              </a:rPr>
              <a:t>Link: https://doi.org/10.1108/F-11-2018-0136</a:t>
            </a:r>
          </a:p>
          <a:p>
            <a:r>
              <a:rPr lang="en-US" altLang="en-US" sz="2400" dirty="0"/>
              <a:t>Reference 8-Reaching out: connecting students to their personal librarian</a:t>
            </a:r>
          </a:p>
          <a:p>
            <a:pPr marL="0" indent="0">
              <a:buNone/>
            </a:pPr>
            <a:r>
              <a:rPr lang="en-US" altLang="en-US" sz="2400" dirty="0">
                <a:solidFill>
                  <a:srgbClr val="00B0F0"/>
                </a:solidFill>
              </a:rPr>
              <a:t>Link: https://doi.org/10.1108/00907321211254661</a:t>
            </a:r>
          </a:p>
          <a:p>
            <a:r>
              <a:rPr lang="en-US" altLang="en-US" sz="2400" dirty="0"/>
              <a:t>Reference 9-Virtual Campus Connection For E-learning</a:t>
            </a:r>
          </a:p>
          <a:p>
            <a:pPr marL="0" indent="0">
              <a:buNone/>
            </a:pPr>
            <a:r>
              <a:rPr lang="en-US" altLang="en-US" sz="2400" dirty="0">
                <a:solidFill>
                  <a:srgbClr val="00B0F0"/>
                </a:solidFill>
              </a:rPr>
              <a:t>Link: https://www.neliti.com/publications/428669/virtual-campus-connection-for-e-learning </a:t>
            </a:r>
          </a:p>
          <a:p>
            <a:r>
              <a:rPr lang="en-US" altLang="en-US" sz="2400" dirty="0"/>
              <a:t>Advance Education Through Metaverse</a:t>
            </a:r>
          </a:p>
          <a:p>
            <a:pPr marL="0" indent="0">
              <a:buNone/>
            </a:pPr>
            <a:r>
              <a:rPr lang="en-US" altLang="en-US" sz="2400" dirty="0">
                <a:solidFill>
                  <a:srgbClr val="00B0F0"/>
                </a:solidFill>
              </a:rPr>
              <a:t>Link: https://ieeexplore.ieee.org/abstract/document/10415252</a:t>
            </a:r>
          </a:p>
          <a:p>
            <a:pPr marL="0" indent="0">
              <a:buNone/>
            </a:pPr>
            <a:r>
              <a:rPr lang="en-US" altLang="en-US" sz="2400" dirty="0"/>
              <a:t> </a:t>
            </a:r>
          </a:p>
          <a:p>
            <a:pPr marL="0" indent="0">
              <a:buNone/>
            </a:pPr>
            <a:endParaRPr lang="en-US" altLang="en-US" sz="2400" dirty="0"/>
          </a:p>
          <a:p>
            <a:pPr marL="0" indent="0">
              <a:buNone/>
            </a:pPr>
            <a:endParaRPr lang="en-US" altLang="en-US" sz="2400" dirty="0"/>
          </a:p>
          <a:p>
            <a:pPr marL="0" indent="0">
              <a:buNone/>
            </a:pPr>
            <a:endParaRPr lang="en-US" altLang="en-US"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4" name="Date Placeholder 3">
            <a:extLst>
              <a:ext uri="{FF2B5EF4-FFF2-40B4-BE49-F238E27FC236}">
                <a16:creationId xmlns:a16="http://schemas.microsoft.com/office/drawing/2014/main" id="{94FCD61F-7269-3EC4-4472-573AE6750563}"/>
              </a:ext>
            </a:extLst>
          </p:cNvPr>
          <p:cNvSpPr>
            <a:spLocks noGrp="1"/>
          </p:cNvSpPr>
          <p:nvPr>
            <p:ph type="dt" sz="half" idx="10"/>
          </p:nvPr>
        </p:nvSpPr>
        <p:spPr/>
        <p:txBody>
          <a:bodyPr/>
          <a:lstStyle/>
          <a:p>
            <a:pPr>
              <a:defRPr/>
            </a:pPr>
            <a:fld id="{88A16D33-A5AF-4E97-B9DF-338879AB73B8}"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064DA4E9-AD37-09F0-C46D-918ECA27C02C}"/>
              </a:ext>
            </a:extLst>
          </p:cNvPr>
          <p:cNvSpPr>
            <a:spLocks noGrp="1"/>
          </p:cNvSpPr>
          <p:nvPr>
            <p:ph type="ftr" sz="quarter" idx="11"/>
          </p:nvPr>
        </p:nvSpPr>
        <p:spPr/>
        <p:txBody>
          <a:bodyPr/>
          <a:lstStyle/>
          <a:p>
            <a:pPr>
              <a:defRPr/>
            </a:pPr>
            <a:r>
              <a:rPr lang="en-US"/>
              <a:t>Project Presentation 2023</a:t>
            </a:r>
            <a:endParaRPr lang="en-IN" dirty="0"/>
          </a:p>
        </p:txBody>
      </p:sp>
      <p:sp>
        <p:nvSpPr>
          <p:cNvPr id="6" name="Slide Number Placeholder 5">
            <a:extLst>
              <a:ext uri="{FF2B5EF4-FFF2-40B4-BE49-F238E27FC236}">
                <a16:creationId xmlns:a16="http://schemas.microsoft.com/office/drawing/2014/main" id="{668FEDD7-FD09-F60A-D6C6-554D92300DB7}"/>
              </a:ext>
            </a:extLst>
          </p:cNvPr>
          <p:cNvSpPr>
            <a:spLocks noGrp="1"/>
          </p:cNvSpPr>
          <p:nvPr>
            <p:ph type="sldNum" sz="quarter" idx="12"/>
          </p:nvPr>
        </p:nvSpPr>
        <p:spPr/>
        <p:txBody>
          <a:bodyPr/>
          <a:lstStyle/>
          <a:p>
            <a:pPr>
              <a:defRPr/>
            </a:pPr>
            <a:fld id="{597D4B8A-498B-4CDE-8185-E85709EA6D31}" type="slidenum">
              <a:rPr lang="en-IN" altLang="en-US" smtClean="0"/>
              <a:pPr>
                <a:defRPr/>
              </a:pPr>
              <a:t>18</a:t>
            </a:fld>
            <a:endParaRPr lang="en-IN" altLang="en-US"/>
          </a:p>
        </p:txBody>
      </p:sp>
    </p:spTree>
    <p:extLst>
      <p:ext uri="{BB962C8B-B14F-4D97-AF65-F5344CB8AC3E}">
        <p14:creationId xmlns:p14="http://schemas.microsoft.com/office/powerpoint/2010/main" val="8912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C50D-AA1F-C66B-F2B6-749CE47B3BCB}"/>
              </a:ext>
            </a:extLst>
          </p:cNvPr>
          <p:cNvSpPr>
            <a:spLocks noGrp="1"/>
          </p:cNvSpPr>
          <p:nvPr>
            <p:ph type="title"/>
          </p:nvPr>
        </p:nvSpPr>
        <p:spPr>
          <a:xfrm>
            <a:off x="73091" y="-252413"/>
            <a:ext cx="10515600" cy="1325563"/>
          </a:xfrm>
        </p:spPr>
        <p:txBody>
          <a:bodyPr/>
          <a:lstStyle/>
          <a:p>
            <a:r>
              <a:rPr lang="en-IN" sz="3600" dirty="0">
                <a:solidFill>
                  <a:srgbClr val="00B0F0"/>
                </a:solidFill>
                <a:latin typeface="+mn-lt"/>
              </a:rPr>
              <a:t>References:</a:t>
            </a:r>
          </a:p>
        </p:txBody>
      </p:sp>
      <p:sp>
        <p:nvSpPr>
          <p:cNvPr id="3" name="Content Placeholder 2">
            <a:extLst>
              <a:ext uri="{FF2B5EF4-FFF2-40B4-BE49-F238E27FC236}">
                <a16:creationId xmlns:a16="http://schemas.microsoft.com/office/drawing/2014/main" id="{D77B51C7-948C-3DEB-ED79-91A548E61EE9}"/>
              </a:ext>
            </a:extLst>
          </p:cNvPr>
          <p:cNvSpPr>
            <a:spLocks noGrp="1"/>
          </p:cNvSpPr>
          <p:nvPr>
            <p:ph idx="1"/>
          </p:nvPr>
        </p:nvSpPr>
        <p:spPr>
          <a:xfrm>
            <a:off x="73091" y="830424"/>
            <a:ext cx="11972729" cy="5346539"/>
          </a:xfrm>
        </p:spPr>
        <p:txBody>
          <a:bodyPr/>
          <a:lstStyle/>
          <a:p>
            <a:r>
              <a:rPr lang="en-IN" sz="2400" dirty="0"/>
              <a:t>Reference 11- </a:t>
            </a:r>
            <a:r>
              <a:rPr lang="en-US" sz="2400" dirty="0"/>
              <a:t>Artificial Intelligence (AI) Student Assistants in the Classroom: Designing Chatbots to Support Student Success</a:t>
            </a:r>
          </a:p>
          <a:p>
            <a:pPr marL="0" indent="0">
              <a:buNone/>
            </a:pPr>
            <a:r>
              <a:rPr lang="en-US" sz="2400" dirty="0">
                <a:solidFill>
                  <a:srgbClr val="00B0F0"/>
                </a:solidFill>
              </a:rPr>
              <a:t>Link: https://link.springer.com/article/10.1007/s10796-022-10291-4</a:t>
            </a:r>
          </a:p>
          <a:p>
            <a:r>
              <a:rPr lang="en-US" sz="2400" dirty="0"/>
              <a:t>Reference 13- Internet of </a:t>
            </a:r>
            <a:r>
              <a:rPr lang="en-US" sz="2400" dirty="0" err="1"/>
              <a:t>behavoiur</a:t>
            </a:r>
            <a:endParaRPr lang="en-US" sz="2400" dirty="0"/>
          </a:p>
          <a:p>
            <a:pPr marL="0" indent="0">
              <a:buNone/>
            </a:pPr>
            <a:r>
              <a:rPr lang="en-US" sz="2400" dirty="0">
                <a:solidFill>
                  <a:srgbClr val="00B0F0"/>
                </a:solidFill>
              </a:rPr>
              <a:t>Link: https://doi.org/10.1109/JIOT.2023.3247594</a:t>
            </a:r>
          </a:p>
          <a:p>
            <a:r>
              <a:rPr lang="en-US" sz="2400" dirty="0"/>
              <a:t>Reference 14- Application of IOT</a:t>
            </a:r>
          </a:p>
          <a:p>
            <a:pPr marL="0" indent="0">
              <a:buNone/>
            </a:pPr>
            <a:r>
              <a:rPr lang="en-US" sz="2400" dirty="0">
                <a:solidFill>
                  <a:srgbClr val="00B0F0"/>
                </a:solidFill>
              </a:rPr>
              <a:t>Link: https://ieeexplore.ieee.org/abstract/document/9091187 </a:t>
            </a:r>
          </a:p>
          <a:p>
            <a:r>
              <a:rPr lang="en-US" sz="2400" dirty="0"/>
              <a:t>Reference 15- Connecting across campus</a:t>
            </a:r>
          </a:p>
          <a:p>
            <a:pPr marL="0" indent="0">
              <a:buNone/>
            </a:pPr>
            <a:r>
              <a:rPr lang="en-US" sz="2400" dirty="0">
                <a:solidFill>
                  <a:srgbClr val="00B0F0"/>
                </a:solidFill>
              </a:rPr>
              <a:t>Link: https://dl.acm.org/doi/abs/10.1145/1734263.1734280</a:t>
            </a:r>
          </a:p>
          <a:p>
            <a:r>
              <a:rPr lang="en-US" sz="2400" dirty="0"/>
              <a:t>Reference 16-CampusConnect</a:t>
            </a:r>
          </a:p>
          <a:p>
            <a:pPr marL="0" indent="0">
              <a:buNone/>
            </a:pPr>
            <a:r>
              <a:rPr lang="en-US" sz="2400" dirty="0">
                <a:solidFill>
                  <a:srgbClr val="00B0F0"/>
                </a:solidFill>
              </a:rPr>
              <a:t>Link:10.1109/EDUCON.2014.6826080</a:t>
            </a:r>
          </a:p>
          <a:p>
            <a:pPr marL="0" indent="0">
              <a:buNone/>
            </a:pPr>
            <a:endParaRPr lang="en-US" sz="2400" dirty="0"/>
          </a:p>
          <a:p>
            <a:endParaRPr lang="en-IN" dirty="0"/>
          </a:p>
        </p:txBody>
      </p:sp>
      <p:sp>
        <p:nvSpPr>
          <p:cNvPr id="4" name="Date Placeholder 3">
            <a:extLst>
              <a:ext uri="{FF2B5EF4-FFF2-40B4-BE49-F238E27FC236}">
                <a16:creationId xmlns:a16="http://schemas.microsoft.com/office/drawing/2014/main" id="{11D51373-8A85-614C-CA1B-9C2713ED391A}"/>
              </a:ext>
            </a:extLst>
          </p:cNvPr>
          <p:cNvSpPr>
            <a:spLocks noGrp="1"/>
          </p:cNvSpPr>
          <p:nvPr>
            <p:ph type="dt" sz="half" idx="10"/>
          </p:nvPr>
        </p:nvSpPr>
        <p:spPr/>
        <p:txBody>
          <a:bodyPr/>
          <a:lstStyle/>
          <a:p>
            <a:pPr>
              <a:defRPr/>
            </a:pPr>
            <a:fld id="{88A16D33-A5AF-4E97-B9DF-338879AB73B8}"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68454651-242C-9273-1B63-9DFEB06F1E5A}"/>
              </a:ext>
            </a:extLst>
          </p:cNvPr>
          <p:cNvSpPr>
            <a:spLocks noGrp="1"/>
          </p:cNvSpPr>
          <p:nvPr>
            <p:ph type="ftr" sz="quarter" idx="11"/>
          </p:nvPr>
        </p:nvSpPr>
        <p:spPr/>
        <p:txBody>
          <a:bodyPr/>
          <a:lstStyle/>
          <a:p>
            <a:pPr>
              <a:defRPr/>
            </a:pPr>
            <a:r>
              <a:rPr lang="en-US"/>
              <a:t>Project Presentation 2023</a:t>
            </a:r>
            <a:endParaRPr lang="en-IN" dirty="0"/>
          </a:p>
        </p:txBody>
      </p:sp>
      <p:sp>
        <p:nvSpPr>
          <p:cNvPr id="6" name="Slide Number Placeholder 5">
            <a:extLst>
              <a:ext uri="{FF2B5EF4-FFF2-40B4-BE49-F238E27FC236}">
                <a16:creationId xmlns:a16="http://schemas.microsoft.com/office/drawing/2014/main" id="{9DBD540E-3319-68D5-620C-E60A00B30A7A}"/>
              </a:ext>
            </a:extLst>
          </p:cNvPr>
          <p:cNvSpPr>
            <a:spLocks noGrp="1"/>
          </p:cNvSpPr>
          <p:nvPr>
            <p:ph type="sldNum" sz="quarter" idx="12"/>
          </p:nvPr>
        </p:nvSpPr>
        <p:spPr/>
        <p:txBody>
          <a:bodyPr/>
          <a:lstStyle/>
          <a:p>
            <a:pPr>
              <a:defRPr/>
            </a:pPr>
            <a:fld id="{597D4B8A-498B-4CDE-8185-E85709EA6D31}" type="slidenum">
              <a:rPr lang="en-IN" altLang="en-US" smtClean="0"/>
              <a:pPr>
                <a:defRPr/>
              </a:pPr>
              <a:t>19</a:t>
            </a:fld>
            <a:endParaRPr lang="en-IN" altLang="en-US"/>
          </a:p>
        </p:txBody>
      </p:sp>
    </p:spTree>
    <p:extLst>
      <p:ext uri="{BB962C8B-B14F-4D97-AF65-F5344CB8AC3E}">
        <p14:creationId xmlns:p14="http://schemas.microsoft.com/office/powerpoint/2010/main" val="28271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421D0EB-9661-58B2-4D78-BF25DC0B1958}"/>
              </a:ext>
            </a:extLst>
          </p:cNvPr>
          <p:cNvSpPr>
            <a:spLocks noGrp="1"/>
          </p:cNvSpPr>
          <p:nvPr>
            <p:ph type="title"/>
          </p:nvPr>
        </p:nvSpPr>
        <p:spPr>
          <a:xfrm>
            <a:off x="657225" y="-160338"/>
            <a:ext cx="10515600" cy="1323976"/>
          </a:xfrm>
        </p:spPr>
        <p:txBody>
          <a:bodyPr/>
          <a:lstStyle/>
          <a:p>
            <a:pPr eaLnBrk="1" hangingPunct="1"/>
            <a:r>
              <a:rPr lang="en-US" altLang="en-US">
                <a:solidFill>
                  <a:srgbClr val="00B0F0"/>
                </a:solidFill>
              </a:rPr>
              <a:t>Content</a:t>
            </a:r>
            <a:endParaRPr lang="en-IN" altLang="en-US">
              <a:solidFill>
                <a:srgbClr val="00B0F0"/>
              </a:solidFill>
            </a:endParaRPr>
          </a:p>
        </p:txBody>
      </p:sp>
      <p:sp>
        <p:nvSpPr>
          <p:cNvPr id="3" name="Content Placeholder 2">
            <a:extLst>
              <a:ext uri="{FF2B5EF4-FFF2-40B4-BE49-F238E27FC236}">
                <a16:creationId xmlns:a16="http://schemas.microsoft.com/office/drawing/2014/main" id="{34F5B171-6829-3139-FCC4-EC3510FDE52F}"/>
              </a:ext>
            </a:extLst>
          </p:cNvPr>
          <p:cNvSpPr>
            <a:spLocks noGrp="1"/>
          </p:cNvSpPr>
          <p:nvPr>
            <p:ph idx="1"/>
          </p:nvPr>
        </p:nvSpPr>
        <p:spPr>
          <a:xfrm>
            <a:off x="571500" y="842963"/>
            <a:ext cx="10515600" cy="5513387"/>
          </a:xfrm>
        </p:spPr>
        <p:txBody>
          <a:bodyPr rtlCol="0">
            <a:normAutofit fontScale="47500" lnSpcReduction="20000"/>
          </a:bodyPr>
          <a:lstStyle/>
          <a:p>
            <a:pPr eaLnBrk="1" fontAlgn="auto" hangingPunct="1">
              <a:spcAft>
                <a:spcPts val="0"/>
              </a:spcAft>
              <a:defRPr/>
            </a:pPr>
            <a:r>
              <a:rPr lang="en-US" sz="4400" dirty="0"/>
              <a:t>Introduction</a:t>
            </a:r>
          </a:p>
          <a:p>
            <a:pPr eaLnBrk="1" fontAlgn="auto" hangingPunct="1">
              <a:spcAft>
                <a:spcPts val="0"/>
              </a:spcAft>
              <a:defRPr/>
            </a:pPr>
            <a:r>
              <a:rPr lang="en-US" sz="4400" dirty="0"/>
              <a:t>Background study (Research Paper Summary in Table form – Format shared in the next slide)</a:t>
            </a:r>
          </a:p>
          <a:p>
            <a:pPr eaLnBrk="1" fontAlgn="auto" hangingPunct="1">
              <a:spcAft>
                <a:spcPts val="0"/>
              </a:spcAft>
              <a:defRPr/>
            </a:pPr>
            <a:r>
              <a:rPr lang="en-US" sz="4400" dirty="0"/>
              <a:t>Objectives of the Project</a:t>
            </a:r>
            <a:br>
              <a:rPr lang="en-US" sz="4400" dirty="0"/>
            </a:br>
            <a:r>
              <a:rPr lang="en-US" sz="4400" dirty="0"/>
              <a:t>	</a:t>
            </a:r>
          </a:p>
          <a:p>
            <a:pPr lvl="1" eaLnBrk="1" fontAlgn="auto" hangingPunct="1">
              <a:spcAft>
                <a:spcPts val="0"/>
              </a:spcAft>
              <a:defRPr/>
            </a:pPr>
            <a:r>
              <a:rPr lang="en-US" sz="4200" dirty="0"/>
              <a:t>What is exactly to be done?</a:t>
            </a:r>
          </a:p>
          <a:p>
            <a:pPr lvl="1" eaLnBrk="1" fontAlgn="auto" hangingPunct="1">
              <a:spcAft>
                <a:spcPts val="0"/>
              </a:spcAft>
              <a:defRPr/>
            </a:pPr>
            <a:r>
              <a:rPr lang="en-US" sz="4200" dirty="0"/>
              <a:t>Why is this project selected?</a:t>
            </a:r>
          </a:p>
          <a:p>
            <a:pPr lvl="1" eaLnBrk="1" fontAlgn="auto" hangingPunct="1">
              <a:spcAft>
                <a:spcPts val="0"/>
              </a:spcAft>
              <a:defRPr/>
            </a:pPr>
            <a:r>
              <a:rPr lang="en-US" sz="4200" dirty="0"/>
              <a:t>Where is the project is helpful?</a:t>
            </a:r>
          </a:p>
          <a:p>
            <a:pPr lvl="1" eaLnBrk="1" fontAlgn="auto" hangingPunct="1">
              <a:spcAft>
                <a:spcPts val="0"/>
              </a:spcAft>
              <a:defRPr/>
            </a:pPr>
            <a:r>
              <a:rPr lang="en-US" sz="4200" dirty="0"/>
              <a:t>When it can be implemented?</a:t>
            </a:r>
          </a:p>
          <a:p>
            <a:pPr lvl="1" eaLnBrk="1" fontAlgn="auto" hangingPunct="1">
              <a:spcAft>
                <a:spcPts val="0"/>
              </a:spcAft>
              <a:defRPr/>
            </a:pPr>
            <a:r>
              <a:rPr lang="en-US" sz="4200" dirty="0"/>
              <a:t>Who will be benefitted?</a:t>
            </a:r>
          </a:p>
          <a:p>
            <a:pPr eaLnBrk="1" fontAlgn="auto" hangingPunct="1">
              <a:spcAft>
                <a:spcPts val="0"/>
              </a:spcAft>
              <a:defRPr/>
            </a:pPr>
            <a:r>
              <a:rPr lang="en-US" sz="4400" dirty="0"/>
              <a:t>Project Team : Roles and Responsibilities</a:t>
            </a:r>
          </a:p>
          <a:p>
            <a:pPr eaLnBrk="1" fontAlgn="auto" hangingPunct="1">
              <a:spcAft>
                <a:spcPts val="0"/>
              </a:spcAft>
              <a:defRPr/>
            </a:pPr>
            <a:r>
              <a:rPr lang="en-US" sz="4400" dirty="0"/>
              <a:t>Schedule</a:t>
            </a:r>
          </a:p>
          <a:p>
            <a:pPr eaLnBrk="1" fontAlgn="auto" hangingPunct="1">
              <a:spcAft>
                <a:spcPts val="0"/>
              </a:spcAft>
              <a:defRPr/>
            </a:pPr>
            <a:r>
              <a:rPr lang="en-US" sz="4400" dirty="0"/>
              <a:t>UML Diagrams</a:t>
            </a:r>
          </a:p>
          <a:p>
            <a:pPr eaLnBrk="1" fontAlgn="auto" hangingPunct="1">
              <a:spcAft>
                <a:spcPts val="0"/>
              </a:spcAft>
              <a:defRPr/>
            </a:pPr>
            <a:r>
              <a:rPr lang="en-US" sz="4400" dirty="0"/>
              <a:t>Advantages of the System</a:t>
            </a:r>
          </a:p>
          <a:p>
            <a:pPr eaLnBrk="1" fontAlgn="auto" hangingPunct="1">
              <a:spcAft>
                <a:spcPts val="0"/>
              </a:spcAft>
              <a:defRPr/>
            </a:pPr>
            <a:r>
              <a:rPr lang="en-US" sz="4400" dirty="0"/>
              <a:t>Limitations of the System</a:t>
            </a:r>
          </a:p>
          <a:p>
            <a:pPr eaLnBrk="1" fontAlgn="auto" hangingPunct="1">
              <a:spcAft>
                <a:spcPts val="0"/>
              </a:spcAft>
              <a:defRPr/>
            </a:pPr>
            <a:r>
              <a:rPr lang="en-US" sz="4400" dirty="0"/>
              <a:t>Conclusion</a:t>
            </a:r>
          </a:p>
          <a:p>
            <a:pPr eaLnBrk="1" fontAlgn="auto" hangingPunct="1">
              <a:spcAft>
                <a:spcPts val="0"/>
              </a:spcAft>
              <a:defRPr/>
            </a:pPr>
            <a:r>
              <a:rPr lang="en-US" sz="4400" dirty="0"/>
              <a:t>Future Work</a:t>
            </a:r>
          </a:p>
          <a:p>
            <a:pPr eaLnBrk="1" fontAlgn="auto" hangingPunct="1">
              <a:spcAft>
                <a:spcPts val="0"/>
              </a:spcAft>
              <a:defRPr/>
            </a:pPr>
            <a:r>
              <a:rPr lang="en-US" sz="4400" dirty="0"/>
              <a:t>References</a:t>
            </a:r>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marL="0" indent="0" eaLnBrk="1" fontAlgn="auto" hangingPunct="1">
              <a:spcAft>
                <a:spcPts val="0"/>
              </a:spcAft>
              <a:buFont typeface="Arial" panose="020B0604020202020204" pitchFamily="34" charset="0"/>
              <a:buNone/>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eaLnBrk="1" fontAlgn="auto" hangingPunct="1">
              <a:spcAft>
                <a:spcPts val="0"/>
              </a:spcAft>
              <a:defRPr/>
            </a:pPr>
            <a:endParaRPr lang="en-US" sz="4400" dirty="0"/>
          </a:p>
          <a:p>
            <a:pPr marL="0" indent="0" eaLnBrk="1" fontAlgn="auto" hangingPunct="1">
              <a:spcAft>
                <a:spcPts val="0"/>
              </a:spcAft>
              <a:buFont typeface="Arial" panose="020B0604020202020204" pitchFamily="34" charset="0"/>
              <a:buNone/>
              <a:defRPr/>
            </a:pPr>
            <a:endParaRPr lang="en-US" sz="4400" dirty="0"/>
          </a:p>
        </p:txBody>
      </p:sp>
      <p:sp>
        <p:nvSpPr>
          <p:cNvPr id="11268" name="Date Placeholder 3">
            <a:extLst>
              <a:ext uri="{FF2B5EF4-FFF2-40B4-BE49-F238E27FC236}">
                <a16:creationId xmlns:a16="http://schemas.microsoft.com/office/drawing/2014/main" id="{642B9F10-96D0-BBCA-769C-04614D0392D3}"/>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DF88918E-321A-4990-8BEE-9F3F27CB01BC}" type="datetime1">
              <a:rPr lang="en-IN" altLang="en-US" smtClean="0"/>
              <a:pPr fontAlgn="base">
                <a:spcBef>
                  <a:spcPct val="0"/>
                </a:spcBef>
                <a:spcAft>
                  <a:spcPct val="0"/>
                </a:spcAft>
                <a:defRPr/>
              </a:pPr>
              <a:t>19-02-2024</a:t>
            </a:fld>
            <a:endParaRPr lang="en-IN" altLang="en-US"/>
          </a:p>
        </p:txBody>
      </p:sp>
      <p:sp>
        <p:nvSpPr>
          <p:cNvPr id="11269" name="Footer Placeholder 4">
            <a:extLst>
              <a:ext uri="{FF2B5EF4-FFF2-40B4-BE49-F238E27FC236}">
                <a16:creationId xmlns:a16="http://schemas.microsoft.com/office/drawing/2014/main" id="{D5026C0B-CC98-0F95-307E-31A7A0BF00A3}"/>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dirty="0"/>
              <a:t>Project Presentation 2023</a:t>
            </a:r>
            <a:endParaRPr lang="en-IN" altLang="en-US" dirty="0"/>
          </a:p>
        </p:txBody>
      </p:sp>
      <p:sp>
        <p:nvSpPr>
          <p:cNvPr id="12294" name="Slide Number Placeholder 5">
            <a:extLst>
              <a:ext uri="{FF2B5EF4-FFF2-40B4-BE49-F238E27FC236}">
                <a16:creationId xmlns:a16="http://schemas.microsoft.com/office/drawing/2014/main" id="{FE3D2680-DB37-E3C7-4E5D-55BD1721FB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9BCD3DC-2291-41FB-AFCE-A7F790E735A3}" type="slidenum">
              <a:rPr lang="en-IN" altLang="en-US" sz="1200" smtClean="0"/>
              <a:pPr>
                <a:lnSpc>
                  <a:spcPct val="100000"/>
                </a:lnSpc>
                <a:spcBef>
                  <a:spcPct val="0"/>
                </a:spcBef>
                <a:buFontTx/>
                <a:buNone/>
              </a:pPr>
              <a:t>2</a:t>
            </a:fld>
            <a:endParaRPr lang="en-IN"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3E1E-8028-4D6B-75EA-BCB8E3FCAEF2}"/>
              </a:ext>
            </a:extLst>
          </p:cNvPr>
          <p:cNvSpPr>
            <a:spLocks noGrp="1"/>
          </p:cNvSpPr>
          <p:nvPr>
            <p:ph type="title"/>
          </p:nvPr>
        </p:nvSpPr>
        <p:spPr>
          <a:xfrm>
            <a:off x="0" y="-388451"/>
            <a:ext cx="10515600" cy="1325563"/>
          </a:xfrm>
        </p:spPr>
        <p:txBody>
          <a:bodyPr/>
          <a:lstStyle/>
          <a:p>
            <a:r>
              <a:rPr lang="en-IN" sz="3600" dirty="0">
                <a:solidFill>
                  <a:srgbClr val="00B0F0"/>
                </a:solidFill>
              </a:rPr>
              <a:t>References:</a:t>
            </a:r>
          </a:p>
        </p:txBody>
      </p:sp>
      <p:sp>
        <p:nvSpPr>
          <p:cNvPr id="3" name="Content Placeholder 2">
            <a:extLst>
              <a:ext uri="{FF2B5EF4-FFF2-40B4-BE49-F238E27FC236}">
                <a16:creationId xmlns:a16="http://schemas.microsoft.com/office/drawing/2014/main" id="{6FB32D77-58FB-9CF7-3700-844B561DC52C}"/>
              </a:ext>
            </a:extLst>
          </p:cNvPr>
          <p:cNvSpPr>
            <a:spLocks noGrp="1"/>
          </p:cNvSpPr>
          <p:nvPr>
            <p:ph idx="1"/>
          </p:nvPr>
        </p:nvSpPr>
        <p:spPr>
          <a:xfrm>
            <a:off x="0" y="793102"/>
            <a:ext cx="12192000" cy="5383861"/>
          </a:xfrm>
        </p:spPr>
        <p:txBody>
          <a:bodyPr/>
          <a:lstStyle/>
          <a:p>
            <a:r>
              <a:rPr lang="en-IN" sz="2400" dirty="0"/>
              <a:t>References 17- </a:t>
            </a:r>
            <a:r>
              <a:rPr lang="en-US" sz="2400" dirty="0"/>
              <a:t>Building an Application for Mobile Communication</a:t>
            </a:r>
          </a:p>
          <a:p>
            <a:r>
              <a:rPr lang="en-US" sz="2400" dirty="0">
                <a:solidFill>
                  <a:srgbClr val="00B0F0"/>
                </a:solidFill>
              </a:rPr>
              <a:t>Link: http://hdl.handle.net/10920/30429 </a:t>
            </a:r>
          </a:p>
          <a:p>
            <a:r>
              <a:rPr lang="en-US" sz="2400" dirty="0"/>
              <a:t>Reference 18- Making the connection: Successful cross campus collaboration among student</a:t>
            </a:r>
          </a:p>
          <a:p>
            <a:r>
              <a:rPr lang="en-US" sz="2400" dirty="0">
                <a:solidFill>
                  <a:srgbClr val="00B0F0"/>
                </a:solidFill>
              </a:rPr>
              <a:t>Link: 10.1109/FIE.2016.7757614</a:t>
            </a:r>
          </a:p>
          <a:p>
            <a:r>
              <a:rPr lang="en-US" sz="2400" dirty="0"/>
              <a:t>Reference </a:t>
            </a:r>
            <a:r>
              <a:rPr lang="en-IN" sz="2400" dirty="0"/>
              <a:t>19- </a:t>
            </a:r>
            <a:r>
              <a:rPr lang="en-US" sz="2400" dirty="0"/>
              <a:t>Smart Campus Management with Advanced Learning Management System  </a:t>
            </a:r>
          </a:p>
          <a:p>
            <a:r>
              <a:rPr lang="en-US" sz="2400" dirty="0"/>
              <a:t>Li</a:t>
            </a:r>
            <a:r>
              <a:rPr lang="en-US" sz="2400" dirty="0">
                <a:solidFill>
                  <a:srgbClr val="00B0F0"/>
                </a:solidFill>
              </a:rPr>
              <a:t>nk: 10.1109/NPSC49263.2020.9331898</a:t>
            </a:r>
          </a:p>
          <a:p>
            <a:r>
              <a:rPr lang="en-US" sz="2400" dirty="0"/>
              <a:t>Reference 20- Smart connected campus  </a:t>
            </a:r>
          </a:p>
          <a:p>
            <a:pPr marL="0" indent="0">
              <a:buNone/>
            </a:pPr>
            <a:r>
              <a:rPr lang="en-US" sz="2400" dirty="0">
                <a:solidFill>
                  <a:srgbClr val="00B0F0"/>
                </a:solidFill>
              </a:rPr>
              <a:t>Link: 0.1109/ICICICT1.2017.8342808</a:t>
            </a:r>
            <a:endParaRPr lang="en-IN" sz="2400" dirty="0">
              <a:solidFill>
                <a:srgbClr val="00B0F0"/>
              </a:solidFill>
            </a:endParaRPr>
          </a:p>
          <a:p>
            <a:endParaRPr lang="en-US" sz="2400" dirty="0"/>
          </a:p>
        </p:txBody>
      </p:sp>
      <p:sp>
        <p:nvSpPr>
          <p:cNvPr id="4" name="Date Placeholder 3">
            <a:extLst>
              <a:ext uri="{FF2B5EF4-FFF2-40B4-BE49-F238E27FC236}">
                <a16:creationId xmlns:a16="http://schemas.microsoft.com/office/drawing/2014/main" id="{EAAFB4E5-D05F-9471-D4C6-1468F4566CD4}"/>
              </a:ext>
            </a:extLst>
          </p:cNvPr>
          <p:cNvSpPr>
            <a:spLocks noGrp="1"/>
          </p:cNvSpPr>
          <p:nvPr>
            <p:ph type="dt" sz="half" idx="10"/>
          </p:nvPr>
        </p:nvSpPr>
        <p:spPr/>
        <p:txBody>
          <a:bodyPr/>
          <a:lstStyle/>
          <a:p>
            <a:pPr>
              <a:defRPr/>
            </a:pPr>
            <a:fld id="{88A16D33-A5AF-4E97-B9DF-338879AB73B8}"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E4781DBD-58E1-D801-2BA8-14BF5CB21EAB}"/>
              </a:ext>
            </a:extLst>
          </p:cNvPr>
          <p:cNvSpPr>
            <a:spLocks noGrp="1"/>
          </p:cNvSpPr>
          <p:nvPr>
            <p:ph type="ftr" sz="quarter" idx="11"/>
          </p:nvPr>
        </p:nvSpPr>
        <p:spPr/>
        <p:txBody>
          <a:bodyPr/>
          <a:lstStyle/>
          <a:p>
            <a:pPr>
              <a:defRPr/>
            </a:pPr>
            <a:r>
              <a:rPr lang="en-US"/>
              <a:t>Project Presentation 2023</a:t>
            </a:r>
            <a:endParaRPr lang="en-IN" dirty="0"/>
          </a:p>
        </p:txBody>
      </p:sp>
      <p:sp>
        <p:nvSpPr>
          <p:cNvPr id="6" name="Slide Number Placeholder 5">
            <a:extLst>
              <a:ext uri="{FF2B5EF4-FFF2-40B4-BE49-F238E27FC236}">
                <a16:creationId xmlns:a16="http://schemas.microsoft.com/office/drawing/2014/main" id="{FE534B34-35F6-8E12-1158-B1FCBA0BC02D}"/>
              </a:ext>
            </a:extLst>
          </p:cNvPr>
          <p:cNvSpPr>
            <a:spLocks noGrp="1"/>
          </p:cNvSpPr>
          <p:nvPr>
            <p:ph type="sldNum" sz="quarter" idx="12"/>
          </p:nvPr>
        </p:nvSpPr>
        <p:spPr/>
        <p:txBody>
          <a:bodyPr/>
          <a:lstStyle/>
          <a:p>
            <a:pPr>
              <a:defRPr/>
            </a:pPr>
            <a:fld id="{597D4B8A-498B-4CDE-8185-E85709EA6D31}" type="slidenum">
              <a:rPr lang="en-IN" altLang="en-US" smtClean="0"/>
              <a:pPr>
                <a:defRPr/>
              </a:pPr>
              <a:t>20</a:t>
            </a:fld>
            <a:endParaRPr lang="en-IN" altLang="en-US"/>
          </a:p>
        </p:txBody>
      </p:sp>
    </p:spTree>
    <p:extLst>
      <p:ext uri="{BB962C8B-B14F-4D97-AF65-F5344CB8AC3E}">
        <p14:creationId xmlns:p14="http://schemas.microsoft.com/office/powerpoint/2010/main" val="261755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B8E95B-65C7-67DD-CFF3-089DD7DB66CF}"/>
              </a:ext>
            </a:extLst>
          </p:cNvPr>
          <p:cNvSpPr>
            <a:spLocks noGrp="1"/>
          </p:cNvSpPr>
          <p:nvPr>
            <p:ph type="dt" sz="half" idx="10"/>
          </p:nvPr>
        </p:nvSpPr>
        <p:spPr/>
        <p:txBody>
          <a:bodyPr/>
          <a:lstStyle/>
          <a:p>
            <a:pPr>
              <a:defRPr/>
            </a:pPr>
            <a:fld id="{88A16D33-A5AF-4E97-B9DF-338879AB73B8}"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5B8FDB6C-E1A4-48F5-0864-089D351903D1}"/>
              </a:ext>
            </a:extLst>
          </p:cNvPr>
          <p:cNvSpPr>
            <a:spLocks noGrp="1"/>
          </p:cNvSpPr>
          <p:nvPr>
            <p:ph type="ftr" sz="quarter" idx="11"/>
          </p:nvPr>
        </p:nvSpPr>
        <p:spPr/>
        <p:txBody>
          <a:bodyPr/>
          <a:lstStyle/>
          <a:p>
            <a:pPr>
              <a:defRPr/>
            </a:pPr>
            <a:r>
              <a:rPr lang="en-US"/>
              <a:t>Project Presentation 2023</a:t>
            </a:r>
            <a:endParaRPr lang="en-IN" dirty="0"/>
          </a:p>
        </p:txBody>
      </p:sp>
      <p:sp>
        <p:nvSpPr>
          <p:cNvPr id="6" name="Slide Number Placeholder 5">
            <a:extLst>
              <a:ext uri="{FF2B5EF4-FFF2-40B4-BE49-F238E27FC236}">
                <a16:creationId xmlns:a16="http://schemas.microsoft.com/office/drawing/2014/main" id="{1A179202-74AF-9AB4-2B10-4162802FFA6F}"/>
              </a:ext>
            </a:extLst>
          </p:cNvPr>
          <p:cNvSpPr>
            <a:spLocks noGrp="1"/>
          </p:cNvSpPr>
          <p:nvPr>
            <p:ph type="sldNum" sz="quarter" idx="12"/>
          </p:nvPr>
        </p:nvSpPr>
        <p:spPr/>
        <p:txBody>
          <a:bodyPr/>
          <a:lstStyle/>
          <a:p>
            <a:pPr>
              <a:defRPr/>
            </a:pPr>
            <a:fld id="{597D4B8A-498B-4CDE-8185-E85709EA6D31}" type="slidenum">
              <a:rPr lang="en-IN" altLang="en-US" smtClean="0"/>
              <a:pPr>
                <a:defRPr/>
              </a:pPr>
              <a:t>21</a:t>
            </a:fld>
            <a:endParaRPr lang="en-IN" altLang="en-US"/>
          </a:p>
        </p:txBody>
      </p:sp>
      <p:pic>
        <p:nvPicPr>
          <p:cNvPr id="38914" name="Picture 2" descr="Thank You Images – Browse 272,914 Stock Photos, Vectors, and Video | Adobe  Stock">
            <a:extLst>
              <a:ext uri="{FF2B5EF4-FFF2-40B4-BE49-F238E27FC236}">
                <a16:creationId xmlns:a16="http://schemas.microsoft.com/office/drawing/2014/main" id="{3655A4AF-390B-177B-1595-4EECF3A282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4772" y="905069"/>
            <a:ext cx="9434804" cy="48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93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491B9529-13A4-342B-6C56-CE0BE6578FC6}"/>
              </a:ext>
            </a:extLst>
          </p:cNvPr>
          <p:cNvSpPr>
            <a:spLocks noGrp="1"/>
          </p:cNvSpPr>
          <p:nvPr>
            <p:ph idx="1"/>
          </p:nvPr>
        </p:nvSpPr>
        <p:spPr>
          <a:xfrm>
            <a:off x="0" y="0"/>
            <a:ext cx="11353800" cy="6176963"/>
          </a:xfrm>
        </p:spPr>
        <p:txBody>
          <a:bodyPr/>
          <a:lstStyle/>
          <a:p>
            <a:r>
              <a:rPr lang="en-IN" altLang="en-US">
                <a:solidFill>
                  <a:srgbClr val="00B0F0"/>
                </a:solidFill>
              </a:rPr>
              <a:t>INTRODUCTION</a:t>
            </a:r>
          </a:p>
          <a:p>
            <a:r>
              <a:rPr lang="en-US" altLang="en-US" sz="2400"/>
              <a:t>Campus Connect is a web application designed to revolutionize communication and collaboration within university or college campuses. With its centralized platform, students can effortlessly stay updated on campus events, seamlessly create and manage study groups, and conveniently engage in a local marketplace for textbook transactions. This innovative application aims to foster a connected campus community, enhancing the overall student experience and academic success.</a:t>
            </a:r>
          </a:p>
          <a:p>
            <a:endParaRPr lang="en-US" altLang="en-US" sz="2000" b="1"/>
          </a:p>
          <a:p>
            <a:r>
              <a:rPr lang="en-US" altLang="en-US" sz="2000" b="1"/>
              <a:t>Additional Points: </a:t>
            </a:r>
            <a:r>
              <a:rPr lang="en-US" altLang="en-US" sz="2400"/>
              <a:t>Seamless Communication: Campus Connect facilitates seamless communication among students, allowing them to exchange messages, share resources, and coordinate activities effortlessly.</a:t>
            </a:r>
          </a:p>
          <a:p>
            <a:endParaRPr lang="en-US" altLang="en-US" sz="2000" b="1"/>
          </a:p>
          <a:p>
            <a:r>
              <a:rPr lang="en-US" altLang="en-US" sz="2000" b="1"/>
              <a:t>User-Centric Design: </a:t>
            </a:r>
            <a:r>
              <a:rPr lang="en-US" altLang="en-US" sz="2400"/>
              <a:t>With a user-friendly interface and intuitive features, Campus Connect prioritizes the needs and preferences of students, ensuring a seamless and enjoyable user experience.</a:t>
            </a:r>
            <a:endParaRPr lang="en-IN" altLang="en-US" sz="2400"/>
          </a:p>
        </p:txBody>
      </p:sp>
      <p:sp>
        <p:nvSpPr>
          <p:cNvPr id="4" name="Date Placeholder 3">
            <a:extLst>
              <a:ext uri="{FF2B5EF4-FFF2-40B4-BE49-F238E27FC236}">
                <a16:creationId xmlns:a16="http://schemas.microsoft.com/office/drawing/2014/main" id="{AEDEFEE0-0A7C-6AD0-DC0F-78CF7D50E41F}"/>
              </a:ext>
            </a:extLst>
          </p:cNvPr>
          <p:cNvSpPr>
            <a:spLocks noGrp="1"/>
          </p:cNvSpPr>
          <p:nvPr>
            <p:ph type="dt" sz="quarter" idx="10"/>
          </p:nvPr>
        </p:nvSpPr>
        <p:spPr/>
        <p:txBody>
          <a:bodyPr/>
          <a:lstStyle/>
          <a:p>
            <a:pPr>
              <a:defRPr/>
            </a:pPr>
            <a:fld id="{27DB6941-AA55-426F-B675-1756C5288EA3}"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8DE0E174-F71B-838F-41D7-FA2E40C7496E}"/>
              </a:ext>
            </a:extLst>
          </p:cNvPr>
          <p:cNvSpPr>
            <a:spLocks noGrp="1"/>
          </p:cNvSpPr>
          <p:nvPr>
            <p:ph type="ftr" sz="quarter" idx="11"/>
          </p:nvPr>
        </p:nvSpPr>
        <p:spPr/>
        <p:txBody>
          <a:bodyPr/>
          <a:lstStyle/>
          <a:p>
            <a:pPr>
              <a:defRPr/>
            </a:pPr>
            <a:r>
              <a:rPr lang="en-US" dirty="0"/>
              <a:t>Project Presentation 2023</a:t>
            </a:r>
            <a:endParaRPr lang="en-IN" dirty="0"/>
          </a:p>
        </p:txBody>
      </p:sp>
      <p:sp>
        <p:nvSpPr>
          <p:cNvPr id="13317" name="Slide Number Placeholder 5">
            <a:extLst>
              <a:ext uri="{FF2B5EF4-FFF2-40B4-BE49-F238E27FC236}">
                <a16:creationId xmlns:a16="http://schemas.microsoft.com/office/drawing/2014/main" id="{783B8C62-BCA5-3CC1-68D6-CB671B04FB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6FD4D3F-F8D3-4A1C-9344-FF042150FD58}" type="slidenum">
              <a:rPr lang="en-IN" altLang="en-US" sz="1200" smtClean="0"/>
              <a:pPr>
                <a:lnSpc>
                  <a:spcPct val="100000"/>
                </a:lnSpc>
                <a:spcBef>
                  <a:spcPct val="0"/>
                </a:spcBef>
                <a:buFontTx/>
                <a:buNone/>
              </a:pPr>
              <a:t>3</a:t>
            </a:fld>
            <a:endParaRPr lang="en-I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F1C0906-ABA8-C847-408E-0B0D1C695580}"/>
              </a:ext>
            </a:extLst>
          </p:cNvPr>
          <p:cNvSpPr>
            <a:spLocks noGrp="1"/>
          </p:cNvSpPr>
          <p:nvPr>
            <p:ph type="title"/>
          </p:nvPr>
        </p:nvSpPr>
        <p:spPr>
          <a:xfrm>
            <a:off x="87313" y="-195263"/>
            <a:ext cx="10515600" cy="1325563"/>
          </a:xfrm>
        </p:spPr>
        <p:txBody>
          <a:bodyPr/>
          <a:lstStyle/>
          <a:p>
            <a:pPr eaLnBrk="1" hangingPunct="1">
              <a:defRPr/>
            </a:pPr>
            <a:r>
              <a:rPr lang="en-US" altLang="en-US" sz="4000" dirty="0">
                <a:solidFill>
                  <a:srgbClr val="00B0F0"/>
                </a:solidFill>
                <a:latin typeface="+mn-lt"/>
              </a:rPr>
              <a:t>Research Papers studied</a:t>
            </a:r>
            <a:endParaRPr lang="en-IN" altLang="en-US" sz="4000" dirty="0">
              <a:solidFill>
                <a:srgbClr val="00B0F0"/>
              </a:solidFill>
              <a:latin typeface="+mn-lt"/>
            </a:endParaRPr>
          </a:p>
        </p:txBody>
      </p:sp>
      <p:sp>
        <p:nvSpPr>
          <p:cNvPr id="14377" name="Date Placeholder 3">
            <a:extLst>
              <a:ext uri="{FF2B5EF4-FFF2-40B4-BE49-F238E27FC236}">
                <a16:creationId xmlns:a16="http://schemas.microsoft.com/office/drawing/2014/main" id="{00DFF292-B384-F0B2-1418-34A77535E36D}"/>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CC1ED024-D6FA-AF43-278D-37B18D185525}"/>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4379" name="Slide Number Placeholder 5">
            <a:extLst>
              <a:ext uri="{FF2B5EF4-FFF2-40B4-BE49-F238E27FC236}">
                <a16:creationId xmlns:a16="http://schemas.microsoft.com/office/drawing/2014/main" id="{0DEB703F-A336-B0F6-72D6-F6BB3FDCB5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F7005B4-F0C2-41CD-B568-13C190A1B5A9}" type="slidenum">
              <a:rPr lang="en-IN" altLang="en-US" sz="1200" smtClean="0"/>
              <a:pPr>
                <a:lnSpc>
                  <a:spcPct val="100000"/>
                </a:lnSpc>
                <a:spcBef>
                  <a:spcPct val="0"/>
                </a:spcBef>
                <a:buFontTx/>
                <a:buNone/>
              </a:pPr>
              <a:t>4</a:t>
            </a:fld>
            <a:endParaRPr lang="en-IN" altLang="en-US" sz="1200"/>
          </a:p>
        </p:txBody>
      </p:sp>
      <p:graphicFrame>
        <p:nvGraphicFramePr>
          <p:cNvPr id="11" name="Content Placeholder 10">
            <a:extLst>
              <a:ext uri="{FF2B5EF4-FFF2-40B4-BE49-F238E27FC236}">
                <a16:creationId xmlns:a16="http://schemas.microsoft.com/office/drawing/2014/main" id="{D9B52C06-67CB-7A48-0BDE-381EA46E8BB1}"/>
              </a:ext>
            </a:extLst>
          </p:cNvPr>
          <p:cNvGraphicFramePr>
            <a:graphicFrameLocks noGrp="1"/>
          </p:cNvGraphicFramePr>
          <p:nvPr>
            <p:ph idx="1"/>
            <p:extLst>
              <p:ext uri="{D42A27DB-BD31-4B8C-83A1-F6EECF244321}">
                <p14:modId xmlns:p14="http://schemas.microsoft.com/office/powerpoint/2010/main" val="490405044"/>
              </p:ext>
            </p:extLst>
          </p:nvPr>
        </p:nvGraphicFramePr>
        <p:xfrm>
          <a:off x="672354" y="887506"/>
          <a:ext cx="10614213" cy="5737197"/>
        </p:xfrm>
        <a:graphic>
          <a:graphicData uri="http://schemas.openxmlformats.org/drawingml/2006/table">
            <a:tbl>
              <a:tblPr firstRow="1" bandRow="1">
                <a:tableStyleId>{5C22544A-7EE6-4342-B048-85BDC9FD1C3A}</a:tableStyleId>
              </a:tblPr>
              <a:tblGrid>
                <a:gridCol w="953712">
                  <a:extLst>
                    <a:ext uri="{9D8B030D-6E8A-4147-A177-3AD203B41FA5}">
                      <a16:colId xmlns:a16="http://schemas.microsoft.com/office/drawing/2014/main" val="2775881839"/>
                    </a:ext>
                  </a:extLst>
                </a:gridCol>
                <a:gridCol w="3844922">
                  <a:extLst>
                    <a:ext uri="{9D8B030D-6E8A-4147-A177-3AD203B41FA5}">
                      <a16:colId xmlns:a16="http://schemas.microsoft.com/office/drawing/2014/main" val="2700047775"/>
                    </a:ext>
                  </a:extLst>
                </a:gridCol>
                <a:gridCol w="1155956">
                  <a:extLst>
                    <a:ext uri="{9D8B030D-6E8A-4147-A177-3AD203B41FA5}">
                      <a16:colId xmlns:a16="http://schemas.microsoft.com/office/drawing/2014/main" val="2956679760"/>
                    </a:ext>
                  </a:extLst>
                </a:gridCol>
                <a:gridCol w="896384">
                  <a:extLst>
                    <a:ext uri="{9D8B030D-6E8A-4147-A177-3AD203B41FA5}">
                      <a16:colId xmlns:a16="http://schemas.microsoft.com/office/drawing/2014/main" val="851343997"/>
                    </a:ext>
                  </a:extLst>
                </a:gridCol>
                <a:gridCol w="3763239">
                  <a:extLst>
                    <a:ext uri="{9D8B030D-6E8A-4147-A177-3AD203B41FA5}">
                      <a16:colId xmlns:a16="http://schemas.microsoft.com/office/drawing/2014/main" val="1675166657"/>
                    </a:ext>
                  </a:extLst>
                </a:gridCol>
              </a:tblGrid>
              <a:tr h="0">
                <a:tc>
                  <a:txBody>
                    <a:bodyPr/>
                    <a:lstStyle/>
                    <a:p>
                      <a:r>
                        <a:rPr lang="en-IN" sz="1800" dirty="0"/>
                        <a:t>Sr. number</a:t>
                      </a:r>
                    </a:p>
                  </a:txBody>
                  <a:tcPr/>
                </a:tc>
                <a:tc>
                  <a:txBody>
                    <a:bodyPr/>
                    <a:lstStyle/>
                    <a:p>
                      <a:r>
                        <a:rPr lang="en-IN" sz="1800" dirty="0"/>
                        <a:t>Paper tittle</a:t>
                      </a:r>
                    </a:p>
                  </a:txBody>
                  <a:tcPr/>
                </a:tc>
                <a:tc>
                  <a:txBody>
                    <a:bodyPr/>
                    <a:lstStyle/>
                    <a:p>
                      <a:r>
                        <a:rPr lang="en-IN" sz="1800" dirty="0"/>
                        <a:t>publisher</a:t>
                      </a:r>
                    </a:p>
                  </a:txBody>
                  <a:tcPr/>
                </a:tc>
                <a:tc>
                  <a:txBody>
                    <a:bodyPr/>
                    <a:lstStyle/>
                    <a:p>
                      <a:r>
                        <a:rPr lang="en-IN" sz="1800" dirty="0"/>
                        <a:t>year</a:t>
                      </a:r>
                    </a:p>
                  </a:txBody>
                  <a:tcPr/>
                </a:tc>
                <a:tc>
                  <a:txBody>
                    <a:bodyPr/>
                    <a:lstStyle/>
                    <a:p>
                      <a:r>
                        <a:rPr lang="en-IN" sz="1800" dirty="0"/>
                        <a:t>Take-away points</a:t>
                      </a:r>
                    </a:p>
                  </a:txBody>
                  <a:tcPr/>
                </a:tc>
                <a:extLst>
                  <a:ext uri="{0D108BD9-81ED-4DB2-BD59-A6C34878D82A}">
                    <a16:rowId xmlns:a16="http://schemas.microsoft.com/office/drawing/2014/main" val="3559897824"/>
                  </a:ext>
                </a:extLst>
              </a:tr>
              <a:tr h="25698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Smart Campus</a:t>
                      </a:r>
                    </a:p>
                    <a:p>
                      <a:endParaRPr lang="en-IN" sz="1600" dirty="0"/>
                    </a:p>
                  </a:txBody>
                  <a:tcPr/>
                </a:tc>
                <a:tc>
                  <a:txBody>
                    <a:bodyPr/>
                    <a:lstStyle/>
                    <a:p>
                      <a:r>
                        <a:rPr lang="en-IN" sz="1600" dirty="0"/>
                        <a:t>IEEE</a:t>
                      </a:r>
                    </a:p>
                  </a:txBody>
                  <a:tcPr/>
                </a:tc>
                <a:tc>
                  <a:txBody>
                    <a:bodyPr/>
                    <a:lstStyle/>
                    <a:p>
                      <a:r>
                        <a:rPr lang="en-IN" sz="1600" dirty="0"/>
                        <a:t>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Improve service for the campus community</a:t>
                      </a:r>
                    </a:p>
                    <a:p>
                      <a:endParaRPr lang="en-IN" sz="1600" dirty="0"/>
                    </a:p>
                  </a:txBody>
                  <a:tcPr/>
                </a:tc>
                <a:extLst>
                  <a:ext uri="{0D108BD9-81ED-4DB2-BD59-A6C34878D82A}">
                    <a16:rowId xmlns:a16="http://schemas.microsoft.com/office/drawing/2014/main" val="402173358"/>
                  </a:ext>
                </a:extLst>
              </a:tr>
              <a:tr h="525789">
                <a:tc>
                  <a:txBody>
                    <a:bodyPr/>
                    <a:lstStyle/>
                    <a:p>
                      <a:r>
                        <a:rPr lang="en-IN" dirty="0"/>
                        <a:t>2.</a:t>
                      </a:r>
                    </a:p>
                  </a:txBody>
                  <a:tcPr/>
                </a:tc>
                <a:tc>
                  <a:txBody>
                    <a:bodyPr/>
                    <a:lstStyle/>
                    <a:p>
                      <a:r>
                        <a:rPr lang="en-IN" sz="1600" dirty="0"/>
                        <a:t>Internet of behaviours</a:t>
                      </a:r>
                    </a:p>
                  </a:txBody>
                  <a:tcPr/>
                </a:tc>
                <a:tc>
                  <a:txBody>
                    <a:bodyPr/>
                    <a:lstStyle/>
                    <a:p>
                      <a:r>
                        <a:rPr lang="en-IN" sz="1600" dirty="0"/>
                        <a:t>IEEE</a:t>
                      </a:r>
                    </a:p>
                  </a:txBody>
                  <a:tcPr/>
                </a:tc>
                <a:tc>
                  <a:txBody>
                    <a:bodyPr/>
                    <a:lstStyle/>
                    <a:p>
                      <a:r>
                        <a:rPr lang="en-IN" sz="1600" dirty="0"/>
                        <a:t>2023</a:t>
                      </a:r>
                    </a:p>
                  </a:txBody>
                  <a:tcPr/>
                </a:tc>
                <a:tc>
                  <a:txBody>
                    <a:bodyPr/>
                    <a:lstStyle/>
                    <a:p>
                      <a:r>
                        <a:rPr lang="en-IN" sz="1600" dirty="0"/>
                        <a:t>Network to predict academic performance of student in campus</a:t>
                      </a:r>
                    </a:p>
                  </a:txBody>
                  <a:tcPr/>
                </a:tc>
                <a:extLst>
                  <a:ext uri="{0D108BD9-81ED-4DB2-BD59-A6C34878D82A}">
                    <a16:rowId xmlns:a16="http://schemas.microsoft.com/office/drawing/2014/main" val="1937249773"/>
                  </a:ext>
                </a:extLst>
              </a:tr>
              <a:tr h="356929">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The nature of university partnership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p>
                  </a:txBody>
                  <a:tcPr/>
                </a:tc>
                <a:tc>
                  <a:txBody>
                    <a:bodyPr/>
                    <a:lstStyle/>
                    <a:p>
                      <a:r>
                        <a:rPr lang="en-IN" sz="1600" dirty="0"/>
                        <a:t>Green</a:t>
                      </a:r>
                    </a:p>
                  </a:txBody>
                  <a:tcPr/>
                </a:tc>
                <a:tc>
                  <a:txBody>
                    <a:bodyPr/>
                    <a:lstStyle/>
                    <a:p>
                      <a:r>
                        <a:rPr lang="en-IN" sz="1600" dirty="0"/>
                        <a:t>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Benefits of university partnership</a:t>
                      </a:r>
                    </a:p>
                    <a:p>
                      <a:endParaRPr lang="en-IN" sz="1600" dirty="0"/>
                    </a:p>
                  </a:txBody>
                  <a:tcPr/>
                </a:tc>
                <a:extLst>
                  <a:ext uri="{0D108BD9-81ED-4DB2-BD59-A6C34878D82A}">
                    <a16:rowId xmlns:a16="http://schemas.microsoft.com/office/drawing/2014/main" val="1117800919"/>
                  </a:ext>
                </a:extLst>
              </a:tr>
              <a:tr h="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Design campus connect</a:t>
                      </a:r>
                    </a:p>
                    <a:p>
                      <a:endParaRPr lang="en-IN" sz="1600" dirty="0"/>
                    </a:p>
                  </a:txBody>
                  <a:tcPr/>
                </a:tc>
                <a:tc>
                  <a:txBody>
                    <a:bodyPr/>
                    <a:lstStyle/>
                    <a:p>
                      <a:r>
                        <a:rPr lang="en-IN" sz="1600" dirty="0"/>
                        <a:t>Mane</a:t>
                      </a:r>
                    </a:p>
                  </a:txBody>
                  <a:tcPr/>
                </a:tc>
                <a:tc>
                  <a:txBody>
                    <a:bodyPr/>
                    <a:lstStyle/>
                    <a:p>
                      <a:r>
                        <a:rPr lang="en-IN" sz="1600"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Solving student problems</a:t>
                      </a:r>
                    </a:p>
                    <a:p>
                      <a:endParaRPr lang="en-IN" sz="1600" dirty="0"/>
                    </a:p>
                  </a:txBody>
                  <a:tcPr/>
                </a:tc>
                <a:extLst>
                  <a:ext uri="{0D108BD9-81ED-4DB2-BD59-A6C34878D82A}">
                    <a16:rowId xmlns:a16="http://schemas.microsoft.com/office/drawing/2014/main" val="1748798633"/>
                  </a:ext>
                </a:extLst>
              </a:tr>
              <a:tr h="422121">
                <a:tc>
                  <a:txBody>
                    <a:bodyPr/>
                    <a:lstStyle/>
                    <a:p>
                      <a:r>
                        <a:rPr lang="en-IN" dirty="0"/>
                        <a:t>5.</a:t>
                      </a:r>
                    </a:p>
                  </a:txBody>
                  <a:tcPr/>
                </a:tc>
                <a:tc>
                  <a:txBody>
                    <a:bodyPr/>
                    <a:lstStyle/>
                    <a:p>
                      <a:r>
                        <a:rPr lang="en-IN" sz="1600" dirty="0"/>
                        <a:t>Advance education through metaverse </a:t>
                      </a:r>
                    </a:p>
                  </a:txBody>
                  <a:tcPr/>
                </a:tc>
                <a:tc>
                  <a:txBody>
                    <a:bodyPr/>
                    <a:lstStyle/>
                    <a:p>
                      <a:r>
                        <a:rPr lang="en-IN" sz="1600" dirty="0"/>
                        <a:t>IEEE</a:t>
                      </a:r>
                    </a:p>
                  </a:txBody>
                  <a:tcPr/>
                </a:tc>
                <a:tc>
                  <a:txBody>
                    <a:bodyPr/>
                    <a:lstStyle/>
                    <a:p>
                      <a:r>
                        <a:rPr lang="en-IN" sz="1600" dirty="0"/>
                        <a:t>2023</a:t>
                      </a:r>
                    </a:p>
                  </a:txBody>
                  <a:tcPr/>
                </a:tc>
                <a:tc>
                  <a:txBody>
                    <a:bodyPr/>
                    <a:lstStyle/>
                    <a:p>
                      <a:r>
                        <a:rPr lang="en-IN" sz="1600" dirty="0"/>
                        <a:t>Virtual class for students </a:t>
                      </a:r>
                    </a:p>
                  </a:txBody>
                  <a:tcPr/>
                </a:tc>
                <a:extLst>
                  <a:ext uri="{0D108BD9-81ED-4DB2-BD59-A6C34878D82A}">
                    <a16:rowId xmlns:a16="http://schemas.microsoft.com/office/drawing/2014/main" val="2353758340"/>
                  </a:ext>
                </a:extLst>
              </a:tr>
              <a:tr h="371145">
                <a:tc>
                  <a:txBody>
                    <a:bodyPr/>
                    <a:lstStyle/>
                    <a:p>
                      <a:r>
                        <a:rPr lang="en-IN" dirty="0"/>
                        <a:t>6.</a:t>
                      </a:r>
                    </a:p>
                  </a:txBody>
                  <a:tcPr/>
                </a:tc>
                <a:tc>
                  <a:txBody>
                    <a:bodyPr/>
                    <a:lstStyle/>
                    <a:p>
                      <a:r>
                        <a:rPr lang="en-IN" sz="1600" dirty="0"/>
                        <a:t>Application of IOT </a:t>
                      </a:r>
                    </a:p>
                  </a:txBody>
                  <a:tcPr/>
                </a:tc>
                <a:tc>
                  <a:txBody>
                    <a:bodyPr/>
                    <a:lstStyle/>
                    <a:p>
                      <a:r>
                        <a:rPr lang="en-IN" sz="1600" dirty="0"/>
                        <a:t>IEEE</a:t>
                      </a:r>
                    </a:p>
                  </a:txBody>
                  <a:tcPr/>
                </a:tc>
                <a:tc>
                  <a:txBody>
                    <a:bodyPr/>
                    <a:lstStyle/>
                    <a:p>
                      <a:r>
                        <a:rPr lang="en-IN" sz="1600" dirty="0"/>
                        <a:t>2022</a:t>
                      </a:r>
                    </a:p>
                  </a:txBody>
                  <a:tcPr/>
                </a:tc>
                <a:tc>
                  <a:txBody>
                    <a:bodyPr/>
                    <a:lstStyle/>
                    <a:p>
                      <a:r>
                        <a:rPr lang="en-IN" sz="1600" dirty="0"/>
                        <a:t>VR technology in campus </a:t>
                      </a:r>
                    </a:p>
                  </a:txBody>
                  <a:tcPr/>
                </a:tc>
                <a:extLst>
                  <a:ext uri="{0D108BD9-81ED-4DB2-BD59-A6C34878D82A}">
                    <a16:rowId xmlns:a16="http://schemas.microsoft.com/office/drawing/2014/main" val="3248906286"/>
                  </a:ext>
                </a:extLst>
              </a:tr>
              <a:tr h="371145">
                <a:tc>
                  <a:txBody>
                    <a:bodyPr/>
                    <a:lstStyle/>
                    <a:p>
                      <a:r>
                        <a:rPr lang="en-IN" dirty="0"/>
                        <a:t>7.</a:t>
                      </a:r>
                    </a:p>
                  </a:txBody>
                  <a:tcPr/>
                </a:tc>
                <a:tc>
                  <a:txBody>
                    <a:bodyPr/>
                    <a:lstStyle/>
                    <a:p>
                      <a:r>
                        <a:rPr lang="en-IN" sz="1600" dirty="0"/>
                        <a:t>Development of university campus</a:t>
                      </a:r>
                    </a:p>
                  </a:txBody>
                  <a:tcPr/>
                </a:tc>
                <a:tc>
                  <a:txBody>
                    <a:bodyPr/>
                    <a:lstStyle/>
                    <a:p>
                      <a:r>
                        <a:rPr lang="en-IN" sz="1600" dirty="0" err="1"/>
                        <a:t>Gryzun</a:t>
                      </a:r>
                      <a:endParaRPr lang="en-IN" sz="1600" dirty="0"/>
                    </a:p>
                  </a:txBody>
                  <a:tcPr/>
                </a:tc>
                <a:tc>
                  <a:txBody>
                    <a:bodyPr/>
                    <a:lstStyle/>
                    <a:p>
                      <a:r>
                        <a:rPr lang="en-IN" sz="1600" dirty="0"/>
                        <a:t>2023</a:t>
                      </a:r>
                    </a:p>
                  </a:txBody>
                  <a:tcPr/>
                </a:tc>
                <a:tc>
                  <a:txBody>
                    <a:bodyPr/>
                    <a:lstStyle/>
                    <a:p>
                      <a:r>
                        <a:rPr lang="en-IN" sz="1600" dirty="0"/>
                        <a:t>Improve university features</a:t>
                      </a:r>
                    </a:p>
                  </a:txBody>
                  <a:tcPr/>
                </a:tc>
                <a:extLst>
                  <a:ext uri="{0D108BD9-81ED-4DB2-BD59-A6C34878D82A}">
                    <a16:rowId xmlns:a16="http://schemas.microsoft.com/office/drawing/2014/main" val="3154238469"/>
                  </a:ext>
                </a:extLst>
              </a:tr>
              <a:tr h="422121">
                <a:tc>
                  <a:txBody>
                    <a:bodyPr/>
                    <a:lstStyle/>
                    <a:p>
                      <a:r>
                        <a:rPr lang="en-IN" dirty="0"/>
                        <a:t>8.</a:t>
                      </a:r>
                    </a:p>
                  </a:txBody>
                  <a:tcPr/>
                </a:tc>
                <a:tc>
                  <a:txBody>
                    <a:bodyPr/>
                    <a:lstStyle/>
                    <a:p>
                      <a:r>
                        <a:rPr lang="en-IN" sz="1600" dirty="0"/>
                        <a:t>Making of smart campus</a:t>
                      </a:r>
                    </a:p>
                  </a:txBody>
                  <a:tcPr/>
                </a:tc>
                <a:tc>
                  <a:txBody>
                    <a:bodyPr/>
                    <a:lstStyle/>
                    <a:p>
                      <a:r>
                        <a:rPr lang="en-IN" sz="1600" dirty="0"/>
                        <a:t>Mark limb</a:t>
                      </a:r>
                    </a:p>
                  </a:txBody>
                  <a:tcPr/>
                </a:tc>
                <a:tc>
                  <a:txBody>
                    <a:bodyPr/>
                    <a:lstStyle/>
                    <a:p>
                      <a:r>
                        <a:rPr lang="en-IN" sz="1600" dirty="0"/>
                        <a:t>2023</a:t>
                      </a:r>
                    </a:p>
                  </a:txBody>
                  <a:tcPr/>
                </a:tc>
                <a:tc>
                  <a:txBody>
                    <a:bodyPr/>
                    <a:lstStyle/>
                    <a:p>
                      <a:r>
                        <a:rPr lang="en-IN" sz="1600" dirty="0"/>
                        <a:t>Improve  domains of smart campus</a:t>
                      </a:r>
                    </a:p>
                  </a:txBody>
                  <a:tcPr/>
                </a:tc>
                <a:extLst>
                  <a:ext uri="{0D108BD9-81ED-4DB2-BD59-A6C34878D82A}">
                    <a16:rowId xmlns:a16="http://schemas.microsoft.com/office/drawing/2014/main" val="4232965415"/>
                  </a:ext>
                </a:extLst>
              </a:tr>
              <a:tr h="371145">
                <a:tc>
                  <a:txBody>
                    <a:bodyPr/>
                    <a:lstStyle/>
                    <a:p>
                      <a:r>
                        <a:rPr lang="en-IN" dirty="0"/>
                        <a:t>9.</a:t>
                      </a:r>
                    </a:p>
                  </a:txBody>
                  <a:tcPr/>
                </a:tc>
                <a:tc>
                  <a:txBody>
                    <a:bodyPr/>
                    <a:lstStyle/>
                    <a:p>
                      <a:r>
                        <a:rPr lang="en-IN" sz="1600" dirty="0"/>
                        <a:t>Designing chatbots</a:t>
                      </a:r>
                    </a:p>
                  </a:txBody>
                  <a:tcPr/>
                </a:tc>
                <a:tc>
                  <a:txBody>
                    <a:bodyPr/>
                    <a:lstStyle/>
                    <a:p>
                      <a:r>
                        <a:rPr lang="en-IN" sz="1600" dirty="0"/>
                        <a:t>Yu Chen</a:t>
                      </a:r>
                    </a:p>
                  </a:txBody>
                  <a:tcPr/>
                </a:tc>
                <a:tc>
                  <a:txBody>
                    <a:bodyPr/>
                    <a:lstStyle/>
                    <a:p>
                      <a:r>
                        <a:rPr lang="en-IN" sz="1600" dirty="0"/>
                        <a:t>2022</a:t>
                      </a:r>
                    </a:p>
                  </a:txBody>
                  <a:tcPr/>
                </a:tc>
                <a:tc>
                  <a:txBody>
                    <a:bodyPr/>
                    <a:lstStyle/>
                    <a:p>
                      <a:r>
                        <a:rPr lang="en-IN" sz="1600" dirty="0"/>
                        <a:t>Chatbots in campus</a:t>
                      </a:r>
                    </a:p>
                  </a:txBody>
                  <a:tcPr/>
                </a:tc>
                <a:extLst>
                  <a:ext uri="{0D108BD9-81ED-4DB2-BD59-A6C34878D82A}">
                    <a16:rowId xmlns:a16="http://schemas.microsoft.com/office/drawing/2014/main" val="2304515831"/>
                  </a:ext>
                </a:extLst>
              </a:tr>
              <a:tr h="468907">
                <a:tc>
                  <a:txBody>
                    <a:bodyPr/>
                    <a:lstStyle/>
                    <a:p>
                      <a:r>
                        <a:rPr lang="en-IN"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Connectedness within campus</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Ryan</a:t>
                      </a:r>
                    </a:p>
                    <a:p>
                      <a:endParaRPr lang="en-IN" sz="1600" dirty="0"/>
                    </a:p>
                  </a:txBody>
                  <a:tcPr/>
                </a:tc>
                <a:tc>
                  <a:txBody>
                    <a:bodyPr/>
                    <a:lstStyle/>
                    <a:p>
                      <a:r>
                        <a:rPr lang="en-IN" sz="1600"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Fostering campus could improve student learning outcomes</a:t>
                      </a:r>
                    </a:p>
                    <a:p>
                      <a:endParaRPr lang="en-IN" sz="1600" dirty="0"/>
                    </a:p>
                  </a:txBody>
                  <a:tcPr/>
                </a:tc>
                <a:extLst>
                  <a:ext uri="{0D108BD9-81ED-4DB2-BD59-A6C34878D82A}">
                    <a16:rowId xmlns:a16="http://schemas.microsoft.com/office/drawing/2014/main" val="93367246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22FF-9C51-36D5-54CC-35AD7E868302}"/>
              </a:ext>
            </a:extLst>
          </p:cNvPr>
          <p:cNvSpPr>
            <a:spLocks noGrp="1"/>
          </p:cNvSpPr>
          <p:nvPr>
            <p:ph type="title"/>
          </p:nvPr>
        </p:nvSpPr>
        <p:spPr>
          <a:xfrm>
            <a:off x="0" y="-157389"/>
            <a:ext cx="10515600" cy="1325563"/>
          </a:xfrm>
        </p:spPr>
        <p:txBody>
          <a:bodyPr/>
          <a:lstStyle/>
          <a:p>
            <a:r>
              <a:rPr lang="en-US" altLang="en-US" sz="4400" dirty="0">
                <a:solidFill>
                  <a:srgbClr val="00B0F0"/>
                </a:solidFill>
                <a:latin typeface="+mn-lt"/>
              </a:rPr>
              <a:t> </a:t>
            </a:r>
            <a:r>
              <a:rPr lang="en-US" altLang="en-US" sz="4000" dirty="0">
                <a:solidFill>
                  <a:srgbClr val="00B0F0"/>
                </a:solidFill>
                <a:latin typeface="+mn-lt"/>
              </a:rPr>
              <a:t>Research Papers studied</a:t>
            </a:r>
            <a:endParaRPr lang="en-IN" sz="4000" dirty="0"/>
          </a:p>
        </p:txBody>
      </p:sp>
      <p:graphicFrame>
        <p:nvGraphicFramePr>
          <p:cNvPr id="7" name="Content Placeholder 6">
            <a:extLst>
              <a:ext uri="{FF2B5EF4-FFF2-40B4-BE49-F238E27FC236}">
                <a16:creationId xmlns:a16="http://schemas.microsoft.com/office/drawing/2014/main" id="{2DC92E32-FCE8-C36D-077C-F077C1F1FA35}"/>
              </a:ext>
            </a:extLst>
          </p:cNvPr>
          <p:cNvGraphicFramePr>
            <a:graphicFrameLocks noGrp="1"/>
          </p:cNvGraphicFramePr>
          <p:nvPr>
            <p:ph idx="1"/>
            <p:extLst>
              <p:ext uri="{D42A27DB-BD31-4B8C-83A1-F6EECF244321}">
                <p14:modId xmlns:p14="http://schemas.microsoft.com/office/powerpoint/2010/main" val="2626072171"/>
              </p:ext>
            </p:extLst>
          </p:nvPr>
        </p:nvGraphicFramePr>
        <p:xfrm>
          <a:off x="528918" y="830424"/>
          <a:ext cx="10824882" cy="5583332"/>
        </p:xfrm>
        <a:graphic>
          <a:graphicData uri="http://schemas.openxmlformats.org/drawingml/2006/table">
            <a:tbl>
              <a:tblPr firstRow="1" bandRow="1">
                <a:tableStyleId>{5C22544A-7EE6-4342-B048-85BDC9FD1C3A}</a:tableStyleId>
              </a:tblPr>
              <a:tblGrid>
                <a:gridCol w="1158326">
                  <a:extLst>
                    <a:ext uri="{9D8B030D-6E8A-4147-A177-3AD203B41FA5}">
                      <a16:colId xmlns:a16="http://schemas.microsoft.com/office/drawing/2014/main" val="508553668"/>
                    </a:ext>
                  </a:extLst>
                </a:gridCol>
                <a:gridCol w="3926788">
                  <a:extLst>
                    <a:ext uri="{9D8B030D-6E8A-4147-A177-3AD203B41FA5}">
                      <a16:colId xmlns:a16="http://schemas.microsoft.com/office/drawing/2014/main" val="2824571239"/>
                    </a:ext>
                  </a:extLst>
                </a:gridCol>
                <a:gridCol w="1411660">
                  <a:extLst>
                    <a:ext uri="{9D8B030D-6E8A-4147-A177-3AD203B41FA5}">
                      <a16:colId xmlns:a16="http://schemas.microsoft.com/office/drawing/2014/main" val="923201121"/>
                    </a:ext>
                  </a:extLst>
                </a:gridCol>
                <a:gridCol w="1363015">
                  <a:extLst>
                    <a:ext uri="{9D8B030D-6E8A-4147-A177-3AD203B41FA5}">
                      <a16:colId xmlns:a16="http://schemas.microsoft.com/office/drawing/2014/main" val="2795352332"/>
                    </a:ext>
                  </a:extLst>
                </a:gridCol>
                <a:gridCol w="2965093">
                  <a:extLst>
                    <a:ext uri="{9D8B030D-6E8A-4147-A177-3AD203B41FA5}">
                      <a16:colId xmlns:a16="http://schemas.microsoft.com/office/drawing/2014/main" val="1368092110"/>
                    </a:ext>
                  </a:extLst>
                </a:gridCol>
              </a:tblGrid>
              <a:tr h="643638">
                <a:tc>
                  <a:txBody>
                    <a:bodyPr/>
                    <a:lstStyle/>
                    <a:p>
                      <a:r>
                        <a:rPr lang="en-IN" sz="2000" dirty="0"/>
                        <a:t>Sr. number</a:t>
                      </a:r>
                    </a:p>
                  </a:txBody>
                  <a:tcPr/>
                </a:tc>
                <a:tc>
                  <a:txBody>
                    <a:bodyPr/>
                    <a:lstStyle/>
                    <a:p>
                      <a:r>
                        <a:rPr lang="en-IN" sz="2000" dirty="0"/>
                        <a:t>Paper Tittle</a:t>
                      </a:r>
                    </a:p>
                  </a:txBody>
                  <a:tcPr/>
                </a:tc>
                <a:tc>
                  <a:txBody>
                    <a:bodyPr/>
                    <a:lstStyle/>
                    <a:p>
                      <a:r>
                        <a:rPr lang="en-IN" sz="2000" dirty="0"/>
                        <a:t>Publisher</a:t>
                      </a:r>
                    </a:p>
                  </a:txBody>
                  <a:tcPr/>
                </a:tc>
                <a:tc>
                  <a:txBody>
                    <a:bodyPr/>
                    <a:lstStyle/>
                    <a:p>
                      <a:r>
                        <a:rPr lang="en-IN" sz="2000" dirty="0"/>
                        <a:t>Year </a:t>
                      </a:r>
                    </a:p>
                  </a:txBody>
                  <a:tcPr/>
                </a:tc>
                <a:tc>
                  <a:txBody>
                    <a:bodyPr/>
                    <a:lstStyle/>
                    <a:p>
                      <a:r>
                        <a:rPr lang="en-IN" sz="2000" dirty="0"/>
                        <a:t>Take away-points</a:t>
                      </a:r>
                    </a:p>
                  </a:txBody>
                  <a:tcPr/>
                </a:tc>
                <a:extLst>
                  <a:ext uri="{0D108BD9-81ED-4DB2-BD59-A6C34878D82A}">
                    <a16:rowId xmlns:a16="http://schemas.microsoft.com/office/drawing/2014/main" val="159707290"/>
                  </a:ext>
                </a:extLst>
              </a:tr>
              <a:tr h="449377">
                <a:tc>
                  <a:txBody>
                    <a:bodyPr/>
                    <a:lstStyle/>
                    <a:p>
                      <a:r>
                        <a:rPr lang="en-IN" sz="1800" dirty="0"/>
                        <a:t>11.</a:t>
                      </a:r>
                    </a:p>
                  </a:txBody>
                  <a:tcPr/>
                </a:tc>
                <a:tc>
                  <a:txBody>
                    <a:bodyPr/>
                    <a:lstStyle/>
                    <a:p>
                      <a:r>
                        <a:rPr lang="en-IN" sz="1800" dirty="0"/>
                        <a:t>Campus connections program</a:t>
                      </a:r>
                    </a:p>
                  </a:txBody>
                  <a:tcPr/>
                </a:tc>
                <a:tc>
                  <a:txBody>
                    <a:bodyPr/>
                    <a:lstStyle/>
                    <a:p>
                      <a:r>
                        <a:rPr lang="en-IN" sz="1800" dirty="0"/>
                        <a:t>Hal</a:t>
                      </a:r>
                    </a:p>
                  </a:txBody>
                  <a:tcPr/>
                </a:tc>
                <a:tc>
                  <a:txBody>
                    <a:bodyPr/>
                    <a:lstStyle/>
                    <a:p>
                      <a:r>
                        <a:rPr lang="en-IN" sz="1800" dirty="0"/>
                        <a:t>2022</a:t>
                      </a:r>
                    </a:p>
                  </a:txBody>
                  <a:tcPr/>
                </a:tc>
                <a:tc>
                  <a:txBody>
                    <a:bodyPr/>
                    <a:lstStyle/>
                    <a:p>
                      <a:r>
                        <a:rPr lang="en-IN" sz="1800" dirty="0"/>
                        <a:t>Improving academics library</a:t>
                      </a:r>
                    </a:p>
                  </a:txBody>
                  <a:tcPr/>
                </a:tc>
                <a:extLst>
                  <a:ext uri="{0D108BD9-81ED-4DB2-BD59-A6C34878D82A}">
                    <a16:rowId xmlns:a16="http://schemas.microsoft.com/office/drawing/2014/main" val="266107147"/>
                  </a:ext>
                </a:extLst>
              </a:tr>
              <a:tr h="643638">
                <a:tc>
                  <a:txBody>
                    <a:bodyPr/>
                    <a:lstStyle/>
                    <a:p>
                      <a:r>
                        <a:rPr lang="en-IN" sz="1800" dirty="0"/>
                        <a:t>12.</a:t>
                      </a:r>
                    </a:p>
                  </a:txBody>
                  <a:tcPr/>
                </a:tc>
                <a:tc>
                  <a:txBody>
                    <a:bodyPr/>
                    <a:lstStyle/>
                    <a:p>
                      <a:r>
                        <a:rPr lang="en-IN" sz="1800" dirty="0"/>
                        <a:t>Smart campus tool</a:t>
                      </a:r>
                    </a:p>
                  </a:txBody>
                  <a:tcPr/>
                </a:tc>
                <a:tc>
                  <a:txBody>
                    <a:bodyPr/>
                    <a:lstStyle/>
                    <a:p>
                      <a:r>
                        <a:rPr lang="en-IN" sz="1800" dirty="0"/>
                        <a:t>Bart </a:t>
                      </a:r>
                      <a:r>
                        <a:rPr lang="en-IN" sz="1800" dirty="0" err="1"/>
                        <a:t>Valks</a:t>
                      </a:r>
                      <a:endParaRPr lang="en-IN" sz="1800" dirty="0"/>
                    </a:p>
                  </a:txBody>
                  <a:tcPr/>
                </a:tc>
                <a:tc>
                  <a:txBody>
                    <a:bodyPr/>
                    <a:lstStyle/>
                    <a:p>
                      <a:r>
                        <a:rPr lang="en-IN" sz="1800" dirty="0"/>
                        <a:t>2023</a:t>
                      </a:r>
                    </a:p>
                  </a:txBody>
                  <a:tcPr/>
                </a:tc>
                <a:tc>
                  <a:txBody>
                    <a:bodyPr/>
                    <a:lstStyle/>
                    <a:p>
                      <a:r>
                        <a:rPr lang="en-IN" sz="1800" dirty="0"/>
                        <a:t>Smart tool is used of international universities</a:t>
                      </a:r>
                    </a:p>
                  </a:txBody>
                  <a:tcPr/>
                </a:tc>
                <a:extLst>
                  <a:ext uri="{0D108BD9-81ED-4DB2-BD59-A6C34878D82A}">
                    <a16:rowId xmlns:a16="http://schemas.microsoft.com/office/drawing/2014/main" val="1782496344"/>
                  </a:ext>
                </a:extLst>
              </a:tr>
              <a:tr h="643638">
                <a:tc>
                  <a:txBody>
                    <a:bodyPr/>
                    <a:lstStyle/>
                    <a:p>
                      <a:r>
                        <a:rPr lang="en-IN" sz="1800" dirty="0"/>
                        <a:t>13.</a:t>
                      </a:r>
                    </a:p>
                  </a:txBody>
                  <a:tcPr/>
                </a:tc>
                <a:tc>
                  <a:txBody>
                    <a:bodyPr/>
                    <a:lstStyle/>
                    <a:p>
                      <a:r>
                        <a:rPr lang="en-IN" sz="1800" dirty="0"/>
                        <a:t>Connecting students</a:t>
                      </a:r>
                    </a:p>
                  </a:txBody>
                  <a:tcPr/>
                </a:tc>
                <a:tc>
                  <a:txBody>
                    <a:bodyPr/>
                    <a:lstStyle/>
                    <a:p>
                      <a:r>
                        <a:rPr lang="en-IN" sz="1800" dirty="0"/>
                        <a:t>Henry</a:t>
                      </a:r>
                    </a:p>
                  </a:txBody>
                  <a:tcPr/>
                </a:tc>
                <a:tc>
                  <a:txBody>
                    <a:bodyPr/>
                    <a:lstStyle/>
                    <a:p>
                      <a:r>
                        <a:rPr lang="en-IN" sz="1800" dirty="0"/>
                        <a:t>2022</a:t>
                      </a:r>
                    </a:p>
                  </a:txBody>
                  <a:tcPr/>
                </a:tc>
                <a:tc>
                  <a:txBody>
                    <a:bodyPr/>
                    <a:lstStyle/>
                    <a:p>
                      <a:r>
                        <a:rPr lang="en-IN" sz="1800" dirty="0"/>
                        <a:t>Improve connections with students in campus</a:t>
                      </a:r>
                    </a:p>
                  </a:txBody>
                  <a:tcPr/>
                </a:tc>
                <a:extLst>
                  <a:ext uri="{0D108BD9-81ED-4DB2-BD59-A6C34878D82A}">
                    <a16:rowId xmlns:a16="http://schemas.microsoft.com/office/drawing/2014/main" val="4101720832"/>
                  </a:ext>
                </a:extLst>
              </a:tr>
              <a:tr h="449377">
                <a:tc>
                  <a:txBody>
                    <a:bodyPr/>
                    <a:lstStyle/>
                    <a:p>
                      <a:r>
                        <a:rPr lang="en-IN" sz="1800" dirty="0"/>
                        <a:t>14.</a:t>
                      </a:r>
                    </a:p>
                  </a:txBody>
                  <a:tcPr/>
                </a:tc>
                <a:tc>
                  <a:txBody>
                    <a:bodyPr/>
                    <a:lstStyle/>
                    <a:p>
                      <a:r>
                        <a:rPr lang="en-IN" sz="1800" dirty="0"/>
                        <a:t>Virtual campus connection</a:t>
                      </a:r>
                    </a:p>
                  </a:txBody>
                  <a:tcPr/>
                </a:tc>
                <a:tc>
                  <a:txBody>
                    <a:bodyPr/>
                    <a:lstStyle/>
                    <a:p>
                      <a:r>
                        <a:rPr lang="en-IN" sz="1800" dirty="0"/>
                        <a:t>Swami</a:t>
                      </a:r>
                    </a:p>
                  </a:txBody>
                  <a:tcPr/>
                </a:tc>
                <a:tc>
                  <a:txBody>
                    <a:bodyPr/>
                    <a:lstStyle/>
                    <a:p>
                      <a:r>
                        <a:rPr lang="en-IN" sz="1800" dirty="0"/>
                        <a:t>2019</a:t>
                      </a:r>
                    </a:p>
                  </a:txBody>
                  <a:tcPr/>
                </a:tc>
                <a:tc>
                  <a:txBody>
                    <a:bodyPr/>
                    <a:lstStyle/>
                    <a:p>
                      <a:r>
                        <a:rPr lang="en-IN" sz="1800" dirty="0"/>
                        <a:t>Provide e-learning education</a:t>
                      </a:r>
                    </a:p>
                  </a:txBody>
                  <a:tcPr/>
                </a:tc>
                <a:extLst>
                  <a:ext uri="{0D108BD9-81ED-4DB2-BD59-A6C34878D82A}">
                    <a16:rowId xmlns:a16="http://schemas.microsoft.com/office/drawing/2014/main" val="2854782350"/>
                  </a:ext>
                </a:extLst>
              </a:tr>
              <a:tr h="449377">
                <a:tc>
                  <a:txBody>
                    <a:bodyPr/>
                    <a:lstStyle/>
                    <a:p>
                      <a:r>
                        <a:rPr lang="en-IN" sz="1800" dirty="0"/>
                        <a:t>15.</a:t>
                      </a:r>
                    </a:p>
                  </a:txBody>
                  <a:tcPr/>
                </a:tc>
                <a:tc>
                  <a:txBody>
                    <a:bodyPr/>
                    <a:lstStyle/>
                    <a:p>
                      <a:r>
                        <a:rPr lang="en-IN" sz="1800" dirty="0"/>
                        <a:t>Connecting across campus</a:t>
                      </a:r>
                    </a:p>
                  </a:txBody>
                  <a:tcPr/>
                </a:tc>
                <a:tc>
                  <a:txBody>
                    <a:bodyPr/>
                    <a:lstStyle/>
                    <a:p>
                      <a:r>
                        <a:rPr lang="en-IN" sz="1800" dirty="0"/>
                        <a:t>Mark D</a:t>
                      </a:r>
                    </a:p>
                  </a:txBody>
                  <a:tcPr/>
                </a:tc>
                <a:tc>
                  <a:txBody>
                    <a:bodyPr/>
                    <a:lstStyle/>
                    <a:p>
                      <a:r>
                        <a:rPr lang="en-IN" sz="1800" dirty="0"/>
                        <a:t>2019</a:t>
                      </a:r>
                    </a:p>
                  </a:txBody>
                  <a:tcPr/>
                </a:tc>
                <a:tc>
                  <a:txBody>
                    <a:bodyPr/>
                    <a:lstStyle/>
                    <a:p>
                      <a:r>
                        <a:rPr lang="en-IN" sz="1800" dirty="0"/>
                        <a:t>Improve connections</a:t>
                      </a:r>
                    </a:p>
                  </a:txBody>
                  <a:tcPr/>
                </a:tc>
                <a:extLst>
                  <a:ext uri="{0D108BD9-81ED-4DB2-BD59-A6C34878D82A}">
                    <a16:rowId xmlns:a16="http://schemas.microsoft.com/office/drawing/2014/main" val="2687052068"/>
                  </a:ext>
                </a:extLst>
              </a:tr>
              <a:tr h="449377">
                <a:tc>
                  <a:txBody>
                    <a:bodyPr/>
                    <a:lstStyle/>
                    <a:p>
                      <a:r>
                        <a:rPr lang="en-IN" sz="1800" dirty="0"/>
                        <a:t>16.</a:t>
                      </a:r>
                    </a:p>
                  </a:txBody>
                  <a:tcPr/>
                </a:tc>
                <a:tc>
                  <a:txBody>
                    <a:bodyPr/>
                    <a:lstStyle/>
                    <a:p>
                      <a:r>
                        <a:rPr lang="en-IN" sz="1800" dirty="0"/>
                        <a:t>Campus connect</a:t>
                      </a:r>
                    </a:p>
                  </a:txBody>
                  <a:tcPr/>
                </a:tc>
                <a:tc>
                  <a:txBody>
                    <a:bodyPr/>
                    <a:lstStyle/>
                    <a:p>
                      <a:r>
                        <a:rPr lang="en-IN" sz="1800" dirty="0"/>
                        <a:t>Heiko</a:t>
                      </a:r>
                    </a:p>
                  </a:txBody>
                  <a:tcPr/>
                </a:tc>
                <a:tc>
                  <a:txBody>
                    <a:bodyPr/>
                    <a:lstStyle/>
                    <a:p>
                      <a:r>
                        <a:rPr lang="en-IN" sz="1800" dirty="0"/>
                        <a:t>2023</a:t>
                      </a:r>
                    </a:p>
                  </a:txBody>
                  <a:tcPr/>
                </a:tc>
                <a:tc>
                  <a:txBody>
                    <a:bodyPr/>
                    <a:lstStyle/>
                    <a:p>
                      <a:r>
                        <a:rPr lang="en-IN" sz="1800" dirty="0"/>
                        <a:t>E-learning infrastructure</a:t>
                      </a:r>
                    </a:p>
                  </a:txBody>
                  <a:tcPr/>
                </a:tc>
                <a:extLst>
                  <a:ext uri="{0D108BD9-81ED-4DB2-BD59-A6C34878D82A}">
                    <a16:rowId xmlns:a16="http://schemas.microsoft.com/office/drawing/2014/main" val="1658780343"/>
                  </a:ext>
                </a:extLst>
              </a:tr>
              <a:tr h="449377">
                <a:tc>
                  <a:txBody>
                    <a:bodyPr/>
                    <a:lstStyle/>
                    <a:p>
                      <a:r>
                        <a:rPr lang="en-IN" sz="1800" dirty="0"/>
                        <a:t>17.</a:t>
                      </a:r>
                    </a:p>
                  </a:txBody>
                  <a:tcPr/>
                </a:tc>
                <a:tc>
                  <a:txBody>
                    <a:bodyPr/>
                    <a:lstStyle/>
                    <a:p>
                      <a:r>
                        <a:rPr lang="en-IN" sz="1800" dirty="0"/>
                        <a:t>Application for mobile communication</a:t>
                      </a:r>
                    </a:p>
                  </a:txBody>
                  <a:tcPr/>
                </a:tc>
                <a:tc>
                  <a:txBody>
                    <a:bodyPr/>
                    <a:lstStyle/>
                    <a:p>
                      <a:r>
                        <a:rPr lang="en-IN" sz="1800" dirty="0" err="1"/>
                        <a:t>Haffey</a:t>
                      </a:r>
                      <a:endParaRPr lang="en-IN" sz="1800" dirty="0"/>
                    </a:p>
                  </a:txBody>
                  <a:tcPr/>
                </a:tc>
                <a:tc>
                  <a:txBody>
                    <a:bodyPr/>
                    <a:lstStyle/>
                    <a:p>
                      <a:r>
                        <a:rPr lang="en-IN" sz="1800" dirty="0"/>
                        <a:t>2022</a:t>
                      </a:r>
                    </a:p>
                  </a:txBody>
                  <a:tcPr/>
                </a:tc>
                <a:tc>
                  <a:txBody>
                    <a:bodyPr/>
                    <a:lstStyle/>
                    <a:p>
                      <a:r>
                        <a:rPr lang="en-IN" sz="1800" dirty="0"/>
                        <a:t>Implement application</a:t>
                      </a:r>
                    </a:p>
                  </a:txBody>
                  <a:tcPr/>
                </a:tc>
                <a:extLst>
                  <a:ext uri="{0D108BD9-81ED-4DB2-BD59-A6C34878D82A}">
                    <a16:rowId xmlns:a16="http://schemas.microsoft.com/office/drawing/2014/main" val="2719955384"/>
                  </a:ext>
                </a:extLst>
              </a:tr>
              <a:tr h="449377">
                <a:tc>
                  <a:txBody>
                    <a:bodyPr/>
                    <a:lstStyle/>
                    <a:p>
                      <a:r>
                        <a:rPr lang="en-IN" sz="1800" dirty="0"/>
                        <a:t>18.</a:t>
                      </a:r>
                    </a:p>
                  </a:txBody>
                  <a:tcPr/>
                </a:tc>
                <a:tc>
                  <a:txBody>
                    <a:bodyPr/>
                    <a:lstStyle/>
                    <a:p>
                      <a:r>
                        <a:rPr lang="en-IN" sz="1800" dirty="0"/>
                        <a:t>Making the connections</a:t>
                      </a:r>
                    </a:p>
                  </a:txBody>
                  <a:tcPr/>
                </a:tc>
                <a:tc>
                  <a:txBody>
                    <a:bodyPr/>
                    <a:lstStyle/>
                    <a:p>
                      <a:r>
                        <a:rPr lang="en-IN" sz="1800" dirty="0"/>
                        <a:t>Barry j</a:t>
                      </a:r>
                    </a:p>
                  </a:txBody>
                  <a:tcPr/>
                </a:tc>
                <a:tc>
                  <a:txBody>
                    <a:bodyPr/>
                    <a:lstStyle/>
                    <a:p>
                      <a:r>
                        <a:rPr lang="en-IN" sz="1800" dirty="0"/>
                        <a:t>2023</a:t>
                      </a:r>
                    </a:p>
                  </a:txBody>
                  <a:tcPr/>
                </a:tc>
                <a:tc>
                  <a:txBody>
                    <a:bodyPr/>
                    <a:lstStyle/>
                    <a:p>
                      <a:r>
                        <a:rPr lang="en-IN" sz="1800" dirty="0"/>
                        <a:t>Collaborating connections</a:t>
                      </a:r>
                    </a:p>
                  </a:txBody>
                  <a:tcPr/>
                </a:tc>
                <a:extLst>
                  <a:ext uri="{0D108BD9-81ED-4DB2-BD59-A6C34878D82A}">
                    <a16:rowId xmlns:a16="http://schemas.microsoft.com/office/drawing/2014/main" val="1650115102"/>
                  </a:ext>
                </a:extLst>
              </a:tr>
              <a:tr h="449377">
                <a:tc>
                  <a:txBody>
                    <a:bodyPr/>
                    <a:lstStyle/>
                    <a:p>
                      <a:r>
                        <a:rPr lang="en-IN" sz="1800" dirty="0"/>
                        <a:t>19.</a:t>
                      </a:r>
                    </a:p>
                  </a:txBody>
                  <a:tcPr/>
                </a:tc>
                <a:tc>
                  <a:txBody>
                    <a:bodyPr/>
                    <a:lstStyle/>
                    <a:p>
                      <a:r>
                        <a:rPr lang="en-IN" sz="1800" dirty="0"/>
                        <a:t>Smart campus management</a:t>
                      </a:r>
                    </a:p>
                  </a:txBody>
                  <a:tcPr/>
                </a:tc>
                <a:tc>
                  <a:txBody>
                    <a:bodyPr/>
                    <a:lstStyle/>
                    <a:p>
                      <a:r>
                        <a:rPr lang="en-IN" sz="1800" dirty="0"/>
                        <a:t>Tiwari</a:t>
                      </a:r>
                    </a:p>
                  </a:txBody>
                  <a:tcPr/>
                </a:tc>
                <a:tc>
                  <a:txBody>
                    <a:bodyPr/>
                    <a:lstStyle/>
                    <a:p>
                      <a:r>
                        <a:rPr lang="en-IN" sz="1800" dirty="0"/>
                        <a:t>2020</a:t>
                      </a:r>
                    </a:p>
                  </a:txBody>
                  <a:tcPr/>
                </a:tc>
                <a:tc>
                  <a:txBody>
                    <a:bodyPr/>
                    <a:lstStyle/>
                    <a:p>
                      <a:r>
                        <a:rPr lang="en-IN" sz="1800" dirty="0"/>
                        <a:t>Making smart campus</a:t>
                      </a:r>
                    </a:p>
                  </a:txBody>
                  <a:tcPr/>
                </a:tc>
                <a:extLst>
                  <a:ext uri="{0D108BD9-81ED-4DB2-BD59-A6C34878D82A}">
                    <a16:rowId xmlns:a16="http://schemas.microsoft.com/office/drawing/2014/main" val="1483172341"/>
                  </a:ext>
                </a:extLst>
              </a:tr>
              <a:tr h="449377">
                <a:tc>
                  <a:txBody>
                    <a:bodyPr/>
                    <a:lstStyle/>
                    <a:p>
                      <a:r>
                        <a:rPr lang="en-IN" sz="1800" dirty="0"/>
                        <a:t>20.</a:t>
                      </a:r>
                    </a:p>
                  </a:txBody>
                  <a:tcPr/>
                </a:tc>
                <a:tc>
                  <a:txBody>
                    <a:bodyPr/>
                    <a:lstStyle/>
                    <a:p>
                      <a:r>
                        <a:rPr lang="en-IN" sz="1800" dirty="0"/>
                        <a:t>Smart connected campus</a:t>
                      </a:r>
                    </a:p>
                  </a:txBody>
                  <a:tcPr/>
                </a:tc>
                <a:tc>
                  <a:txBody>
                    <a:bodyPr/>
                    <a:lstStyle/>
                    <a:p>
                      <a:r>
                        <a:rPr lang="en-IN" sz="1800" dirty="0"/>
                        <a:t>Anju</a:t>
                      </a:r>
                    </a:p>
                  </a:txBody>
                  <a:tcPr/>
                </a:tc>
                <a:tc>
                  <a:txBody>
                    <a:bodyPr/>
                    <a:lstStyle/>
                    <a:p>
                      <a:r>
                        <a:rPr lang="en-IN" sz="1800" dirty="0"/>
                        <a:t>2019</a:t>
                      </a:r>
                    </a:p>
                  </a:txBody>
                  <a:tcPr/>
                </a:tc>
                <a:tc>
                  <a:txBody>
                    <a:bodyPr/>
                    <a:lstStyle/>
                    <a:p>
                      <a:r>
                        <a:rPr lang="en-IN" sz="1800" dirty="0"/>
                        <a:t>Providing all resources</a:t>
                      </a:r>
                    </a:p>
                  </a:txBody>
                  <a:tcPr/>
                </a:tc>
                <a:extLst>
                  <a:ext uri="{0D108BD9-81ED-4DB2-BD59-A6C34878D82A}">
                    <a16:rowId xmlns:a16="http://schemas.microsoft.com/office/drawing/2014/main" val="3301518834"/>
                  </a:ext>
                </a:extLst>
              </a:tr>
            </a:tbl>
          </a:graphicData>
        </a:graphic>
      </p:graphicFrame>
      <p:sp>
        <p:nvSpPr>
          <p:cNvPr id="4" name="Date Placeholder 3">
            <a:extLst>
              <a:ext uri="{FF2B5EF4-FFF2-40B4-BE49-F238E27FC236}">
                <a16:creationId xmlns:a16="http://schemas.microsoft.com/office/drawing/2014/main" id="{71CA6FE0-0DE2-4703-A808-AF9F5FF112F5}"/>
              </a:ext>
            </a:extLst>
          </p:cNvPr>
          <p:cNvSpPr>
            <a:spLocks noGrp="1"/>
          </p:cNvSpPr>
          <p:nvPr>
            <p:ph type="dt" sz="half" idx="10"/>
          </p:nvPr>
        </p:nvSpPr>
        <p:spPr/>
        <p:txBody>
          <a:bodyPr/>
          <a:lstStyle/>
          <a:p>
            <a:pPr>
              <a:defRPr/>
            </a:pPr>
            <a:fld id="{88A16D33-A5AF-4E97-B9DF-338879AB73B8}"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293B6D2A-F6E4-D17D-8F62-9A19A748FC03}"/>
              </a:ext>
            </a:extLst>
          </p:cNvPr>
          <p:cNvSpPr>
            <a:spLocks noGrp="1"/>
          </p:cNvSpPr>
          <p:nvPr>
            <p:ph type="ftr" sz="quarter" idx="11"/>
          </p:nvPr>
        </p:nvSpPr>
        <p:spPr/>
        <p:txBody>
          <a:bodyPr/>
          <a:lstStyle/>
          <a:p>
            <a:pPr>
              <a:defRPr/>
            </a:pPr>
            <a:r>
              <a:rPr lang="en-US"/>
              <a:t>Project Presentation 2023</a:t>
            </a:r>
            <a:endParaRPr lang="en-IN" dirty="0"/>
          </a:p>
        </p:txBody>
      </p:sp>
      <p:sp>
        <p:nvSpPr>
          <p:cNvPr id="6" name="Slide Number Placeholder 5">
            <a:extLst>
              <a:ext uri="{FF2B5EF4-FFF2-40B4-BE49-F238E27FC236}">
                <a16:creationId xmlns:a16="http://schemas.microsoft.com/office/drawing/2014/main" id="{04826DC8-FA33-D468-BFD6-2369DF5CCCD2}"/>
              </a:ext>
            </a:extLst>
          </p:cNvPr>
          <p:cNvSpPr>
            <a:spLocks noGrp="1"/>
          </p:cNvSpPr>
          <p:nvPr>
            <p:ph type="sldNum" sz="quarter" idx="12"/>
          </p:nvPr>
        </p:nvSpPr>
        <p:spPr/>
        <p:txBody>
          <a:bodyPr/>
          <a:lstStyle/>
          <a:p>
            <a:pPr>
              <a:defRPr/>
            </a:pPr>
            <a:fld id="{597D4B8A-498B-4CDE-8185-E85709EA6D31}" type="slidenum">
              <a:rPr lang="en-IN" altLang="en-US" smtClean="0"/>
              <a:pPr>
                <a:defRPr/>
              </a:pPr>
              <a:t>5</a:t>
            </a:fld>
            <a:endParaRPr lang="en-IN" altLang="en-US"/>
          </a:p>
        </p:txBody>
      </p:sp>
    </p:spTree>
    <p:extLst>
      <p:ext uri="{BB962C8B-B14F-4D97-AF65-F5344CB8AC3E}">
        <p14:creationId xmlns:p14="http://schemas.microsoft.com/office/powerpoint/2010/main" val="189368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D7083F2-CFDE-0B9F-B2FA-AAE355D25123}"/>
              </a:ext>
            </a:extLst>
          </p:cNvPr>
          <p:cNvSpPr>
            <a:spLocks noGrp="1"/>
          </p:cNvSpPr>
          <p:nvPr>
            <p:ph type="title"/>
          </p:nvPr>
        </p:nvSpPr>
        <p:spPr>
          <a:xfrm>
            <a:off x="506413" y="377825"/>
            <a:ext cx="10515600" cy="1325563"/>
          </a:xfrm>
        </p:spPr>
        <p:txBody>
          <a:bodyPr/>
          <a:lstStyle/>
          <a:p>
            <a:pPr eaLnBrk="1" hangingPunct="1">
              <a:defRPr/>
            </a:pPr>
            <a:r>
              <a:rPr lang="en-IN" altLang="en-US" sz="3600" dirty="0">
                <a:solidFill>
                  <a:srgbClr val="00B0F0"/>
                </a:solidFill>
                <a:latin typeface="+mn-lt"/>
              </a:rPr>
              <a:t>OBJECTIVE OF CAMPUS CONNECT</a:t>
            </a:r>
          </a:p>
        </p:txBody>
      </p:sp>
      <p:sp>
        <p:nvSpPr>
          <p:cNvPr id="14377" name="Date Placeholder 3">
            <a:extLst>
              <a:ext uri="{FF2B5EF4-FFF2-40B4-BE49-F238E27FC236}">
                <a16:creationId xmlns:a16="http://schemas.microsoft.com/office/drawing/2014/main" id="{40FA609E-8EEB-3D7F-BAD0-FA2E598E3BEA}"/>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71C8CA7B-6BB7-7A04-4042-451F723CAEA2}"/>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5365" name="Slide Number Placeholder 5">
            <a:extLst>
              <a:ext uri="{FF2B5EF4-FFF2-40B4-BE49-F238E27FC236}">
                <a16:creationId xmlns:a16="http://schemas.microsoft.com/office/drawing/2014/main" id="{BC1C532D-F352-8238-ED0A-6591F98F52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163CE32-1A34-4C9B-8E87-7A53190219B8}" type="slidenum">
              <a:rPr lang="en-IN" altLang="en-US" sz="1200" smtClean="0"/>
              <a:pPr>
                <a:lnSpc>
                  <a:spcPct val="100000"/>
                </a:lnSpc>
                <a:spcBef>
                  <a:spcPct val="0"/>
                </a:spcBef>
                <a:buFontTx/>
                <a:buNone/>
              </a:pPr>
              <a:t>6</a:t>
            </a:fld>
            <a:endParaRPr lang="en-IN" altLang="en-US" sz="1200"/>
          </a:p>
        </p:txBody>
      </p:sp>
      <p:sp>
        <p:nvSpPr>
          <p:cNvPr id="15366" name="Content Placeholder 2">
            <a:extLst>
              <a:ext uri="{FF2B5EF4-FFF2-40B4-BE49-F238E27FC236}">
                <a16:creationId xmlns:a16="http://schemas.microsoft.com/office/drawing/2014/main" id="{B839B51F-17B1-BE09-7582-114462F37926}"/>
              </a:ext>
            </a:extLst>
          </p:cNvPr>
          <p:cNvSpPr>
            <a:spLocks noGrp="1"/>
          </p:cNvSpPr>
          <p:nvPr>
            <p:ph idx="1"/>
          </p:nvPr>
        </p:nvSpPr>
        <p:spPr/>
        <p:txBody>
          <a:bodyPr/>
          <a:lstStyle/>
          <a:p>
            <a:r>
              <a:rPr lang="en-US" altLang="en-US" sz="2400" b="1"/>
              <a:t>Users</a:t>
            </a:r>
            <a:r>
              <a:rPr lang="en-US" altLang="en-US" sz="2400"/>
              <a:t>: Students, faculty, and staff accessing features like event announcements and study group formation.</a:t>
            </a:r>
          </a:p>
          <a:p>
            <a:r>
              <a:rPr lang="en-US" altLang="en-US" sz="2400" b="1"/>
              <a:t>Events</a:t>
            </a:r>
            <a:r>
              <a:rPr lang="en-US" altLang="en-US" sz="2400"/>
              <a:t>: Activities within the campus, including lectures and social gatherings, managed through the application.</a:t>
            </a:r>
          </a:p>
          <a:p>
            <a:r>
              <a:rPr lang="en-US" altLang="en-US" sz="2400" b="1"/>
              <a:t>Study Groups</a:t>
            </a:r>
            <a:r>
              <a:rPr lang="en-US" altLang="en-US" sz="2400"/>
              <a:t>: Collaborative groups formed by users for academic purposes like studying and discussion.</a:t>
            </a:r>
          </a:p>
          <a:p>
            <a:r>
              <a:rPr lang="en-US" altLang="en-US" sz="2400" b="1"/>
              <a:t>Textbooks</a:t>
            </a:r>
            <a:r>
              <a:rPr lang="en-US" altLang="en-US" sz="2400"/>
              <a:t>: Academic materials available for sale or exchange within the campus marketplace feature.</a:t>
            </a:r>
          </a:p>
          <a:p>
            <a:r>
              <a:rPr lang="en-US" altLang="en-US" sz="2400" b="1"/>
              <a:t>Messages</a:t>
            </a:r>
            <a:r>
              <a:rPr lang="en-US" altLang="en-US" sz="2400"/>
              <a:t>: Communication exchanges, including direct messages and notifications, facilitated within the application.</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D0AA417-E3CC-CAC7-D70A-5B58C78776B2}"/>
              </a:ext>
            </a:extLst>
          </p:cNvPr>
          <p:cNvSpPr>
            <a:spLocks noGrp="1"/>
          </p:cNvSpPr>
          <p:nvPr>
            <p:ph type="title"/>
          </p:nvPr>
        </p:nvSpPr>
        <p:spPr>
          <a:xfrm>
            <a:off x="0" y="-163513"/>
            <a:ext cx="10515600" cy="1325563"/>
          </a:xfrm>
        </p:spPr>
        <p:txBody>
          <a:bodyPr/>
          <a:lstStyle/>
          <a:p>
            <a:pPr eaLnBrk="1" hangingPunct="1"/>
            <a:r>
              <a:rPr lang="en-IN" altLang="en-US" dirty="0">
                <a:solidFill>
                  <a:srgbClr val="00B0F0"/>
                </a:solidFill>
              </a:rPr>
              <a:t>Project Team : Roles and Responsibilities</a:t>
            </a:r>
          </a:p>
        </p:txBody>
      </p:sp>
      <p:sp>
        <p:nvSpPr>
          <p:cNvPr id="14377" name="Date Placeholder 3">
            <a:extLst>
              <a:ext uri="{FF2B5EF4-FFF2-40B4-BE49-F238E27FC236}">
                <a16:creationId xmlns:a16="http://schemas.microsoft.com/office/drawing/2014/main" id="{DF677398-7F51-72F7-EA9E-ABBDFD6E1325}"/>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ECC354B6-B2DB-6A16-1806-138EF4084F0C}"/>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6389" name="Slide Number Placeholder 5">
            <a:extLst>
              <a:ext uri="{FF2B5EF4-FFF2-40B4-BE49-F238E27FC236}">
                <a16:creationId xmlns:a16="http://schemas.microsoft.com/office/drawing/2014/main" id="{474BF325-CD35-4CCA-2BB2-7AD9206784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A6B6508-F8BD-424D-858C-393B702E72A1}" type="slidenum">
              <a:rPr lang="en-IN" altLang="en-US" sz="1200" smtClean="0"/>
              <a:pPr>
                <a:lnSpc>
                  <a:spcPct val="100000"/>
                </a:lnSpc>
                <a:spcBef>
                  <a:spcPct val="0"/>
                </a:spcBef>
                <a:buFontTx/>
                <a:buNone/>
              </a:pPr>
              <a:t>7</a:t>
            </a:fld>
            <a:endParaRPr lang="en-IN" altLang="en-US" sz="1200"/>
          </a:p>
        </p:txBody>
      </p:sp>
      <p:graphicFrame>
        <p:nvGraphicFramePr>
          <p:cNvPr id="2" name="Table 7">
            <a:extLst>
              <a:ext uri="{FF2B5EF4-FFF2-40B4-BE49-F238E27FC236}">
                <a16:creationId xmlns:a16="http://schemas.microsoft.com/office/drawing/2014/main" id="{E7D17580-8BFF-9650-F117-67BFD44F104C}"/>
              </a:ext>
            </a:extLst>
          </p:cNvPr>
          <p:cNvGraphicFramePr>
            <a:graphicFrameLocks noGrp="1"/>
          </p:cNvGraphicFramePr>
          <p:nvPr>
            <p:ph idx="1"/>
            <p:extLst>
              <p:ext uri="{D42A27DB-BD31-4B8C-83A1-F6EECF244321}">
                <p14:modId xmlns:p14="http://schemas.microsoft.com/office/powerpoint/2010/main" val="608496202"/>
              </p:ext>
            </p:extLst>
          </p:nvPr>
        </p:nvGraphicFramePr>
        <p:xfrm>
          <a:off x="502024" y="857335"/>
          <a:ext cx="11564470" cy="5628726"/>
        </p:xfrm>
        <a:graphic>
          <a:graphicData uri="http://schemas.openxmlformats.org/drawingml/2006/table">
            <a:tbl>
              <a:tblPr firstRow="1" bandRow="1">
                <a:tableStyleId>{5C22544A-7EE6-4342-B048-85BDC9FD1C3A}</a:tableStyleId>
              </a:tblPr>
              <a:tblGrid>
                <a:gridCol w="873057">
                  <a:extLst>
                    <a:ext uri="{9D8B030D-6E8A-4147-A177-3AD203B41FA5}">
                      <a16:colId xmlns:a16="http://schemas.microsoft.com/office/drawing/2014/main" val="20000"/>
                    </a:ext>
                  </a:extLst>
                </a:gridCol>
                <a:gridCol w="2551460">
                  <a:extLst>
                    <a:ext uri="{9D8B030D-6E8A-4147-A177-3AD203B41FA5}">
                      <a16:colId xmlns:a16="http://schemas.microsoft.com/office/drawing/2014/main" val="20001"/>
                    </a:ext>
                  </a:extLst>
                </a:gridCol>
                <a:gridCol w="2294965">
                  <a:extLst>
                    <a:ext uri="{9D8B030D-6E8A-4147-A177-3AD203B41FA5}">
                      <a16:colId xmlns:a16="http://schemas.microsoft.com/office/drawing/2014/main" val="20002"/>
                    </a:ext>
                  </a:extLst>
                </a:gridCol>
                <a:gridCol w="2034988">
                  <a:extLst>
                    <a:ext uri="{9D8B030D-6E8A-4147-A177-3AD203B41FA5}">
                      <a16:colId xmlns:a16="http://schemas.microsoft.com/office/drawing/2014/main" val="20003"/>
                    </a:ext>
                  </a:extLst>
                </a:gridCol>
                <a:gridCol w="3810000">
                  <a:extLst>
                    <a:ext uri="{9D8B030D-6E8A-4147-A177-3AD203B41FA5}">
                      <a16:colId xmlns:a16="http://schemas.microsoft.com/office/drawing/2014/main" val="20004"/>
                    </a:ext>
                  </a:extLst>
                </a:gridCol>
              </a:tblGrid>
              <a:tr h="805818">
                <a:tc>
                  <a:txBody>
                    <a:bodyPr/>
                    <a:lstStyle/>
                    <a:p>
                      <a:pPr algn="ctr"/>
                      <a:r>
                        <a:rPr lang="en-US" sz="2000" dirty="0"/>
                        <a:t>Sr. no</a:t>
                      </a:r>
                      <a:endParaRPr lang="en-IN" sz="2000" dirty="0"/>
                    </a:p>
                  </a:txBody>
                  <a:tcPr marT="45706" marB="45706"/>
                </a:tc>
                <a:tc>
                  <a:txBody>
                    <a:bodyPr/>
                    <a:lstStyle/>
                    <a:p>
                      <a:pPr algn="ctr"/>
                      <a:r>
                        <a:rPr lang="en-US" sz="2000" dirty="0"/>
                        <a:t>Team member</a:t>
                      </a:r>
                      <a:endParaRPr lang="en-IN" sz="2000" dirty="0"/>
                    </a:p>
                  </a:txBody>
                  <a:tcPr marT="45706" marB="45706"/>
                </a:tc>
                <a:tc>
                  <a:txBody>
                    <a:bodyPr/>
                    <a:lstStyle/>
                    <a:p>
                      <a:pPr algn="ctr"/>
                      <a:r>
                        <a:rPr lang="en-US" sz="2000" dirty="0"/>
                        <a:t>Enrollment number</a:t>
                      </a:r>
                      <a:endParaRPr lang="en-IN" sz="2000" dirty="0"/>
                    </a:p>
                  </a:txBody>
                  <a:tcPr marT="45706" marB="45706"/>
                </a:tc>
                <a:tc>
                  <a:txBody>
                    <a:bodyPr/>
                    <a:lstStyle/>
                    <a:p>
                      <a:pPr algn="ctr"/>
                      <a:r>
                        <a:rPr lang="en-US" sz="2000" dirty="0"/>
                        <a:t>Role</a:t>
                      </a:r>
                      <a:endParaRPr lang="en-IN" sz="2000" dirty="0"/>
                    </a:p>
                  </a:txBody>
                  <a:tcPr marT="45706" marB="45706"/>
                </a:tc>
                <a:tc>
                  <a:txBody>
                    <a:bodyPr/>
                    <a:lstStyle/>
                    <a:p>
                      <a:pPr algn="ctr"/>
                      <a:r>
                        <a:rPr lang="en-US" sz="2000" dirty="0"/>
                        <a:t>Responsibility</a:t>
                      </a:r>
                      <a:endParaRPr lang="en-IN" sz="2000" dirty="0"/>
                    </a:p>
                  </a:txBody>
                  <a:tcPr marT="45706" marB="45706"/>
                </a:tc>
                <a:extLst>
                  <a:ext uri="{0D108BD9-81ED-4DB2-BD59-A6C34878D82A}">
                    <a16:rowId xmlns:a16="http://schemas.microsoft.com/office/drawing/2014/main" val="10000"/>
                  </a:ext>
                </a:extLst>
              </a:tr>
              <a:tr h="1069459">
                <a:tc>
                  <a:txBody>
                    <a:bodyPr/>
                    <a:lstStyle/>
                    <a:p>
                      <a:pPr algn="ctr"/>
                      <a:endParaRPr lang="en-IN" sz="2400" dirty="0"/>
                    </a:p>
                    <a:p>
                      <a:pPr algn="ctr"/>
                      <a:r>
                        <a:rPr lang="en-IN" sz="2400" dirty="0"/>
                        <a:t>1.</a:t>
                      </a:r>
                    </a:p>
                  </a:txBody>
                  <a:tcPr marT="45706" marB="45706"/>
                </a:tc>
                <a:tc>
                  <a:txBody>
                    <a:bodyPr/>
                    <a:lstStyle/>
                    <a:p>
                      <a:pPr algn="ctr"/>
                      <a:endParaRPr lang="en-IN" sz="1600" dirty="0"/>
                    </a:p>
                    <a:p>
                      <a:pPr algn="ctr"/>
                      <a:endParaRPr lang="en-IN" sz="1600" dirty="0"/>
                    </a:p>
                    <a:p>
                      <a:pPr algn="ctr"/>
                      <a:r>
                        <a:rPr lang="en-IN" sz="1600" dirty="0"/>
                        <a:t>SHAIK KHASIM</a:t>
                      </a:r>
                    </a:p>
                  </a:txBody>
                  <a:tcPr marT="45706" marB="45706"/>
                </a:tc>
                <a:tc>
                  <a:txBody>
                    <a:bodyPr/>
                    <a:lstStyle/>
                    <a:p>
                      <a:pPr algn="ctr"/>
                      <a:endParaRPr lang="en-IN" sz="1600" dirty="0"/>
                    </a:p>
                    <a:p>
                      <a:pPr algn="ctr"/>
                      <a:endParaRPr lang="en-IN" sz="1600" dirty="0"/>
                    </a:p>
                    <a:p>
                      <a:pPr algn="ctr"/>
                      <a:r>
                        <a:rPr lang="en-IN" sz="1600" dirty="0"/>
                        <a:t>210304124316</a:t>
                      </a:r>
                    </a:p>
                  </a:txBody>
                  <a:tcPr marT="45706" marB="45706"/>
                </a:tc>
                <a:tc>
                  <a:txBody>
                    <a:bodyPr/>
                    <a:lstStyle/>
                    <a:p>
                      <a:pPr algn="ctr"/>
                      <a:endParaRPr lang="en-IN" sz="1600" b="0" dirty="0"/>
                    </a:p>
                    <a:p>
                      <a:pPr algn="ctr"/>
                      <a:r>
                        <a:rPr lang="en-IN" sz="1600" b="0" dirty="0"/>
                        <a:t>Team lead, testing backend development</a:t>
                      </a:r>
                    </a:p>
                  </a:txBody>
                  <a:tcPr marT="45706" marB="45706"/>
                </a:tc>
                <a:tc>
                  <a:txBody>
                    <a:bodyPr/>
                    <a:lstStyle/>
                    <a:p>
                      <a:pPr marL="523240" marR="0" lvl="0" indent="-312420" algn="l" defTabSz="914400" rtl="0" eaLnBrk="1" fontAlgn="auto" latinLnBrk="0" hangingPunct="1">
                        <a:lnSpc>
                          <a:spcPct val="100000"/>
                        </a:lnSpc>
                        <a:spcBef>
                          <a:spcPts val="110"/>
                        </a:spcBef>
                        <a:spcAft>
                          <a:spcPts val="0"/>
                        </a:spcAft>
                        <a:buClrTx/>
                        <a:buSzPct val="88000"/>
                        <a:buFont typeface="Calibri" panose="020F0502020204030204" pitchFamily="34" charset="0"/>
                        <a:buChar char="●"/>
                        <a:tabLst>
                          <a:tab pos="523240" algn="l"/>
                        </a:tabLst>
                        <a:defRPr/>
                      </a:pPr>
                      <a:r>
                        <a:rPr lang="en-US" sz="1600" b="1" spc="-20" dirty="0">
                          <a:solidFill>
                            <a:srgbClr val="111111"/>
                          </a:solidFill>
                          <a:latin typeface="+mn-lt"/>
                          <a:cs typeface="Calibri"/>
                        </a:rPr>
                        <a:t>Team</a:t>
                      </a:r>
                      <a:r>
                        <a:rPr lang="en-US" sz="1600" b="1" spc="-5" dirty="0">
                          <a:solidFill>
                            <a:srgbClr val="111111"/>
                          </a:solidFill>
                          <a:latin typeface="+mn-lt"/>
                          <a:cs typeface="Calibri"/>
                        </a:rPr>
                        <a:t> </a:t>
                      </a:r>
                      <a:r>
                        <a:rPr lang="en-US" sz="1600" b="1" dirty="0">
                          <a:solidFill>
                            <a:srgbClr val="111111"/>
                          </a:solidFill>
                          <a:latin typeface="+mn-lt"/>
                          <a:cs typeface="Calibri"/>
                        </a:rPr>
                        <a:t>Lead</a:t>
                      </a:r>
                      <a:r>
                        <a:rPr lang="en-US" sz="1600" dirty="0">
                          <a:solidFill>
                            <a:srgbClr val="111111"/>
                          </a:solidFill>
                          <a:latin typeface="+mn-lt"/>
                          <a:cs typeface="Calibri"/>
                        </a:rPr>
                        <a:t>:</a:t>
                      </a:r>
                      <a:r>
                        <a:rPr lang="en-US" sz="1600" spc="-5" dirty="0">
                          <a:solidFill>
                            <a:srgbClr val="111111"/>
                          </a:solidFill>
                          <a:latin typeface="+mn-lt"/>
                          <a:cs typeface="Calibri"/>
                        </a:rPr>
                        <a:t> </a:t>
                      </a:r>
                      <a:r>
                        <a:rPr lang="en-US" sz="1600" spc="-10" dirty="0">
                          <a:solidFill>
                            <a:srgbClr val="111111"/>
                          </a:solidFill>
                          <a:latin typeface="+mn-lt"/>
                          <a:cs typeface="Calibri"/>
                        </a:rPr>
                        <a:t>Oversees</a:t>
                      </a:r>
                      <a:r>
                        <a:rPr lang="en-US" sz="1600" dirty="0">
                          <a:solidFill>
                            <a:srgbClr val="111111"/>
                          </a:solidFill>
                          <a:latin typeface="+mn-lt"/>
                          <a:cs typeface="Calibri"/>
                        </a:rPr>
                        <a:t> the</a:t>
                      </a:r>
                      <a:r>
                        <a:rPr lang="en-US" sz="1600" spc="-5" dirty="0">
                          <a:solidFill>
                            <a:srgbClr val="111111"/>
                          </a:solidFill>
                          <a:latin typeface="+mn-lt"/>
                          <a:cs typeface="Calibri"/>
                        </a:rPr>
                        <a:t> </a:t>
                      </a:r>
                      <a:r>
                        <a:rPr lang="en-US" sz="1600" spc="-10" dirty="0">
                          <a:solidFill>
                            <a:srgbClr val="111111"/>
                          </a:solidFill>
                          <a:latin typeface="+mn-lt"/>
                          <a:cs typeface="Calibri"/>
                        </a:rPr>
                        <a:t>project,</a:t>
                      </a:r>
                      <a:r>
                        <a:rPr lang="en-US" sz="1600" dirty="0">
                          <a:solidFill>
                            <a:srgbClr val="111111"/>
                          </a:solidFill>
                          <a:latin typeface="+mn-lt"/>
                          <a:cs typeface="Calibri"/>
                        </a:rPr>
                        <a:t> </a:t>
                      </a:r>
                      <a:r>
                        <a:rPr lang="en-US" sz="1600" spc="-10" dirty="0">
                          <a:solidFill>
                            <a:srgbClr val="111111"/>
                          </a:solidFill>
                          <a:latin typeface="+mn-lt"/>
                          <a:cs typeface="Calibri"/>
                        </a:rPr>
                        <a:t>coordinates</a:t>
                      </a:r>
                      <a:r>
                        <a:rPr lang="en-US" sz="1600" spc="-5" dirty="0">
                          <a:solidFill>
                            <a:srgbClr val="111111"/>
                          </a:solidFill>
                          <a:latin typeface="+mn-lt"/>
                          <a:cs typeface="Calibri"/>
                        </a:rPr>
                        <a:t> </a:t>
                      </a:r>
                      <a:r>
                        <a:rPr lang="en-US" sz="1600" spc="-20" dirty="0">
                          <a:solidFill>
                            <a:srgbClr val="111111"/>
                          </a:solidFill>
                          <a:latin typeface="+mn-lt"/>
                          <a:cs typeface="Calibri"/>
                        </a:rPr>
                        <a:t>team </a:t>
                      </a:r>
                      <a:r>
                        <a:rPr lang="en-US" sz="1600" dirty="0">
                          <a:solidFill>
                            <a:srgbClr val="111111"/>
                          </a:solidFill>
                          <a:latin typeface="+mn-lt"/>
                          <a:cs typeface="Calibri"/>
                        </a:rPr>
                        <a:t>members,</a:t>
                      </a:r>
                      <a:r>
                        <a:rPr lang="en-US" sz="1600" spc="-30" dirty="0">
                          <a:solidFill>
                            <a:srgbClr val="111111"/>
                          </a:solidFill>
                          <a:latin typeface="+mn-lt"/>
                          <a:cs typeface="Calibri"/>
                        </a:rPr>
                        <a:t> </a:t>
                      </a:r>
                      <a:r>
                        <a:rPr lang="en-US" sz="1600" dirty="0">
                          <a:solidFill>
                            <a:srgbClr val="111111"/>
                          </a:solidFill>
                          <a:latin typeface="+mn-lt"/>
                          <a:cs typeface="Calibri"/>
                        </a:rPr>
                        <a:t>and</a:t>
                      </a:r>
                      <a:r>
                        <a:rPr lang="en-US" sz="1600" spc="-30" dirty="0">
                          <a:solidFill>
                            <a:srgbClr val="111111"/>
                          </a:solidFill>
                          <a:latin typeface="+mn-lt"/>
                          <a:cs typeface="Calibri"/>
                        </a:rPr>
                        <a:t> </a:t>
                      </a:r>
                      <a:r>
                        <a:rPr lang="en-US" sz="1600" dirty="0">
                          <a:solidFill>
                            <a:srgbClr val="111111"/>
                          </a:solidFill>
                          <a:latin typeface="+mn-lt"/>
                          <a:cs typeface="Calibri"/>
                        </a:rPr>
                        <a:t>ensures</a:t>
                      </a:r>
                      <a:r>
                        <a:rPr lang="en-US" sz="1600" spc="-30" dirty="0">
                          <a:solidFill>
                            <a:srgbClr val="111111"/>
                          </a:solidFill>
                          <a:latin typeface="+mn-lt"/>
                          <a:cs typeface="Calibri"/>
                        </a:rPr>
                        <a:t> </a:t>
                      </a:r>
                      <a:r>
                        <a:rPr lang="en-US" sz="1600" dirty="0">
                          <a:solidFill>
                            <a:srgbClr val="111111"/>
                          </a:solidFill>
                          <a:latin typeface="+mn-lt"/>
                          <a:cs typeface="Calibri"/>
                        </a:rPr>
                        <a:t>goals</a:t>
                      </a:r>
                      <a:r>
                        <a:rPr lang="en-US" sz="1600" spc="-30" dirty="0">
                          <a:solidFill>
                            <a:srgbClr val="111111"/>
                          </a:solidFill>
                          <a:latin typeface="+mn-lt"/>
                          <a:cs typeface="Calibri"/>
                        </a:rPr>
                        <a:t> </a:t>
                      </a:r>
                      <a:r>
                        <a:rPr lang="en-US" sz="1600" dirty="0">
                          <a:solidFill>
                            <a:srgbClr val="111111"/>
                          </a:solidFill>
                          <a:latin typeface="+mn-lt"/>
                          <a:cs typeface="Calibri"/>
                        </a:rPr>
                        <a:t>are</a:t>
                      </a:r>
                      <a:r>
                        <a:rPr lang="en-US" sz="1600" spc="-30" dirty="0">
                          <a:solidFill>
                            <a:srgbClr val="111111"/>
                          </a:solidFill>
                          <a:latin typeface="+mn-lt"/>
                          <a:cs typeface="Calibri"/>
                        </a:rPr>
                        <a:t> </a:t>
                      </a:r>
                      <a:r>
                        <a:rPr lang="en-US" sz="1600" dirty="0">
                          <a:solidFill>
                            <a:srgbClr val="111111"/>
                          </a:solidFill>
                          <a:latin typeface="+mn-lt"/>
                          <a:cs typeface="Calibri"/>
                        </a:rPr>
                        <a:t>met</a:t>
                      </a:r>
                      <a:r>
                        <a:rPr lang="en-US" sz="1600" spc="-30" dirty="0">
                          <a:solidFill>
                            <a:srgbClr val="111111"/>
                          </a:solidFill>
                          <a:latin typeface="+mn-lt"/>
                          <a:cs typeface="Calibri"/>
                        </a:rPr>
                        <a:t> </a:t>
                      </a:r>
                      <a:r>
                        <a:rPr lang="en-US" sz="1600" dirty="0">
                          <a:solidFill>
                            <a:srgbClr val="111111"/>
                          </a:solidFill>
                          <a:latin typeface="+mn-lt"/>
                          <a:cs typeface="Calibri"/>
                        </a:rPr>
                        <a:t>on</a:t>
                      </a:r>
                      <a:r>
                        <a:rPr lang="en-US" sz="1600" spc="-30" dirty="0">
                          <a:solidFill>
                            <a:srgbClr val="111111"/>
                          </a:solidFill>
                          <a:latin typeface="+mn-lt"/>
                          <a:cs typeface="Calibri"/>
                        </a:rPr>
                        <a:t> </a:t>
                      </a:r>
                      <a:r>
                        <a:rPr lang="en-US" sz="1600" spc="-10" dirty="0">
                          <a:solidFill>
                            <a:srgbClr val="111111"/>
                          </a:solidFill>
                          <a:latin typeface="+mn-lt"/>
                          <a:cs typeface="Calibri"/>
                        </a:rPr>
                        <a:t>time.</a:t>
                      </a:r>
                      <a:endParaRPr lang="en-US" sz="1600" dirty="0">
                        <a:latin typeface="+mn-lt"/>
                        <a:cs typeface="Calibri"/>
                      </a:endParaRPr>
                    </a:p>
                    <a:p>
                      <a:pPr marL="523240" indent="-312420">
                        <a:lnSpc>
                          <a:spcPct val="100000"/>
                        </a:lnSpc>
                        <a:spcBef>
                          <a:spcPts val="110"/>
                        </a:spcBef>
                        <a:buSzPct val="88000"/>
                        <a:buFont typeface="Calibri" panose="020F0502020204030204" pitchFamily="34" charset="0"/>
                        <a:buChar char="●"/>
                        <a:tabLst>
                          <a:tab pos="523240" algn="l"/>
                        </a:tabLst>
                      </a:pPr>
                      <a:r>
                        <a:rPr lang="en-US" sz="1600" b="1" spc="-20" dirty="0">
                          <a:solidFill>
                            <a:srgbClr val="111111"/>
                          </a:solidFill>
                          <a:latin typeface="+mn-lt"/>
                          <a:cs typeface="Calibri"/>
                        </a:rPr>
                        <a:t>Testing</a:t>
                      </a:r>
                      <a:r>
                        <a:rPr lang="en-US" sz="1600" spc="-20" dirty="0">
                          <a:solidFill>
                            <a:srgbClr val="111111"/>
                          </a:solidFill>
                          <a:latin typeface="+mn-lt"/>
                          <a:cs typeface="Calibri"/>
                        </a:rPr>
                        <a:t>:</a:t>
                      </a:r>
                      <a:r>
                        <a:rPr lang="en-US" sz="1600" spc="-25" dirty="0">
                          <a:solidFill>
                            <a:srgbClr val="111111"/>
                          </a:solidFill>
                          <a:latin typeface="+mn-lt"/>
                          <a:cs typeface="Calibri"/>
                        </a:rPr>
                        <a:t> </a:t>
                      </a:r>
                      <a:r>
                        <a:rPr lang="en-US" sz="1600" spc="-10" dirty="0">
                          <a:solidFill>
                            <a:srgbClr val="111111"/>
                          </a:solidFill>
                          <a:latin typeface="+mn-lt"/>
                          <a:cs typeface="Calibri"/>
                        </a:rPr>
                        <a:t>Responsible</a:t>
                      </a:r>
                      <a:r>
                        <a:rPr lang="en-US" sz="1600" spc="-25" dirty="0">
                          <a:solidFill>
                            <a:srgbClr val="111111"/>
                          </a:solidFill>
                          <a:latin typeface="+mn-lt"/>
                          <a:cs typeface="Calibri"/>
                        </a:rPr>
                        <a:t> </a:t>
                      </a:r>
                      <a:r>
                        <a:rPr lang="en-US" sz="1600" dirty="0">
                          <a:solidFill>
                            <a:srgbClr val="111111"/>
                          </a:solidFill>
                          <a:latin typeface="+mn-lt"/>
                          <a:cs typeface="Calibri"/>
                        </a:rPr>
                        <a:t>for</a:t>
                      </a:r>
                      <a:r>
                        <a:rPr lang="en-US" sz="1600" spc="-25" dirty="0">
                          <a:solidFill>
                            <a:srgbClr val="111111"/>
                          </a:solidFill>
                          <a:latin typeface="+mn-lt"/>
                          <a:cs typeface="Calibri"/>
                        </a:rPr>
                        <a:t> </a:t>
                      </a:r>
                      <a:r>
                        <a:rPr lang="en-US" sz="1600" dirty="0">
                          <a:solidFill>
                            <a:srgbClr val="111111"/>
                          </a:solidFill>
                          <a:latin typeface="+mn-lt"/>
                          <a:cs typeface="Calibri"/>
                        </a:rPr>
                        <a:t>conducting</a:t>
                      </a:r>
                      <a:r>
                        <a:rPr lang="en-US" sz="1600" spc="-20" dirty="0">
                          <a:solidFill>
                            <a:srgbClr val="111111"/>
                          </a:solidFill>
                          <a:latin typeface="+mn-lt"/>
                          <a:cs typeface="Calibri"/>
                        </a:rPr>
                        <a:t> </a:t>
                      </a:r>
                      <a:r>
                        <a:rPr lang="en-US" sz="1600" dirty="0">
                          <a:solidFill>
                            <a:srgbClr val="111111"/>
                          </a:solidFill>
                          <a:latin typeface="+mn-lt"/>
                          <a:cs typeface="Calibri"/>
                        </a:rPr>
                        <a:t>tests</a:t>
                      </a:r>
                      <a:r>
                        <a:rPr lang="en-US" sz="1600" spc="-25" dirty="0">
                          <a:solidFill>
                            <a:srgbClr val="111111"/>
                          </a:solidFill>
                          <a:latin typeface="+mn-lt"/>
                          <a:cs typeface="Calibri"/>
                        </a:rPr>
                        <a:t> </a:t>
                      </a:r>
                      <a:r>
                        <a:rPr lang="en-US" sz="1600" dirty="0">
                          <a:solidFill>
                            <a:srgbClr val="111111"/>
                          </a:solidFill>
                          <a:latin typeface="+mn-lt"/>
                          <a:cs typeface="Calibri"/>
                        </a:rPr>
                        <a:t>to</a:t>
                      </a:r>
                      <a:r>
                        <a:rPr lang="en-US" sz="1600" spc="-25" dirty="0">
                          <a:solidFill>
                            <a:srgbClr val="111111"/>
                          </a:solidFill>
                          <a:latin typeface="+mn-lt"/>
                          <a:cs typeface="Calibri"/>
                        </a:rPr>
                        <a:t> </a:t>
                      </a:r>
                      <a:r>
                        <a:rPr lang="en-US" sz="1600" dirty="0">
                          <a:solidFill>
                            <a:srgbClr val="111111"/>
                          </a:solidFill>
                          <a:latin typeface="+mn-lt"/>
                          <a:cs typeface="Calibri"/>
                        </a:rPr>
                        <a:t>ensure</a:t>
                      </a:r>
                      <a:r>
                        <a:rPr lang="en-US" sz="1600" spc="-20" dirty="0">
                          <a:solidFill>
                            <a:srgbClr val="111111"/>
                          </a:solidFill>
                          <a:latin typeface="+mn-lt"/>
                          <a:cs typeface="Calibri"/>
                        </a:rPr>
                        <a:t> </a:t>
                      </a:r>
                      <a:r>
                        <a:rPr lang="en-US" sz="1600" spc="-25" dirty="0">
                          <a:solidFill>
                            <a:srgbClr val="111111"/>
                          </a:solidFill>
                          <a:latin typeface="+mn-lt"/>
                          <a:cs typeface="Calibri"/>
                        </a:rPr>
                        <a:t>the</a:t>
                      </a:r>
                      <a:r>
                        <a:rPr lang="en-US" sz="1600" spc="0" dirty="0">
                          <a:solidFill>
                            <a:schemeClr val="dk1"/>
                          </a:solidFill>
                          <a:latin typeface="+mn-lt"/>
                          <a:cs typeface="Calibri"/>
                        </a:rPr>
                        <a:t> </a:t>
                      </a:r>
                      <a:r>
                        <a:rPr lang="en-US" sz="1600" spc="-10" dirty="0">
                          <a:solidFill>
                            <a:srgbClr val="111111"/>
                          </a:solidFill>
                          <a:latin typeface="+mn-lt"/>
                          <a:cs typeface="Calibri"/>
                        </a:rPr>
                        <a:t>software</a:t>
                      </a:r>
                      <a:r>
                        <a:rPr lang="en-US" sz="1600" spc="-25" dirty="0">
                          <a:solidFill>
                            <a:srgbClr val="111111"/>
                          </a:solidFill>
                          <a:latin typeface="+mn-lt"/>
                          <a:cs typeface="Calibri"/>
                        </a:rPr>
                        <a:t> </a:t>
                      </a:r>
                      <a:r>
                        <a:rPr lang="en-US" sz="1600" dirty="0">
                          <a:solidFill>
                            <a:srgbClr val="111111"/>
                          </a:solidFill>
                          <a:latin typeface="+mn-lt"/>
                          <a:cs typeface="Calibri"/>
                        </a:rPr>
                        <a:t>meets</a:t>
                      </a:r>
                      <a:r>
                        <a:rPr lang="en-US" sz="1600" spc="-25" dirty="0">
                          <a:solidFill>
                            <a:srgbClr val="111111"/>
                          </a:solidFill>
                          <a:latin typeface="+mn-lt"/>
                          <a:cs typeface="Calibri"/>
                        </a:rPr>
                        <a:t> </a:t>
                      </a:r>
                      <a:r>
                        <a:rPr lang="en-US" sz="1600" dirty="0">
                          <a:solidFill>
                            <a:srgbClr val="111111"/>
                          </a:solidFill>
                          <a:latin typeface="+mn-lt"/>
                          <a:cs typeface="Calibri"/>
                        </a:rPr>
                        <a:t>quality</a:t>
                      </a:r>
                      <a:r>
                        <a:rPr lang="en-US" sz="1600" spc="-25" dirty="0">
                          <a:solidFill>
                            <a:srgbClr val="111111"/>
                          </a:solidFill>
                          <a:latin typeface="+mn-lt"/>
                          <a:cs typeface="Calibri"/>
                        </a:rPr>
                        <a:t> </a:t>
                      </a:r>
                      <a:r>
                        <a:rPr lang="en-US" sz="1600" spc="-10" dirty="0">
                          <a:solidFill>
                            <a:srgbClr val="111111"/>
                          </a:solidFill>
                          <a:latin typeface="+mn-lt"/>
                          <a:cs typeface="Calibri"/>
                        </a:rPr>
                        <a:t>standards.</a:t>
                      </a:r>
                      <a:endParaRPr lang="en-US" sz="1600" dirty="0">
                        <a:latin typeface="+mn-lt"/>
                        <a:cs typeface="Calibri"/>
                      </a:endParaRPr>
                    </a:p>
                  </a:txBody>
                  <a:tcPr marT="45706" marB="45706"/>
                </a:tc>
                <a:extLst>
                  <a:ext uri="{0D108BD9-81ED-4DB2-BD59-A6C34878D82A}">
                    <a16:rowId xmlns:a16="http://schemas.microsoft.com/office/drawing/2014/main" val="10001"/>
                  </a:ext>
                </a:extLst>
              </a:tr>
              <a:tr h="1122212">
                <a:tc>
                  <a:txBody>
                    <a:bodyPr/>
                    <a:lstStyle/>
                    <a:p>
                      <a:pPr algn="ctr"/>
                      <a:endParaRPr lang="en-IN" sz="2400" dirty="0"/>
                    </a:p>
                    <a:p>
                      <a:pPr algn="ctr"/>
                      <a:r>
                        <a:rPr lang="en-IN" sz="2400" dirty="0"/>
                        <a:t>2.</a:t>
                      </a:r>
                    </a:p>
                  </a:txBody>
                  <a:tcPr marT="45706" marB="45706"/>
                </a:tc>
                <a:tc>
                  <a:txBody>
                    <a:bodyPr/>
                    <a:lstStyle/>
                    <a:p>
                      <a:pPr algn="ctr"/>
                      <a:endParaRPr lang="en-IN" sz="1600" dirty="0"/>
                    </a:p>
                    <a:p>
                      <a:pPr algn="ctr"/>
                      <a:endParaRPr lang="en-IN" sz="1600" dirty="0"/>
                    </a:p>
                    <a:p>
                      <a:pPr algn="ctr"/>
                      <a:r>
                        <a:rPr lang="en-IN" sz="1600" dirty="0"/>
                        <a:t>MARREBOYINA PRABAKAR</a:t>
                      </a:r>
                    </a:p>
                  </a:txBody>
                  <a:tcPr marT="45706" marB="45706"/>
                </a:tc>
                <a:tc>
                  <a:txBody>
                    <a:bodyPr/>
                    <a:lstStyle/>
                    <a:p>
                      <a:pPr algn="ctr"/>
                      <a:endParaRPr lang="en-IN" sz="1600" dirty="0"/>
                    </a:p>
                    <a:p>
                      <a:pPr algn="ctr"/>
                      <a:endParaRPr lang="en-IN" sz="1600" dirty="0"/>
                    </a:p>
                    <a:p>
                      <a:pPr algn="ctr"/>
                      <a:r>
                        <a:rPr lang="en-IN" sz="1600" dirty="0"/>
                        <a:t>210304124055</a:t>
                      </a:r>
                    </a:p>
                  </a:txBody>
                  <a:tcPr marT="45706" marB="45706"/>
                </a:tc>
                <a:tc>
                  <a:txBody>
                    <a:bodyPr/>
                    <a:lstStyle/>
                    <a:p>
                      <a:pPr marL="66675" marR="88900">
                        <a:lnSpc>
                          <a:spcPct val="100000"/>
                        </a:lnSpc>
                        <a:spcBef>
                          <a:spcPts val="170"/>
                        </a:spcBef>
                      </a:pPr>
                      <a:r>
                        <a:rPr lang="en-IN" sz="1600" dirty="0"/>
                        <a:t> </a:t>
                      </a:r>
                    </a:p>
                    <a:p>
                      <a:pPr marL="66675" marR="88900">
                        <a:lnSpc>
                          <a:spcPct val="100000"/>
                        </a:lnSpc>
                        <a:spcBef>
                          <a:spcPts val="170"/>
                        </a:spcBef>
                      </a:pPr>
                      <a:endParaRPr lang="en-IN" sz="1600" dirty="0"/>
                    </a:p>
                    <a:p>
                      <a:pPr marL="66675" marR="88900">
                        <a:lnSpc>
                          <a:spcPct val="100000"/>
                        </a:lnSpc>
                        <a:spcBef>
                          <a:spcPts val="170"/>
                        </a:spcBef>
                      </a:pPr>
                      <a:r>
                        <a:rPr lang="en-IN" sz="1600" dirty="0"/>
                        <a:t>Front end developer</a:t>
                      </a:r>
                      <a:endParaRPr lang="en-IN" sz="1600" spc="-20" dirty="0">
                        <a:solidFill>
                          <a:srgbClr val="212121"/>
                        </a:solidFill>
                        <a:latin typeface="+mn-lt"/>
                        <a:cs typeface="Calibri"/>
                      </a:endParaRPr>
                    </a:p>
                  </a:txBody>
                  <a:tcPr marT="45706" marB="45706"/>
                </a:tc>
                <a:tc>
                  <a:txBody>
                    <a:bodyPr/>
                    <a:lstStyle/>
                    <a:p>
                      <a:pPr marL="523240" indent="-312420">
                        <a:lnSpc>
                          <a:spcPct val="100000"/>
                        </a:lnSpc>
                        <a:spcBef>
                          <a:spcPts val="110"/>
                        </a:spcBef>
                        <a:buSzPct val="88000"/>
                        <a:buFont typeface="Calibri" panose="020F0502020204030204" pitchFamily="34" charset="0"/>
                        <a:buChar char="●"/>
                        <a:tabLst>
                          <a:tab pos="523240" algn="l"/>
                        </a:tabLst>
                      </a:pPr>
                      <a:r>
                        <a:rPr lang="en-US" sz="1600" b="1" dirty="0">
                          <a:solidFill>
                            <a:srgbClr val="111111"/>
                          </a:solidFill>
                          <a:latin typeface="+mn-lt"/>
                          <a:cs typeface="Calibri"/>
                        </a:rPr>
                        <a:t>Front-end development</a:t>
                      </a:r>
                      <a:r>
                        <a:rPr lang="en-US" sz="1600" dirty="0">
                          <a:solidFill>
                            <a:srgbClr val="111111"/>
                          </a:solidFill>
                          <a:latin typeface="+mn-lt"/>
                          <a:cs typeface="Calibri"/>
                        </a:rPr>
                        <a:t>:</a:t>
                      </a:r>
                      <a:r>
                        <a:rPr lang="en-US" sz="1600" spc="-25" dirty="0">
                          <a:solidFill>
                            <a:srgbClr val="111111"/>
                          </a:solidFill>
                          <a:latin typeface="+mn-lt"/>
                          <a:cs typeface="Calibri"/>
                        </a:rPr>
                        <a:t> create </a:t>
                      </a:r>
                      <a:r>
                        <a:rPr lang="en-US" sz="1600" spc="-20" dirty="0">
                          <a:solidFill>
                            <a:srgbClr val="111111"/>
                          </a:solidFill>
                          <a:latin typeface="+mn-lt"/>
                          <a:cs typeface="Calibri"/>
                        </a:rPr>
                        <a:t>user-</a:t>
                      </a:r>
                      <a:r>
                        <a:rPr lang="en-US" sz="1600" dirty="0">
                          <a:solidFill>
                            <a:srgbClr val="111111"/>
                          </a:solidFill>
                          <a:latin typeface="+mn-lt"/>
                          <a:cs typeface="Calibri"/>
                        </a:rPr>
                        <a:t>friendly </a:t>
                      </a:r>
                      <a:r>
                        <a:rPr lang="en-US" sz="1600" spc="-10" dirty="0">
                          <a:solidFill>
                            <a:srgbClr val="111111"/>
                          </a:solidFill>
                          <a:latin typeface="+mn-lt"/>
                          <a:cs typeface="Calibri"/>
                        </a:rPr>
                        <a:t>interfaces</a:t>
                      </a:r>
                      <a:r>
                        <a:rPr lang="en-US" sz="1600" spc="-20" dirty="0">
                          <a:solidFill>
                            <a:srgbClr val="111111"/>
                          </a:solidFill>
                          <a:latin typeface="+mn-lt"/>
                          <a:cs typeface="Calibri"/>
                        </a:rPr>
                        <a:t> </a:t>
                      </a:r>
                      <a:r>
                        <a:rPr lang="en-US" sz="1600" dirty="0">
                          <a:solidFill>
                            <a:srgbClr val="111111"/>
                          </a:solidFill>
                          <a:latin typeface="+mn-lt"/>
                          <a:cs typeface="Calibri"/>
                        </a:rPr>
                        <a:t>to</a:t>
                      </a:r>
                      <a:r>
                        <a:rPr lang="en-US" sz="1600" spc="-20" dirty="0">
                          <a:solidFill>
                            <a:srgbClr val="111111"/>
                          </a:solidFill>
                          <a:latin typeface="+mn-lt"/>
                          <a:cs typeface="Calibri"/>
                        </a:rPr>
                        <a:t> </a:t>
                      </a:r>
                      <a:r>
                        <a:rPr lang="en-US" sz="1600" dirty="0">
                          <a:solidFill>
                            <a:srgbClr val="111111"/>
                          </a:solidFill>
                          <a:latin typeface="+mn-lt"/>
                          <a:cs typeface="Calibri"/>
                        </a:rPr>
                        <a:t>enhance</a:t>
                      </a:r>
                      <a:r>
                        <a:rPr lang="en-US" sz="1600" spc="-15" dirty="0">
                          <a:solidFill>
                            <a:srgbClr val="111111"/>
                          </a:solidFill>
                          <a:latin typeface="+mn-lt"/>
                          <a:cs typeface="Calibri"/>
                        </a:rPr>
                        <a:t> </a:t>
                      </a:r>
                      <a:r>
                        <a:rPr lang="en-US" sz="1600" dirty="0">
                          <a:solidFill>
                            <a:srgbClr val="111111"/>
                          </a:solidFill>
                          <a:latin typeface="+mn-lt"/>
                          <a:cs typeface="Calibri"/>
                        </a:rPr>
                        <a:t>user </a:t>
                      </a:r>
                      <a:r>
                        <a:rPr lang="en-US" sz="1600" spc="-10" dirty="0">
                          <a:solidFill>
                            <a:srgbClr val="111111"/>
                          </a:solidFill>
                          <a:latin typeface="+mn-lt"/>
                          <a:cs typeface="Calibri"/>
                        </a:rPr>
                        <a:t>experience , designing  applications by using flutter.</a:t>
                      </a:r>
                    </a:p>
                  </a:txBody>
                  <a:tcPr marT="45706" marB="45706"/>
                </a:tc>
                <a:extLst>
                  <a:ext uri="{0D108BD9-81ED-4DB2-BD59-A6C34878D82A}">
                    <a16:rowId xmlns:a16="http://schemas.microsoft.com/office/drawing/2014/main" val="10002"/>
                  </a:ext>
                </a:extLst>
              </a:tr>
              <a:tr h="1044588">
                <a:tc>
                  <a:txBody>
                    <a:bodyPr/>
                    <a:lstStyle/>
                    <a:p>
                      <a:pPr algn="ctr"/>
                      <a:r>
                        <a:rPr lang="en-IN" sz="2400" dirty="0"/>
                        <a:t>3.</a:t>
                      </a:r>
                    </a:p>
                  </a:txBody>
                  <a:tcPr marT="45706" marB="45706"/>
                </a:tc>
                <a:tc>
                  <a:txBody>
                    <a:bodyPr/>
                    <a:lstStyle/>
                    <a:p>
                      <a:pPr algn="ctr"/>
                      <a:endParaRPr lang="en-IN" sz="1600" dirty="0"/>
                    </a:p>
                    <a:p>
                      <a:pPr algn="ctr"/>
                      <a:r>
                        <a:rPr lang="en-IN" sz="1600" dirty="0"/>
                        <a:t>MORAMPUDI JAGADEESH</a:t>
                      </a:r>
                    </a:p>
                  </a:txBody>
                  <a:tcPr marT="45706" marB="45706"/>
                </a:tc>
                <a:tc>
                  <a:txBody>
                    <a:bodyPr/>
                    <a:lstStyle/>
                    <a:p>
                      <a:pPr algn="ctr"/>
                      <a:endParaRPr lang="en-IN" sz="1600" dirty="0"/>
                    </a:p>
                    <a:p>
                      <a:pPr algn="ctr"/>
                      <a:r>
                        <a:rPr lang="en-IN" sz="1600" dirty="0"/>
                        <a:t>210304124083</a:t>
                      </a:r>
                    </a:p>
                  </a:txBody>
                  <a:tcPr marT="45706" marB="45706"/>
                </a:tc>
                <a:tc>
                  <a:txBody>
                    <a:bodyPr/>
                    <a:lstStyle/>
                    <a:p>
                      <a:pPr algn="ctr"/>
                      <a:endParaRPr lang="en-IN" sz="1600" dirty="0"/>
                    </a:p>
                    <a:p>
                      <a:pPr algn="ctr"/>
                      <a:r>
                        <a:rPr lang="en-IN" sz="1600" dirty="0"/>
                        <a:t>Backend developer</a:t>
                      </a:r>
                    </a:p>
                    <a:p>
                      <a:pPr algn="ctr"/>
                      <a:r>
                        <a:rPr lang="en-IN" sz="1600" dirty="0"/>
                        <a:t>UI/UX designer</a:t>
                      </a:r>
                    </a:p>
                  </a:txBody>
                  <a:tcPr marT="45706" marB="45706"/>
                </a:tc>
                <a:tc>
                  <a:txBody>
                    <a:bodyPr/>
                    <a:lstStyle/>
                    <a:p>
                      <a:pPr marL="285750" marR="0" lvl="0" indent="-285750" algn="ctr" defTabSz="914400" rtl="0" eaLnBrk="1" fontAlgn="auto" latinLnBrk="0" hangingPunct="1">
                        <a:lnSpc>
                          <a:spcPct val="100000"/>
                        </a:lnSpc>
                        <a:spcBef>
                          <a:spcPts val="0"/>
                        </a:spcBef>
                        <a:spcAft>
                          <a:spcPts val="0"/>
                        </a:spcAft>
                        <a:buClrTx/>
                        <a:buSzPct val="88000"/>
                        <a:buFont typeface="Calibri" panose="020F0502020204030204" pitchFamily="34" charset="0"/>
                        <a:buChar char="●"/>
                        <a:tabLst/>
                        <a:defRPr/>
                      </a:pPr>
                      <a:r>
                        <a:rPr lang="en-US" sz="1600" b="1" spc="-10" dirty="0">
                          <a:solidFill>
                            <a:srgbClr val="111111"/>
                          </a:solidFill>
                          <a:latin typeface="+mn-lt"/>
                          <a:cs typeface="Calibri"/>
                        </a:rPr>
                        <a:t>Backend</a:t>
                      </a:r>
                      <a:r>
                        <a:rPr lang="en-US" sz="1600" b="1" spc="5" dirty="0">
                          <a:solidFill>
                            <a:srgbClr val="111111"/>
                          </a:solidFill>
                          <a:latin typeface="+mn-lt"/>
                          <a:cs typeface="Calibri"/>
                        </a:rPr>
                        <a:t> </a:t>
                      </a:r>
                      <a:r>
                        <a:rPr lang="en-US" sz="1600" b="1" spc="-10" dirty="0">
                          <a:solidFill>
                            <a:srgbClr val="111111"/>
                          </a:solidFill>
                          <a:latin typeface="+mn-lt"/>
                          <a:cs typeface="Calibri"/>
                        </a:rPr>
                        <a:t>Development</a:t>
                      </a:r>
                      <a:r>
                        <a:rPr lang="en-US" sz="1600" spc="-10" dirty="0">
                          <a:solidFill>
                            <a:srgbClr val="111111"/>
                          </a:solidFill>
                          <a:latin typeface="+mn-lt"/>
                          <a:cs typeface="Calibri"/>
                        </a:rPr>
                        <a:t>:</a:t>
                      </a:r>
                      <a:r>
                        <a:rPr lang="en-US" sz="1600" spc="5" dirty="0">
                          <a:solidFill>
                            <a:srgbClr val="111111"/>
                          </a:solidFill>
                          <a:latin typeface="+mn-lt"/>
                          <a:cs typeface="Calibri"/>
                        </a:rPr>
                        <a:t> </a:t>
                      </a:r>
                      <a:r>
                        <a:rPr lang="en-US" sz="1600" dirty="0">
                          <a:solidFill>
                            <a:srgbClr val="111111"/>
                          </a:solidFill>
                          <a:latin typeface="+mn-lt"/>
                          <a:cs typeface="Calibri"/>
                        </a:rPr>
                        <a:t>Handles</a:t>
                      </a:r>
                      <a:endParaRPr lang="en-US" sz="1600" spc="5" dirty="0">
                        <a:solidFill>
                          <a:srgbClr val="111111"/>
                        </a:solidFill>
                        <a:latin typeface="+mn-lt"/>
                        <a:cs typeface="Calibri"/>
                      </a:endParaRPr>
                    </a:p>
                    <a:p>
                      <a:pPr marL="0" marR="0" lvl="0" indent="0" algn="ctr" defTabSz="914400" rtl="0" eaLnBrk="1" fontAlgn="auto" latinLnBrk="0" hangingPunct="1">
                        <a:lnSpc>
                          <a:spcPct val="100000"/>
                        </a:lnSpc>
                        <a:spcBef>
                          <a:spcPts val="0"/>
                        </a:spcBef>
                        <a:spcAft>
                          <a:spcPts val="0"/>
                        </a:spcAft>
                        <a:buClrTx/>
                        <a:buSzPct val="88000"/>
                        <a:buFont typeface="Calibri" panose="020F0502020204030204" pitchFamily="34" charset="0"/>
                        <a:buNone/>
                        <a:tabLst/>
                        <a:defRPr/>
                      </a:pPr>
                      <a:r>
                        <a:rPr lang="en-US" sz="1600" spc="-20" dirty="0">
                          <a:solidFill>
                            <a:srgbClr val="111111"/>
                          </a:solidFill>
                          <a:latin typeface="+mn-lt"/>
                          <a:cs typeface="Calibri"/>
                        </a:rPr>
                        <a:t>            server-</a:t>
                      </a:r>
                      <a:r>
                        <a:rPr lang="en-US" sz="1600" dirty="0">
                          <a:solidFill>
                            <a:srgbClr val="111111"/>
                          </a:solidFill>
                          <a:latin typeface="+mn-lt"/>
                          <a:cs typeface="Calibri"/>
                        </a:rPr>
                        <a:t>side</a:t>
                      </a:r>
                      <a:r>
                        <a:rPr lang="en-US" sz="1600" spc="5" dirty="0">
                          <a:solidFill>
                            <a:srgbClr val="111111"/>
                          </a:solidFill>
                          <a:latin typeface="+mn-lt"/>
                          <a:cs typeface="Calibri"/>
                        </a:rPr>
                        <a:t> </a:t>
                      </a:r>
                      <a:r>
                        <a:rPr lang="en-US" sz="1600" spc="-10" dirty="0">
                          <a:solidFill>
                            <a:srgbClr val="111111"/>
                          </a:solidFill>
                          <a:latin typeface="+mn-lt"/>
                          <a:cs typeface="Calibri"/>
                        </a:rPr>
                        <a:t>logic, </a:t>
                      </a:r>
                      <a:r>
                        <a:rPr lang="en-US" sz="1600" dirty="0">
                          <a:solidFill>
                            <a:srgbClr val="111111"/>
                          </a:solidFill>
                          <a:latin typeface="+mn-lt"/>
                          <a:cs typeface="Calibri"/>
                        </a:rPr>
                        <a:t>database</a:t>
                      </a:r>
                      <a:r>
                        <a:rPr lang="en-US" sz="1600" spc="-15" dirty="0">
                          <a:solidFill>
                            <a:srgbClr val="111111"/>
                          </a:solidFill>
                          <a:latin typeface="+mn-lt"/>
                          <a:cs typeface="Calibri"/>
                        </a:rPr>
                        <a:t> </a:t>
                      </a:r>
                      <a:r>
                        <a:rPr lang="en-US" sz="1600" spc="-10" dirty="0">
                          <a:solidFill>
                            <a:srgbClr val="111111"/>
                          </a:solidFill>
                          <a:latin typeface="+mn-lt"/>
                          <a:cs typeface="Calibri"/>
                        </a:rPr>
                        <a:t>interactions,</a:t>
                      </a:r>
                      <a:r>
                        <a:rPr lang="en-US" sz="1600" spc="-15" dirty="0">
                          <a:solidFill>
                            <a:srgbClr val="111111"/>
                          </a:solidFill>
                          <a:latin typeface="+mn-lt"/>
                          <a:cs typeface="Calibri"/>
                        </a:rPr>
                        <a:t> </a:t>
                      </a:r>
                      <a:r>
                        <a:rPr lang="en-US" sz="1600" dirty="0">
                          <a:solidFill>
                            <a:srgbClr val="111111"/>
                          </a:solidFill>
                          <a:latin typeface="+mn-lt"/>
                          <a:cs typeface="Calibri"/>
                        </a:rPr>
                        <a:t>and</a:t>
                      </a:r>
                      <a:r>
                        <a:rPr lang="en-US" sz="1600" spc="-15" dirty="0">
                          <a:solidFill>
                            <a:srgbClr val="111111"/>
                          </a:solidFill>
                          <a:latin typeface="+mn-lt"/>
                          <a:cs typeface="Calibri"/>
                        </a:rPr>
                        <a:t> </a:t>
                      </a:r>
                      <a:r>
                        <a:rPr lang="en-US" sz="1600" dirty="0">
                          <a:solidFill>
                            <a:srgbClr val="111111"/>
                          </a:solidFill>
                          <a:latin typeface="+mn-lt"/>
                          <a:cs typeface="Calibri"/>
                        </a:rPr>
                        <a:t>ensures</a:t>
                      </a:r>
                      <a:r>
                        <a:rPr lang="en-US" sz="1600" spc="-15" dirty="0">
                          <a:solidFill>
                            <a:srgbClr val="111111"/>
                          </a:solidFill>
                          <a:latin typeface="+mn-lt"/>
                          <a:cs typeface="Calibri"/>
                        </a:rPr>
                        <a:t> </a:t>
                      </a:r>
                      <a:r>
                        <a:rPr lang="en-US" sz="1600" spc="-10" dirty="0">
                          <a:solidFill>
                            <a:srgbClr val="111111"/>
                          </a:solidFill>
                          <a:latin typeface="+mn-lt"/>
                          <a:cs typeface="Calibri"/>
                        </a:rPr>
                        <a:t>performance</a:t>
                      </a:r>
                      <a:r>
                        <a:rPr lang="en-US" sz="1600" spc="-15" dirty="0">
                          <a:solidFill>
                            <a:srgbClr val="111111"/>
                          </a:solidFill>
                          <a:latin typeface="+mn-lt"/>
                          <a:cs typeface="Calibri"/>
                        </a:rPr>
                        <a:t> </a:t>
                      </a:r>
                      <a:endParaRPr lang="en-IN" sz="1600" dirty="0"/>
                    </a:p>
                    <a:p>
                      <a:pPr marL="285750" indent="-285750" algn="ctr">
                        <a:buSzPct val="88000"/>
                        <a:buFont typeface="Calibri" panose="020F0502020204030204" pitchFamily="34" charset="0"/>
                        <a:buChar char="●"/>
                      </a:pPr>
                      <a:endParaRPr lang="en-IN" sz="1600" dirty="0"/>
                    </a:p>
                  </a:txBody>
                  <a:tcPr marT="45706" marB="45706"/>
                </a:tc>
                <a:extLst>
                  <a:ext uri="{0D108BD9-81ED-4DB2-BD59-A6C34878D82A}">
                    <a16:rowId xmlns:a16="http://schemas.microsoft.com/office/drawing/2014/main" val="10003"/>
                  </a:ext>
                </a:extLst>
              </a:tr>
              <a:tr h="846747">
                <a:tc>
                  <a:txBody>
                    <a:bodyPr/>
                    <a:lstStyle/>
                    <a:p>
                      <a:pPr algn="ctr"/>
                      <a:r>
                        <a:rPr lang="en-IN" sz="2400" dirty="0"/>
                        <a:t>4.</a:t>
                      </a:r>
                    </a:p>
                  </a:txBody>
                  <a:tcPr marT="45706" marB="45706"/>
                </a:tc>
                <a:tc>
                  <a:txBody>
                    <a:bodyPr/>
                    <a:lstStyle/>
                    <a:p>
                      <a:pPr algn="ctr"/>
                      <a:endParaRPr lang="en-IN" sz="1600" dirty="0"/>
                    </a:p>
                    <a:p>
                      <a:pPr algn="ctr"/>
                      <a:r>
                        <a:rPr lang="en-IN" sz="1600" dirty="0"/>
                        <a:t>TAMMISETTY CHAITANYA </a:t>
                      </a:r>
                    </a:p>
                  </a:txBody>
                  <a:tcPr marT="45706" marB="45706"/>
                </a:tc>
                <a:tc>
                  <a:txBody>
                    <a:bodyPr/>
                    <a:lstStyle/>
                    <a:p>
                      <a:pPr algn="ctr"/>
                      <a:endParaRPr lang="en-IN" sz="1600" dirty="0"/>
                    </a:p>
                    <a:p>
                      <a:pPr algn="ctr"/>
                      <a:r>
                        <a:rPr lang="en-IN" sz="1600" dirty="0"/>
                        <a:t>210304123361</a:t>
                      </a:r>
                    </a:p>
                  </a:txBody>
                  <a:tcPr marT="45706" marB="45706"/>
                </a:tc>
                <a:tc>
                  <a:txBody>
                    <a:bodyPr/>
                    <a:lstStyle/>
                    <a:p>
                      <a:pPr algn="ctr"/>
                      <a:endParaRPr lang="en-IN" sz="1600" dirty="0"/>
                    </a:p>
                    <a:p>
                      <a:pPr algn="ctr"/>
                      <a:r>
                        <a:rPr lang="en-IN" sz="1600" dirty="0"/>
                        <a:t>Database management </a:t>
                      </a:r>
                    </a:p>
                  </a:txBody>
                  <a:tcPr marT="45706" marB="45706"/>
                </a:tc>
                <a:tc>
                  <a:txBody>
                    <a:bodyPr/>
                    <a:lstStyle/>
                    <a:p>
                      <a:pPr marL="285750" indent="-285750">
                        <a:buSzPct val="88000"/>
                        <a:buFont typeface="Calibri" panose="020F0502020204030204" pitchFamily="34" charset="0"/>
                        <a:buChar char="●"/>
                      </a:pPr>
                      <a:r>
                        <a:rPr lang="en-US" sz="1600" b="1" i="0" kern="1200">
                          <a:solidFill>
                            <a:schemeClr val="dk1"/>
                          </a:solidFill>
                          <a:effectLst/>
                          <a:latin typeface="+mn-lt"/>
                          <a:ea typeface="+mn-ea"/>
                          <a:cs typeface="+mn-cs"/>
                        </a:rPr>
                        <a:t>A </a:t>
                      </a:r>
                      <a:r>
                        <a:rPr lang="en-US" sz="1600" b="1" i="0" kern="1200" dirty="0">
                          <a:solidFill>
                            <a:schemeClr val="dk1"/>
                          </a:solidFill>
                          <a:effectLst/>
                          <a:latin typeface="+mn-lt"/>
                          <a:ea typeface="+mn-ea"/>
                          <a:cs typeface="+mn-cs"/>
                        </a:rPr>
                        <a:t>database administrator (DBA) </a:t>
                      </a:r>
                      <a:r>
                        <a:rPr lang="en-US" sz="1600" b="0" i="0" kern="1200" dirty="0">
                          <a:solidFill>
                            <a:schemeClr val="dk1"/>
                          </a:solidFill>
                          <a:effectLst/>
                          <a:latin typeface="+mn-lt"/>
                          <a:ea typeface="+mn-ea"/>
                          <a:cs typeface="+mn-cs"/>
                        </a:rPr>
                        <a:t>responsible for managing organization database.                                      </a:t>
                      </a:r>
                    </a:p>
                    <a:p>
                      <a:pPr marL="285750" indent="-285750" algn="ctr">
                        <a:buSzPct val="88000"/>
                        <a:buFont typeface="Calibri" panose="020F0502020204030204" pitchFamily="34" charset="0"/>
                        <a:buChar char="●"/>
                      </a:pPr>
                      <a:endParaRPr lang="en-IN" sz="1600" dirty="0"/>
                    </a:p>
                  </a:txBody>
                  <a:tcPr marT="45706" marB="45706"/>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1FBD-032C-D071-2B6A-3D7EADDD9FB3}"/>
              </a:ext>
            </a:extLst>
          </p:cNvPr>
          <p:cNvSpPr>
            <a:spLocks noGrp="1"/>
          </p:cNvSpPr>
          <p:nvPr>
            <p:ph type="title"/>
          </p:nvPr>
        </p:nvSpPr>
        <p:spPr>
          <a:xfrm>
            <a:off x="101600" y="0"/>
            <a:ext cx="10515600" cy="1325563"/>
          </a:xfrm>
        </p:spPr>
        <p:txBody>
          <a:bodyPr/>
          <a:lstStyle/>
          <a:p>
            <a:pPr>
              <a:defRPr/>
            </a:pPr>
            <a:r>
              <a:rPr lang="en-IN" altLang="en-US" sz="3600" dirty="0">
                <a:solidFill>
                  <a:srgbClr val="00B0F0"/>
                </a:solidFill>
                <a:latin typeface="+mn-lt"/>
              </a:rPr>
              <a:t>Time Line Chart - Schedule</a:t>
            </a:r>
            <a:endParaRPr lang="en-IN" sz="3600" dirty="0">
              <a:solidFill>
                <a:srgbClr val="00B0F0"/>
              </a:solidFill>
            </a:endParaRPr>
          </a:p>
        </p:txBody>
      </p:sp>
      <p:pic>
        <p:nvPicPr>
          <p:cNvPr id="17411" name="Content Placeholder 7">
            <a:extLst>
              <a:ext uri="{FF2B5EF4-FFF2-40B4-BE49-F238E27FC236}">
                <a16:creationId xmlns:a16="http://schemas.microsoft.com/office/drawing/2014/main" id="{2BA0D9BD-2489-ED93-DF21-8C69299BC3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66925" y="1157288"/>
            <a:ext cx="7321550" cy="5019675"/>
          </a:xfrm>
        </p:spPr>
      </p:pic>
      <p:sp>
        <p:nvSpPr>
          <p:cNvPr id="4" name="Date Placeholder 3">
            <a:extLst>
              <a:ext uri="{FF2B5EF4-FFF2-40B4-BE49-F238E27FC236}">
                <a16:creationId xmlns:a16="http://schemas.microsoft.com/office/drawing/2014/main" id="{9CC88AAD-5934-F6CF-509B-63BBE58CD90F}"/>
              </a:ext>
            </a:extLst>
          </p:cNvPr>
          <p:cNvSpPr>
            <a:spLocks noGrp="1"/>
          </p:cNvSpPr>
          <p:nvPr>
            <p:ph type="dt" sz="quarter" idx="10"/>
          </p:nvPr>
        </p:nvSpPr>
        <p:spPr/>
        <p:txBody>
          <a:bodyPr/>
          <a:lstStyle/>
          <a:p>
            <a:pPr>
              <a:defRPr/>
            </a:pPr>
            <a:fld id="{BCF07CE4-B33F-49A7-A20A-1CCD1D632744}" type="datetime1">
              <a:rPr lang="en-IN" smtClean="0"/>
              <a:pPr>
                <a:defRPr/>
              </a:pPr>
              <a:t>19-02-2024</a:t>
            </a:fld>
            <a:endParaRPr lang="en-IN" dirty="0"/>
          </a:p>
        </p:txBody>
      </p:sp>
      <p:sp>
        <p:nvSpPr>
          <p:cNvPr id="5" name="Footer Placeholder 4">
            <a:extLst>
              <a:ext uri="{FF2B5EF4-FFF2-40B4-BE49-F238E27FC236}">
                <a16:creationId xmlns:a16="http://schemas.microsoft.com/office/drawing/2014/main" id="{1D066140-B42F-508F-5ACF-2805B494ED8F}"/>
              </a:ext>
            </a:extLst>
          </p:cNvPr>
          <p:cNvSpPr>
            <a:spLocks noGrp="1"/>
          </p:cNvSpPr>
          <p:nvPr>
            <p:ph type="ftr" sz="quarter" idx="11"/>
          </p:nvPr>
        </p:nvSpPr>
        <p:spPr/>
        <p:txBody>
          <a:bodyPr/>
          <a:lstStyle/>
          <a:p>
            <a:pPr>
              <a:defRPr/>
            </a:pPr>
            <a:r>
              <a:rPr lang="en-US"/>
              <a:t>Project Presentation 2023</a:t>
            </a:r>
            <a:endParaRPr lang="en-IN" dirty="0"/>
          </a:p>
        </p:txBody>
      </p:sp>
      <p:sp>
        <p:nvSpPr>
          <p:cNvPr id="17414" name="Slide Number Placeholder 5">
            <a:extLst>
              <a:ext uri="{FF2B5EF4-FFF2-40B4-BE49-F238E27FC236}">
                <a16:creationId xmlns:a16="http://schemas.microsoft.com/office/drawing/2014/main" id="{4934972C-42FF-AFC6-DA69-6A4A479945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11B41A-3889-456A-8A96-D543C18CD8AD}" type="slidenum">
              <a:rPr lang="en-IN" altLang="en-US" smtClean="0">
                <a:latin typeface="Calibri" panose="020F0502020204030204" pitchFamily="34" charset="0"/>
              </a:rPr>
              <a:pPr/>
              <a:t>8</a:t>
            </a:fld>
            <a:endParaRPr lang="en-IN" altLang="en-US">
              <a:latin typeface="Calibri" panose="020F0502020204030204" pitchFamily="34" charset="0"/>
            </a:endParaRPr>
          </a:p>
        </p:txBody>
      </p:sp>
      <p:sp>
        <p:nvSpPr>
          <p:cNvPr id="6" name="TextBox 5">
            <a:extLst>
              <a:ext uri="{FF2B5EF4-FFF2-40B4-BE49-F238E27FC236}">
                <a16:creationId xmlns:a16="http://schemas.microsoft.com/office/drawing/2014/main" id="{6AB31773-ECF5-C97A-E021-847FCC15FC0C}"/>
              </a:ext>
            </a:extLst>
          </p:cNvPr>
          <p:cNvSpPr txBox="1"/>
          <p:nvPr/>
        </p:nvSpPr>
        <p:spPr>
          <a:xfrm>
            <a:off x="2120479" y="1847461"/>
            <a:ext cx="7214441" cy="276999"/>
          </a:xfrm>
          <a:prstGeom prst="rect">
            <a:avLst/>
          </a:prstGeom>
          <a:noFill/>
        </p:spPr>
        <p:txBody>
          <a:bodyPr wrap="square" rtlCol="0">
            <a:spAutoFit/>
          </a:bodyPr>
          <a:lstStyle/>
          <a:p>
            <a:r>
              <a:rPr lang="en-IN" sz="1200" dirty="0">
                <a:solidFill>
                  <a:schemeClr val="bg1"/>
                </a:solidFill>
                <a:latin typeface="+mn-lt"/>
              </a:rPr>
              <a:t>March/April        April/May               May/June                 July/August             August/sept                     October/Novem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0B405D7-AD3F-39A0-C665-6D0042FDA045}"/>
              </a:ext>
            </a:extLst>
          </p:cNvPr>
          <p:cNvSpPr>
            <a:spLocks noGrp="1"/>
          </p:cNvSpPr>
          <p:nvPr>
            <p:ph type="title"/>
          </p:nvPr>
        </p:nvSpPr>
        <p:spPr>
          <a:xfrm>
            <a:off x="0" y="-74613"/>
            <a:ext cx="10515600" cy="1325563"/>
          </a:xfrm>
        </p:spPr>
        <p:txBody>
          <a:bodyPr/>
          <a:lstStyle/>
          <a:p>
            <a:pPr eaLnBrk="1" hangingPunct="1">
              <a:defRPr/>
            </a:pPr>
            <a:r>
              <a:rPr lang="en-IN" altLang="en-US" sz="3600" dirty="0">
                <a:solidFill>
                  <a:srgbClr val="00B0F0"/>
                </a:solidFill>
                <a:latin typeface="+mn-lt"/>
              </a:rPr>
              <a:t>Time Line Chart - Schedule</a:t>
            </a:r>
          </a:p>
        </p:txBody>
      </p:sp>
      <p:sp>
        <p:nvSpPr>
          <p:cNvPr id="14377" name="Date Placeholder 3">
            <a:extLst>
              <a:ext uri="{FF2B5EF4-FFF2-40B4-BE49-F238E27FC236}">
                <a16:creationId xmlns:a16="http://schemas.microsoft.com/office/drawing/2014/main" id="{25917F49-E5F3-CEB4-93B9-B4DA9DF463FA}"/>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19-02-2024</a:t>
            </a:fld>
            <a:endParaRPr lang="en-IN" altLang="en-US"/>
          </a:p>
        </p:txBody>
      </p:sp>
      <p:sp>
        <p:nvSpPr>
          <p:cNvPr id="14378" name="Footer Placeholder 4">
            <a:extLst>
              <a:ext uri="{FF2B5EF4-FFF2-40B4-BE49-F238E27FC236}">
                <a16:creationId xmlns:a16="http://schemas.microsoft.com/office/drawing/2014/main" id="{9C224731-6EC5-8A0D-D2B1-DC252508B44C}"/>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8437" name="Slide Number Placeholder 5">
            <a:extLst>
              <a:ext uri="{FF2B5EF4-FFF2-40B4-BE49-F238E27FC236}">
                <a16:creationId xmlns:a16="http://schemas.microsoft.com/office/drawing/2014/main" id="{DA5D6689-F8CA-FF83-736E-D2B61F27AD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2645D24-A786-4AD8-B8EB-454D0947F161}" type="slidenum">
              <a:rPr lang="en-IN" altLang="en-US" sz="1200" smtClean="0"/>
              <a:pPr>
                <a:lnSpc>
                  <a:spcPct val="100000"/>
                </a:lnSpc>
                <a:spcBef>
                  <a:spcPct val="0"/>
                </a:spcBef>
                <a:buFontTx/>
                <a:buNone/>
              </a:pPr>
              <a:t>9</a:t>
            </a:fld>
            <a:endParaRPr lang="en-IN" altLang="en-US" sz="1200"/>
          </a:p>
        </p:txBody>
      </p:sp>
      <p:sp>
        <p:nvSpPr>
          <p:cNvPr id="18438" name="Content Placeholder 3">
            <a:extLst>
              <a:ext uri="{FF2B5EF4-FFF2-40B4-BE49-F238E27FC236}">
                <a16:creationId xmlns:a16="http://schemas.microsoft.com/office/drawing/2014/main" id="{B44575EA-176C-D7E2-ACD4-D9B85775768C}"/>
              </a:ext>
            </a:extLst>
          </p:cNvPr>
          <p:cNvSpPr>
            <a:spLocks noGrp="1"/>
          </p:cNvSpPr>
          <p:nvPr>
            <p:ph idx="1"/>
          </p:nvPr>
        </p:nvSpPr>
        <p:spPr>
          <a:xfrm>
            <a:off x="214313" y="1027113"/>
            <a:ext cx="11139487" cy="5149850"/>
          </a:xfrm>
        </p:spPr>
        <p:txBody>
          <a:bodyPr/>
          <a:lstStyle/>
          <a:p>
            <a:pPr marL="0" eaLnBrk="1" fontAlgn="t" hangingPunct="1">
              <a:spcBef>
                <a:spcPct val="0"/>
              </a:spcBef>
            </a:pPr>
            <a:r>
              <a:rPr lang="en-US" altLang="en-US" sz="1800" b="1">
                <a:solidFill>
                  <a:srgbClr val="FFFFFF"/>
                </a:solidFill>
              </a:rPr>
              <a:t>SR.NUMBER</a:t>
            </a:r>
            <a:endParaRPr lang="en-IN" altLang="en-US" sz="1800">
              <a:latin typeface="Arial" panose="020B0604020202020204" pitchFamily="34" charset="0"/>
            </a:endParaRPr>
          </a:p>
          <a:p>
            <a:pPr marL="0" eaLnBrk="1" fontAlgn="t" hangingPunct="1">
              <a:spcBef>
                <a:spcPct val="0"/>
              </a:spcBef>
            </a:pPr>
            <a:r>
              <a:rPr lang="en-US" altLang="en-US" sz="1800" b="1">
                <a:solidFill>
                  <a:srgbClr val="FFFFFF"/>
                </a:solidFill>
              </a:rPr>
              <a:t>PHASES</a:t>
            </a:r>
            <a:endParaRPr lang="en-IN" altLang="en-US" sz="1800">
              <a:latin typeface="Arial" panose="020B0604020202020204" pitchFamily="34" charset="0"/>
            </a:endParaRPr>
          </a:p>
          <a:p>
            <a:pPr marL="0" eaLnBrk="1" fontAlgn="t" hangingPunct="1">
              <a:spcBef>
                <a:spcPct val="0"/>
              </a:spcBef>
            </a:pPr>
            <a:r>
              <a:rPr lang="en-US" altLang="en-US" sz="1800" b="1">
                <a:solidFill>
                  <a:srgbClr val="FFFFFF"/>
                </a:solidFill>
              </a:rPr>
              <a:t>ROLE</a:t>
            </a:r>
            <a:endParaRPr lang="en-IN" altLang="en-US" sz="1800">
              <a:latin typeface="Arial" panose="020B0604020202020204" pitchFamily="34" charset="0"/>
            </a:endParaRPr>
          </a:p>
          <a:p>
            <a:pPr marL="0" eaLnBrk="1" fontAlgn="t" hangingPunct="1">
              <a:spcBef>
                <a:spcPct val="0"/>
              </a:spcBef>
            </a:pPr>
            <a:r>
              <a:rPr lang="en-US" altLang="en-US" sz="1800" b="1">
                <a:solidFill>
                  <a:srgbClr val="FFFFFF"/>
                </a:solidFill>
              </a:rPr>
              <a:t>TI</a:t>
            </a:r>
            <a:endParaRPr lang="en-IN" altLang="en-US" sz="1800">
              <a:latin typeface="Arial" panose="020B0604020202020204" pitchFamily="34" charset="0"/>
            </a:endParaRPr>
          </a:p>
        </p:txBody>
      </p:sp>
      <p:graphicFrame>
        <p:nvGraphicFramePr>
          <p:cNvPr id="2" name="Table 1">
            <a:extLst>
              <a:ext uri="{FF2B5EF4-FFF2-40B4-BE49-F238E27FC236}">
                <a16:creationId xmlns:a16="http://schemas.microsoft.com/office/drawing/2014/main" id="{E0D7F95E-FB20-08BB-D320-43F19EB14F48}"/>
              </a:ext>
            </a:extLst>
          </p:cNvPr>
          <p:cNvGraphicFramePr>
            <a:graphicFrameLocks noGrp="1"/>
          </p:cNvGraphicFramePr>
          <p:nvPr/>
        </p:nvGraphicFramePr>
        <p:xfrm>
          <a:off x="1250950" y="1435100"/>
          <a:ext cx="8836026" cy="4456113"/>
        </p:xfrm>
        <a:graphic>
          <a:graphicData uri="http://schemas.openxmlformats.org/drawingml/2006/table">
            <a:tbl>
              <a:tblPr firstRow="1" bandRow="1">
                <a:tableStyleId>{5C22544A-7EE6-4342-B048-85BDC9FD1C3A}</a:tableStyleId>
              </a:tblPr>
              <a:tblGrid>
                <a:gridCol w="1521296">
                  <a:extLst>
                    <a:ext uri="{9D8B030D-6E8A-4147-A177-3AD203B41FA5}">
                      <a16:colId xmlns:a16="http://schemas.microsoft.com/office/drawing/2014/main" val="20000"/>
                    </a:ext>
                  </a:extLst>
                </a:gridCol>
                <a:gridCol w="1406679">
                  <a:extLst>
                    <a:ext uri="{9D8B030D-6E8A-4147-A177-3AD203B41FA5}">
                      <a16:colId xmlns:a16="http://schemas.microsoft.com/office/drawing/2014/main" val="20001"/>
                    </a:ext>
                  </a:extLst>
                </a:gridCol>
                <a:gridCol w="3699044">
                  <a:extLst>
                    <a:ext uri="{9D8B030D-6E8A-4147-A177-3AD203B41FA5}">
                      <a16:colId xmlns:a16="http://schemas.microsoft.com/office/drawing/2014/main" val="20002"/>
                    </a:ext>
                  </a:extLst>
                </a:gridCol>
                <a:gridCol w="2209007">
                  <a:extLst>
                    <a:ext uri="{9D8B030D-6E8A-4147-A177-3AD203B41FA5}">
                      <a16:colId xmlns:a16="http://schemas.microsoft.com/office/drawing/2014/main" val="20003"/>
                    </a:ext>
                  </a:extLst>
                </a:gridCol>
              </a:tblGrid>
              <a:tr h="369882">
                <a:tc>
                  <a:txBody>
                    <a:bodyPr/>
                    <a:lstStyle/>
                    <a:p>
                      <a:r>
                        <a:rPr lang="en-US" sz="1800" dirty="0"/>
                        <a:t>SR.NUMBER</a:t>
                      </a:r>
                      <a:endParaRPr lang="en-IN" sz="1800" dirty="0"/>
                    </a:p>
                  </a:txBody>
                  <a:tcPr marL="91439" marR="91439" marT="45727" marB="45727"/>
                </a:tc>
                <a:tc>
                  <a:txBody>
                    <a:bodyPr/>
                    <a:lstStyle/>
                    <a:p>
                      <a:r>
                        <a:rPr lang="en-US" sz="1800" dirty="0"/>
                        <a:t>PHASES</a:t>
                      </a:r>
                      <a:endParaRPr lang="en-IN" sz="1800" dirty="0"/>
                    </a:p>
                  </a:txBody>
                  <a:tcPr marL="91439" marR="91439" marT="45727" marB="45727"/>
                </a:tc>
                <a:tc>
                  <a:txBody>
                    <a:bodyPr/>
                    <a:lstStyle/>
                    <a:p>
                      <a:r>
                        <a:rPr lang="en-US" sz="1800" dirty="0"/>
                        <a:t>ROLE</a:t>
                      </a:r>
                      <a:endParaRPr lang="en-IN" sz="1800" dirty="0"/>
                    </a:p>
                  </a:txBody>
                  <a:tcPr marL="91439" marR="91439" marT="45727" marB="45727"/>
                </a:tc>
                <a:tc>
                  <a:txBody>
                    <a:bodyPr/>
                    <a:lstStyle/>
                    <a:p>
                      <a:r>
                        <a:rPr lang="en-US" sz="1800" dirty="0"/>
                        <a:t>TIME</a:t>
                      </a:r>
                      <a:endParaRPr lang="en-IN" sz="1800" dirty="0"/>
                    </a:p>
                  </a:txBody>
                  <a:tcPr marL="91439" marR="91439" marT="45727" marB="45727"/>
                </a:tc>
                <a:extLst>
                  <a:ext uri="{0D108BD9-81ED-4DB2-BD59-A6C34878D82A}">
                    <a16:rowId xmlns:a16="http://schemas.microsoft.com/office/drawing/2014/main" val="10000"/>
                  </a:ext>
                </a:extLst>
              </a:tr>
              <a:tr h="732928">
                <a:tc>
                  <a:txBody>
                    <a:bodyPr/>
                    <a:lstStyle/>
                    <a:p>
                      <a:r>
                        <a:rPr lang="en-US" sz="1800" dirty="0"/>
                        <a:t>1.</a:t>
                      </a:r>
                      <a:endParaRPr lang="en-IN" sz="1800" dirty="0"/>
                    </a:p>
                  </a:txBody>
                  <a:tcPr marL="91439" marR="91439" marT="45727" marB="45727"/>
                </a:tc>
                <a:tc>
                  <a:txBody>
                    <a:bodyPr/>
                    <a:lstStyle/>
                    <a:p>
                      <a:r>
                        <a:rPr lang="en-US" sz="1800" dirty="0"/>
                        <a:t>PHASE-1</a:t>
                      </a:r>
                      <a:endParaRPr lang="en-IN" sz="1800" dirty="0"/>
                    </a:p>
                  </a:txBody>
                  <a:tcPr marL="91439" marR="91439" marT="45727" marB="45727"/>
                </a:tc>
                <a:tc>
                  <a:txBody>
                    <a:bodyPr/>
                    <a:lstStyle/>
                    <a:p>
                      <a:r>
                        <a:rPr lang="en-US" sz="1800" dirty="0"/>
                        <a:t>FULL IMPLEMENTATION OF FRONT END</a:t>
                      </a:r>
                      <a:endParaRPr lang="en-IN" sz="1800" dirty="0"/>
                    </a:p>
                  </a:txBody>
                  <a:tcPr marL="91439" marR="91439" marT="45727" marB="45727"/>
                </a:tc>
                <a:tc>
                  <a:txBody>
                    <a:bodyPr/>
                    <a:lstStyle/>
                    <a:p>
                      <a:r>
                        <a:rPr lang="en-US" sz="1800" dirty="0"/>
                        <a:t>MARCH &amp; APRIL</a:t>
                      </a:r>
                      <a:endParaRPr lang="en-IN" sz="1800" dirty="0"/>
                    </a:p>
                  </a:txBody>
                  <a:tcPr marL="91439" marR="91439" marT="45727" marB="45727"/>
                </a:tc>
                <a:extLst>
                  <a:ext uri="{0D108BD9-81ED-4DB2-BD59-A6C34878D82A}">
                    <a16:rowId xmlns:a16="http://schemas.microsoft.com/office/drawing/2014/main" val="10001"/>
                  </a:ext>
                </a:extLst>
              </a:tr>
              <a:tr h="475935">
                <a:tc>
                  <a:txBody>
                    <a:bodyPr/>
                    <a:lstStyle/>
                    <a:p>
                      <a:r>
                        <a:rPr lang="en-US" sz="1800" dirty="0"/>
                        <a:t>2.</a:t>
                      </a:r>
                      <a:endParaRPr lang="en-IN" sz="1800" dirty="0"/>
                    </a:p>
                  </a:txBody>
                  <a:tcPr marL="91439" marR="91439" marT="45727" marB="45727"/>
                </a:tc>
                <a:tc>
                  <a:txBody>
                    <a:bodyPr/>
                    <a:lstStyle/>
                    <a:p>
                      <a:r>
                        <a:rPr lang="en-US" sz="1800" dirty="0"/>
                        <a:t>PHASE-2</a:t>
                      </a:r>
                      <a:endParaRPr lang="en-IN" sz="1800" dirty="0"/>
                    </a:p>
                  </a:txBody>
                  <a:tcPr marL="91439" marR="91439" marT="45727" marB="45727"/>
                </a:tc>
                <a:tc>
                  <a:txBody>
                    <a:bodyPr/>
                    <a:lstStyle/>
                    <a:p>
                      <a:r>
                        <a:rPr lang="en-US" sz="1800" dirty="0"/>
                        <a:t>MODEL DEVELOPMENT (HALF)</a:t>
                      </a:r>
                      <a:endParaRPr lang="en-IN" sz="1800" dirty="0"/>
                    </a:p>
                  </a:txBody>
                  <a:tcPr marL="91439" marR="91439" marT="45727" marB="45727"/>
                </a:tc>
                <a:tc>
                  <a:txBody>
                    <a:bodyPr/>
                    <a:lstStyle/>
                    <a:p>
                      <a:r>
                        <a:rPr lang="en-US" sz="1800" dirty="0"/>
                        <a:t>APRIL &amp; MAY</a:t>
                      </a:r>
                      <a:endParaRPr lang="en-IN" sz="1800" dirty="0"/>
                    </a:p>
                  </a:txBody>
                  <a:tcPr marL="91439" marR="91439" marT="45727" marB="45727"/>
                </a:tc>
                <a:extLst>
                  <a:ext uri="{0D108BD9-81ED-4DB2-BD59-A6C34878D82A}">
                    <a16:rowId xmlns:a16="http://schemas.microsoft.com/office/drawing/2014/main" val="10002"/>
                  </a:ext>
                </a:extLst>
              </a:tr>
              <a:tr h="475935">
                <a:tc>
                  <a:txBody>
                    <a:bodyPr/>
                    <a:lstStyle/>
                    <a:p>
                      <a:r>
                        <a:rPr lang="en-US" sz="1800" dirty="0"/>
                        <a:t>3.</a:t>
                      </a:r>
                      <a:endParaRPr lang="en-IN" sz="1800" dirty="0"/>
                    </a:p>
                  </a:txBody>
                  <a:tcPr marL="91439" marR="91439" marT="45727" marB="45727"/>
                </a:tc>
                <a:tc>
                  <a:txBody>
                    <a:bodyPr/>
                    <a:lstStyle/>
                    <a:p>
                      <a:r>
                        <a:rPr lang="en-US" sz="1800" dirty="0"/>
                        <a:t>PHASE-3</a:t>
                      </a:r>
                      <a:endParaRPr lang="en-IN" sz="1800" dirty="0"/>
                    </a:p>
                  </a:txBody>
                  <a:tcPr marL="91439" marR="91439" marT="45727" marB="45727"/>
                </a:tc>
                <a:tc>
                  <a:txBody>
                    <a:bodyPr/>
                    <a:lstStyle/>
                    <a:p>
                      <a:r>
                        <a:rPr lang="en-US" sz="1800" dirty="0"/>
                        <a:t>MODEL DEVELOPMENT (FULL)</a:t>
                      </a:r>
                      <a:endParaRPr lang="en-IN" sz="1800" dirty="0"/>
                    </a:p>
                  </a:txBody>
                  <a:tcPr marL="91439" marR="91439" marT="45727" marB="45727"/>
                </a:tc>
                <a:tc>
                  <a:txBody>
                    <a:bodyPr/>
                    <a:lstStyle/>
                    <a:p>
                      <a:r>
                        <a:rPr lang="en-US" sz="1800" dirty="0"/>
                        <a:t>MAY &amp; JUNE</a:t>
                      </a:r>
                      <a:endParaRPr lang="en-IN" sz="1800" dirty="0"/>
                    </a:p>
                  </a:txBody>
                  <a:tcPr marL="91439" marR="91439" marT="45727" marB="45727"/>
                </a:tc>
                <a:extLst>
                  <a:ext uri="{0D108BD9-81ED-4DB2-BD59-A6C34878D82A}">
                    <a16:rowId xmlns:a16="http://schemas.microsoft.com/office/drawing/2014/main" val="10003"/>
                  </a:ext>
                </a:extLst>
              </a:tr>
              <a:tr h="849217">
                <a:tc>
                  <a:txBody>
                    <a:bodyPr/>
                    <a:lstStyle/>
                    <a:p>
                      <a:r>
                        <a:rPr lang="en-US" sz="1800" dirty="0"/>
                        <a:t>4.</a:t>
                      </a:r>
                      <a:endParaRPr lang="en-IN" sz="1800" dirty="0"/>
                    </a:p>
                  </a:txBody>
                  <a:tcPr marL="91439" marR="91439" marT="45727" marB="45727"/>
                </a:tc>
                <a:tc>
                  <a:txBody>
                    <a:bodyPr/>
                    <a:lstStyle/>
                    <a:p>
                      <a:r>
                        <a:rPr lang="en-US" sz="1800" dirty="0"/>
                        <a:t>PHASE-4</a:t>
                      </a:r>
                      <a:endParaRPr lang="en-IN" sz="1800" dirty="0"/>
                    </a:p>
                  </a:txBody>
                  <a:tcPr marL="91439" marR="91439" marT="45727" marB="45727"/>
                </a:tc>
                <a:tc>
                  <a:txBody>
                    <a:bodyPr/>
                    <a:lstStyle/>
                    <a:p>
                      <a:r>
                        <a:rPr lang="en-US" sz="1800" dirty="0"/>
                        <a:t>BACKEND INTEGRATION WITH THE MODEL AND FRONT END</a:t>
                      </a:r>
                      <a:endParaRPr lang="en-IN" sz="1800" dirty="0"/>
                    </a:p>
                  </a:txBody>
                  <a:tcPr marL="91439" marR="91439" marT="45727" marB="45727"/>
                </a:tc>
                <a:tc>
                  <a:txBody>
                    <a:bodyPr/>
                    <a:lstStyle/>
                    <a:p>
                      <a:r>
                        <a:rPr lang="en-US" sz="1800" dirty="0"/>
                        <a:t>JUALY &amp; AUGUST</a:t>
                      </a:r>
                      <a:endParaRPr lang="en-IN" sz="1800" dirty="0"/>
                    </a:p>
                  </a:txBody>
                  <a:tcPr marL="91439" marR="91439" marT="45727" marB="45727"/>
                </a:tc>
                <a:extLst>
                  <a:ext uri="{0D108BD9-81ED-4DB2-BD59-A6C34878D82A}">
                    <a16:rowId xmlns:a16="http://schemas.microsoft.com/office/drawing/2014/main" val="10004"/>
                  </a:ext>
                </a:extLst>
              </a:tr>
              <a:tr h="912037">
                <a:tc>
                  <a:txBody>
                    <a:bodyPr/>
                    <a:lstStyle/>
                    <a:p>
                      <a:r>
                        <a:rPr lang="en-US" sz="1800" dirty="0"/>
                        <a:t>5.</a:t>
                      </a:r>
                      <a:endParaRPr lang="en-IN" sz="1800" dirty="0"/>
                    </a:p>
                  </a:txBody>
                  <a:tcPr marL="91439" marR="91439" marT="45727" marB="45727"/>
                </a:tc>
                <a:tc>
                  <a:txBody>
                    <a:bodyPr/>
                    <a:lstStyle/>
                    <a:p>
                      <a:r>
                        <a:rPr lang="en-US" sz="1800" dirty="0"/>
                        <a:t>PHASE-5</a:t>
                      </a:r>
                      <a:endParaRPr lang="en-IN" sz="1800" dirty="0"/>
                    </a:p>
                  </a:txBody>
                  <a:tcPr marL="91439" marR="91439" marT="45727" marB="45727"/>
                </a:tc>
                <a:tc>
                  <a:txBody>
                    <a:bodyPr/>
                    <a:lstStyle/>
                    <a:p>
                      <a:r>
                        <a:rPr lang="en-US" sz="1800" dirty="0"/>
                        <a:t>DTA BASE INTEGRATION WITH FRONTEND</a:t>
                      </a:r>
                      <a:endParaRPr lang="en-IN" sz="1800" dirty="0"/>
                    </a:p>
                  </a:txBody>
                  <a:tcPr marL="91439" marR="91439" marT="45727" marB="45727"/>
                </a:tc>
                <a:tc>
                  <a:txBody>
                    <a:bodyPr/>
                    <a:lstStyle/>
                    <a:p>
                      <a:r>
                        <a:rPr lang="en-US" sz="1800" dirty="0"/>
                        <a:t>AUGUST &amp; SEPTEMBER</a:t>
                      </a:r>
                      <a:endParaRPr lang="en-IN" sz="1800" dirty="0"/>
                    </a:p>
                  </a:txBody>
                  <a:tcPr marL="91439" marR="91439" marT="45727" marB="45727"/>
                </a:tc>
                <a:extLst>
                  <a:ext uri="{0D108BD9-81ED-4DB2-BD59-A6C34878D82A}">
                    <a16:rowId xmlns:a16="http://schemas.microsoft.com/office/drawing/2014/main" val="10005"/>
                  </a:ext>
                </a:extLst>
              </a:tr>
              <a:tr h="640179">
                <a:tc>
                  <a:txBody>
                    <a:bodyPr/>
                    <a:lstStyle/>
                    <a:p>
                      <a:r>
                        <a:rPr lang="en-US" sz="1800" dirty="0"/>
                        <a:t>6.</a:t>
                      </a:r>
                      <a:endParaRPr lang="en-IN" sz="1800" dirty="0"/>
                    </a:p>
                  </a:txBody>
                  <a:tcPr marL="91439" marR="91439" marT="45727" marB="45727"/>
                </a:tc>
                <a:tc>
                  <a:txBody>
                    <a:bodyPr/>
                    <a:lstStyle/>
                    <a:p>
                      <a:r>
                        <a:rPr lang="en-US" sz="1800" dirty="0"/>
                        <a:t>PHASE-6</a:t>
                      </a:r>
                      <a:endParaRPr lang="en-IN" sz="1800" dirty="0"/>
                    </a:p>
                  </a:txBody>
                  <a:tcPr marL="91439" marR="91439" marT="45727" marB="45727"/>
                </a:tc>
                <a:tc>
                  <a:txBody>
                    <a:bodyPr/>
                    <a:lstStyle/>
                    <a:p>
                      <a:r>
                        <a:rPr lang="en-US" sz="1800" dirty="0"/>
                        <a:t>MODEL TESTING &amp; PRESENTATION</a:t>
                      </a:r>
                      <a:endParaRPr lang="en-IN" sz="1800" dirty="0"/>
                    </a:p>
                  </a:txBody>
                  <a:tcPr marL="91439" marR="91439" marT="45727" marB="45727"/>
                </a:tc>
                <a:tc>
                  <a:txBody>
                    <a:bodyPr/>
                    <a:lstStyle/>
                    <a:p>
                      <a:r>
                        <a:rPr lang="en-US" sz="1800" dirty="0"/>
                        <a:t>OCTOBER &amp; NOVEMBER</a:t>
                      </a:r>
                      <a:endParaRPr lang="en-IN" sz="1800" dirty="0"/>
                    </a:p>
                  </a:txBody>
                  <a:tcPr marL="91439" marR="91439" marT="45727" marB="45727"/>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1750</Words>
  <Application>Microsoft Office PowerPoint</Application>
  <PresentationFormat>Widescreen</PresentationFormat>
  <Paragraphs>384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CAMPUS CONNECT</vt:lpstr>
      <vt:lpstr>Content</vt:lpstr>
      <vt:lpstr>PowerPoint Presentation</vt:lpstr>
      <vt:lpstr>Research Papers studied</vt:lpstr>
      <vt:lpstr> Research Papers studied</vt:lpstr>
      <vt:lpstr>OBJECTIVE OF CAMPUS CONNECT</vt:lpstr>
      <vt:lpstr>Project Team : Roles and Responsibilities</vt:lpstr>
      <vt:lpstr>Time Line Chart - Schedule</vt:lpstr>
      <vt:lpstr>Time Line Chart - Schedule</vt:lpstr>
      <vt:lpstr> UML Diagrams  USE CASE DIAGRAM:</vt:lpstr>
      <vt:lpstr>ACTIVITY DIAGRAM:</vt:lpstr>
      <vt:lpstr>FLOW CHART:</vt:lpstr>
      <vt:lpstr>Advantages of the System</vt:lpstr>
      <vt:lpstr>Limitations of the System</vt:lpstr>
      <vt:lpstr>Conclusion</vt:lpstr>
      <vt:lpstr>   Future Work</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Institute of Engineering &amp; Technology</dc:creator>
  <cp:lastModifiedBy>SHAIK KHASIM</cp:lastModifiedBy>
  <cp:revision>49</cp:revision>
  <dcterms:created xsi:type="dcterms:W3CDTF">2023-06-22T10:23:47Z</dcterms:created>
  <dcterms:modified xsi:type="dcterms:W3CDTF">2024-02-19T06:13:06Z</dcterms:modified>
</cp:coreProperties>
</file>