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288E75-F4CC-4C97-9F7C-BB72A8A820E3}" type="datetimeFigureOut">
              <a:rPr lang="en-IN" smtClean="0"/>
              <a:t>03-02-2024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791150F-5DF6-4F8E-89D9-E109EC34A6B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928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8E75-F4CC-4C97-9F7C-BB72A8A820E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1150F-5DF6-4F8E-89D9-E109EC34A6B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271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8E75-F4CC-4C97-9F7C-BB72A8A820E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1150F-5DF6-4F8E-89D9-E109EC34A6B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880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8E75-F4CC-4C97-9F7C-BB72A8A820E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1150F-5DF6-4F8E-89D9-E109EC34A6B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738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288E75-F4CC-4C97-9F7C-BB72A8A820E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1150F-5DF6-4F8E-89D9-E109EC34A6B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500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288E75-F4CC-4C97-9F7C-BB72A8A820E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91150F-5DF6-4F8E-89D9-E109EC34A6B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081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288E75-F4CC-4C97-9F7C-BB72A8A820E3}"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1150F-5DF6-4F8E-89D9-E109EC34A6B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659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288E75-F4CC-4C97-9F7C-BB72A8A820E3}"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91150F-5DF6-4F8E-89D9-E109EC34A6B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4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88E75-F4CC-4C97-9F7C-BB72A8A820E3}"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91150F-5DF6-4F8E-89D9-E109EC34A6B0}" type="slidenum">
              <a:rPr lang="en-IN" smtClean="0"/>
              <a:t>‹#›</a:t>
            </a:fld>
            <a:endParaRPr lang="en-IN"/>
          </a:p>
        </p:txBody>
      </p:sp>
    </p:spTree>
    <p:extLst>
      <p:ext uri="{BB962C8B-B14F-4D97-AF65-F5344CB8AC3E}">
        <p14:creationId xmlns:p14="http://schemas.microsoft.com/office/powerpoint/2010/main" val="117499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288E75-F4CC-4C97-9F7C-BB72A8A820E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91150F-5DF6-4F8E-89D9-E109EC34A6B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366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288E75-F4CC-4C97-9F7C-BB72A8A820E3}" type="datetimeFigureOut">
              <a:rPr lang="en-IN" smtClean="0"/>
              <a:t>03-02-2024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791150F-5DF6-4F8E-89D9-E109EC34A6B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288E75-F4CC-4C97-9F7C-BB72A8A820E3}" type="datetimeFigureOut">
              <a:rPr lang="en-IN" smtClean="0"/>
              <a:t>03-02-2024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791150F-5DF6-4F8E-89D9-E109EC34A6B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3408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6BCC-3CC1-404E-A8AE-97BF8B88C276}"/>
              </a:ext>
            </a:extLst>
          </p:cNvPr>
          <p:cNvSpPr>
            <a:spLocks noGrp="1"/>
          </p:cNvSpPr>
          <p:nvPr>
            <p:ph type="ctrTitle"/>
          </p:nvPr>
        </p:nvSpPr>
        <p:spPr/>
        <p:txBody>
          <a:bodyPr>
            <a:normAutofit/>
          </a:bodyPr>
          <a:lstStyle/>
          <a:p>
            <a:pPr algn="ctr"/>
            <a:r>
              <a:rPr lang="en-US" sz="4000" dirty="0"/>
              <a:t>Greenhouse gases emission report </a:t>
            </a:r>
            <a:endParaRPr lang="en-IN" sz="4000" dirty="0"/>
          </a:p>
        </p:txBody>
      </p:sp>
      <p:sp>
        <p:nvSpPr>
          <p:cNvPr id="3" name="Subtitle 2">
            <a:extLst>
              <a:ext uri="{FF2B5EF4-FFF2-40B4-BE49-F238E27FC236}">
                <a16:creationId xmlns:a16="http://schemas.microsoft.com/office/drawing/2014/main" id="{0EE76359-D565-4E58-B830-5158B301AE52}"/>
              </a:ext>
            </a:extLst>
          </p:cNvPr>
          <p:cNvSpPr>
            <a:spLocks noGrp="1"/>
          </p:cNvSpPr>
          <p:nvPr>
            <p:ph type="subTitle" idx="1"/>
          </p:nvPr>
        </p:nvSpPr>
        <p:spPr/>
        <p:txBody>
          <a:bodyPr/>
          <a:lstStyle/>
          <a:p>
            <a:r>
              <a:rPr lang="en-US" dirty="0"/>
              <a:t>- report contains GHG report of Broader public sector (bps) organizations</a:t>
            </a:r>
            <a:endParaRPr lang="en-IN" dirty="0"/>
          </a:p>
        </p:txBody>
      </p:sp>
    </p:spTree>
    <p:extLst>
      <p:ext uri="{BB962C8B-B14F-4D97-AF65-F5344CB8AC3E}">
        <p14:creationId xmlns:p14="http://schemas.microsoft.com/office/powerpoint/2010/main" val="394302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3FEA-5110-4CD8-A969-A7941528C335}"/>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DBDA70FC-5E78-44D2-8A66-AD18B6188656}"/>
              </a:ext>
            </a:extLst>
          </p:cNvPr>
          <p:cNvSpPr>
            <a:spLocks noGrp="1"/>
          </p:cNvSpPr>
          <p:nvPr>
            <p:ph idx="1"/>
          </p:nvPr>
        </p:nvSpPr>
        <p:spPr/>
        <p:txBody>
          <a:bodyPr/>
          <a:lstStyle/>
          <a:p>
            <a:r>
              <a:rPr lang="en-US" dirty="0"/>
              <a:t>Google colab (for preprocessing data)</a:t>
            </a:r>
          </a:p>
          <a:p>
            <a:r>
              <a:rPr lang="en-US" dirty="0"/>
              <a:t>PowerBI (for creating interactive dashboard to get insights)</a:t>
            </a:r>
            <a:endParaRPr lang="en-IN" dirty="0"/>
          </a:p>
        </p:txBody>
      </p:sp>
    </p:spTree>
    <p:extLst>
      <p:ext uri="{BB962C8B-B14F-4D97-AF65-F5344CB8AC3E}">
        <p14:creationId xmlns:p14="http://schemas.microsoft.com/office/powerpoint/2010/main" val="246863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3DC8-51A2-4D8E-AAAB-B3B02278AF64}"/>
              </a:ext>
            </a:extLst>
          </p:cNvPr>
          <p:cNvSpPr>
            <a:spLocks noGrp="1"/>
          </p:cNvSpPr>
          <p:nvPr>
            <p:ph type="title"/>
          </p:nvPr>
        </p:nvSpPr>
        <p:spPr/>
        <p:txBody>
          <a:bodyPr/>
          <a:lstStyle/>
          <a:p>
            <a:r>
              <a:rPr lang="en-US" dirty="0"/>
              <a:t>Approaches </a:t>
            </a:r>
            <a:endParaRPr lang="en-IN" dirty="0"/>
          </a:p>
        </p:txBody>
      </p:sp>
      <p:sp>
        <p:nvSpPr>
          <p:cNvPr id="3" name="Content Placeholder 2">
            <a:extLst>
              <a:ext uri="{FF2B5EF4-FFF2-40B4-BE49-F238E27FC236}">
                <a16:creationId xmlns:a16="http://schemas.microsoft.com/office/drawing/2014/main" id="{413C385F-1013-4EDB-B0F8-54C243D2778F}"/>
              </a:ext>
            </a:extLst>
          </p:cNvPr>
          <p:cNvSpPr>
            <a:spLocks noGrp="1"/>
          </p:cNvSpPr>
          <p:nvPr>
            <p:ph idx="1"/>
          </p:nvPr>
        </p:nvSpPr>
        <p:spPr/>
        <p:txBody>
          <a:bodyPr/>
          <a:lstStyle/>
          <a:p>
            <a:r>
              <a:rPr lang="en-US" dirty="0"/>
              <a:t>Step-1 : first we need to collect data from Ontario site to get energy use and green house gas emissions of Broader Public Sector</a:t>
            </a:r>
          </a:p>
          <a:p>
            <a:r>
              <a:rPr lang="en-US" dirty="0"/>
              <a:t>Step-2 : after we need preprocess the data for that I have used Google colab after that we need to concatenate all datasets of each year from 2012 – 2022 and then imputed all null values with appropriate technic to get key features</a:t>
            </a:r>
          </a:p>
          <a:p>
            <a:r>
              <a:rPr lang="en-US" dirty="0"/>
              <a:t>Step-3 : after completing data preparation and preprocessing data load it into PowerBI and then transform because of </a:t>
            </a:r>
            <a:r>
              <a:rPr lang="en-US" dirty="0" err="1"/>
              <a:t>of</a:t>
            </a:r>
            <a:r>
              <a:rPr lang="en-US" dirty="0"/>
              <a:t> having null or BLANK values filtered in transforming data </a:t>
            </a:r>
            <a:endParaRPr lang="en-IN" dirty="0"/>
          </a:p>
        </p:txBody>
      </p:sp>
    </p:spTree>
    <p:extLst>
      <p:ext uri="{BB962C8B-B14F-4D97-AF65-F5344CB8AC3E}">
        <p14:creationId xmlns:p14="http://schemas.microsoft.com/office/powerpoint/2010/main" val="159890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2E06-1F1C-473E-8FDD-C502638F54B9}"/>
              </a:ext>
            </a:extLst>
          </p:cNvPr>
          <p:cNvSpPr>
            <a:spLocks noGrp="1"/>
          </p:cNvSpPr>
          <p:nvPr>
            <p:ph type="title"/>
          </p:nvPr>
        </p:nvSpPr>
        <p:spPr/>
        <p:txBody>
          <a:bodyPr/>
          <a:lstStyle/>
          <a:p>
            <a:r>
              <a:rPr lang="en-US" dirty="0"/>
              <a:t>Eda Insights</a:t>
            </a:r>
            <a:endParaRPr lang="en-IN" dirty="0"/>
          </a:p>
        </p:txBody>
      </p:sp>
      <p:sp>
        <p:nvSpPr>
          <p:cNvPr id="3" name="Content Placeholder 2">
            <a:extLst>
              <a:ext uri="{FF2B5EF4-FFF2-40B4-BE49-F238E27FC236}">
                <a16:creationId xmlns:a16="http://schemas.microsoft.com/office/drawing/2014/main" id="{67693E93-29C9-456B-B13B-53DC8F6FEA48}"/>
              </a:ext>
            </a:extLst>
          </p:cNvPr>
          <p:cNvSpPr>
            <a:spLocks noGrp="1"/>
          </p:cNvSpPr>
          <p:nvPr>
            <p:ph idx="1"/>
          </p:nvPr>
        </p:nvSpPr>
        <p:spPr/>
        <p:txBody>
          <a:bodyPr/>
          <a:lstStyle/>
          <a:p>
            <a:r>
              <a:rPr lang="fr-FR" b="1" dirty="0"/>
              <a:t>Conseil scolaire public du </a:t>
            </a:r>
            <a:r>
              <a:rPr lang="fr-FR" b="1" dirty="0" err="1"/>
              <a:t>Nord?Est</a:t>
            </a:r>
            <a:r>
              <a:rPr lang="fr-FR" b="1" dirty="0"/>
              <a:t> de l'Ontario </a:t>
            </a:r>
            <a:r>
              <a:rPr lang="fr-FR" dirty="0" err="1"/>
              <a:t>is</a:t>
            </a:r>
            <a:r>
              <a:rPr lang="fr-FR" dirty="0"/>
              <a:t> the </a:t>
            </a:r>
            <a:r>
              <a:rPr lang="fr-FR" dirty="0" err="1"/>
              <a:t>organization</a:t>
            </a:r>
            <a:r>
              <a:rPr lang="fr-FR" dirty="0"/>
              <a:t> top in usage of </a:t>
            </a:r>
            <a:r>
              <a:rPr lang="fr-FR" dirty="0" err="1"/>
              <a:t>Greenhouse</a:t>
            </a:r>
            <a:r>
              <a:rPr lang="fr-FR" dirty="0"/>
              <a:t> </a:t>
            </a:r>
            <a:r>
              <a:rPr lang="fr-FR" dirty="0" err="1"/>
              <a:t>gases</a:t>
            </a:r>
            <a:r>
              <a:rPr lang="fr-FR" dirty="0"/>
              <a:t> </a:t>
            </a:r>
            <a:r>
              <a:rPr lang="fr-FR" dirty="0" err="1"/>
              <a:t>emission</a:t>
            </a:r>
            <a:r>
              <a:rPr lang="fr-FR" dirty="0"/>
              <a:t> </a:t>
            </a:r>
          </a:p>
          <a:p>
            <a:pPr marL="0" indent="0">
              <a:buNone/>
            </a:pPr>
            <a:r>
              <a:rPr lang="fr-FR" b="1" dirty="0"/>
              <a:t>Reason</a:t>
            </a:r>
            <a:r>
              <a:rPr lang="fr-FR" dirty="0"/>
              <a:t>:  </a:t>
            </a:r>
            <a:r>
              <a:rPr lang="fr-FR" dirty="0" err="1"/>
              <a:t>Because</a:t>
            </a:r>
            <a:r>
              <a:rPr lang="fr-FR" dirty="0"/>
              <a:t> of </a:t>
            </a:r>
            <a:r>
              <a:rPr lang="en-US" dirty="0"/>
              <a:t>Canada's overall emissions growth over the 1990 to 2021 period was driven primarily by increased emissions from the oil and gas as well as the transport sectors in that </a:t>
            </a:r>
            <a:r>
              <a:rPr lang="fr-FR" b="1" dirty="0"/>
              <a:t>Conseil scolaire public du </a:t>
            </a:r>
            <a:r>
              <a:rPr lang="fr-FR" b="1" dirty="0" err="1"/>
              <a:t>Nord?Est</a:t>
            </a:r>
            <a:r>
              <a:rPr lang="fr-FR" b="1" dirty="0"/>
              <a:t> de l'Ontario  </a:t>
            </a:r>
            <a:r>
              <a:rPr lang="fr-FR" dirty="0" err="1"/>
              <a:t>is</a:t>
            </a:r>
            <a:r>
              <a:rPr lang="fr-FR" dirty="0"/>
              <a:t> the top </a:t>
            </a:r>
            <a:r>
              <a:rPr lang="fr-FR" dirty="0" err="1"/>
              <a:t>organization</a:t>
            </a:r>
            <a:r>
              <a:rPr lang="fr-FR" dirty="0"/>
              <a:t> </a:t>
            </a:r>
            <a:r>
              <a:rPr lang="fr-FR" dirty="0" err="1"/>
              <a:t>which</a:t>
            </a:r>
            <a:r>
              <a:rPr lang="fr-FR" dirty="0"/>
              <a:t> </a:t>
            </a:r>
            <a:r>
              <a:rPr lang="fr-FR" dirty="0" err="1"/>
              <a:t>emitted</a:t>
            </a:r>
            <a:r>
              <a:rPr lang="fr-FR" dirty="0"/>
              <a:t> </a:t>
            </a:r>
            <a:r>
              <a:rPr lang="fr-FR" dirty="0" err="1"/>
              <a:t>almost</a:t>
            </a:r>
            <a:r>
              <a:rPr lang="fr-FR" dirty="0"/>
              <a:t> 1.24T kg </a:t>
            </a:r>
            <a:r>
              <a:rPr lang="fr-FR" dirty="0" err="1"/>
              <a:t>Greenhouse</a:t>
            </a:r>
            <a:r>
              <a:rPr lang="fr-FR" dirty="0"/>
              <a:t> </a:t>
            </a:r>
            <a:r>
              <a:rPr lang="fr-FR" dirty="0" err="1"/>
              <a:t>gases</a:t>
            </a:r>
            <a:r>
              <a:rPr lang="fr-FR" dirty="0"/>
              <a:t>.</a:t>
            </a:r>
          </a:p>
          <a:p>
            <a:pPr marL="0" indent="0">
              <a:buNone/>
            </a:pPr>
            <a:endParaRPr lang="fr-FR" dirty="0"/>
          </a:p>
          <a:p>
            <a:endParaRPr lang="en-IN" b="1" dirty="0"/>
          </a:p>
        </p:txBody>
      </p:sp>
    </p:spTree>
    <p:extLst>
      <p:ext uri="{BB962C8B-B14F-4D97-AF65-F5344CB8AC3E}">
        <p14:creationId xmlns:p14="http://schemas.microsoft.com/office/powerpoint/2010/main" val="100724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A361-247E-4881-A9C9-BF3B81BCCB86}"/>
              </a:ext>
            </a:extLst>
          </p:cNvPr>
          <p:cNvSpPr>
            <a:spLocks noGrp="1"/>
          </p:cNvSpPr>
          <p:nvPr>
            <p:ph type="title"/>
          </p:nvPr>
        </p:nvSpPr>
        <p:spPr/>
        <p:txBody>
          <a:bodyPr/>
          <a:lstStyle/>
          <a:p>
            <a:r>
              <a:rPr lang="en-US" dirty="0"/>
              <a:t>Top 10 cities highly used Electricity</a:t>
            </a:r>
            <a:endParaRPr lang="en-IN" dirty="0"/>
          </a:p>
        </p:txBody>
      </p:sp>
      <p:sp>
        <p:nvSpPr>
          <p:cNvPr id="3" name="Content Placeholder 2">
            <a:extLst>
              <a:ext uri="{FF2B5EF4-FFF2-40B4-BE49-F238E27FC236}">
                <a16:creationId xmlns:a16="http://schemas.microsoft.com/office/drawing/2014/main" id="{9A1BC9FB-5A86-45B4-AF3B-240DD4A67722}"/>
              </a:ext>
            </a:extLst>
          </p:cNvPr>
          <p:cNvSpPr>
            <a:spLocks noGrp="1"/>
          </p:cNvSpPr>
          <p:nvPr>
            <p:ph idx="1"/>
          </p:nvPr>
        </p:nvSpPr>
        <p:spPr/>
        <p:txBody>
          <a:bodyPr>
            <a:normAutofit fontScale="70000" lnSpcReduction="20000"/>
          </a:bodyPr>
          <a:lstStyle/>
          <a:p>
            <a:r>
              <a:rPr lang="en-IN" dirty="0"/>
              <a:t>North Bay</a:t>
            </a:r>
          </a:p>
          <a:p>
            <a:r>
              <a:rPr lang="en-IN" dirty="0"/>
              <a:t>Timmins</a:t>
            </a:r>
          </a:p>
          <a:p>
            <a:r>
              <a:rPr lang="en-IN" dirty="0"/>
              <a:t>Kapuskasing</a:t>
            </a:r>
          </a:p>
          <a:p>
            <a:r>
              <a:rPr lang="en-IN" dirty="0" err="1"/>
              <a:t>Temiskaming</a:t>
            </a:r>
            <a:r>
              <a:rPr lang="en-IN" dirty="0"/>
              <a:t> Shores</a:t>
            </a:r>
          </a:p>
          <a:p>
            <a:r>
              <a:rPr lang="en-IN" dirty="0"/>
              <a:t>Sturgeon Falls</a:t>
            </a:r>
          </a:p>
          <a:p>
            <a:r>
              <a:rPr lang="en-IN" dirty="0"/>
              <a:t>Toronto</a:t>
            </a:r>
          </a:p>
          <a:p>
            <a:r>
              <a:rPr lang="en-IN" dirty="0"/>
              <a:t>Iroquois Falls</a:t>
            </a:r>
          </a:p>
          <a:p>
            <a:r>
              <a:rPr lang="en-IN" dirty="0"/>
              <a:t>Ottawa</a:t>
            </a:r>
          </a:p>
          <a:p>
            <a:r>
              <a:rPr lang="en-IN" dirty="0"/>
              <a:t>Brampton</a:t>
            </a:r>
          </a:p>
          <a:p>
            <a:r>
              <a:rPr lang="en-IN" dirty="0"/>
              <a:t>London</a:t>
            </a:r>
          </a:p>
        </p:txBody>
      </p:sp>
    </p:spTree>
    <p:extLst>
      <p:ext uri="{BB962C8B-B14F-4D97-AF65-F5344CB8AC3E}">
        <p14:creationId xmlns:p14="http://schemas.microsoft.com/office/powerpoint/2010/main" val="236507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4129-ED16-4F30-A7E9-F75E3E0707B5}"/>
              </a:ext>
            </a:extLst>
          </p:cNvPr>
          <p:cNvSpPr>
            <a:spLocks noGrp="1"/>
          </p:cNvSpPr>
          <p:nvPr>
            <p:ph type="title"/>
          </p:nvPr>
        </p:nvSpPr>
        <p:spPr/>
        <p:txBody>
          <a:bodyPr/>
          <a:lstStyle/>
          <a:p>
            <a:r>
              <a:rPr lang="en-US" dirty="0"/>
              <a:t>Top 1 used natural gas used Sector</a:t>
            </a:r>
            <a:endParaRPr lang="en-IN" dirty="0"/>
          </a:p>
        </p:txBody>
      </p:sp>
      <p:sp>
        <p:nvSpPr>
          <p:cNvPr id="3" name="Content Placeholder 2">
            <a:extLst>
              <a:ext uri="{FF2B5EF4-FFF2-40B4-BE49-F238E27FC236}">
                <a16:creationId xmlns:a16="http://schemas.microsoft.com/office/drawing/2014/main" id="{C77144CE-F3F7-4B56-AE14-017806926773}"/>
              </a:ext>
            </a:extLst>
          </p:cNvPr>
          <p:cNvSpPr>
            <a:spLocks noGrp="1"/>
          </p:cNvSpPr>
          <p:nvPr>
            <p:ph idx="1"/>
          </p:nvPr>
        </p:nvSpPr>
        <p:spPr/>
        <p:txBody>
          <a:bodyPr>
            <a:normAutofit fontScale="85000" lnSpcReduction="20000"/>
          </a:bodyPr>
          <a:lstStyle/>
          <a:p>
            <a:pPr marL="0" indent="0">
              <a:buNone/>
            </a:pPr>
            <a:r>
              <a:rPr lang="en-US" dirty="0"/>
              <a:t>In usage or emission of natural gas used by </a:t>
            </a:r>
            <a:r>
              <a:rPr lang="en-US" b="1" dirty="0" err="1"/>
              <a:t>School_Board_Sector</a:t>
            </a:r>
            <a:r>
              <a:rPr lang="en-US" b="1" dirty="0"/>
              <a:t> </a:t>
            </a:r>
            <a:r>
              <a:rPr lang="en-US" dirty="0"/>
              <a:t>which is </a:t>
            </a:r>
            <a:r>
              <a:rPr lang="en-US" b="1" dirty="0"/>
              <a:t>eco-friendly to reduce Greenhouse gases</a:t>
            </a:r>
          </a:p>
          <a:p>
            <a:pPr marL="0" indent="0">
              <a:buNone/>
            </a:pPr>
            <a:r>
              <a:rPr lang="en-US" b="1" dirty="0"/>
              <a:t>Reason</a:t>
            </a:r>
            <a:r>
              <a:rPr lang="en-US" dirty="0"/>
              <a:t>:</a:t>
            </a:r>
          </a:p>
          <a:p>
            <a:pPr marL="0" indent="0">
              <a:buNone/>
            </a:pPr>
            <a:r>
              <a:rPr lang="en-US" dirty="0"/>
              <a:t>School boards in Ontario use natural gas primarily for heating buildings, particularly during colder months. It's used to power boilers that heat classrooms, hallways, offices, and other spaces within schools. Additionally, some schools might utilize natural gas for:</a:t>
            </a:r>
          </a:p>
          <a:p>
            <a:r>
              <a:rPr lang="en-US" b="1" dirty="0"/>
              <a:t>Cooking</a:t>
            </a:r>
            <a:r>
              <a:rPr lang="en-US" dirty="0"/>
              <a:t>: Kitchens in schools sometimes use natural gas-powered appliances for food preparation.</a:t>
            </a:r>
          </a:p>
          <a:p>
            <a:r>
              <a:rPr lang="en-US" b="1" dirty="0"/>
              <a:t>Hot water heating</a:t>
            </a:r>
            <a:r>
              <a:rPr lang="en-US" dirty="0"/>
              <a:t>: Natural gas can be used to heat water for showers, sinks, and other purposes.</a:t>
            </a:r>
          </a:p>
          <a:p>
            <a:r>
              <a:rPr lang="en-US" b="1" dirty="0"/>
              <a:t>Laboratory equipment</a:t>
            </a:r>
            <a:r>
              <a:rPr lang="en-US" dirty="0"/>
              <a:t>: Specific science labs might have equipment requiring natural gas for certain experiments.</a:t>
            </a:r>
          </a:p>
          <a:p>
            <a:endParaRPr lang="en-IN" dirty="0"/>
          </a:p>
        </p:txBody>
      </p:sp>
    </p:spTree>
    <p:extLst>
      <p:ext uri="{BB962C8B-B14F-4D97-AF65-F5344CB8AC3E}">
        <p14:creationId xmlns:p14="http://schemas.microsoft.com/office/powerpoint/2010/main" val="130264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669A-1F9D-4103-BAD3-FA2DFF810AA3}"/>
              </a:ext>
            </a:extLst>
          </p:cNvPr>
          <p:cNvSpPr>
            <a:spLocks noGrp="1"/>
          </p:cNvSpPr>
          <p:nvPr>
            <p:ph type="title"/>
          </p:nvPr>
        </p:nvSpPr>
        <p:spPr/>
        <p:txBody>
          <a:bodyPr/>
          <a:lstStyle/>
          <a:p>
            <a:r>
              <a:rPr lang="en-US" dirty="0"/>
              <a:t>Acute Hospital is emitted zero Greenhouse gases</a:t>
            </a:r>
            <a:endParaRPr lang="en-IN" dirty="0"/>
          </a:p>
        </p:txBody>
      </p:sp>
      <p:sp>
        <p:nvSpPr>
          <p:cNvPr id="3" name="Content Placeholder 2">
            <a:extLst>
              <a:ext uri="{FF2B5EF4-FFF2-40B4-BE49-F238E27FC236}">
                <a16:creationId xmlns:a16="http://schemas.microsoft.com/office/drawing/2014/main" id="{8925C613-980B-4377-A99E-547717806227}"/>
              </a:ext>
            </a:extLst>
          </p:cNvPr>
          <p:cNvSpPr>
            <a:spLocks noGrp="1"/>
          </p:cNvSpPr>
          <p:nvPr>
            <p:ph idx="1"/>
          </p:nvPr>
        </p:nvSpPr>
        <p:spPr/>
        <p:txBody>
          <a:bodyPr>
            <a:normAutofit fontScale="77500" lnSpcReduction="20000"/>
          </a:bodyPr>
          <a:lstStyle/>
          <a:p>
            <a:r>
              <a:rPr lang="en-US" dirty="0"/>
              <a:t>Acute Hospital Sector is </a:t>
            </a:r>
            <a:r>
              <a:rPr lang="en-US" dirty="0" err="1"/>
              <a:t>emiited</a:t>
            </a:r>
            <a:r>
              <a:rPr lang="en-US" dirty="0"/>
              <a:t> or released zero greenhouse gases instead of using that it uses </a:t>
            </a:r>
            <a:r>
              <a:rPr lang="en-US" b="1" dirty="0"/>
              <a:t>Natural gas</a:t>
            </a:r>
          </a:p>
          <a:p>
            <a:pPr marL="0" indent="0">
              <a:buNone/>
            </a:pPr>
            <a:r>
              <a:rPr lang="en-US" b="1" dirty="0"/>
              <a:t>Reason:</a:t>
            </a:r>
          </a:p>
          <a:p>
            <a:r>
              <a:rPr lang="en-US" b="1" dirty="0"/>
              <a:t>Heating:</a:t>
            </a:r>
            <a:r>
              <a:rPr lang="en-US" dirty="0"/>
              <a:t> Natural gas is often a cost-effective and reliable way to heat large buildings like hospitals, especially in colder climates like Verner. It can be used in boilers to generate hot water or steam for heating systems.</a:t>
            </a:r>
          </a:p>
          <a:p>
            <a:r>
              <a:rPr lang="en-US" b="1" dirty="0"/>
              <a:t>Cooking</a:t>
            </a:r>
            <a:r>
              <a:rPr lang="en-US" dirty="0"/>
              <a:t>: Kitchens in hospitals use natural gas for cooking food for patients and staff.</a:t>
            </a:r>
          </a:p>
          <a:p>
            <a:r>
              <a:rPr lang="en-US" b="1" dirty="0"/>
              <a:t>Hot water heating</a:t>
            </a:r>
            <a:r>
              <a:rPr lang="en-US" dirty="0"/>
              <a:t>: Natural gas can be used to heat water for showers, sinks, and other purposes.</a:t>
            </a:r>
          </a:p>
          <a:p>
            <a:r>
              <a:rPr lang="en-US" b="1" dirty="0"/>
              <a:t>Medical equipment:</a:t>
            </a:r>
            <a:r>
              <a:rPr lang="en-US" dirty="0"/>
              <a:t> Some medical equipment, such as sterilizers and autoclaves, require natural gas to operate.</a:t>
            </a:r>
          </a:p>
          <a:p>
            <a:r>
              <a:rPr lang="en-US" b="1" dirty="0"/>
              <a:t>Backup power generation</a:t>
            </a:r>
            <a:r>
              <a:rPr lang="en-US" dirty="0"/>
              <a:t>: Some hospitals have natural gas-powered generators that can provide backup power in case of an electricity outage.</a:t>
            </a:r>
          </a:p>
          <a:p>
            <a:pPr marL="0" indent="0">
              <a:buNone/>
            </a:pPr>
            <a:endParaRPr lang="en-US" dirty="0"/>
          </a:p>
        </p:txBody>
      </p:sp>
    </p:spTree>
    <p:extLst>
      <p:ext uri="{BB962C8B-B14F-4D97-AF65-F5344CB8AC3E}">
        <p14:creationId xmlns:p14="http://schemas.microsoft.com/office/powerpoint/2010/main" val="121625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2E63-F193-46E6-83D2-002955E07BD6}"/>
              </a:ext>
            </a:extLst>
          </p:cNvPr>
          <p:cNvSpPr>
            <a:spLocks noGrp="1"/>
          </p:cNvSpPr>
          <p:nvPr>
            <p:ph type="title"/>
          </p:nvPr>
        </p:nvSpPr>
        <p:spPr/>
        <p:txBody>
          <a:bodyPr/>
          <a:lstStyle/>
          <a:p>
            <a:r>
              <a:rPr lang="en-US" dirty="0"/>
              <a:t>Top 5 operations used high </a:t>
            </a:r>
            <a:r>
              <a:rPr lang="en-US" dirty="0" err="1"/>
              <a:t>fuel_quntity</a:t>
            </a:r>
            <a:endParaRPr lang="en-IN" dirty="0"/>
          </a:p>
        </p:txBody>
      </p:sp>
      <p:sp>
        <p:nvSpPr>
          <p:cNvPr id="3" name="Content Placeholder 2">
            <a:extLst>
              <a:ext uri="{FF2B5EF4-FFF2-40B4-BE49-F238E27FC236}">
                <a16:creationId xmlns:a16="http://schemas.microsoft.com/office/drawing/2014/main" id="{21CF5066-8327-49CB-85FE-20FCF8511F3B}"/>
              </a:ext>
            </a:extLst>
          </p:cNvPr>
          <p:cNvSpPr>
            <a:spLocks noGrp="1"/>
          </p:cNvSpPr>
          <p:nvPr>
            <p:ph idx="1"/>
          </p:nvPr>
        </p:nvSpPr>
        <p:spPr/>
        <p:txBody>
          <a:bodyPr/>
          <a:lstStyle/>
          <a:p>
            <a:r>
              <a:rPr lang="en-IN" dirty="0" err="1"/>
              <a:t>Ã‰cole</a:t>
            </a:r>
            <a:r>
              <a:rPr lang="en-IN" dirty="0"/>
              <a:t> </a:t>
            </a:r>
            <a:r>
              <a:rPr lang="en-IN" dirty="0" err="1"/>
              <a:t>Publique</a:t>
            </a:r>
            <a:r>
              <a:rPr lang="en-IN" dirty="0"/>
              <a:t> Renaissance</a:t>
            </a:r>
          </a:p>
          <a:p>
            <a:r>
              <a:rPr lang="fr-FR" dirty="0" err="1"/>
              <a:t>Ã‰cole</a:t>
            </a:r>
            <a:r>
              <a:rPr lang="fr-FR" dirty="0"/>
              <a:t> Publique L'</a:t>
            </a:r>
            <a:r>
              <a:rPr lang="fr-FR" dirty="0" err="1"/>
              <a:t>OdyssÃ©e</a:t>
            </a:r>
            <a:endParaRPr lang="fr-FR" dirty="0"/>
          </a:p>
          <a:p>
            <a:r>
              <a:rPr lang="fr-FR" dirty="0" err="1"/>
              <a:t>Ã‰cole</a:t>
            </a:r>
            <a:r>
              <a:rPr lang="fr-FR" dirty="0"/>
              <a:t> Publique </a:t>
            </a:r>
            <a:r>
              <a:rPr lang="fr-FR" dirty="0" err="1"/>
              <a:t>HÃ©ritage</a:t>
            </a:r>
            <a:endParaRPr lang="fr-FR" dirty="0"/>
          </a:p>
          <a:p>
            <a:r>
              <a:rPr lang="fr-FR" dirty="0" err="1"/>
              <a:t>Ã‰cole</a:t>
            </a:r>
            <a:r>
              <a:rPr lang="fr-FR" dirty="0"/>
              <a:t> Publique Lionel Gauthier</a:t>
            </a:r>
          </a:p>
          <a:p>
            <a:r>
              <a:rPr lang="fr-FR" dirty="0" err="1"/>
              <a:t>Ã‰cole</a:t>
            </a:r>
            <a:r>
              <a:rPr lang="fr-FR" dirty="0"/>
              <a:t> Publique des Navigateurs</a:t>
            </a:r>
            <a:endParaRPr lang="en-IN" dirty="0"/>
          </a:p>
        </p:txBody>
      </p:sp>
    </p:spTree>
    <p:extLst>
      <p:ext uri="{BB962C8B-B14F-4D97-AF65-F5344CB8AC3E}">
        <p14:creationId xmlns:p14="http://schemas.microsoft.com/office/powerpoint/2010/main" val="142864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8899-23AA-4B18-9432-601F38BF3B9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8690749-BFE4-44D3-B1FE-A24A24BE5044}"/>
              </a:ext>
            </a:extLst>
          </p:cNvPr>
          <p:cNvSpPr>
            <a:spLocks noGrp="1"/>
          </p:cNvSpPr>
          <p:nvPr>
            <p:ph idx="1"/>
          </p:nvPr>
        </p:nvSpPr>
        <p:spPr/>
        <p:txBody>
          <a:bodyPr>
            <a:normAutofit fontScale="92500"/>
          </a:bodyPr>
          <a:lstStyle/>
          <a:p>
            <a:r>
              <a:rPr lang="en-US" b="1" dirty="0"/>
              <a:t>Acknowledge urgency:</a:t>
            </a:r>
            <a:r>
              <a:rPr lang="en-US" dirty="0"/>
              <a:t> Climate crisis demands swift action across sectors like healthcare.</a:t>
            </a:r>
          </a:p>
          <a:p>
            <a:r>
              <a:rPr lang="en-US" b="1" dirty="0"/>
              <a:t>Multi-pronged approach: </a:t>
            </a:r>
            <a:r>
              <a:rPr lang="en-US" dirty="0"/>
              <a:t>Individuals, organizations, and policymakers must collaborate like Reducing personal carbon footprint through actions like using public transport, consuming less energy, and choosing sustainable products.</a:t>
            </a:r>
          </a:p>
          <a:p>
            <a:r>
              <a:rPr lang="en-US" b="1" dirty="0"/>
              <a:t>Hospitals prioritize sustainability:</a:t>
            </a:r>
            <a:r>
              <a:rPr lang="en-US" dirty="0"/>
              <a:t> Embrace energy efficiency, renewable sources, and waste reduction.</a:t>
            </a:r>
          </a:p>
          <a:p>
            <a:r>
              <a:rPr lang="en-US" b="1" dirty="0"/>
              <a:t>Adapt to local context: </a:t>
            </a:r>
            <a:r>
              <a:rPr lang="en-US" dirty="0"/>
              <a:t>Solutions need to fit specific regional needs and </a:t>
            </a:r>
            <a:r>
              <a:rPr lang="en-US"/>
              <a:t>limitations or Tailoring </a:t>
            </a:r>
            <a:r>
              <a:rPr lang="en-US" dirty="0"/>
              <a:t>your product or service to better meet local needs and preferences.</a:t>
            </a:r>
          </a:p>
          <a:p>
            <a:endParaRPr lang="en-IN" dirty="0"/>
          </a:p>
        </p:txBody>
      </p:sp>
    </p:spTree>
    <p:extLst>
      <p:ext uri="{BB962C8B-B14F-4D97-AF65-F5344CB8AC3E}">
        <p14:creationId xmlns:p14="http://schemas.microsoft.com/office/powerpoint/2010/main" val="35544576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230</TotalTime>
  <Words>656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Greenhouse gases emission report </vt:lpstr>
      <vt:lpstr>Tools used</vt:lpstr>
      <vt:lpstr>Approaches </vt:lpstr>
      <vt:lpstr>Eda Insights</vt:lpstr>
      <vt:lpstr>Top 10 cities highly used Electricity</vt:lpstr>
      <vt:lpstr>Top 1 used natural gas used Sector</vt:lpstr>
      <vt:lpstr>Acute Hospital is emitted zero Greenhouse gases</vt:lpstr>
      <vt:lpstr>Top 5 operations used high fuel_quntity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Greenhouse gases emission report</dc:title>
  <dc:creator>GANESH</dc:creator>
  <cp:lastModifiedBy>GANESH</cp:lastModifiedBy>
  <cp:revision>4</cp:revision>
  <dcterms:created xsi:type="dcterms:W3CDTF">2024-02-02T03:34:33Z</dcterms:created>
  <dcterms:modified xsi:type="dcterms:W3CDTF">2024-02-04T01:51:50Z</dcterms:modified>
</cp:coreProperties>
</file>