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8" r:id="rId9"/>
    <p:sldId id="262" r:id="rId10"/>
    <p:sldId id="265" r:id="rId11"/>
    <p:sldId id="266"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74" y="4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383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043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3090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550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US" dirty="0">
                <a:ln w="0"/>
                <a:solidFill>
                  <a:schemeClr val="tx1"/>
                </a:solidFill>
                <a:effectLst>
                  <a:outerShdw blurRad="38100" dist="19050" dir="2700000" algn="tl" rotWithShape="0">
                    <a:schemeClr val="dk1">
                      <a:alpha val="40000"/>
                    </a:schemeClr>
                  </a:outerShdw>
                </a:effectLst>
              </a:rPr>
              <a:t>Machine downtime project insights </a:t>
            </a:r>
            <a:endParaRPr dirty="0">
              <a:ln w="0"/>
              <a:solidFill>
                <a:schemeClr val="tx1"/>
              </a:solidFill>
              <a:effectLst>
                <a:outerShdw blurRad="38100" dist="19050" dir="2700000" algn="tl" rotWithShape="0">
                  <a:schemeClr val="dk1">
                    <a:alpha val="40000"/>
                  </a:schemeClr>
                </a:outerShdw>
              </a:effectLst>
            </a:endParaRPr>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endParaRPr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3" y="6008914"/>
            <a:ext cx="2277039" cy="808338"/>
          </a:xfrm>
          <a:prstGeom prst="rect">
            <a:avLst/>
          </a:prstGeom>
          <a:noFill/>
          <a:ln>
            <a:noFill/>
          </a:ln>
        </p:spPr>
      </p:pic>
      <p:pic>
        <p:nvPicPr>
          <p:cNvPr id="3" name="Picture 2">
            <a:extLst>
              <a:ext uri="{FF2B5EF4-FFF2-40B4-BE49-F238E27FC236}">
                <a16:creationId xmlns:a16="http://schemas.microsoft.com/office/drawing/2014/main" id="{3D578BFC-ACF4-496E-BD67-1C3A2996FD5F}"/>
              </a:ext>
            </a:extLst>
          </p:cNvPr>
          <p:cNvPicPr>
            <a:picLocks noChangeAspect="1"/>
          </p:cNvPicPr>
          <p:nvPr/>
        </p:nvPicPr>
        <p:blipFill>
          <a:blip r:embed="rId4"/>
          <a:stretch>
            <a:fillRect/>
          </a:stretch>
        </p:blipFill>
        <p:spPr>
          <a:xfrm>
            <a:off x="1" y="849086"/>
            <a:ext cx="2902624" cy="2881124"/>
          </a:xfrm>
          <a:prstGeom prst="rect">
            <a:avLst/>
          </a:prstGeom>
        </p:spPr>
      </p:pic>
      <p:pic>
        <p:nvPicPr>
          <p:cNvPr id="5" name="Picture 4">
            <a:extLst>
              <a:ext uri="{FF2B5EF4-FFF2-40B4-BE49-F238E27FC236}">
                <a16:creationId xmlns:a16="http://schemas.microsoft.com/office/drawing/2014/main" id="{1608C469-7D16-405A-ABEB-73BC91876C34}"/>
              </a:ext>
            </a:extLst>
          </p:cNvPr>
          <p:cNvPicPr>
            <a:picLocks noChangeAspect="1"/>
          </p:cNvPicPr>
          <p:nvPr/>
        </p:nvPicPr>
        <p:blipFill>
          <a:blip r:embed="rId5"/>
          <a:stretch>
            <a:fillRect/>
          </a:stretch>
        </p:blipFill>
        <p:spPr>
          <a:xfrm>
            <a:off x="2902624" y="849086"/>
            <a:ext cx="2852940" cy="2881122"/>
          </a:xfrm>
          <a:prstGeom prst="rect">
            <a:avLst/>
          </a:prstGeom>
        </p:spPr>
      </p:pic>
      <p:pic>
        <p:nvPicPr>
          <p:cNvPr id="7" name="Picture 6">
            <a:extLst>
              <a:ext uri="{FF2B5EF4-FFF2-40B4-BE49-F238E27FC236}">
                <a16:creationId xmlns:a16="http://schemas.microsoft.com/office/drawing/2014/main" id="{B5AB72BA-7535-43D6-A37E-ECF9BEB2E527}"/>
              </a:ext>
            </a:extLst>
          </p:cNvPr>
          <p:cNvPicPr>
            <a:picLocks noChangeAspect="1"/>
          </p:cNvPicPr>
          <p:nvPr/>
        </p:nvPicPr>
        <p:blipFill>
          <a:blip r:embed="rId6"/>
          <a:stretch>
            <a:fillRect/>
          </a:stretch>
        </p:blipFill>
        <p:spPr>
          <a:xfrm>
            <a:off x="5755564" y="849085"/>
            <a:ext cx="3136509" cy="2881123"/>
          </a:xfrm>
          <a:prstGeom prst="rect">
            <a:avLst/>
          </a:prstGeom>
        </p:spPr>
      </p:pic>
      <p:pic>
        <p:nvPicPr>
          <p:cNvPr id="4" name="Picture 3">
            <a:extLst>
              <a:ext uri="{FF2B5EF4-FFF2-40B4-BE49-F238E27FC236}">
                <a16:creationId xmlns:a16="http://schemas.microsoft.com/office/drawing/2014/main" id="{DF7064A8-3081-42B4-A2E5-7AF218A4E7A0}"/>
              </a:ext>
            </a:extLst>
          </p:cNvPr>
          <p:cNvPicPr>
            <a:picLocks noChangeAspect="1"/>
          </p:cNvPicPr>
          <p:nvPr/>
        </p:nvPicPr>
        <p:blipFill>
          <a:blip r:embed="rId7"/>
          <a:stretch>
            <a:fillRect/>
          </a:stretch>
        </p:blipFill>
        <p:spPr>
          <a:xfrm>
            <a:off x="8892073" y="849086"/>
            <a:ext cx="3136510" cy="2881124"/>
          </a:xfrm>
          <a:prstGeom prst="rect">
            <a:avLst/>
          </a:prstGeom>
        </p:spPr>
      </p:pic>
      <p:pic>
        <p:nvPicPr>
          <p:cNvPr id="1026" name="Picture 2">
            <a:extLst>
              <a:ext uri="{FF2B5EF4-FFF2-40B4-BE49-F238E27FC236}">
                <a16:creationId xmlns:a16="http://schemas.microsoft.com/office/drawing/2014/main" id="{FE3DA335-BC18-4888-B853-7BF8483962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3866017"/>
            <a:ext cx="2902624" cy="2590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C27049-EF6D-4589-826E-20AD9052A3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2940" y="3866015"/>
            <a:ext cx="2902624" cy="249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14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3" y="6008914"/>
            <a:ext cx="2277039" cy="808338"/>
          </a:xfrm>
          <a:prstGeom prst="rect">
            <a:avLst/>
          </a:prstGeom>
          <a:noFill/>
          <a:ln>
            <a:noFill/>
          </a:ln>
        </p:spPr>
      </p:pic>
      <p:pic>
        <p:nvPicPr>
          <p:cNvPr id="13" name="Picture 8">
            <a:extLst>
              <a:ext uri="{FF2B5EF4-FFF2-40B4-BE49-F238E27FC236}">
                <a16:creationId xmlns:a16="http://schemas.microsoft.com/office/drawing/2014/main" id="{C337A219-EFF6-404E-A53B-E817543B6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42897"/>
            <a:ext cx="3415004" cy="30199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7E491F9-79A4-4892-B55E-60AE4D8A0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5005" y="842897"/>
            <a:ext cx="3415004" cy="3019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26EBDF8-85D9-4386-AC29-878622BF7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7135" y="842897"/>
            <a:ext cx="3415004" cy="29274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33A57B8-D9D2-48E0-B1F8-18ED70FD6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862872"/>
            <a:ext cx="3415004" cy="25293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9F5AF45-20DB-468B-9CE3-2E62BA7E8F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5006" y="3840568"/>
            <a:ext cx="3415004" cy="25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9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5" name="TextBox 4">
            <a:extLst>
              <a:ext uri="{FF2B5EF4-FFF2-40B4-BE49-F238E27FC236}">
                <a16:creationId xmlns:a16="http://schemas.microsoft.com/office/drawing/2014/main" id="{0A6CAA1B-C417-424C-9478-2F4DE17B1976}"/>
              </a:ext>
            </a:extLst>
          </p:cNvPr>
          <p:cNvSpPr txBox="1"/>
          <p:nvPr/>
        </p:nvSpPr>
        <p:spPr>
          <a:xfrm>
            <a:off x="849590" y="1621410"/>
            <a:ext cx="9273619" cy="2811026"/>
          </a:xfrm>
          <a:prstGeom prst="rect">
            <a:avLst/>
          </a:prstGeom>
          <a:noFill/>
        </p:spPr>
        <p:txBody>
          <a:bodyPr wrap="square">
            <a:spAutoFit/>
          </a:bodyPr>
          <a:lstStyle/>
          <a:p>
            <a:pPr marL="342900" lvl="0" indent="-342900">
              <a:spcBef>
                <a:spcPts val="400"/>
              </a:spcBef>
              <a:spcAft>
                <a:spcPts val="0"/>
              </a:spcAft>
              <a:buFont typeface="Arial" panose="020B0604020202020204" pitchFamily="34" charset="0"/>
              <a:buChar char="●"/>
            </a:pPr>
            <a:r>
              <a:rPr lang="en-US" sz="2000" b="1" dirty="0">
                <a:effectLst/>
                <a:latin typeface="Times New Roman" panose="02020603050405020304" pitchFamily="18" charset="0"/>
                <a:ea typeface="Noto Sans Symbols"/>
                <a:cs typeface="Times New Roman" panose="02020603050405020304" pitchFamily="18" charset="0"/>
              </a:rPr>
              <a:t>Business Problem</a:t>
            </a:r>
            <a:r>
              <a:rPr lang="en-US" sz="2000" dirty="0">
                <a:effectLst/>
                <a:latin typeface="Noto Sans Symbols"/>
                <a:ea typeface="Noto Sans Symbols"/>
                <a:cs typeface="Noto Sans Symbols"/>
              </a:rPr>
              <a:t>:</a:t>
            </a:r>
            <a:r>
              <a:rPr lang="en-US" sz="1000" dirty="0">
                <a:effectLst/>
                <a:latin typeface="Noto Sans Symbols"/>
                <a:ea typeface="Noto Sans Symbols"/>
                <a:cs typeface="Noto Sans Symbols"/>
              </a:rPr>
              <a:t> </a:t>
            </a:r>
            <a:r>
              <a:rPr lang="en-US" sz="2000" dirty="0">
                <a:effectLst/>
                <a:latin typeface="Times New Roman" panose="02020603050405020304" pitchFamily="18" charset="0"/>
                <a:ea typeface="Noto Sans Symbols"/>
                <a:cs typeface="Times New Roman" panose="02020603050405020304" pitchFamily="18" charset="0"/>
              </a:rPr>
              <a:t>Machines which manufacture the pumps. Unplanned machine downtime which is leading to loss of productivity</a:t>
            </a:r>
            <a:r>
              <a:rPr lang="en-US" sz="1000" dirty="0">
                <a:effectLst/>
                <a:latin typeface="Times New Roman" panose="02020603050405020304" pitchFamily="18" charset="0"/>
                <a:ea typeface="Noto Sans Symbols"/>
                <a:cs typeface="Times New Roman" panose="02020603050405020304" pitchFamily="18" charset="0"/>
              </a:rPr>
              <a:t>.</a:t>
            </a:r>
            <a:endParaRPr lang="en-IN" sz="1000" dirty="0">
              <a:effectLst/>
              <a:latin typeface="Times New Roman" panose="02020603050405020304" pitchFamily="18" charset="0"/>
              <a:ea typeface="Noto Sans Symbols"/>
              <a:cs typeface="Times New Roman" panose="02020603050405020304" pitchFamily="18" charset="0"/>
            </a:endParaRPr>
          </a:p>
          <a:p>
            <a:pPr marL="342900" lvl="0" indent="-342900">
              <a:spcBef>
                <a:spcPts val="40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Business Objective</a:t>
            </a:r>
            <a:r>
              <a:rPr lang="en-US" sz="2000" b="1" dirty="0">
                <a:latin typeface="Noto Sans Symbols"/>
              </a:rPr>
              <a:t>: </a:t>
            </a:r>
            <a:r>
              <a:rPr lang="en-US" sz="2000" dirty="0">
                <a:latin typeface="Times New Roman" panose="02020603050405020304" pitchFamily="18" charset="0"/>
                <a:cs typeface="Times New Roman" panose="02020603050405020304" pitchFamily="18" charset="0"/>
              </a:rPr>
              <a:t>Minimize unplanned machine downtime.</a:t>
            </a:r>
            <a:endParaRPr lang="en-IN" sz="2000" dirty="0">
              <a:latin typeface="Times New Roman" panose="02020603050405020304" pitchFamily="18" charset="0"/>
              <a:cs typeface="Times New Roman" panose="02020603050405020304" pitchFamily="18" charset="0"/>
            </a:endParaRPr>
          </a:p>
          <a:p>
            <a:pPr marL="342900" lvl="0" indent="-342900">
              <a:spcBef>
                <a:spcPts val="40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Business Constraint</a:t>
            </a:r>
            <a:r>
              <a:rPr lang="en-US" sz="2000" dirty="0">
                <a:latin typeface="Noto Sans Symbols"/>
              </a:rPr>
              <a:t>: </a:t>
            </a:r>
            <a:r>
              <a:rPr lang="en-US" sz="2000" dirty="0">
                <a:latin typeface="Times New Roman" panose="02020603050405020304" pitchFamily="18" charset="0"/>
                <a:cs typeface="Times New Roman" panose="02020603050405020304" pitchFamily="18" charset="0"/>
              </a:rPr>
              <a:t>Minimize maintenance cost</a:t>
            </a:r>
            <a:r>
              <a:rPr lang="en-US" sz="1000" dirty="0">
                <a:effectLst/>
                <a:latin typeface="Noto Sans Symbols"/>
                <a:ea typeface="Noto Sans Symbols"/>
                <a:cs typeface="Noto Sans Symbols"/>
              </a:rPr>
              <a:t>.</a:t>
            </a:r>
            <a:endParaRPr lang="en-IN" sz="1000" dirty="0">
              <a:effectLst/>
              <a:latin typeface="Noto Sans Symbols"/>
              <a:ea typeface="Noto Sans Symbols"/>
              <a:cs typeface="Noto Sans Symbols"/>
            </a:endParaRPr>
          </a:p>
          <a:p>
            <a:pPr marL="342900" lvl="0" indent="-342900">
              <a:spcBef>
                <a:spcPts val="40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Success Criteria</a:t>
            </a:r>
            <a:r>
              <a:rPr lang="en-US" sz="2000" b="1" dirty="0">
                <a:latin typeface="Noto Sans Symbols"/>
              </a:rPr>
              <a:t>:</a:t>
            </a:r>
            <a:endParaRPr lang="en-IN" sz="2000" b="1" dirty="0">
              <a:latin typeface="Noto Sans Symbols"/>
            </a:endParaRPr>
          </a:p>
          <a:p>
            <a:pPr marL="800100" lvl="1" indent="-342900">
              <a:spcBef>
                <a:spcPts val="400"/>
              </a:spcBef>
              <a:spcAft>
                <a:spcPts val="0"/>
              </a:spcAft>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Business Success Criteria</a:t>
            </a:r>
            <a:r>
              <a:rPr lang="en-US" sz="2000" b="1" dirty="0">
                <a:latin typeface="Noto Sans Symbols"/>
              </a:rPr>
              <a:t>: </a:t>
            </a:r>
            <a:r>
              <a:rPr lang="en-US" sz="2000" dirty="0">
                <a:latin typeface="Times New Roman" panose="02020603050405020304" pitchFamily="18" charset="0"/>
                <a:cs typeface="Times New Roman" panose="02020603050405020304" pitchFamily="18" charset="0"/>
              </a:rPr>
              <a:t>Reduce the unplanned machine downtime by at least 10% .</a:t>
            </a:r>
            <a:endParaRPr lang="en-IN" sz="2000" dirty="0">
              <a:latin typeface="Times New Roman" panose="02020603050405020304" pitchFamily="18" charset="0"/>
              <a:cs typeface="Times New Roman" panose="02020603050405020304" pitchFamily="18" charset="0"/>
            </a:endParaRPr>
          </a:p>
          <a:p>
            <a:pPr marL="800100" lvl="1" indent="-342900">
              <a:spcBef>
                <a:spcPts val="400"/>
              </a:spcBef>
              <a:spcAft>
                <a:spcPts val="0"/>
              </a:spcAft>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Economic Success Criteria</a:t>
            </a:r>
            <a:r>
              <a:rPr lang="en-US" sz="2000" b="1" dirty="0">
                <a:latin typeface="Noto Sans Symbols"/>
              </a:rPr>
              <a:t>: </a:t>
            </a:r>
            <a:r>
              <a:rPr lang="en-US" sz="2000" dirty="0">
                <a:latin typeface="Times New Roman" panose="02020603050405020304" pitchFamily="18" charset="0"/>
                <a:cs typeface="Times New Roman" panose="02020603050405020304" pitchFamily="18" charset="0"/>
              </a:rPr>
              <a:t>Achieve a cost saving of at least $1M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3B620810-FDB5-4361-BA13-9386B32C4DE5}"/>
              </a:ext>
            </a:extLst>
          </p:cNvPr>
          <p:cNvPicPr>
            <a:picLocks noChangeAspect="1"/>
          </p:cNvPicPr>
          <p:nvPr/>
        </p:nvPicPr>
        <p:blipFill>
          <a:blip r:embed="rId4"/>
          <a:stretch>
            <a:fillRect/>
          </a:stretch>
        </p:blipFill>
        <p:spPr>
          <a:xfrm>
            <a:off x="-1" y="713570"/>
            <a:ext cx="12149425" cy="52393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pic>
        <p:nvPicPr>
          <p:cNvPr id="7" name="Picture 6">
            <a:extLst>
              <a:ext uri="{FF2B5EF4-FFF2-40B4-BE49-F238E27FC236}">
                <a16:creationId xmlns:a16="http://schemas.microsoft.com/office/drawing/2014/main" id="{2187BDD6-DC8D-4B19-BB75-C20212B00804}"/>
              </a:ext>
            </a:extLst>
          </p:cNvPr>
          <p:cNvPicPr>
            <a:picLocks noChangeAspect="1"/>
          </p:cNvPicPr>
          <p:nvPr/>
        </p:nvPicPr>
        <p:blipFill>
          <a:blip r:embed="rId4"/>
          <a:stretch>
            <a:fillRect/>
          </a:stretch>
        </p:blipFill>
        <p:spPr>
          <a:xfrm>
            <a:off x="388964" y="840651"/>
            <a:ext cx="9303955" cy="5460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0ACF118-7C50-493F-95A1-D8491D83A94D}"/>
              </a:ext>
            </a:extLst>
          </p:cNvPr>
          <p:cNvPicPr>
            <a:picLocks noChangeAspect="1"/>
          </p:cNvPicPr>
          <p:nvPr/>
        </p:nvPicPr>
        <p:blipFill>
          <a:blip r:embed="rId4"/>
          <a:stretch>
            <a:fillRect/>
          </a:stretch>
        </p:blipFill>
        <p:spPr>
          <a:xfrm>
            <a:off x="630092" y="1568689"/>
            <a:ext cx="5227576" cy="3182111"/>
          </a:xfrm>
          <a:prstGeom prst="rect">
            <a:avLst/>
          </a:prstGeom>
        </p:spPr>
      </p:pic>
      <p:pic>
        <p:nvPicPr>
          <p:cNvPr id="7" name="Picture 6">
            <a:extLst>
              <a:ext uri="{FF2B5EF4-FFF2-40B4-BE49-F238E27FC236}">
                <a16:creationId xmlns:a16="http://schemas.microsoft.com/office/drawing/2014/main" id="{8DDBB857-8026-40BF-81C3-977DE364C8CF}"/>
              </a:ext>
            </a:extLst>
          </p:cNvPr>
          <p:cNvPicPr>
            <a:picLocks noChangeAspect="1"/>
          </p:cNvPicPr>
          <p:nvPr/>
        </p:nvPicPr>
        <p:blipFill>
          <a:blip r:embed="rId5"/>
          <a:stretch>
            <a:fillRect/>
          </a:stretch>
        </p:blipFill>
        <p:spPr>
          <a:xfrm>
            <a:off x="7103767" y="1536300"/>
            <a:ext cx="3786297" cy="42421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E863755B-3513-44AD-97DD-5B9433946235}"/>
              </a:ext>
            </a:extLst>
          </p:cNvPr>
          <p:cNvPicPr>
            <a:picLocks noChangeAspect="1"/>
          </p:cNvPicPr>
          <p:nvPr/>
        </p:nvPicPr>
        <p:blipFill>
          <a:blip r:embed="rId4"/>
          <a:stretch>
            <a:fillRect/>
          </a:stretch>
        </p:blipFill>
        <p:spPr>
          <a:xfrm>
            <a:off x="630092" y="1552201"/>
            <a:ext cx="5241543" cy="3268001"/>
          </a:xfrm>
          <a:prstGeom prst="rect">
            <a:avLst/>
          </a:prstGeom>
        </p:spPr>
      </p:pic>
      <p:pic>
        <p:nvPicPr>
          <p:cNvPr id="8" name="Picture 7">
            <a:extLst>
              <a:ext uri="{FF2B5EF4-FFF2-40B4-BE49-F238E27FC236}">
                <a16:creationId xmlns:a16="http://schemas.microsoft.com/office/drawing/2014/main" id="{71E4F376-E01A-4936-B46B-2615AE6EF9BA}"/>
              </a:ext>
            </a:extLst>
          </p:cNvPr>
          <p:cNvPicPr>
            <a:picLocks noChangeAspect="1"/>
          </p:cNvPicPr>
          <p:nvPr/>
        </p:nvPicPr>
        <p:blipFill>
          <a:blip r:embed="rId5"/>
          <a:stretch>
            <a:fillRect/>
          </a:stretch>
        </p:blipFill>
        <p:spPr>
          <a:xfrm>
            <a:off x="7110918" y="1482798"/>
            <a:ext cx="3745149" cy="4381350"/>
          </a:xfrm>
          <a:prstGeom prst="rect">
            <a:avLst/>
          </a:prstGeom>
        </p:spPr>
      </p:pic>
    </p:spTree>
    <p:extLst>
      <p:ext uri="{BB962C8B-B14F-4D97-AF65-F5344CB8AC3E}">
        <p14:creationId xmlns:p14="http://schemas.microsoft.com/office/powerpoint/2010/main" val="240323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 Insights</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pic>
        <p:nvPicPr>
          <p:cNvPr id="7" name="Picture 6">
            <a:extLst>
              <a:ext uri="{FF2B5EF4-FFF2-40B4-BE49-F238E27FC236}">
                <a16:creationId xmlns:a16="http://schemas.microsoft.com/office/drawing/2014/main" id="{438CCA7B-A885-444E-A818-0B39433BA66E}"/>
              </a:ext>
            </a:extLst>
          </p:cNvPr>
          <p:cNvPicPr>
            <a:picLocks noChangeAspect="1"/>
          </p:cNvPicPr>
          <p:nvPr/>
        </p:nvPicPr>
        <p:blipFill>
          <a:blip r:embed="rId4"/>
          <a:stretch>
            <a:fillRect/>
          </a:stretch>
        </p:blipFill>
        <p:spPr>
          <a:xfrm>
            <a:off x="3933778" y="817124"/>
            <a:ext cx="4305550" cy="5549595"/>
          </a:xfrm>
          <a:prstGeom prst="rect">
            <a:avLst/>
          </a:prstGeom>
        </p:spPr>
      </p:pic>
    </p:spTree>
    <p:extLst>
      <p:ext uri="{BB962C8B-B14F-4D97-AF65-F5344CB8AC3E}">
        <p14:creationId xmlns:p14="http://schemas.microsoft.com/office/powerpoint/2010/main" val="412078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4E457A3C-6B91-4D32-83A2-DE5AEE297644}"/>
              </a:ext>
            </a:extLst>
          </p:cNvPr>
          <p:cNvPicPr>
            <a:picLocks noChangeAspect="1"/>
          </p:cNvPicPr>
          <p:nvPr/>
        </p:nvPicPr>
        <p:blipFill>
          <a:blip r:embed="rId4"/>
          <a:stretch>
            <a:fillRect/>
          </a:stretch>
        </p:blipFill>
        <p:spPr>
          <a:xfrm>
            <a:off x="290027" y="1428750"/>
            <a:ext cx="6563260" cy="4524181"/>
          </a:xfrm>
          <a:prstGeom prst="rect">
            <a:avLst/>
          </a:prstGeom>
        </p:spPr>
      </p:pic>
      <p:sp>
        <p:nvSpPr>
          <p:cNvPr id="5" name="Rectangle 4">
            <a:extLst>
              <a:ext uri="{FF2B5EF4-FFF2-40B4-BE49-F238E27FC236}">
                <a16:creationId xmlns:a16="http://schemas.microsoft.com/office/drawing/2014/main" id="{C3430F21-247F-4467-8F9F-7DCF2E2A7801}"/>
              </a:ext>
            </a:extLst>
          </p:cNvPr>
          <p:cNvSpPr/>
          <p:nvPr/>
        </p:nvSpPr>
        <p:spPr>
          <a:xfrm>
            <a:off x="7053943" y="1558211"/>
            <a:ext cx="4848030" cy="347083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l">
              <a:buFont typeface="Arial" panose="020B0604020202020204" pitchFamily="34" charset="0"/>
              <a:buChar char="•"/>
            </a:pPr>
            <a:r>
              <a:rPr lang="en-US" b="0" i="0" dirty="0">
                <a:effectLst/>
                <a:latin typeface="Eras Demi ITC" panose="020B0805030504020804" pitchFamily="34" charset="0"/>
              </a:rPr>
              <a:t>Median imputation is robust for outliers in columns, reducing their impact on the imputed values.</a:t>
            </a:r>
          </a:p>
          <a:p>
            <a:pPr marL="285750" indent="-285750" algn="l">
              <a:buFont typeface="Arial" panose="020B0604020202020204" pitchFamily="34" charset="0"/>
              <a:buChar char="•"/>
            </a:pPr>
            <a:endParaRPr lang="en-US" b="0" i="0" dirty="0">
              <a:effectLst/>
              <a:latin typeface="DM Sans"/>
            </a:endParaRPr>
          </a:p>
          <a:p>
            <a:pPr marL="285750" indent="-285750">
              <a:buFont typeface="Arial" panose="020B0604020202020204" pitchFamily="34" charset="0"/>
              <a:buChar char="•"/>
            </a:pPr>
            <a:r>
              <a:rPr lang="en-US" dirty="0">
                <a:latin typeface="Eras Demi ITC" panose="020B0805030504020804" pitchFamily="34" charset="0"/>
              </a:rPr>
              <a:t>Mean imputation is suitable for columns without outliers, providing a representative average value.</a:t>
            </a:r>
          </a:p>
          <a:p>
            <a:pPr marL="285750" indent="-285750" algn="l">
              <a:buFont typeface="Arial" panose="020B0604020202020204" pitchFamily="34" charset="0"/>
              <a:buChar char="•"/>
            </a:pPr>
            <a:endParaRPr lang="en-US" b="0" i="0" dirty="0">
              <a:effectLst/>
              <a:latin typeface="DM Sans"/>
            </a:endParaRPr>
          </a:p>
          <a:p>
            <a:pPr marL="285750" indent="-285750" algn="l">
              <a:buFont typeface="Arial" panose="020B0604020202020204" pitchFamily="34" charset="0"/>
              <a:buChar char="•"/>
            </a:pPr>
            <a:r>
              <a:rPr lang="en-US" dirty="0">
                <a:latin typeface="Eras Demi ITC" panose="020B0805030504020804" pitchFamily="34" charset="0"/>
              </a:rPr>
              <a:t>Mode imputation is favored for categorical variables to impute the most frequent value, but may not be ideal for variables with multiple modes or categories where the mode does not reflect the data accurately.</a:t>
            </a:r>
            <a:endParaRPr lang="en-IN" dirty="0">
              <a:latin typeface="Eras Demi ITC" panose="020B0805030504020804" pitchFamily="34" charset="0"/>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241</Words>
  <Application>Microsoft Office PowerPoint</Application>
  <PresentationFormat>Widescreen</PresentationFormat>
  <Paragraphs>49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DM Sans</vt:lpstr>
      <vt:lpstr>Eras Demi ITC</vt:lpstr>
      <vt:lpstr>Georgia</vt:lpstr>
      <vt:lpstr>Noto Sans Symbols</vt:lpstr>
      <vt:lpstr>Times New Roman</vt:lpstr>
      <vt:lpstr>Office Theme</vt:lpstr>
      <vt:lpstr>Machine downtime project insights </vt:lpstr>
      <vt:lpstr>Contents</vt:lpstr>
      <vt:lpstr>Business Problem</vt:lpstr>
      <vt:lpstr>Project Overview and Scope</vt:lpstr>
      <vt:lpstr>Data Dictionary </vt:lpstr>
      <vt:lpstr>Exploratory Data Analysis [EDA]</vt:lpstr>
      <vt:lpstr>Exploratory Data Analysis [EDA]</vt:lpstr>
      <vt:lpstr>Business Insights</vt:lpstr>
      <vt:lpstr>Data Preprocessing</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Ganesh machani</cp:lastModifiedBy>
  <cp:revision>4</cp:revision>
  <dcterms:created xsi:type="dcterms:W3CDTF">2022-02-16T01:47:29Z</dcterms:created>
  <dcterms:modified xsi:type="dcterms:W3CDTF">2024-07-09T11:20:11Z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