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79" r:id="rId7"/>
    <p:sldId id="262" r:id="rId8"/>
    <p:sldId id="263" r:id="rId9"/>
    <p:sldId id="264" r:id="rId10"/>
    <p:sldId id="265" r:id="rId11"/>
    <p:sldId id="266" r:id="rId12"/>
    <p:sldId id="267" r:id="rId13"/>
    <p:sldId id="280" r:id="rId14"/>
    <p:sldId id="281" r:id="rId15"/>
    <p:sldId id="282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E49F-4520-2FA9-9190-B95B61CD0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12125-7A40-8573-1B41-474C84CA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8AA0-E974-DA9F-2491-148D0203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37971-A1CE-C5EF-55B7-76C210AB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1486-9EF4-2AC2-A607-D9B22010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9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88B8-9B72-57AC-72F3-9FFD2EFF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574FD-7443-C31A-0452-538C287E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A3B93-D582-CA0A-53FC-7CFAB3B8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07CE9-CEB1-FE0E-0DE5-D89CB443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D8C2B-AC85-BFC6-9619-D0DD0016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7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87746-E126-0A45-5D94-6C7BFB3F7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629A8-412C-BA67-0316-F5328BE08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091A-B1C6-B4D6-481F-22F90F27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EAA1-4A68-9B6A-F5E3-43BBF3EE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19DC-37BA-EA3B-A7AA-8B79CF96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8FE2F-DA7F-0011-77A6-76F62859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FCED-0180-C6DB-E703-508761726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48DE-6ADD-AB7C-71D0-F958E9DD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37C12-9B40-AB89-1263-BB1B8CAA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2A9E-0190-A370-096A-5731F9FE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9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DB6F-C16D-6ACA-7C1D-213DDC24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3309B-8D2D-32D1-8C1D-2015A2F7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725D-D46E-FAB3-790F-8AB03C42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7B194-4081-3175-54DE-355434E1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2FC2-4DD0-88CD-AB8C-17F057B2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0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83A0-DF5D-ED37-2F48-23C81DB1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19EC-8A09-6FFB-FB9A-F169D23AD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5AD70-85BE-D4E2-241B-1E61585D9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45F5F-BDE6-91D4-A13A-8E211D1E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4238F-9502-72AD-90E8-CEEB1D164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185E2-20B7-A4BE-0730-E80A4A34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A394-6B17-F748-AE11-2212B10F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6B188-4876-4396-A4A9-C3CE1EA1B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A1061-D4B8-ED1D-4BBF-D94F14071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9A736-8E3D-2CE2-605B-0726B9CBA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4DEA7-4149-AC26-DD0E-38CF286EC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177230-DBC6-95B3-C108-97E943E8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EF8C2-0C12-0356-1243-84B77CA4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CE8C2-1C6A-1A5B-10D1-7038BBD1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23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D466-4C38-6822-65A8-E4011108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3DF4C-47FF-1135-FCAE-60D115E3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FBE53-3C15-E7CC-9B37-872D4921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17935-F3F9-9088-4579-6A5A6BE0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61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21513-5839-08A9-2AE5-F2B4D95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4A6FA-BFCB-E706-7DB9-54EF3CAC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5060-B85E-3291-38BF-C7B8BFE8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2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1595C-B1FA-610B-B6D4-53DC0A25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AAE8-730C-3C79-74A0-42095BA5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7C396-D216-658E-386F-4D83DD155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E0F9-F1AE-B797-73EA-B4937422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D0B35-874A-36C4-7BDD-6FFB48CB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0F7A9-B2C6-F7C4-1BFA-EB7AEC03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3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B3E1-58AA-D38E-BA04-74CFF231E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4AC0B0-7F37-AFDA-7E62-00D2F9F9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6CB1B-ECC9-6D4B-CE86-9B6B2E5C5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6BF3F-4349-F9D7-5CD4-DC0F3EC0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B5536-B162-FFD8-21C6-038EA7E5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8AF67-9F04-AB03-CC50-0E39A0B6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38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C1C38-7866-2325-C3D2-D1AAE51B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9BE8-1321-C0FA-367C-2B39EBBD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6CBA9-7777-D4D3-F075-B8A688EBB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FFD03-E9D1-4BB5-91E8-EF9BA58BC14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0272E-FB83-84F8-F2D8-CB57A255D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2B71B-8CBE-3795-2A66-6DA159C77B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ED4F-D3FB-4395-85D9-97394A93A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91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63614-9E59-CBEF-01CD-1E3772961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33" y="616976"/>
            <a:ext cx="10082134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45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3D4976-92DD-800C-EA70-692D8A8981B5}"/>
              </a:ext>
            </a:extLst>
          </p:cNvPr>
          <p:cNvSpPr txBox="1"/>
          <p:nvPr/>
        </p:nvSpPr>
        <p:spPr>
          <a:xfrm>
            <a:off x="157316" y="-60193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6. Annual Fees Distribution by Expense Type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7A7A1-B083-2CBF-A636-9CD195053CC3}"/>
              </a:ext>
            </a:extLst>
          </p:cNvPr>
          <p:cNvSpPr txBox="1"/>
          <p:nvPr/>
        </p:nvSpPr>
        <p:spPr>
          <a:xfrm>
            <a:off x="157316" y="21816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Chart:</a:t>
            </a:r>
            <a:r>
              <a:rPr lang="en-US" sz="1400" dirty="0"/>
              <a:t> </a:t>
            </a:r>
            <a:r>
              <a:rPr lang="en-US" sz="1400" i="1" dirty="0"/>
              <a:t>Total Annual Fees by Exp Type</a:t>
            </a:r>
            <a:endParaRPr lang="en-IN" sz="1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BCCEC3-7B2D-2834-DAF8-E9A3191B2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42212"/>
              </p:ext>
            </p:extLst>
          </p:nvPr>
        </p:nvGraphicFramePr>
        <p:xfrm>
          <a:off x="157316" y="460304"/>
          <a:ext cx="10515600" cy="2133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656228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4030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Expense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Annual Fees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252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Bills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₹852K (28.88%)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72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/>
                        <a:t>Food</a:t>
                      </a: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₹581K (19.69%)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932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Grocery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₹519K (17.59%)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646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Fuel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₹444K (15.05%)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304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Entertainment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₹350K (11.86%)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144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Travel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₹204K (6.92%)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9894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55ADB03-5BC4-55CE-F58A-17ECB17C49D7}"/>
              </a:ext>
            </a:extLst>
          </p:cNvPr>
          <p:cNvSpPr txBox="1"/>
          <p:nvPr/>
        </p:nvSpPr>
        <p:spPr>
          <a:xfrm>
            <a:off x="157316" y="2509202"/>
            <a:ext cx="117298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Insights: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Bills are the leading contributor to annual fees</a:t>
            </a:r>
            <a:r>
              <a:rPr lang="en-US" sz="1400" dirty="0"/>
              <a:t>, indicating frequent usage of cards for utilities or EMIs.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Travel accounts for the lowest fees</a:t>
            </a:r>
            <a:r>
              <a:rPr lang="en-US" sz="1400" dirty="0"/>
              <a:t>, meaning </a:t>
            </a:r>
            <a:r>
              <a:rPr lang="en-US" sz="1400" b="1" dirty="0"/>
              <a:t>either low frequency or limited international use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There’s potential to </a:t>
            </a:r>
            <a:r>
              <a:rPr lang="en-US" sz="1400" b="1" dirty="0"/>
              <a:t>promote travel-related reward cards or benefits</a:t>
            </a:r>
            <a:r>
              <a:rPr lang="en-US" sz="1400" dirty="0"/>
              <a:t> to boost engagement.</a:t>
            </a:r>
          </a:p>
        </p:txBody>
      </p:sp>
    </p:spTree>
    <p:extLst>
      <p:ext uri="{BB962C8B-B14F-4D97-AF65-F5344CB8AC3E}">
        <p14:creationId xmlns:p14="http://schemas.microsoft.com/office/powerpoint/2010/main" val="264144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55643-9028-6E6F-3C4D-92B7A7D41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78604"/>
              </p:ext>
            </p:extLst>
          </p:nvPr>
        </p:nvGraphicFramePr>
        <p:xfrm>
          <a:off x="847016" y="630942"/>
          <a:ext cx="10626214" cy="4865545"/>
        </p:xfrm>
        <a:graphic>
          <a:graphicData uri="http://schemas.openxmlformats.org/drawingml/2006/table">
            <a:tbl>
              <a:tblPr/>
              <a:tblGrid>
                <a:gridCol w="5313107">
                  <a:extLst>
                    <a:ext uri="{9D8B030D-6E8A-4147-A177-3AD203B41FA5}">
                      <a16:colId xmlns:a16="http://schemas.microsoft.com/office/drawing/2014/main" val="512905312"/>
                    </a:ext>
                  </a:extLst>
                </a:gridCol>
                <a:gridCol w="5313107">
                  <a:extLst>
                    <a:ext uri="{9D8B030D-6E8A-4147-A177-3AD203B41FA5}">
                      <a16:colId xmlns:a16="http://schemas.microsoft.com/office/drawing/2014/main" val="1835407168"/>
                    </a:ext>
                  </a:extLst>
                </a:gridCol>
              </a:tblGrid>
              <a:tr h="423091">
                <a:tc>
                  <a:txBody>
                    <a:bodyPr/>
                    <a:lstStyle/>
                    <a:p>
                      <a:r>
                        <a:rPr lang="en-IN" sz="1600" dirty="0"/>
                        <a:t>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Actionable Recommendation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738939"/>
                  </a:ext>
                </a:extLst>
              </a:tr>
              <a:tr h="740409">
                <a:tc>
                  <a:txBody>
                    <a:bodyPr/>
                    <a:lstStyle/>
                    <a:p>
                      <a:r>
                        <a:rPr lang="en-IN" sz="1600" b="1"/>
                        <a:t>Card Limit Adjustments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Reevaluate Platinum card positioning if its limit is below Blue.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414994"/>
                  </a:ext>
                </a:extLst>
              </a:tr>
              <a:tr h="740409">
                <a:tc>
                  <a:txBody>
                    <a:bodyPr/>
                    <a:lstStyle/>
                    <a:p>
                      <a:r>
                        <a:rPr lang="en-IN" sz="1600" b="1" dirty="0"/>
                        <a:t>Loan Marketing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Target males with </a:t>
                      </a:r>
                      <a:r>
                        <a:rPr lang="en-US" sz="1600" b="1" dirty="0"/>
                        <a:t>personal loan offers</a:t>
                      </a:r>
                      <a:r>
                        <a:rPr lang="en-US" sz="1600" dirty="0"/>
                        <a:t>, as they have higher uptake.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52498"/>
                  </a:ext>
                </a:extLst>
              </a:tr>
              <a:tr h="740409">
                <a:tc>
                  <a:txBody>
                    <a:bodyPr/>
                    <a:lstStyle/>
                    <a:p>
                      <a:r>
                        <a:rPr lang="en-IN" sz="1600" b="1" dirty="0"/>
                        <a:t>Gender Equity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Consider </a:t>
                      </a:r>
                      <a:r>
                        <a:rPr lang="en-US" sz="1600" b="1"/>
                        <a:t>custom offerings for women</a:t>
                      </a:r>
                      <a:r>
                        <a:rPr lang="en-US" sz="1600"/>
                        <a:t>, given the income gap and lower loan adoption.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224964"/>
                  </a:ext>
                </a:extLst>
              </a:tr>
              <a:tr h="740409">
                <a:tc>
                  <a:txBody>
                    <a:bodyPr/>
                    <a:lstStyle/>
                    <a:p>
                      <a:r>
                        <a:rPr lang="en-IN" sz="1600" b="1"/>
                        <a:t>Product Re-alignment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Fuel and Travel rewards</a:t>
                      </a:r>
                      <a:r>
                        <a:rPr lang="en-US" sz="1600"/>
                        <a:t> may be downplayed for non-car owners.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48673"/>
                  </a:ext>
                </a:extLst>
              </a:tr>
              <a:tr h="740409">
                <a:tc>
                  <a:txBody>
                    <a:bodyPr/>
                    <a:lstStyle/>
                    <a:p>
                      <a:r>
                        <a:rPr lang="en-IN" sz="1600" b="1"/>
                        <a:t>High-Use Segments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Bills, food, and grocery spenders</a:t>
                      </a:r>
                      <a:r>
                        <a:rPr lang="en-US" sz="1600"/>
                        <a:t> are strong fee generators—offer more cashback here.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738764"/>
                  </a:ext>
                </a:extLst>
              </a:tr>
              <a:tr h="740409">
                <a:tc>
                  <a:txBody>
                    <a:bodyPr/>
                    <a:lstStyle/>
                    <a:p>
                      <a:r>
                        <a:rPr lang="en-IN" sz="1600" b="1"/>
                        <a:t>Premium Promotions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Focus Gold and Blue cardholders for </a:t>
                      </a:r>
                      <a:r>
                        <a:rPr lang="en-US" sz="1600" b="1" dirty="0"/>
                        <a:t>limit upgrades, perks, or EMI offers</a:t>
                      </a:r>
                      <a:r>
                        <a:rPr lang="en-US" sz="1600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91612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1DFF084-B221-FC4B-5E39-9F20CFE0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6944"/>
            <a:ext cx="123202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</a:t>
            </a:r>
            <a:r>
              <a:rPr lang="en-US" altLang="en-US" sz="2000" b="1" dirty="0">
                <a:latin typeface="Arial" panose="020B0604020202020204" pitchFamily="34" charset="0"/>
              </a:rPr>
              <a:t>Suggestions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4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E7DBA2-BA02-074E-974A-9DBBA98A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85" y="658890"/>
            <a:ext cx="10044030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91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FF984-43B3-C371-3F11-CBC4369A5B83}"/>
              </a:ext>
            </a:extLst>
          </p:cNvPr>
          <p:cNvSpPr txBox="1"/>
          <p:nvPr/>
        </p:nvSpPr>
        <p:spPr>
          <a:xfrm>
            <a:off x="0" y="0"/>
            <a:ext cx="836725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/>
              <a:t>Customer Insights Report from Dashboard</a:t>
            </a:r>
          </a:p>
          <a:p>
            <a:pPr>
              <a:buNone/>
            </a:pPr>
            <a:r>
              <a:rPr lang="en-US" sz="1600" b="1" dirty="0"/>
              <a:t>Overview KPIs: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Total Customers</a:t>
            </a:r>
            <a:r>
              <a:rPr lang="en-US" sz="1600" dirty="0"/>
              <a:t>: 10.11K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Average Age</a:t>
            </a:r>
            <a:r>
              <a:rPr lang="en-US" sz="1600" dirty="0"/>
              <a:t>: 46.27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Average Customer Satisfaction</a:t>
            </a:r>
            <a:r>
              <a:rPr lang="en-US" sz="1600" dirty="0"/>
              <a:t>: 3.19 (scale not defined)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Average Income</a:t>
            </a:r>
            <a:r>
              <a:rPr lang="en-US" sz="1600" dirty="0"/>
              <a:t>: $56.98K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Average Dependent Count</a:t>
            </a:r>
            <a:r>
              <a:rPr lang="en-US" sz="1600" dirty="0"/>
              <a:t>: 2.35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84708-E98D-9F6E-6829-14E27B2BD5C6}"/>
              </a:ext>
            </a:extLst>
          </p:cNvPr>
          <p:cNvSpPr txBox="1"/>
          <p:nvPr/>
        </p:nvSpPr>
        <p:spPr>
          <a:xfrm>
            <a:off x="0" y="1847049"/>
            <a:ext cx="12074013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1. Car Ownership by Education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Most car owners are </a:t>
            </a:r>
            <a:r>
              <a:rPr lang="en-US" sz="1600" b="1" dirty="0"/>
              <a:t>Graduates</a:t>
            </a:r>
            <a:r>
              <a:rPr lang="en-US" sz="1600" dirty="0"/>
              <a:t> (over 4K customers).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 School and Unknown education levels follow.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Very few car owners have </a:t>
            </a:r>
            <a:r>
              <a:rPr lang="en-US" sz="1600" b="1" dirty="0"/>
              <a:t>Doctorate</a:t>
            </a:r>
            <a:r>
              <a:rPr lang="en-US" sz="1600" dirty="0"/>
              <a:t> or </a:t>
            </a:r>
            <a:r>
              <a:rPr lang="en-US" sz="1600" b="1" dirty="0"/>
              <a:t>Post-Graduate</a:t>
            </a:r>
            <a:r>
              <a:rPr lang="en-US" sz="1600" dirty="0"/>
              <a:t> degrees.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b="1" dirty="0"/>
              <a:t>2. Education Level by Job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Self-employed</a:t>
            </a:r>
            <a:r>
              <a:rPr lang="en-US" sz="1600" dirty="0"/>
              <a:t> individuals are the most frequent across education levels, especially Graduate and High School.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Businessmen</a:t>
            </a:r>
            <a:r>
              <a:rPr lang="en-US" sz="1600" dirty="0"/>
              <a:t>, </a:t>
            </a:r>
            <a:r>
              <a:rPr lang="en-US" sz="1600" b="1" dirty="0"/>
              <a:t>Blue-collar</a:t>
            </a:r>
            <a:r>
              <a:rPr lang="en-US" sz="1600" dirty="0"/>
              <a:t>, and </a:t>
            </a:r>
            <a:r>
              <a:rPr lang="en-US" sz="1600" b="1" dirty="0"/>
              <a:t>White-collar</a:t>
            </a:r>
            <a:r>
              <a:rPr lang="en-US" sz="1600" dirty="0"/>
              <a:t> jobs also show a strong presence across common education levels.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9300B-9028-524A-E8C0-8B8679EC2995}"/>
              </a:ext>
            </a:extLst>
          </p:cNvPr>
          <p:cNvSpPr txBox="1"/>
          <p:nvPr/>
        </p:nvSpPr>
        <p:spPr>
          <a:xfrm>
            <a:off x="0" y="4216929"/>
            <a:ext cx="11867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3. Customer Job by Marital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Married</a:t>
            </a:r>
            <a:r>
              <a:rPr lang="en-US" sz="1600" dirty="0"/>
              <a:t> customers represent the largest portion (50.73%).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Single</a:t>
            </a:r>
            <a:r>
              <a:rPr lang="en-US" sz="1600" dirty="0"/>
              <a:t> customers are the second-largest group (41.91%).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Unknown</a:t>
            </a:r>
            <a:r>
              <a:rPr lang="en-US" sz="1600" dirty="0"/>
              <a:t> marital status makes up a small minority (7.36%).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b="1" dirty="0"/>
              <a:t>4. Personal Loan by House Ownership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Slightly more personal loan customers are </a:t>
            </a:r>
            <a:r>
              <a:rPr lang="en-US" sz="1600" b="1" dirty="0"/>
              <a:t>not house owners</a:t>
            </a:r>
            <a:r>
              <a:rPr lang="en-US" sz="1600" dirty="0"/>
              <a:t> (53.32%) compared to those who are (46.68%).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may suggest that customers without assets (homes) are more likely to seek loans.</a:t>
            </a:r>
          </a:p>
        </p:txBody>
      </p:sp>
    </p:spTree>
    <p:extLst>
      <p:ext uri="{BB962C8B-B14F-4D97-AF65-F5344CB8AC3E}">
        <p14:creationId xmlns:p14="http://schemas.microsoft.com/office/powerpoint/2010/main" val="246490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4AC2F5-ABB4-A5FB-C4F0-851B689D4DD8}"/>
              </a:ext>
            </a:extLst>
          </p:cNvPr>
          <p:cNvSpPr txBox="1"/>
          <p:nvPr/>
        </p:nvSpPr>
        <p:spPr>
          <a:xfrm>
            <a:off x="0" y="0"/>
            <a:ext cx="89670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5. House Ownership by Number of Dependents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House ownership is most common among customers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2 Dependents</a:t>
            </a:r>
            <a:r>
              <a:rPr lang="en-US" dirty="0"/>
              <a:t> (26.95%)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1 Dependent</a:t>
            </a:r>
            <a:r>
              <a:rPr lang="en-US" dirty="0"/>
              <a:t> (26.19%)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3 Dependents</a:t>
            </a:r>
            <a:r>
              <a:rPr lang="en-US" dirty="0"/>
              <a:t> (18.18%)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House ownership decreases significantly as the number of dependents rises beyond 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A4417-12F9-E8D0-1CBF-5B56DC66F601}"/>
              </a:ext>
            </a:extLst>
          </p:cNvPr>
          <p:cNvSpPr txBox="1"/>
          <p:nvPr/>
        </p:nvSpPr>
        <p:spPr>
          <a:xfrm>
            <a:off x="0" y="1754326"/>
            <a:ext cx="120346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Conclusion:</a:t>
            </a:r>
          </a:p>
          <a:p>
            <a:pPr>
              <a:buNone/>
            </a:pPr>
            <a:r>
              <a:rPr lang="en-US" dirty="0"/>
              <a:t>The data points to a customer base that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Predominantly middle-aged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Mostly married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Moderately educated (Graduates, High School)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likely to own a car if they have a graduate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Seeking personal loans more often when not owning a house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House ownership is closely tied to having 1–3 dependents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55645-1EDD-46A9-83AF-AC0635F87F88}"/>
              </a:ext>
            </a:extLst>
          </p:cNvPr>
          <p:cNvSpPr txBox="1"/>
          <p:nvPr/>
        </p:nvSpPr>
        <p:spPr>
          <a:xfrm>
            <a:off x="0" y="4062650"/>
            <a:ext cx="78559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graduate-level individuals for premium offers (cars, property).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single or non-house owning individuals for loan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potential in the self-employed demographic for financial services.</a:t>
            </a:r>
          </a:p>
        </p:txBody>
      </p:sp>
    </p:spTree>
    <p:extLst>
      <p:ext uri="{BB962C8B-B14F-4D97-AF65-F5344CB8AC3E}">
        <p14:creationId xmlns:p14="http://schemas.microsoft.com/office/powerpoint/2010/main" val="1257502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01393-19D8-B0CA-0DAA-8FAC46944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53" y="0"/>
            <a:ext cx="10150720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60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4F0A5F-91A4-B99F-E0CC-BD54B4D9F986}"/>
              </a:ext>
            </a:extLst>
          </p:cNvPr>
          <p:cNvSpPr txBox="1"/>
          <p:nvPr/>
        </p:nvSpPr>
        <p:spPr>
          <a:xfrm>
            <a:off x="0" y="0"/>
            <a:ext cx="1200518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Customer Acquisition Cost by Card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Blue Card</a:t>
            </a:r>
            <a:r>
              <a:rPr lang="en-US" sz="1600" dirty="0"/>
              <a:t> customers have the highest total acquisition cost, exceeding </a:t>
            </a:r>
            <a:r>
              <a:rPr lang="en-US" sz="1600" b="1" dirty="0"/>
              <a:t>1 million</a:t>
            </a:r>
            <a:r>
              <a:rPr lang="en-US" sz="1600" dirty="0"/>
              <a:t>, dominating all other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Other categories have significantly lower costs: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Silver: relatively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Gold and Platinum: negligible in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</a:t>
            </a:r>
            <a:r>
              <a:rPr lang="en-US" sz="1600" dirty="0"/>
              <a:t>: The bank invests heavily in acquiring Blue card customers, which may require ROI evaluation.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1D806-C209-55B6-9907-A7AB88D81DC1}"/>
              </a:ext>
            </a:extLst>
          </p:cNvPr>
          <p:cNvSpPr txBox="1"/>
          <p:nvPr/>
        </p:nvSpPr>
        <p:spPr>
          <a:xfrm>
            <a:off x="0" y="1826579"/>
            <a:ext cx="1173971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Delinquent Accounts by Card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Blue Card</a:t>
            </a:r>
            <a:r>
              <a:rPr lang="en-US" sz="1600" dirty="0"/>
              <a:t> has the highest number of delinquent accounts, around </a:t>
            </a:r>
            <a:r>
              <a:rPr lang="en-US" sz="1600" b="1" dirty="0"/>
              <a:t>550–600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Silver, Gold, and Platinum cards have far fewer delinquents.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</a:t>
            </a:r>
            <a:r>
              <a:rPr lang="en-US" sz="1600" dirty="0"/>
              <a:t>: Blue card customers are not only the most costly to acquire but also represent the highest credit risk.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C0810-4E53-124B-1F3A-67A2BBE9DC4F}"/>
              </a:ext>
            </a:extLst>
          </p:cNvPr>
          <p:cNvSpPr txBox="1"/>
          <p:nvPr/>
        </p:nvSpPr>
        <p:spPr>
          <a:xfrm>
            <a:off x="0" y="3349348"/>
            <a:ext cx="1200518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Annual Fees by Card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Blue Card</a:t>
            </a:r>
            <a:r>
              <a:rPr lang="en-US" sz="1600" dirty="0"/>
              <a:t> generates the highest total annual fees—about </a:t>
            </a:r>
            <a:r>
              <a:rPr lang="en-US" sz="1600" b="1" dirty="0"/>
              <a:t>2.7M</a:t>
            </a:r>
            <a:r>
              <a:rPr lang="en-US" sz="1600" dirty="0"/>
              <a:t>, indicating a large user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Silver, Gold, and Platinum generate significantly lower revenues: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Silver: 200K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Gold and Platinum: &lt;100K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</a:t>
            </a:r>
            <a:r>
              <a:rPr lang="en-US" sz="1600" dirty="0"/>
              <a:t>: Blue cards dominate in both costs and revenues, but profitability needs to be compared with risks (delinquency).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997BD-E027-6A9F-EC69-0F7090D93598}"/>
              </a:ext>
            </a:extLst>
          </p:cNvPr>
          <p:cNvSpPr txBox="1"/>
          <p:nvPr/>
        </p:nvSpPr>
        <p:spPr>
          <a:xfrm>
            <a:off x="0" y="5019929"/>
            <a:ext cx="1191423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Average Annual Fees by Month and Card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All card categories show fluctuating patterns across months.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Blue</a:t>
            </a:r>
            <a:r>
              <a:rPr lang="en-US" sz="1600" dirty="0"/>
              <a:t> and </a:t>
            </a:r>
            <a:r>
              <a:rPr lang="en-US" sz="1600" b="1" dirty="0"/>
              <a:t>Gold</a:t>
            </a:r>
            <a:r>
              <a:rPr lang="en-US" sz="1600" dirty="0"/>
              <a:t> cards show more volatility than </a:t>
            </a:r>
            <a:r>
              <a:rPr lang="en-US" sz="1600" b="1" dirty="0"/>
              <a:t>Silver</a:t>
            </a:r>
            <a:r>
              <a:rPr lang="en-US" sz="1600" dirty="0"/>
              <a:t> and </a:t>
            </a:r>
            <a:r>
              <a:rPr lang="en-US" sz="1600" b="1" dirty="0"/>
              <a:t>Platinum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Spikes in average annual fees are visible in </a:t>
            </a:r>
            <a:r>
              <a:rPr lang="en-US" sz="1600" b="1" dirty="0"/>
              <a:t>August</a:t>
            </a:r>
            <a:r>
              <a:rPr lang="en-US" sz="1600" dirty="0"/>
              <a:t> and </a:t>
            </a:r>
            <a:r>
              <a:rPr lang="en-US" sz="1600" b="1" dirty="0"/>
              <a:t>December</a:t>
            </a:r>
            <a:r>
              <a:rPr lang="en-US" sz="1600" dirty="0"/>
              <a:t> for some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</a:t>
            </a:r>
            <a:r>
              <a:rPr lang="en-US" sz="1600" dirty="0"/>
              <a:t>: Certain months might involve promotional offers or customer upgrades increasing the fees.</a:t>
            </a:r>
          </a:p>
        </p:txBody>
      </p:sp>
    </p:spTree>
    <p:extLst>
      <p:ext uri="{BB962C8B-B14F-4D97-AF65-F5344CB8AC3E}">
        <p14:creationId xmlns:p14="http://schemas.microsoft.com/office/powerpoint/2010/main" val="270941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A16E1-5C24-3B28-961A-E766698AB675}"/>
              </a:ext>
            </a:extLst>
          </p:cNvPr>
          <p:cNvSpPr txBox="1"/>
          <p:nvPr/>
        </p:nvSpPr>
        <p:spPr>
          <a:xfrm>
            <a:off x="0" y="0"/>
            <a:ext cx="1194619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Customer Demographics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Breakdown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Car Owner Status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Average Income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Personal Loan Status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Gender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Total average income across all rows is </a:t>
            </a:r>
            <a:r>
              <a:rPr lang="en-US" sz="1600" b="1" dirty="0"/>
              <a:t>56,976.10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Car owners tend to have slightly higher average incomes.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There's a mix of personal loan statuses and gender representation.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</a:t>
            </a:r>
            <a:r>
              <a:rPr lang="en-US" sz="1600" dirty="0"/>
              <a:t>: Car ownership and income are likely influencing product eligibility or card type.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F9237-2067-C065-FA87-AAF6B40A5C0D}"/>
              </a:ext>
            </a:extLst>
          </p:cNvPr>
          <p:cNvSpPr txBox="1"/>
          <p:nvPr/>
        </p:nvSpPr>
        <p:spPr>
          <a:xfrm>
            <a:off x="58993" y="2676856"/>
            <a:ext cx="11828207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Combined Insights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Blue Card Customers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High acquisition cost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High delinquency rate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Highest annual fees (likely due to high customer count)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Could be less profitable due to delinquency risk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Silver, Gold, and Platinum Cards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Low acquisition and delinquency costs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Lower revenue generation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Might serve niche or premium market with lower default risk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Potential Strategy Suggestions</a:t>
            </a:r>
            <a:r>
              <a:rPr lang="en-US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Reassess acquisition strategies for Blue cards to reduce cost and risk.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Increase marketing or benefits for Silver/Gold/Platinum to diversify the portfolio.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Investigate patterns behind monthly fee spikes for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10055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C170-1A8A-95CB-2594-3C0352488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7818"/>
          </a:xfrm>
        </p:spPr>
        <p:txBody>
          <a:bodyPr>
            <a:normAutofit/>
          </a:bodyPr>
          <a:lstStyle/>
          <a:p>
            <a:r>
              <a:rPr lang="en-US" b="1" dirty="0"/>
              <a:t>Dashboard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F3311-1230-F424-15E8-8F714AD3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6863"/>
            <a:ext cx="9144000" cy="3005239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This dashboard provides a comprehensive overview of credit card client behavior, card usage, financial metrics and focuses 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Client base size and their credit card activity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Expense pattern and transaction </a:t>
            </a:r>
            <a:r>
              <a:rPr lang="en-US" dirty="0" err="1"/>
              <a:t>behaviour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Revenue-generating metrics such as interest and annual fees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Card category analysis for performance insights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82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6DDE-A713-8BA2-3C5A-88B4B0E0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061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/>
              <a:t>Credit Card Usage &amp; Transaction Insights Report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FCD53-800A-28C3-2F0A-EDF2F5F1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42" y="470617"/>
            <a:ext cx="10515600" cy="2514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/>
              <a:t>Key Performance Metrics</a:t>
            </a:r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9361418-9AB3-F4B3-0546-24E5A7B61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211331"/>
              </p:ext>
            </p:extLst>
          </p:nvPr>
        </p:nvGraphicFramePr>
        <p:xfrm>
          <a:off x="149942" y="790078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8088078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783458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712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Total Clients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10.11K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759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Total Transaction Amount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45M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937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Total Interest Earned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7.84M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54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Average Credit Limit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₹8.64K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576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Total Revolving Balance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2478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5C6E9B-A5A6-0234-F868-D9DEED0F83BD}"/>
              </a:ext>
            </a:extLst>
          </p:cNvPr>
          <p:cNvSpPr txBox="1"/>
          <p:nvPr/>
        </p:nvSpPr>
        <p:spPr>
          <a:xfrm>
            <a:off x="149942" y="3059668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Transaction Amount by Use of Chip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DE553A-2948-6C36-D887-59B7B822A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558618"/>
              </p:ext>
            </p:extLst>
          </p:nvPr>
        </p:nvGraphicFramePr>
        <p:xfrm>
          <a:off x="149942" y="3409024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8650250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255015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Use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Total Transaction Amount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6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Swipe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₹28M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691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Chip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₹17M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39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Online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₹4M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284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A2E0964-40EB-8708-F539-90486CCA29BE}"/>
              </a:ext>
            </a:extLst>
          </p:cNvPr>
          <p:cNvSpPr txBox="1"/>
          <p:nvPr/>
        </p:nvSpPr>
        <p:spPr>
          <a:xfrm>
            <a:off x="149942" y="4910055"/>
            <a:ext cx="11432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Physical swiping dominates</a:t>
            </a:r>
            <a:r>
              <a:rPr lang="en-US" dirty="0"/>
              <a:t> credit card usage, contributing over 60% of the total transaction 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payments are the </a:t>
            </a:r>
            <a:r>
              <a:rPr lang="en-US" b="1" dirty="0"/>
              <a:t>least used</a:t>
            </a:r>
            <a:r>
              <a:rPr lang="en-US" dirty="0"/>
              <a:t>, despite their convenience, which could indicate a need to </a:t>
            </a:r>
            <a:r>
              <a:rPr lang="en-US" b="1" dirty="0"/>
              <a:t>promote online safety or rewards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74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256B-9307-908F-3978-872E5E5D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9" y="89822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1800" b="1" dirty="0"/>
              <a:t>2. Interest Earned by Card Category &amp; Use Type</a:t>
            </a:r>
            <a:endParaRPr lang="en-IN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C2CFE8-13A4-5F02-A9BB-9C85CEC9A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752476"/>
              </p:ext>
            </p:extLst>
          </p:nvPr>
        </p:nvGraphicFramePr>
        <p:xfrm>
          <a:off x="90949" y="398513"/>
          <a:ext cx="9623151" cy="4257760"/>
        </p:xfrm>
        <a:graphic>
          <a:graphicData uri="http://schemas.openxmlformats.org/drawingml/2006/table">
            <a:tbl>
              <a:tblPr/>
              <a:tblGrid>
                <a:gridCol w="3207717">
                  <a:extLst>
                    <a:ext uri="{9D8B030D-6E8A-4147-A177-3AD203B41FA5}">
                      <a16:colId xmlns:a16="http://schemas.microsoft.com/office/drawing/2014/main" val="3099283182"/>
                    </a:ext>
                  </a:extLst>
                </a:gridCol>
                <a:gridCol w="3207717">
                  <a:extLst>
                    <a:ext uri="{9D8B030D-6E8A-4147-A177-3AD203B41FA5}">
                      <a16:colId xmlns:a16="http://schemas.microsoft.com/office/drawing/2014/main" val="4141165387"/>
                    </a:ext>
                  </a:extLst>
                </a:gridCol>
                <a:gridCol w="3207717">
                  <a:extLst>
                    <a:ext uri="{9D8B030D-6E8A-4147-A177-3AD203B41FA5}">
                      <a16:colId xmlns:a16="http://schemas.microsoft.com/office/drawing/2014/main" val="787978518"/>
                    </a:ext>
                  </a:extLst>
                </a:gridCol>
              </a:tblGrid>
              <a:tr h="299253">
                <a:tc>
                  <a:txBody>
                    <a:bodyPr/>
                    <a:lstStyle/>
                    <a:p>
                      <a:r>
                        <a:rPr lang="en-IN" sz="1600"/>
                        <a:t>Card Category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Use Type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Interest Earned (₹)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402818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r>
                        <a:rPr lang="en-IN" sz="1600" b="1"/>
                        <a:t>Blue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Swipe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₹4.27M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447216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Chip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₹1.82M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528399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Online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₹4.04M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03731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r>
                        <a:rPr lang="en-IN" sz="1600" b="1"/>
                        <a:t>Gold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Swipe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₹1.89L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961300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Chip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₹1.58L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474181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Online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₹25.7K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7074667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r>
                        <a:rPr lang="en-IN" sz="1600" b="1"/>
                        <a:t>Platinum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Swipe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₹60.8K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034336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Chip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₹90.8K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093246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Online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₹9.9K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026036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r>
                        <a:rPr lang="en-IN" sz="1600" b="1"/>
                        <a:t>Silver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Swipe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₹4.21M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276381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Chip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₹3.39L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587666"/>
                  </a:ext>
                </a:extLst>
              </a:tr>
              <a:tr h="299253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Online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₹52K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6083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AC5A20-FA62-2123-499B-044144BAE638}"/>
              </a:ext>
            </a:extLst>
          </p:cNvPr>
          <p:cNvSpPr txBox="1"/>
          <p:nvPr/>
        </p:nvSpPr>
        <p:spPr>
          <a:xfrm>
            <a:off x="196645" y="4656273"/>
            <a:ext cx="11670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Blue and Silver cards are the top contributors to total interest earned</a:t>
            </a:r>
            <a:r>
              <a:rPr lang="en-US" dirty="0"/>
              <a:t>, mainly through </a:t>
            </a:r>
            <a:r>
              <a:rPr lang="en-US" b="1" dirty="0"/>
              <a:t>swipes and online transactions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Gold and Platinum cards contribute the least</a:t>
            </a:r>
            <a:r>
              <a:rPr lang="en-US" dirty="0"/>
              <a:t>, suggesting these are either less used or benefit from lower interest rates (premium perks).</a:t>
            </a:r>
          </a:p>
        </p:txBody>
      </p:sp>
    </p:spTree>
    <p:extLst>
      <p:ext uri="{BB962C8B-B14F-4D97-AF65-F5344CB8AC3E}">
        <p14:creationId xmlns:p14="http://schemas.microsoft.com/office/powerpoint/2010/main" val="174325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14984-C8F5-1257-3D48-40795AC61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58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3. Total Revolving Balance by Expense Type</a:t>
            </a:r>
            <a:endParaRPr lang="en-IN" sz="20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E41F48-FF8D-8510-D1DF-3AD24EDB1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88391"/>
              </p:ext>
            </p:extLst>
          </p:nvPr>
        </p:nvGraphicFramePr>
        <p:xfrm>
          <a:off x="0" y="386070"/>
          <a:ext cx="10515600" cy="21336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6362621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33454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Expense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Revolving Balance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549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Bills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₹4M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609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Entertainment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₹2.2M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856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Fuel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₹1.8M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863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Grocery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₹1.6M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89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Food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₹1.4M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538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/>
                        <a:t>Travel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₹1M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9909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34E92B-F64F-AB98-5A95-911E9C85E4F9}"/>
              </a:ext>
            </a:extLst>
          </p:cNvPr>
          <p:cNvSpPr txBox="1"/>
          <p:nvPr/>
        </p:nvSpPr>
        <p:spPr>
          <a:xfrm>
            <a:off x="0" y="2420083"/>
            <a:ext cx="11887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Insights: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Bill payments have the highest revolving balances</a:t>
            </a:r>
            <a:r>
              <a:rPr lang="en-US" sz="1600" dirty="0"/>
              <a:t>, suggesting customers defer these payments or carry balances longer.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Travel and food have the lowest</a:t>
            </a:r>
            <a:r>
              <a:rPr lang="en-US" sz="1600" dirty="0"/>
              <a:t>, likely due to smaller or infrequent transactions.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DEBDE-B4C1-8277-9369-CFDC89D374B8}"/>
              </a:ext>
            </a:extLst>
          </p:cNvPr>
          <p:cNvSpPr txBox="1"/>
          <p:nvPr/>
        </p:nvSpPr>
        <p:spPr>
          <a:xfrm>
            <a:off x="0" y="3251080"/>
            <a:ext cx="632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Count of Expense Types by Card Category &amp; Dependent Count</a:t>
            </a:r>
            <a:endParaRPr lang="en-IN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4C357FC-D6AE-DBF5-2CC5-967FE6A05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4460"/>
              </p:ext>
            </p:extLst>
          </p:nvPr>
        </p:nvGraphicFramePr>
        <p:xfrm>
          <a:off x="81116" y="3529345"/>
          <a:ext cx="10515600" cy="1524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817230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537037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95184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Card 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Dominant Dependent Counts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Usage Trend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84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Blue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2, 3, 1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Highest expense count overall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17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Silver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1, 2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Moderate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448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Gold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Limited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54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Platinum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Very limited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2589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EB6F5D2-82C8-6131-AE26-AC1A176A3575}"/>
              </a:ext>
            </a:extLst>
          </p:cNvPr>
          <p:cNvSpPr txBox="1"/>
          <p:nvPr/>
        </p:nvSpPr>
        <p:spPr>
          <a:xfrm>
            <a:off x="104468" y="5053345"/>
            <a:ext cx="10411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Blue cards are the most widely used</a:t>
            </a:r>
            <a:r>
              <a:rPr lang="en-US" dirty="0"/>
              <a:t>, especially among customers with </a:t>
            </a:r>
            <a:r>
              <a:rPr lang="en-US" b="1" dirty="0"/>
              <a:t>1 to 3 dependents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Platinum and Gold cards have minimal activity</a:t>
            </a:r>
            <a:r>
              <a:rPr lang="en-US" dirty="0"/>
              <a:t>, suggesting premium users are fewer or use other products.</a:t>
            </a:r>
          </a:p>
        </p:txBody>
      </p:sp>
    </p:spTree>
    <p:extLst>
      <p:ext uri="{BB962C8B-B14F-4D97-AF65-F5344CB8AC3E}">
        <p14:creationId xmlns:p14="http://schemas.microsoft.com/office/powerpoint/2010/main" val="405845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A54D1-EFF3-B94B-4418-231EEE991250}"/>
              </a:ext>
            </a:extLst>
          </p:cNvPr>
          <p:cNvSpPr txBox="1"/>
          <p:nvPr/>
        </p:nvSpPr>
        <p:spPr>
          <a:xfrm>
            <a:off x="3224981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Distribution Summary Across Card Categories</a:t>
            </a:r>
            <a:endParaRPr lang="en-IN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313E2C-C92B-69C7-0C1E-3503852EB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72746"/>
              </p:ext>
            </p:extLst>
          </p:nvPr>
        </p:nvGraphicFramePr>
        <p:xfrm>
          <a:off x="907026" y="325013"/>
          <a:ext cx="10515600" cy="15240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8530321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81458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Insights Summary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58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/>
                        <a:t>Blue</a:t>
                      </a: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Mass-market card, highest transactions and interest earned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59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Silver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Second most used; strong interest earnings from swiping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12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/>
                        <a:t>Gold</a:t>
                      </a:r>
                      <a:endParaRPr lang="en-IN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 transaction and interest activity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866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/>
                        <a:t>Platinum</a:t>
                      </a:r>
                      <a:endParaRPr lang="en-IN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Minimal contribution overall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253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02F04D-415B-16AE-BE66-FFB950FB7D7B}"/>
              </a:ext>
            </a:extLst>
          </p:cNvPr>
          <p:cNvSpPr txBox="1"/>
          <p:nvPr/>
        </p:nvSpPr>
        <p:spPr>
          <a:xfrm>
            <a:off x="2792361" y="207675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Suggestions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8FAD0B-DB5D-A83D-FAC1-0E9983F4B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45601"/>
              </p:ext>
            </p:extLst>
          </p:nvPr>
        </p:nvGraphicFramePr>
        <p:xfrm>
          <a:off x="690716" y="2618324"/>
          <a:ext cx="10515600" cy="3230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30367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33722698"/>
                    </a:ext>
                  </a:extLst>
                </a:gridCol>
              </a:tblGrid>
              <a:tr h="297797">
                <a:tc>
                  <a:txBody>
                    <a:bodyPr/>
                    <a:lstStyle/>
                    <a:p>
                      <a:r>
                        <a:rPr lang="en-IN" sz="1600" dirty="0"/>
                        <a:t>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Recommendation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230006"/>
                  </a:ext>
                </a:extLst>
              </a:tr>
              <a:tr h="521145">
                <a:tc>
                  <a:txBody>
                    <a:bodyPr/>
                    <a:lstStyle/>
                    <a:p>
                      <a:r>
                        <a:rPr lang="en-IN" sz="1600" b="1"/>
                        <a:t>Card Promotions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Target </a:t>
                      </a:r>
                      <a:r>
                        <a:rPr lang="en-US" sz="1600" b="1"/>
                        <a:t>Blue and Silver cardholders</a:t>
                      </a:r>
                      <a:r>
                        <a:rPr lang="en-US" sz="1600"/>
                        <a:t> with cashback offers or tier upgrades.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59903"/>
                  </a:ext>
                </a:extLst>
              </a:tr>
              <a:tr h="521145">
                <a:tc>
                  <a:txBody>
                    <a:bodyPr/>
                    <a:lstStyle/>
                    <a:p>
                      <a:r>
                        <a:rPr lang="en-IN" sz="1600" b="1"/>
                        <a:t>Online Usage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Encourage </a:t>
                      </a:r>
                      <a:r>
                        <a:rPr lang="en-US" sz="1600" b="1"/>
                        <a:t>online transactions</a:t>
                      </a:r>
                      <a:r>
                        <a:rPr lang="en-US" sz="1600"/>
                        <a:t> via rewards (as it's the least used method).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858331"/>
                  </a:ext>
                </a:extLst>
              </a:tr>
              <a:tr h="521145">
                <a:tc>
                  <a:txBody>
                    <a:bodyPr/>
                    <a:lstStyle/>
                    <a:p>
                      <a:r>
                        <a:rPr lang="en-IN" sz="1600" b="1"/>
                        <a:t>Premium Segments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Enhance offerings or marketing for </a:t>
                      </a:r>
                      <a:r>
                        <a:rPr lang="en-US" sz="1600" b="1"/>
                        <a:t>Gold &amp; Platinum cards</a:t>
                      </a:r>
                      <a:r>
                        <a:rPr lang="en-US" sz="1600"/>
                        <a:t> to boost usage.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324394"/>
                  </a:ext>
                </a:extLst>
              </a:tr>
              <a:tr h="521145">
                <a:tc>
                  <a:txBody>
                    <a:bodyPr/>
                    <a:lstStyle/>
                    <a:p>
                      <a:r>
                        <a:rPr lang="en-IN" sz="1600" b="1"/>
                        <a:t>Revolving Balances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Consider targeted EMI or low-interest schemes for </a:t>
                      </a:r>
                      <a:r>
                        <a:rPr lang="en-US" sz="1600" b="1"/>
                        <a:t>bill and entertainment</a:t>
                      </a:r>
                      <a:r>
                        <a:rPr lang="en-US" sz="1600"/>
                        <a:t> spenders.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49893"/>
                  </a:ext>
                </a:extLst>
              </a:tr>
              <a:tr h="521145">
                <a:tc>
                  <a:txBody>
                    <a:bodyPr/>
                    <a:lstStyle/>
                    <a:p>
                      <a:r>
                        <a:rPr lang="en-IN" sz="1600" b="1"/>
                        <a:t>Dependency-Based Targeting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Customers with </a:t>
                      </a:r>
                      <a:r>
                        <a:rPr lang="en-US" sz="1600" b="1" dirty="0"/>
                        <a:t>2-3 dependents</a:t>
                      </a:r>
                      <a:r>
                        <a:rPr lang="en-US" sz="1600" dirty="0"/>
                        <a:t> are high spenders—target for upselling and cross-selling.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8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18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086E1-5C6A-19A2-3DE9-0B52E516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86" y="77561"/>
            <a:ext cx="10028789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3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86082C-9E64-8FD0-D9E2-D16CCFF11C3C}"/>
              </a:ext>
            </a:extLst>
          </p:cNvPr>
          <p:cNvSpPr txBox="1"/>
          <p:nvPr/>
        </p:nvSpPr>
        <p:spPr>
          <a:xfrm>
            <a:off x="2684206" y="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Comprehensive Analysis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AA336-3FA1-CC92-8321-DB97B8E0E72A}"/>
              </a:ext>
            </a:extLst>
          </p:cNvPr>
          <p:cNvSpPr txBox="1"/>
          <p:nvPr/>
        </p:nvSpPr>
        <p:spPr>
          <a:xfrm>
            <a:off x="98322" y="400110"/>
            <a:ext cx="119658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1. Car Ownership and Client Distribution</a:t>
            </a:r>
          </a:p>
          <a:p>
            <a:pPr>
              <a:buNone/>
            </a:pPr>
            <a:r>
              <a:rPr lang="en-US" sz="1600" b="1" dirty="0"/>
              <a:t>Chart:</a:t>
            </a:r>
            <a:r>
              <a:rPr lang="en-US" sz="1600" dirty="0"/>
              <a:t> </a:t>
            </a:r>
            <a:r>
              <a:rPr lang="en-US" sz="1600" i="1" dirty="0"/>
              <a:t>Count of </a:t>
            </a:r>
            <a:r>
              <a:rPr lang="en-US" sz="1600" i="1" dirty="0" err="1"/>
              <a:t>Client_Num</a:t>
            </a:r>
            <a:r>
              <a:rPr lang="en-US" sz="1600" i="1" dirty="0"/>
              <a:t> by </a:t>
            </a:r>
            <a:r>
              <a:rPr lang="en-US" sz="1600" i="1" dirty="0" err="1"/>
              <a:t>Car_Owner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~6,000 clients </a:t>
            </a:r>
            <a:r>
              <a:rPr lang="en-US" sz="1600" b="1" dirty="0"/>
              <a:t>do not own cars</a:t>
            </a:r>
            <a:r>
              <a:rPr lang="en-US" sz="1600" dirty="0"/>
              <a:t>, compared to ~4,000 who </a:t>
            </a:r>
            <a:r>
              <a:rPr lang="en-US" sz="1600" b="1" dirty="0"/>
              <a:t>do own cars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Indicates a </a:t>
            </a:r>
            <a:r>
              <a:rPr lang="en-US" sz="1600" b="1" dirty="0"/>
              <a:t>larger customer base without vehicle ownership</a:t>
            </a:r>
            <a:r>
              <a:rPr lang="en-US" sz="1600" dirty="0"/>
              <a:t>, suggesting that </a:t>
            </a:r>
            <a:r>
              <a:rPr lang="en-US" sz="1600" b="1" dirty="0"/>
              <a:t>transport-related benefits</a:t>
            </a:r>
            <a:r>
              <a:rPr lang="en-US" sz="1600" dirty="0"/>
              <a:t> (e.g., fuel rewards) may be less relevant to the majority.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0F79C0-D445-5D26-246E-0D62B1536843}"/>
              </a:ext>
            </a:extLst>
          </p:cNvPr>
          <p:cNvSpPr txBox="1"/>
          <p:nvPr/>
        </p:nvSpPr>
        <p:spPr>
          <a:xfrm>
            <a:off x="98321" y="1980632"/>
            <a:ext cx="119658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2. Gender vs. Personal Loan</a:t>
            </a:r>
          </a:p>
          <a:p>
            <a:pPr>
              <a:buNone/>
            </a:pPr>
            <a:r>
              <a:rPr lang="en-US" sz="1600" b="1" dirty="0"/>
              <a:t>Chart:</a:t>
            </a:r>
            <a:r>
              <a:rPr lang="en-US" sz="1600" dirty="0"/>
              <a:t> </a:t>
            </a:r>
            <a:r>
              <a:rPr lang="en-US" sz="1600" i="1" dirty="0"/>
              <a:t>Count of </a:t>
            </a:r>
            <a:r>
              <a:rPr lang="en-US" sz="1600" i="1" dirty="0" err="1"/>
              <a:t>Client_Num</a:t>
            </a:r>
            <a:r>
              <a:rPr lang="en-US" sz="1600" i="1" dirty="0"/>
              <a:t> by Gender and </a:t>
            </a:r>
            <a:r>
              <a:rPr lang="en-US" sz="1600" i="1" dirty="0" err="1"/>
              <a:t>Personal_loan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Women</a:t>
            </a:r>
            <a:r>
              <a:rPr lang="en-US" sz="1600" dirty="0"/>
              <a:t> outnumber </a:t>
            </a:r>
            <a:r>
              <a:rPr lang="en-US" sz="1600" b="1" dirty="0"/>
              <a:t>men</a:t>
            </a:r>
            <a:r>
              <a:rPr lang="en-US" sz="1600" dirty="0"/>
              <a:t> in terms of total clients.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Both genders show that </a:t>
            </a:r>
            <a:r>
              <a:rPr lang="en-US" sz="1600" b="1" dirty="0"/>
              <a:t>most clients do not hold personal loans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slightly higher proportion of males</a:t>
            </a:r>
            <a:r>
              <a:rPr lang="en-US" sz="1600" dirty="0"/>
              <a:t> have personal loans than females.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Personal loan marketing may be </a:t>
            </a:r>
            <a:r>
              <a:rPr lang="en-US" sz="1600" b="1" dirty="0"/>
              <a:t>more effective when targeted toward males</a:t>
            </a:r>
            <a:r>
              <a:rPr lang="en-US" sz="16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0E3B7-7CA5-D738-7C08-0077CD622E42}"/>
              </a:ext>
            </a:extLst>
          </p:cNvPr>
          <p:cNvSpPr txBox="1"/>
          <p:nvPr/>
        </p:nvSpPr>
        <p:spPr>
          <a:xfrm>
            <a:off x="-14750" y="3718679"/>
            <a:ext cx="119658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3. Income by Marital Status and Gender</a:t>
            </a:r>
          </a:p>
          <a:p>
            <a:pPr>
              <a:buNone/>
            </a:pPr>
            <a:r>
              <a:rPr lang="en-US" sz="1600" b="1" dirty="0"/>
              <a:t>Chart:</a:t>
            </a:r>
            <a:r>
              <a:rPr lang="en-US" sz="1600" dirty="0"/>
              <a:t> </a:t>
            </a:r>
            <a:r>
              <a:rPr lang="en-US" sz="1600" i="1" dirty="0"/>
              <a:t>Average of Income by </a:t>
            </a:r>
            <a:r>
              <a:rPr lang="en-US" sz="1600" i="1" dirty="0" err="1"/>
              <a:t>Marital_Status</a:t>
            </a:r>
            <a:r>
              <a:rPr lang="en-US" sz="1600" i="1" dirty="0"/>
              <a:t> and Gender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Males earn significantly more</a:t>
            </a:r>
            <a:r>
              <a:rPr lang="en-US" sz="1600" dirty="0"/>
              <a:t> than females across all marital statuses.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Married, single, and unknown marital status </a:t>
            </a:r>
            <a:r>
              <a:rPr lang="en-US" sz="1600" b="1" dirty="0"/>
              <a:t>males earn around ₹90K+</a:t>
            </a:r>
            <a:r>
              <a:rPr lang="en-US" sz="1600" dirty="0"/>
              <a:t>, whereas </a:t>
            </a:r>
            <a:r>
              <a:rPr lang="en-US" sz="1600" b="1" dirty="0"/>
              <a:t>females earn ~₹40K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Indicates a possible </a:t>
            </a:r>
            <a:r>
              <a:rPr lang="en-US" sz="1600" b="1" dirty="0"/>
              <a:t>gender income gap</a:t>
            </a:r>
            <a:r>
              <a:rPr lang="en-US" sz="1600" dirty="0"/>
              <a:t>, which might impact </a:t>
            </a:r>
            <a:r>
              <a:rPr lang="en-US" sz="1600" b="1" dirty="0"/>
              <a:t>credit risk and product recommendations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Married individuals (especially males) may be </a:t>
            </a:r>
            <a:r>
              <a:rPr lang="en-US" sz="1600" b="1" dirty="0"/>
              <a:t>better candidates for premium credit products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359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7981BE-8DDD-A4AD-8568-C25FDC870959}"/>
              </a:ext>
            </a:extLst>
          </p:cNvPr>
          <p:cNvSpPr txBox="1"/>
          <p:nvPr/>
        </p:nvSpPr>
        <p:spPr>
          <a:xfrm>
            <a:off x="98321" y="0"/>
            <a:ext cx="117593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4. Average Annual Fees by Card Category</a:t>
            </a:r>
          </a:p>
          <a:p>
            <a:pPr>
              <a:buNone/>
            </a:pPr>
            <a:r>
              <a:rPr lang="en-US" sz="1600" b="1" dirty="0"/>
              <a:t>    Chart:</a:t>
            </a:r>
            <a:r>
              <a:rPr lang="en-US" sz="1600" dirty="0"/>
              <a:t> </a:t>
            </a:r>
            <a:r>
              <a:rPr lang="en-US" sz="1600" i="1" dirty="0"/>
              <a:t>Avg Annual Fees by Card Category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   Insights: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All card types have </a:t>
            </a:r>
            <a:r>
              <a:rPr lang="en-US" sz="1600" b="1" dirty="0"/>
              <a:t>similar average annual fees</a:t>
            </a:r>
            <a:r>
              <a:rPr lang="en-US" sz="1600" dirty="0"/>
              <a:t> ranging from ₹291 to ₹308.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Silver card</a:t>
            </a:r>
            <a:r>
              <a:rPr lang="en-US" sz="1600" dirty="0"/>
              <a:t> has the </a:t>
            </a:r>
            <a:r>
              <a:rPr lang="en-US" sz="1600" b="1" dirty="0"/>
              <a:t>highest average annual fee (₹308)</a:t>
            </a:r>
            <a:r>
              <a:rPr lang="en-US" sz="1600" dirty="0"/>
              <a:t>, followed closely by </a:t>
            </a:r>
            <a:r>
              <a:rPr lang="en-US" sz="1600" b="1" dirty="0"/>
              <a:t>Gold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narrow spread in fees suggests a </a:t>
            </a:r>
            <a:r>
              <a:rPr lang="en-US" sz="1600" b="1" dirty="0"/>
              <a:t>standardized fee structure</a:t>
            </a:r>
            <a:r>
              <a:rPr lang="en-US" sz="1600" dirty="0"/>
              <a:t>, not heavily tiered by benefits.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CF095-1D31-86D9-5DD5-B8780693DE33}"/>
              </a:ext>
            </a:extLst>
          </p:cNvPr>
          <p:cNvSpPr txBox="1"/>
          <p:nvPr/>
        </p:nvSpPr>
        <p:spPr>
          <a:xfrm>
            <a:off x="98321" y="1569660"/>
            <a:ext cx="96159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5. Average Credit Limit by Card Category</a:t>
            </a:r>
          </a:p>
          <a:p>
            <a:r>
              <a:rPr lang="en-US" sz="1600" b="1" dirty="0"/>
              <a:t>Chart:</a:t>
            </a:r>
            <a:r>
              <a:rPr lang="en-US" sz="1600" dirty="0"/>
              <a:t> </a:t>
            </a:r>
            <a:r>
              <a:rPr lang="en-US" sz="1600" i="1" dirty="0"/>
              <a:t>Avg Credit Limit by Card Category</a:t>
            </a:r>
            <a:endParaRPr lang="en-US" sz="16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026588D-547E-13E0-B904-2E4541D6A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3423"/>
              </p:ext>
            </p:extLst>
          </p:nvPr>
        </p:nvGraphicFramePr>
        <p:xfrm>
          <a:off x="98321" y="2154435"/>
          <a:ext cx="10515600" cy="16764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7618584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656075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47021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/>
                        <a:t>Card 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Avg</a:t>
                      </a:r>
                      <a:r>
                        <a:rPr lang="en-IN" sz="1600" dirty="0"/>
                        <a:t> Credit Limit (₹)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% Share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116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/>
                        <a:t>Gold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₹23.39K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33.91%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666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/>
                        <a:t>Blue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₹21.86K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31.68%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088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/>
                        <a:t>Platinum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₹16.4K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23.00%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079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/>
                        <a:t>Silver</a:t>
                      </a:r>
                      <a:endParaRPr lang="en-IN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₹7.29K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10.56%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9735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A0C4D6B-A1F8-F6E5-B7F2-94F9D146D92E}"/>
              </a:ext>
            </a:extLst>
          </p:cNvPr>
          <p:cNvSpPr txBox="1"/>
          <p:nvPr/>
        </p:nvSpPr>
        <p:spPr>
          <a:xfrm>
            <a:off x="0" y="3995678"/>
            <a:ext cx="1203468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Gold and Blue cardholders have the highest average credit limits</a:t>
            </a:r>
            <a:r>
              <a:rPr lang="en-US" sz="1600" dirty="0"/>
              <a:t>, suggesting they are </a:t>
            </a:r>
            <a:r>
              <a:rPr lang="en-US" sz="1600" b="1" dirty="0"/>
              <a:t>targeted toward high-income or trusted clients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Surprisingly, </a:t>
            </a:r>
            <a:r>
              <a:rPr lang="en-US" sz="1600" b="1" dirty="0"/>
              <a:t>Platinum cards have a lower limit than Blue</a:t>
            </a:r>
            <a:r>
              <a:rPr lang="en-US" sz="1600" dirty="0"/>
              <a:t>, which is </a:t>
            </a:r>
            <a:r>
              <a:rPr lang="en-US" sz="1600" b="1" dirty="0"/>
              <a:t>counterintuitive</a:t>
            </a:r>
            <a:r>
              <a:rPr lang="en-US" sz="1600" dirty="0"/>
              <a:t> and may suggest </a:t>
            </a:r>
            <a:r>
              <a:rPr lang="en-US" sz="1600" b="1" dirty="0"/>
              <a:t>misalignment in card positioning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Silver cards have the lowest credit limit</a:t>
            </a:r>
            <a:r>
              <a:rPr lang="en-US" sz="1600" dirty="0"/>
              <a:t>, matching their possibly entry-level status.</a:t>
            </a:r>
          </a:p>
        </p:txBody>
      </p:sp>
    </p:spTree>
    <p:extLst>
      <p:ext uri="{BB962C8B-B14F-4D97-AF65-F5344CB8AC3E}">
        <p14:creationId xmlns:p14="http://schemas.microsoft.com/office/powerpoint/2010/main" val="143749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1845</Words>
  <Application>Microsoft Office PowerPoint</Application>
  <PresentationFormat>Widescreen</PresentationFormat>
  <Paragraphs>300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Dashboard Overview </vt:lpstr>
      <vt:lpstr>Credit Card Usage &amp; Transaction Insights Report</vt:lpstr>
      <vt:lpstr>2. Interest Earned by Card Category &amp; Use Type</vt:lpstr>
      <vt:lpstr>3. Total Revolving Balance by Expense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gawde</dc:creator>
  <cp:lastModifiedBy>ganesh gawde</cp:lastModifiedBy>
  <cp:revision>3</cp:revision>
  <dcterms:created xsi:type="dcterms:W3CDTF">2025-05-10T10:19:11Z</dcterms:created>
  <dcterms:modified xsi:type="dcterms:W3CDTF">2025-05-12T10:15:18Z</dcterms:modified>
</cp:coreProperties>
</file>