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440021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63" d="100"/>
          <a:sy n="63" d="100"/>
        </p:scale>
        <p:origin x="10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472842"/>
            <a:ext cx="10800160" cy="3133172"/>
          </a:xfrm>
        </p:spPr>
        <p:txBody>
          <a:bodyPr anchor="b"/>
          <a:lstStyle>
            <a:lvl1pPr algn="ctr">
              <a:defRPr sz="7087"/>
            </a:lvl1pPr>
          </a:lstStyle>
          <a:p>
            <a:r>
              <a:rPr lang="en-US"/>
              <a:t>Click to edit Master title style</a:t>
            </a:r>
            <a:endParaRPr lang="en-US" dirty="0"/>
          </a:p>
        </p:txBody>
      </p:sp>
      <p:sp>
        <p:nvSpPr>
          <p:cNvPr id="3" name="Subtitle 2"/>
          <p:cNvSpPr>
            <a:spLocks noGrp="1"/>
          </p:cNvSpPr>
          <p:nvPr>
            <p:ph type="subTitle" idx="1"/>
          </p:nvPr>
        </p:nvSpPr>
        <p:spPr>
          <a:xfrm>
            <a:off x="1800027" y="4726842"/>
            <a:ext cx="10800160" cy="2172804"/>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E247C-C7B3-4E54-ADDD-AD18204537C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370988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E247C-C7B3-4E54-ADDD-AD18204537C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69779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79142"/>
            <a:ext cx="3105046"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79142"/>
            <a:ext cx="9135135" cy="76266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E247C-C7B3-4E54-ADDD-AD18204537C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373882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E247C-C7B3-4E54-ADDD-AD18204537C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21142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243636"/>
            <a:ext cx="12420184" cy="3743557"/>
          </a:xfrm>
        </p:spPr>
        <p:txBody>
          <a:bodyPr anchor="b"/>
          <a:lstStyle>
            <a:lvl1pPr>
              <a:defRPr sz="7087"/>
            </a:lvl1pPr>
          </a:lstStyle>
          <a:p>
            <a:r>
              <a:rPr lang="en-US"/>
              <a:t>Click to edit Master title style</a:t>
            </a:r>
            <a:endParaRPr lang="en-US" dirty="0"/>
          </a:p>
        </p:txBody>
      </p:sp>
      <p:sp>
        <p:nvSpPr>
          <p:cNvPr id="3" name="Text Placeholder 2"/>
          <p:cNvSpPr>
            <a:spLocks noGrp="1"/>
          </p:cNvSpPr>
          <p:nvPr>
            <p:ph type="body" idx="1"/>
          </p:nvPr>
        </p:nvSpPr>
        <p:spPr>
          <a:xfrm>
            <a:off x="982514" y="6022609"/>
            <a:ext cx="12420184" cy="1968648"/>
          </a:xfrm>
        </p:spPr>
        <p:txBody>
          <a:bodyPr/>
          <a:lstStyle>
            <a:lvl1pPr marL="0" indent="0">
              <a:buNone/>
              <a:defRPr sz="2835">
                <a:solidFill>
                  <a:schemeClr val="tx1">
                    <a:tint val="75000"/>
                  </a:schemeClr>
                </a:solidFill>
              </a:defRPr>
            </a:lvl1pPr>
            <a:lvl2pPr marL="539999" indent="0">
              <a:buNone/>
              <a:defRPr sz="2362">
                <a:solidFill>
                  <a:schemeClr val="tx1">
                    <a:tint val="75000"/>
                  </a:schemeClr>
                </a:solidFill>
              </a:defRPr>
            </a:lvl2pPr>
            <a:lvl3pPr marL="1079998" indent="0">
              <a:buNone/>
              <a:defRPr sz="2126">
                <a:solidFill>
                  <a:schemeClr val="tx1">
                    <a:tint val="75000"/>
                  </a:schemeClr>
                </a:solidFill>
              </a:defRPr>
            </a:lvl3pPr>
            <a:lvl4pPr marL="1619997" indent="0">
              <a:buNone/>
              <a:defRPr sz="1890">
                <a:solidFill>
                  <a:schemeClr val="tx1">
                    <a:tint val="75000"/>
                  </a:schemeClr>
                </a:solidFill>
              </a:defRPr>
            </a:lvl4pPr>
            <a:lvl5pPr marL="2159996" indent="0">
              <a:buNone/>
              <a:defRPr sz="1890">
                <a:solidFill>
                  <a:schemeClr val="tx1">
                    <a:tint val="75000"/>
                  </a:schemeClr>
                </a:solidFill>
              </a:defRPr>
            </a:lvl5pPr>
            <a:lvl6pPr marL="2699995" indent="0">
              <a:buNone/>
              <a:defRPr sz="1890">
                <a:solidFill>
                  <a:schemeClr val="tx1">
                    <a:tint val="75000"/>
                  </a:schemeClr>
                </a:solidFill>
              </a:defRPr>
            </a:lvl6pPr>
            <a:lvl7pPr marL="3239994" indent="0">
              <a:buNone/>
              <a:defRPr sz="1890">
                <a:solidFill>
                  <a:schemeClr val="tx1">
                    <a:tint val="75000"/>
                  </a:schemeClr>
                </a:solidFill>
              </a:defRPr>
            </a:lvl7pPr>
            <a:lvl8pPr marL="3779992" indent="0">
              <a:buNone/>
              <a:defRPr sz="1890">
                <a:solidFill>
                  <a:schemeClr val="tx1">
                    <a:tint val="75000"/>
                  </a:schemeClr>
                </a:solidFill>
              </a:defRPr>
            </a:lvl8pPr>
            <a:lvl9pPr marL="4319991" indent="0">
              <a:buNone/>
              <a:defRPr sz="18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E247C-C7B3-4E54-ADDD-AD18204537C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177689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E247C-C7B3-4E54-ADDD-AD18204537C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52849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79143"/>
            <a:ext cx="12420184"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2206137"/>
            <a:ext cx="6091965"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3287331"/>
            <a:ext cx="6091965"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2206137"/>
            <a:ext cx="6121966"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3287331"/>
            <a:ext cx="6121966"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E247C-C7B3-4E54-ADDD-AD18204537C0}" type="datetimeFigureOut">
              <a:rPr lang="en-IN" smtClean="0"/>
              <a:t>06-06-2025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101712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247C-C7B3-4E54-ADDD-AD18204537C0}" type="datetimeFigureOut">
              <a:rPr lang="en-IN" smtClean="0"/>
              <a:t>06-06-2025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3996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E247C-C7B3-4E54-ADDD-AD18204537C0}" type="datetimeFigureOut">
              <a:rPr lang="en-IN" smtClean="0"/>
              <a:t>06-06-2025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216042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6121966" y="1295767"/>
            <a:ext cx="7290108" cy="639550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9A7E247C-C7B3-4E54-ADDD-AD18204537C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283331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295767"/>
            <a:ext cx="7290108" cy="6395505"/>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9A7E247C-C7B3-4E54-ADDD-AD18204537C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AF0009-6492-42DF-8FA6-B66F69200AB1}" type="slidenum">
              <a:rPr lang="en-IN" smtClean="0"/>
              <a:t>‹#›</a:t>
            </a:fld>
            <a:endParaRPr lang="en-IN"/>
          </a:p>
        </p:txBody>
      </p:sp>
    </p:spTree>
    <p:extLst>
      <p:ext uri="{BB962C8B-B14F-4D97-AF65-F5344CB8AC3E}">
        <p14:creationId xmlns:p14="http://schemas.microsoft.com/office/powerpoint/2010/main" val="568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79143"/>
            <a:ext cx="12420184"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395710"/>
            <a:ext cx="12420184" cy="57101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8341239"/>
            <a:ext cx="3240048" cy="479142"/>
          </a:xfrm>
          <a:prstGeom prst="rect">
            <a:avLst/>
          </a:prstGeom>
        </p:spPr>
        <p:txBody>
          <a:bodyPr vert="horz" lIns="91440" tIns="45720" rIns="91440" bIns="45720" rtlCol="0" anchor="ctr"/>
          <a:lstStyle>
            <a:lvl1pPr algn="l">
              <a:defRPr sz="1417">
                <a:solidFill>
                  <a:schemeClr val="tx1">
                    <a:tint val="75000"/>
                  </a:schemeClr>
                </a:solidFill>
              </a:defRPr>
            </a:lvl1pPr>
          </a:lstStyle>
          <a:p>
            <a:fld id="{9A7E247C-C7B3-4E54-ADDD-AD18204537C0}" type="datetimeFigureOut">
              <a:rPr lang="en-IN" smtClean="0"/>
              <a:t>06-06-2025</a:t>
            </a:fld>
            <a:endParaRPr lang="en-IN"/>
          </a:p>
        </p:txBody>
      </p:sp>
      <p:sp>
        <p:nvSpPr>
          <p:cNvPr id="5" name="Footer Placeholder 4"/>
          <p:cNvSpPr>
            <a:spLocks noGrp="1"/>
          </p:cNvSpPr>
          <p:nvPr>
            <p:ph type="ftr" sz="quarter" idx="3"/>
          </p:nvPr>
        </p:nvSpPr>
        <p:spPr>
          <a:xfrm>
            <a:off x="4770071" y="8341239"/>
            <a:ext cx="4860072" cy="479142"/>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170150" y="8341239"/>
            <a:ext cx="3240048" cy="479142"/>
          </a:xfrm>
          <a:prstGeom prst="rect">
            <a:avLst/>
          </a:prstGeom>
        </p:spPr>
        <p:txBody>
          <a:bodyPr vert="horz" lIns="91440" tIns="45720" rIns="91440" bIns="45720" rtlCol="0" anchor="ctr"/>
          <a:lstStyle>
            <a:lvl1pPr algn="r">
              <a:defRPr sz="1417">
                <a:solidFill>
                  <a:schemeClr val="tx1">
                    <a:tint val="75000"/>
                  </a:schemeClr>
                </a:solidFill>
              </a:defRPr>
            </a:lvl1pPr>
          </a:lstStyle>
          <a:p>
            <a:fld id="{A6AF0009-6492-42DF-8FA6-B66F69200AB1}" type="slidenum">
              <a:rPr lang="en-IN" smtClean="0"/>
              <a:t>‹#›</a:t>
            </a:fld>
            <a:endParaRPr lang="en-IN"/>
          </a:p>
        </p:txBody>
      </p:sp>
    </p:spTree>
    <p:extLst>
      <p:ext uri="{BB962C8B-B14F-4D97-AF65-F5344CB8AC3E}">
        <p14:creationId xmlns:p14="http://schemas.microsoft.com/office/powerpoint/2010/main" val="3700468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393E-89CC-AF64-AE3A-16B7AD397E04}"/>
              </a:ext>
            </a:extLst>
          </p:cNvPr>
          <p:cNvSpPr>
            <a:spLocks noGrp="1"/>
          </p:cNvSpPr>
          <p:nvPr>
            <p:ph type="ctrTitle"/>
          </p:nvPr>
        </p:nvSpPr>
        <p:spPr>
          <a:xfrm>
            <a:off x="134483" y="0"/>
            <a:ext cx="14144724" cy="1147940"/>
          </a:xfrm>
        </p:spPr>
        <p:txBody>
          <a:bodyPr/>
          <a:lstStyle/>
          <a:p>
            <a:r>
              <a:rPr lang="en-US" b="1" dirty="0"/>
              <a:t>Telecom Billing and Services Analysis</a:t>
            </a:r>
            <a:endParaRPr lang="en-IN" b="1" dirty="0"/>
          </a:p>
        </p:txBody>
      </p:sp>
      <p:sp>
        <p:nvSpPr>
          <p:cNvPr id="3" name="Subtitle 2">
            <a:extLst>
              <a:ext uri="{FF2B5EF4-FFF2-40B4-BE49-F238E27FC236}">
                <a16:creationId xmlns:a16="http://schemas.microsoft.com/office/drawing/2014/main" id="{11D43BF0-C949-3DD3-CEE0-9377951EC111}"/>
              </a:ext>
            </a:extLst>
          </p:cNvPr>
          <p:cNvSpPr>
            <a:spLocks noGrp="1"/>
          </p:cNvSpPr>
          <p:nvPr>
            <p:ph type="subTitle" idx="1"/>
          </p:nvPr>
        </p:nvSpPr>
        <p:spPr>
          <a:xfrm>
            <a:off x="76417" y="1726744"/>
            <a:ext cx="14260856" cy="1821128"/>
          </a:xfrm>
        </p:spPr>
        <p:txBody>
          <a:bodyPr>
            <a:normAutofit fontScale="85000" lnSpcReduction="20000"/>
          </a:bodyPr>
          <a:lstStyle/>
          <a:p>
            <a:pPr algn="l"/>
            <a:r>
              <a:rPr lang="en-US" b="1" dirty="0"/>
              <a:t>Introduction –</a:t>
            </a:r>
          </a:p>
          <a:p>
            <a:pPr marL="342900" indent="-342900" algn="l">
              <a:buFont typeface="Arial" panose="020B0604020202020204" pitchFamily="34" charset="0"/>
              <a:buChar char="•"/>
            </a:pPr>
            <a:r>
              <a:rPr lang="en-US" sz="2200" b="1" dirty="0"/>
              <a:t>This Power BI report provides a comprehensive analysis of customer churn patterns in the telecom sector. Leveraging interactive dashboards and dynamic visuals, the report identifies key drivers of churn across demographics, regions, service types, and payment behaviors. </a:t>
            </a:r>
          </a:p>
          <a:p>
            <a:pPr marL="342900" indent="-342900" algn="l">
              <a:buFont typeface="Arial" panose="020B0604020202020204" pitchFamily="34" charset="0"/>
              <a:buChar char="•"/>
            </a:pPr>
            <a:r>
              <a:rPr lang="en-US" sz="2200" b="1" dirty="0"/>
              <a:t>The goal is to support data-driven decision-making by uncovering at-risk customer segments, highlighting late payment trends, and evaluating service engagement to inform targeted retention strategies.</a:t>
            </a:r>
            <a:endParaRPr lang="en-IN" sz="2200" b="1" dirty="0"/>
          </a:p>
        </p:txBody>
      </p:sp>
      <p:sp>
        <p:nvSpPr>
          <p:cNvPr id="4" name="TextBox 3">
            <a:extLst>
              <a:ext uri="{FF2B5EF4-FFF2-40B4-BE49-F238E27FC236}">
                <a16:creationId xmlns:a16="http://schemas.microsoft.com/office/drawing/2014/main" id="{4AA3B068-BF94-35FF-E773-064339483BA5}"/>
              </a:ext>
            </a:extLst>
          </p:cNvPr>
          <p:cNvSpPr txBox="1"/>
          <p:nvPr/>
        </p:nvSpPr>
        <p:spPr>
          <a:xfrm>
            <a:off x="6602032" y="3875566"/>
            <a:ext cx="1080016" cy="419346"/>
          </a:xfrm>
          <a:prstGeom prst="rect">
            <a:avLst/>
          </a:prstGeom>
          <a:noFill/>
        </p:spPr>
        <p:txBody>
          <a:bodyPr wrap="square" rtlCol="0">
            <a:spAutoFit/>
          </a:bodyPr>
          <a:lstStyle/>
          <a:p>
            <a:endParaRPr lang="en-IN" sz="2125" dirty="0"/>
          </a:p>
        </p:txBody>
      </p:sp>
      <p:sp>
        <p:nvSpPr>
          <p:cNvPr id="5" name="TextBox 4">
            <a:extLst>
              <a:ext uri="{FF2B5EF4-FFF2-40B4-BE49-F238E27FC236}">
                <a16:creationId xmlns:a16="http://schemas.microsoft.com/office/drawing/2014/main" id="{276F6B72-CE27-C804-EE76-8C9D4F5F49AD}"/>
              </a:ext>
            </a:extLst>
          </p:cNvPr>
          <p:cNvSpPr txBox="1"/>
          <p:nvPr/>
        </p:nvSpPr>
        <p:spPr>
          <a:xfrm>
            <a:off x="134483" y="3768976"/>
            <a:ext cx="13296970" cy="2246769"/>
          </a:xfrm>
          <a:prstGeom prst="rect">
            <a:avLst/>
          </a:prstGeom>
          <a:noFill/>
        </p:spPr>
        <p:txBody>
          <a:bodyPr wrap="square" rtlCol="0">
            <a:spAutoFit/>
          </a:bodyPr>
          <a:lstStyle/>
          <a:p>
            <a:r>
              <a:rPr lang="en-US" sz="2000" b="1" dirty="0"/>
              <a:t>Objectives-</a:t>
            </a:r>
          </a:p>
          <a:p>
            <a:pPr marL="342900" indent="-342900">
              <a:buFont typeface="Arial" panose="020B0604020202020204" pitchFamily="34" charset="0"/>
              <a:buChar char="•"/>
            </a:pPr>
            <a:r>
              <a:rPr lang="en-US" sz="2000" b="1" dirty="0"/>
              <a:t>The main objectives are to obtain insights into the particular customers who have taken plans for three kinds of service: TV, Phone, and Internet.</a:t>
            </a:r>
          </a:p>
          <a:p>
            <a:pPr marL="342900" indent="-342900">
              <a:buFont typeface="Arial" panose="020B0604020202020204" pitchFamily="34" charset="0"/>
              <a:buChar char="•"/>
            </a:pPr>
            <a:r>
              <a:rPr lang="en-US" sz="2000" b="1" dirty="0"/>
              <a:t>The company has created bills for customers that include all </a:t>
            </a:r>
            <a:r>
              <a:rPr lang="en-IN" sz="2000" b="1" dirty="0"/>
              <a:t>three services based on their contract types by month end.</a:t>
            </a:r>
          </a:p>
          <a:p>
            <a:pPr marL="342900" indent="-342900">
              <a:buFont typeface="Arial" panose="020B0604020202020204" pitchFamily="34" charset="0"/>
              <a:buChar char="•"/>
            </a:pPr>
            <a:r>
              <a:rPr lang="en-IN" sz="2000" b="1" dirty="0"/>
              <a:t>Customers who had taken service on contract types consist of their plan, which are active and inactive .</a:t>
            </a:r>
          </a:p>
          <a:p>
            <a:pPr marL="342900" indent="-342900">
              <a:buFont typeface="Arial" panose="020B0604020202020204" pitchFamily="34" charset="0"/>
              <a:buChar char="•"/>
            </a:pPr>
            <a:r>
              <a:rPr lang="en-IN" sz="2000" b="1" dirty="0"/>
              <a:t>The objective is to get insights into why certain customers who are not continuing their plan by non non-active status.</a:t>
            </a:r>
            <a:endParaRPr lang="en-US" sz="2000" b="1" dirty="0"/>
          </a:p>
          <a:p>
            <a:endParaRPr lang="en-IN" sz="2000" b="1" dirty="0"/>
          </a:p>
        </p:txBody>
      </p:sp>
    </p:spTree>
    <p:extLst>
      <p:ext uri="{BB962C8B-B14F-4D97-AF65-F5344CB8AC3E}">
        <p14:creationId xmlns:p14="http://schemas.microsoft.com/office/powerpoint/2010/main" val="284393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7606CF-E618-4EBD-8847-38BD13CF183A}"/>
              </a:ext>
            </a:extLst>
          </p:cNvPr>
          <p:cNvSpPr txBox="1"/>
          <p:nvPr/>
        </p:nvSpPr>
        <p:spPr>
          <a:xfrm>
            <a:off x="0" y="0"/>
            <a:ext cx="12021312" cy="7848302"/>
          </a:xfrm>
          <a:prstGeom prst="rect">
            <a:avLst/>
          </a:prstGeom>
          <a:noFill/>
        </p:spPr>
        <p:txBody>
          <a:bodyPr wrap="square" rtlCol="0">
            <a:spAutoFit/>
          </a:bodyPr>
          <a:lstStyle/>
          <a:p>
            <a:r>
              <a:rPr lang="en-US" b="1" dirty="0"/>
              <a:t>Strategies to Reduce Churn :</a:t>
            </a:r>
          </a:p>
          <a:p>
            <a:r>
              <a:rPr lang="en-US" b="1" dirty="0"/>
              <a:t>1)  Improve Customer Retention Efforts -</a:t>
            </a:r>
            <a:r>
              <a:rPr lang="en-US" dirty="0"/>
              <a:t> </a:t>
            </a:r>
          </a:p>
          <a:p>
            <a:pPr marL="285750" indent="-285750">
              <a:buFont typeface="Wingdings" panose="05000000000000000000" pitchFamily="2" charset="2"/>
              <a:buChar char="§"/>
            </a:pPr>
            <a:r>
              <a:rPr lang="en-US" dirty="0"/>
              <a:t>     Implement personalized offers for long-tenure customers.</a:t>
            </a:r>
          </a:p>
          <a:p>
            <a:pPr marL="285750" indent="-285750">
              <a:buFont typeface="Wingdings" panose="05000000000000000000" pitchFamily="2" charset="2"/>
              <a:buChar char="§"/>
            </a:pPr>
            <a:r>
              <a:rPr lang="en-US" dirty="0"/>
              <a:t>     Increase customer engagement through proactive communication.</a:t>
            </a:r>
          </a:p>
          <a:p>
            <a:pPr marL="285750" indent="-285750">
              <a:buFont typeface="Wingdings" panose="05000000000000000000" pitchFamily="2" charset="2"/>
              <a:buChar char="§"/>
            </a:pPr>
            <a:r>
              <a:rPr lang="en-US" dirty="0"/>
              <a:t>     Predict churn likelihood using machine learning models.</a:t>
            </a:r>
          </a:p>
          <a:p>
            <a:endParaRPr lang="en-US" dirty="0"/>
          </a:p>
          <a:p>
            <a:r>
              <a:rPr lang="en-US" b="1" dirty="0"/>
              <a:t>2)  Address High Late Payment Rates -</a:t>
            </a:r>
            <a:r>
              <a:rPr lang="en-US" dirty="0"/>
              <a:t> </a:t>
            </a:r>
          </a:p>
          <a:p>
            <a:pPr marL="285750" indent="-285750">
              <a:buFont typeface="Wingdings" panose="05000000000000000000" pitchFamily="2" charset="2"/>
              <a:buChar char="§"/>
            </a:pPr>
            <a:r>
              <a:rPr lang="en-US" dirty="0"/>
              <a:t>     Offer grace periods or flexible payment plans.</a:t>
            </a:r>
          </a:p>
          <a:p>
            <a:pPr marL="285750" indent="-285750">
              <a:buFont typeface="Wingdings" panose="05000000000000000000" pitchFamily="2" charset="2"/>
              <a:buChar char="§"/>
            </a:pPr>
            <a:r>
              <a:rPr lang="en-US" dirty="0"/>
              <a:t>     Improve billing transparency to reduce frustration.</a:t>
            </a:r>
          </a:p>
          <a:p>
            <a:pPr marL="285750" indent="-285750">
              <a:buFont typeface="Wingdings" panose="05000000000000000000" pitchFamily="2" charset="2"/>
              <a:buChar char="§"/>
            </a:pPr>
            <a:r>
              <a:rPr lang="en-US" dirty="0"/>
              <a:t>     Focus on North &amp; South regions; explore service complaints or plan competitiveness.</a:t>
            </a:r>
          </a:p>
          <a:p>
            <a:endParaRPr lang="en-US" dirty="0"/>
          </a:p>
          <a:p>
            <a:r>
              <a:rPr lang="en-US" b="1" dirty="0"/>
              <a:t>3) Optimize Pricing &amp; Service Bundles -</a:t>
            </a:r>
            <a:r>
              <a:rPr lang="en-US" dirty="0"/>
              <a:t> </a:t>
            </a:r>
          </a:p>
          <a:p>
            <a:pPr marL="285750" indent="-285750">
              <a:buFont typeface="Wingdings" panose="05000000000000000000" pitchFamily="2" charset="2"/>
              <a:buChar char="§"/>
            </a:pPr>
            <a:r>
              <a:rPr lang="en-US" dirty="0"/>
              <a:t>     Introduce discounted TV + Internet bundles to encourage retention.</a:t>
            </a:r>
          </a:p>
          <a:p>
            <a:pPr marL="285750" indent="-285750">
              <a:buFont typeface="Wingdings" panose="05000000000000000000" pitchFamily="2" charset="2"/>
              <a:buChar char="§"/>
            </a:pPr>
            <a:r>
              <a:rPr lang="en-US" dirty="0"/>
              <a:t>     Conduct competitor pricing analysis to ensure competitive rates.</a:t>
            </a:r>
          </a:p>
          <a:p>
            <a:pPr marL="285750" indent="-285750">
              <a:buFont typeface="Wingdings" panose="05000000000000000000" pitchFamily="2" charset="2"/>
              <a:buChar char="§"/>
            </a:pPr>
            <a:r>
              <a:rPr lang="en-US" dirty="0"/>
              <a:t>     Promote </a:t>
            </a:r>
            <a:r>
              <a:rPr lang="en-US" dirty="0" err="1"/>
              <a:t>Internet+TV</a:t>
            </a:r>
            <a:r>
              <a:rPr lang="en-US" dirty="0"/>
              <a:t> or </a:t>
            </a:r>
            <a:r>
              <a:rPr lang="en-US" dirty="0" err="1"/>
              <a:t>Phone+Internet</a:t>
            </a:r>
            <a:r>
              <a:rPr lang="en-US" dirty="0"/>
              <a:t> bundles — service mix is balanced.</a:t>
            </a:r>
          </a:p>
          <a:p>
            <a:endParaRPr lang="en-US" dirty="0"/>
          </a:p>
          <a:p>
            <a:r>
              <a:rPr lang="en-US" b="1" dirty="0"/>
              <a:t>4) Monitor &amp; Improve Customer Support -</a:t>
            </a:r>
            <a:r>
              <a:rPr lang="en-US" dirty="0"/>
              <a:t> </a:t>
            </a:r>
          </a:p>
          <a:p>
            <a:pPr marL="285750" indent="-285750">
              <a:buFont typeface="Wingdings" panose="05000000000000000000" pitchFamily="2" charset="2"/>
              <a:buChar char="§"/>
            </a:pPr>
            <a:r>
              <a:rPr lang="en-US" dirty="0"/>
              <a:t>    Reduce complaint resolution time.</a:t>
            </a:r>
          </a:p>
          <a:p>
            <a:pPr marL="285750" indent="-285750">
              <a:buFont typeface="Wingdings" panose="05000000000000000000" pitchFamily="2" charset="2"/>
              <a:buChar char="§"/>
            </a:pPr>
            <a:r>
              <a:rPr lang="en-US" dirty="0"/>
              <a:t>    Launch a customer feedback program to understand pain points.</a:t>
            </a:r>
          </a:p>
          <a:p>
            <a:pPr marL="285750" indent="-285750">
              <a:buFont typeface="Wingdings" panose="05000000000000000000" pitchFamily="2" charset="2"/>
              <a:buChar char="§"/>
            </a:pPr>
            <a:r>
              <a:rPr lang="en-US" dirty="0"/>
              <a:t>    Automate reminders or provide digital payment discounts in East/South.</a:t>
            </a:r>
          </a:p>
          <a:p>
            <a:endParaRPr lang="en-US" dirty="0"/>
          </a:p>
          <a:p>
            <a:r>
              <a:rPr lang="en-US" b="1" dirty="0"/>
              <a:t>5) Reduce Churn Through Incentives - </a:t>
            </a:r>
          </a:p>
          <a:p>
            <a:pPr marL="285750" indent="-285750">
              <a:buFont typeface="Wingdings" panose="05000000000000000000" pitchFamily="2" charset="2"/>
              <a:buChar char="§"/>
            </a:pPr>
            <a:r>
              <a:rPr lang="en-US" dirty="0"/>
              <a:t>     Reward on-time payers with small discounts.</a:t>
            </a:r>
          </a:p>
          <a:p>
            <a:pPr marL="285750" indent="-285750">
              <a:buFont typeface="Wingdings" panose="05000000000000000000" pitchFamily="2" charset="2"/>
              <a:buChar char="§"/>
            </a:pPr>
            <a:r>
              <a:rPr lang="en-US" dirty="0"/>
              <a:t>     Introduce loyalty programs for customers at risk of leaving.</a:t>
            </a:r>
          </a:p>
          <a:p>
            <a:pPr marL="285750" indent="-285750">
              <a:buFont typeface="Wingdings" panose="05000000000000000000" pitchFamily="2" charset="2"/>
              <a:buChar char="§"/>
            </a:pPr>
            <a:r>
              <a:rPr lang="en-US" dirty="0"/>
              <a:t>     Offer incentives to Cash payers, who might be more churn-prone</a:t>
            </a:r>
          </a:p>
          <a:p>
            <a:endParaRPr lang="en-US" dirty="0"/>
          </a:p>
          <a:p>
            <a:endParaRPr lang="en-IN" dirty="0"/>
          </a:p>
          <a:p>
            <a:endParaRPr lang="en-IN" dirty="0"/>
          </a:p>
        </p:txBody>
      </p:sp>
    </p:spTree>
    <p:extLst>
      <p:ext uri="{BB962C8B-B14F-4D97-AF65-F5344CB8AC3E}">
        <p14:creationId xmlns:p14="http://schemas.microsoft.com/office/powerpoint/2010/main" val="3372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5A8CA9-F3DE-30ED-8F35-8E2E768FA38F}"/>
              </a:ext>
            </a:extLst>
          </p:cNvPr>
          <p:cNvPicPr>
            <a:picLocks noChangeAspect="1"/>
          </p:cNvPicPr>
          <p:nvPr/>
        </p:nvPicPr>
        <p:blipFill>
          <a:blip r:embed="rId2"/>
          <a:stretch>
            <a:fillRect/>
          </a:stretch>
        </p:blipFill>
        <p:spPr>
          <a:xfrm>
            <a:off x="548641" y="255694"/>
            <a:ext cx="12741040" cy="7067525"/>
          </a:xfrm>
          <a:prstGeom prst="rect">
            <a:avLst/>
          </a:prstGeom>
        </p:spPr>
      </p:pic>
    </p:spTree>
    <p:extLst>
      <p:ext uri="{BB962C8B-B14F-4D97-AF65-F5344CB8AC3E}">
        <p14:creationId xmlns:p14="http://schemas.microsoft.com/office/powerpoint/2010/main" val="313754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65B29-1670-5D31-ED37-155A19C5C8FF}"/>
              </a:ext>
            </a:extLst>
          </p:cNvPr>
          <p:cNvSpPr txBox="1"/>
          <p:nvPr/>
        </p:nvSpPr>
        <p:spPr>
          <a:xfrm>
            <a:off x="730" y="0"/>
            <a:ext cx="7199376" cy="369332"/>
          </a:xfrm>
          <a:prstGeom prst="rect">
            <a:avLst/>
          </a:prstGeom>
          <a:noFill/>
        </p:spPr>
        <p:txBody>
          <a:bodyPr wrap="square">
            <a:spAutoFit/>
          </a:bodyPr>
          <a:lstStyle/>
          <a:p>
            <a:r>
              <a:rPr lang="en-US" b="1" dirty="0"/>
              <a:t>Key Insight: ₹0 Monthly Charges (1,278 Customers)</a:t>
            </a:r>
            <a:endParaRPr lang="en-IN" b="1" dirty="0"/>
          </a:p>
        </p:txBody>
      </p:sp>
      <p:sp>
        <p:nvSpPr>
          <p:cNvPr id="5" name="TextBox 4">
            <a:extLst>
              <a:ext uri="{FF2B5EF4-FFF2-40B4-BE49-F238E27FC236}">
                <a16:creationId xmlns:a16="http://schemas.microsoft.com/office/drawing/2014/main" id="{F8A039D0-4A5F-3D3C-8AA9-1358AD65E03F}"/>
              </a:ext>
            </a:extLst>
          </p:cNvPr>
          <p:cNvSpPr txBox="1"/>
          <p:nvPr/>
        </p:nvSpPr>
        <p:spPr>
          <a:xfrm>
            <a:off x="0" y="369332"/>
            <a:ext cx="10262616" cy="2585323"/>
          </a:xfrm>
          <a:prstGeom prst="rect">
            <a:avLst/>
          </a:prstGeom>
          <a:noFill/>
        </p:spPr>
        <p:txBody>
          <a:bodyPr wrap="square">
            <a:spAutoFit/>
          </a:bodyPr>
          <a:lstStyle/>
          <a:p>
            <a:pPr>
              <a:buFont typeface="Arial" panose="020B0604020202020204" pitchFamily="34" charset="0"/>
              <a:buChar char="•"/>
            </a:pPr>
            <a:r>
              <a:rPr lang="en-US" dirty="0"/>
              <a:t>These customers are either:</a:t>
            </a:r>
          </a:p>
          <a:p>
            <a:pPr marL="742950" lvl="1" indent="-285750">
              <a:buFont typeface="Arial" panose="020B0604020202020204" pitchFamily="34" charset="0"/>
              <a:buChar char="•"/>
            </a:pPr>
            <a:r>
              <a:rPr lang="en-US" dirty="0"/>
              <a:t>On free trials or promo offers.</a:t>
            </a:r>
          </a:p>
          <a:p>
            <a:pPr marL="742950" lvl="1" indent="-285750">
              <a:buFont typeface="Arial" panose="020B0604020202020204" pitchFamily="34" charset="0"/>
              <a:buChar char="•"/>
            </a:pPr>
            <a:r>
              <a:rPr lang="en-US" dirty="0"/>
              <a:t>Have service issues or billing bugs.</a:t>
            </a:r>
          </a:p>
          <a:p>
            <a:pPr marL="742950" lvl="1" indent="-285750">
              <a:buFont typeface="Arial" panose="020B0604020202020204" pitchFamily="34" charset="0"/>
              <a:buChar char="•"/>
            </a:pPr>
            <a:r>
              <a:rPr lang="en-US" dirty="0"/>
              <a:t>Possibly inactive or recently canceled but not updated in billing.</a:t>
            </a:r>
          </a:p>
          <a:p>
            <a:pPr>
              <a:buNone/>
            </a:pPr>
            <a:r>
              <a:rPr lang="en-US" b="1" dirty="0"/>
              <a:t>Impact on Churn:</a:t>
            </a:r>
          </a:p>
          <a:p>
            <a:pPr>
              <a:buNone/>
            </a:pPr>
            <a:r>
              <a:rPr lang="en-US" dirty="0"/>
              <a:t>             High churn potential. Users with ₹0 charges may not be paying because they’ve:</a:t>
            </a:r>
          </a:p>
          <a:p>
            <a:pPr marL="742950" lvl="1" indent="-285750">
              <a:buFont typeface="Arial" panose="020B0604020202020204" pitchFamily="34" charset="0"/>
              <a:buChar char="•"/>
            </a:pPr>
            <a:r>
              <a:rPr lang="en-US" dirty="0"/>
              <a:t>Stopped using the service.</a:t>
            </a:r>
          </a:p>
          <a:p>
            <a:pPr marL="742950" lvl="1" indent="-285750">
              <a:buFont typeface="Arial" panose="020B0604020202020204" pitchFamily="34" charset="0"/>
              <a:buChar char="•"/>
            </a:pPr>
            <a:r>
              <a:rPr lang="en-US" dirty="0"/>
              <a:t>Received waiver after complaint.</a:t>
            </a:r>
          </a:p>
          <a:p>
            <a:pPr marL="742950" lvl="1" indent="-285750">
              <a:buFont typeface="Arial" panose="020B0604020202020204" pitchFamily="34" charset="0"/>
              <a:buChar char="•"/>
            </a:pPr>
            <a:r>
              <a:rPr lang="en-US" dirty="0"/>
              <a:t>Are in “grace period” before deactivation.</a:t>
            </a:r>
          </a:p>
        </p:txBody>
      </p:sp>
      <p:sp>
        <p:nvSpPr>
          <p:cNvPr id="7" name="TextBox 6">
            <a:extLst>
              <a:ext uri="{FF2B5EF4-FFF2-40B4-BE49-F238E27FC236}">
                <a16:creationId xmlns:a16="http://schemas.microsoft.com/office/drawing/2014/main" id="{87D572FB-27B2-76C2-0E2F-4DC275E05DFE}"/>
              </a:ext>
            </a:extLst>
          </p:cNvPr>
          <p:cNvSpPr txBox="1"/>
          <p:nvPr/>
        </p:nvSpPr>
        <p:spPr>
          <a:xfrm>
            <a:off x="0" y="2954655"/>
            <a:ext cx="10384536" cy="923330"/>
          </a:xfrm>
          <a:prstGeom prst="rect">
            <a:avLst/>
          </a:prstGeom>
          <a:noFill/>
        </p:spPr>
        <p:txBody>
          <a:bodyPr wrap="square">
            <a:spAutoFit/>
          </a:bodyPr>
          <a:lstStyle/>
          <a:p>
            <a:pPr>
              <a:buNone/>
            </a:pPr>
            <a:r>
              <a:rPr lang="en-US" b="1" dirty="0"/>
              <a:t>Suggestions :</a:t>
            </a:r>
            <a:endParaRPr lang="en-US" dirty="0"/>
          </a:p>
          <a:p>
            <a:pPr>
              <a:buFont typeface="Arial" panose="020B0604020202020204" pitchFamily="34" charset="0"/>
              <a:buChar char="•"/>
            </a:pPr>
            <a:r>
              <a:rPr lang="en-US" dirty="0"/>
              <a:t>Investigate this group for billing/accounting gaps.</a:t>
            </a:r>
          </a:p>
          <a:p>
            <a:pPr>
              <a:buFont typeface="Arial" panose="020B0604020202020204" pitchFamily="34" charset="0"/>
              <a:buChar char="•"/>
            </a:pPr>
            <a:r>
              <a:rPr lang="en-US" dirty="0"/>
              <a:t>Run a targeted reactivation campaign.</a:t>
            </a:r>
          </a:p>
        </p:txBody>
      </p:sp>
      <p:graphicFrame>
        <p:nvGraphicFramePr>
          <p:cNvPr id="8" name="Table 7">
            <a:extLst>
              <a:ext uri="{FF2B5EF4-FFF2-40B4-BE49-F238E27FC236}">
                <a16:creationId xmlns:a16="http://schemas.microsoft.com/office/drawing/2014/main" id="{D31C12D6-F174-DB08-672F-8BB0D7C77A4A}"/>
              </a:ext>
            </a:extLst>
          </p:cNvPr>
          <p:cNvGraphicFramePr>
            <a:graphicFrameLocks noGrp="1"/>
          </p:cNvGraphicFramePr>
          <p:nvPr>
            <p:extLst>
              <p:ext uri="{D42A27DB-BD31-4B8C-83A1-F6EECF244321}">
                <p14:modId xmlns:p14="http://schemas.microsoft.com/office/powerpoint/2010/main" val="2875922333"/>
              </p:ext>
            </p:extLst>
          </p:nvPr>
        </p:nvGraphicFramePr>
        <p:xfrm>
          <a:off x="0" y="4499769"/>
          <a:ext cx="12419013" cy="1827840"/>
        </p:xfrm>
        <a:graphic>
          <a:graphicData uri="http://schemas.openxmlformats.org/drawingml/2006/table">
            <a:tbl>
              <a:tblPr/>
              <a:tblGrid>
                <a:gridCol w="4139671">
                  <a:extLst>
                    <a:ext uri="{9D8B030D-6E8A-4147-A177-3AD203B41FA5}">
                      <a16:colId xmlns:a16="http://schemas.microsoft.com/office/drawing/2014/main" val="3863488637"/>
                    </a:ext>
                  </a:extLst>
                </a:gridCol>
                <a:gridCol w="4139671">
                  <a:extLst>
                    <a:ext uri="{9D8B030D-6E8A-4147-A177-3AD203B41FA5}">
                      <a16:colId xmlns:a16="http://schemas.microsoft.com/office/drawing/2014/main" val="3415099328"/>
                    </a:ext>
                  </a:extLst>
                </a:gridCol>
                <a:gridCol w="4139671">
                  <a:extLst>
                    <a:ext uri="{9D8B030D-6E8A-4147-A177-3AD203B41FA5}">
                      <a16:colId xmlns:a16="http://schemas.microsoft.com/office/drawing/2014/main" val="2755798527"/>
                    </a:ext>
                  </a:extLst>
                </a:gridCol>
              </a:tblGrid>
              <a:tr h="365568">
                <a:tc>
                  <a:txBody>
                    <a:bodyPr/>
                    <a:lstStyle/>
                    <a:p>
                      <a:endParaRPr lang="en-IN" sz="1600" dirty="0"/>
                    </a:p>
                  </a:txBody>
                  <a:tcPr anchor="ctr">
                    <a:lnL>
                      <a:noFill/>
                    </a:lnL>
                    <a:lnR>
                      <a:noFill/>
                    </a:lnR>
                    <a:lnT>
                      <a:noFill/>
                    </a:lnT>
                    <a:lnB>
                      <a:noFill/>
                    </a:lnB>
                    <a:noFill/>
                  </a:tcPr>
                </a:tc>
                <a:tc>
                  <a:txBody>
                    <a:bodyPr/>
                    <a:lstStyle/>
                    <a:p>
                      <a:endParaRPr lang="en-IN" sz="1600"/>
                    </a:p>
                  </a:txBody>
                  <a:tcPr anchor="ctr">
                    <a:lnL>
                      <a:noFill/>
                    </a:lnL>
                    <a:lnR>
                      <a:noFill/>
                    </a:lnR>
                    <a:lnT>
                      <a:noFill/>
                    </a:lnT>
                    <a:lnB>
                      <a:noFill/>
                    </a:lnB>
                    <a:noFill/>
                  </a:tcPr>
                </a:tc>
                <a:tc>
                  <a:txBody>
                    <a:bodyPr/>
                    <a:lstStyle/>
                    <a:p>
                      <a:endParaRPr lang="en-IN" sz="1600"/>
                    </a:p>
                  </a:txBody>
                  <a:tcPr anchor="ctr">
                    <a:lnL>
                      <a:noFill/>
                    </a:lnL>
                    <a:lnR>
                      <a:noFill/>
                    </a:lnR>
                    <a:lnT>
                      <a:noFill/>
                    </a:lnT>
                    <a:lnB>
                      <a:noFill/>
                    </a:lnB>
                    <a:noFill/>
                  </a:tcPr>
                </a:tc>
                <a:extLst>
                  <a:ext uri="{0D108BD9-81ED-4DB2-BD59-A6C34878D82A}">
                    <a16:rowId xmlns:a16="http://schemas.microsoft.com/office/drawing/2014/main" val="1230739602"/>
                  </a:ext>
                </a:extLst>
              </a:tr>
              <a:tr h="365568">
                <a:tc>
                  <a:txBody>
                    <a:bodyPr/>
                    <a:lstStyle/>
                    <a:p>
                      <a:r>
                        <a:rPr lang="en-IN" sz="1600" dirty="0"/>
                        <a:t>Contract</a:t>
                      </a:r>
                    </a:p>
                  </a:txBody>
                  <a:tcPr anchor="ctr">
                    <a:lnL>
                      <a:noFill/>
                    </a:lnL>
                    <a:lnR>
                      <a:noFill/>
                    </a:lnR>
                    <a:lnT>
                      <a:noFill/>
                    </a:lnT>
                    <a:lnB>
                      <a:noFill/>
                    </a:lnB>
                    <a:noFill/>
                  </a:tcPr>
                </a:tc>
                <a:tc>
                  <a:txBody>
                    <a:bodyPr/>
                    <a:lstStyle/>
                    <a:p>
                      <a:r>
                        <a:rPr lang="en-IN" sz="1600"/>
                        <a:t>Customer Count</a:t>
                      </a:r>
                    </a:p>
                  </a:txBody>
                  <a:tcPr anchor="ctr">
                    <a:lnL>
                      <a:noFill/>
                    </a:lnL>
                    <a:lnR>
                      <a:noFill/>
                    </a:lnR>
                    <a:lnT>
                      <a:noFill/>
                    </a:lnT>
                    <a:lnB>
                      <a:noFill/>
                    </a:lnB>
                    <a:noFill/>
                  </a:tcPr>
                </a:tc>
                <a:tc>
                  <a:txBody>
                    <a:bodyPr/>
                    <a:lstStyle/>
                    <a:p>
                      <a:r>
                        <a:rPr lang="en-IN" sz="1600"/>
                        <a:t>Churn Risk</a:t>
                      </a:r>
                    </a:p>
                  </a:txBody>
                  <a:tcPr anchor="ctr">
                    <a:lnL>
                      <a:noFill/>
                    </a:lnL>
                    <a:lnR>
                      <a:noFill/>
                    </a:lnR>
                    <a:lnT>
                      <a:noFill/>
                    </a:lnT>
                    <a:lnB>
                      <a:noFill/>
                    </a:lnB>
                    <a:noFill/>
                  </a:tcPr>
                </a:tc>
                <a:extLst>
                  <a:ext uri="{0D108BD9-81ED-4DB2-BD59-A6C34878D82A}">
                    <a16:rowId xmlns:a16="http://schemas.microsoft.com/office/drawing/2014/main" val="4098286407"/>
                  </a:ext>
                </a:extLst>
              </a:tr>
              <a:tr h="365568">
                <a:tc>
                  <a:txBody>
                    <a:bodyPr/>
                    <a:lstStyle/>
                    <a:p>
                      <a:r>
                        <a:rPr lang="en-IN" sz="1600" dirty="0"/>
                        <a:t>Month-to-Month</a:t>
                      </a:r>
                    </a:p>
                  </a:txBody>
                  <a:tcPr anchor="ctr">
                    <a:lnL>
                      <a:noFill/>
                    </a:lnL>
                    <a:lnR>
                      <a:noFill/>
                    </a:lnR>
                    <a:lnT>
                      <a:noFill/>
                    </a:lnT>
                    <a:lnB>
                      <a:noFill/>
                    </a:lnB>
                    <a:noFill/>
                  </a:tcPr>
                </a:tc>
                <a:tc>
                  <a:txBody>
                    <a:bodyPr/>
                    <a:lstStyle/>
                    <a:p>
                      <a:r>
                        <a:rPr lang="en-IN" sz="1600"/>
                        <a:t>1,460</a:t>
                      </a:r>
                    </a:p>
                  </a:txBody>
                  <a:tcPr anchor="ctr">
                    <a:lnL>
                      <a:noFill/>
                    </a:lnL>
                    <a:lnR>
                      <a:noFill/>
                    </a:lnR>
                    <a:lnT>
                      <a:noFill/>
                    </a:lnT>
                    <a:lnB>
                      <a:noFill/>
                    </a:lnB>
                    <a:noFill/>
                  </a:tcPr>
                </a:tc>
                <a:tc>
                  <a:txBody>
                    <a:bodyPr/>
                    <a:lstStyle/>
                    <a:p>
                      <a:r>
                        <a:rPr lang="en-IN" sz="1600" dirty="0"/>
                        <a:t>High</a:t>
                      </a:r>
                    </a:p>
                  </a:txBody>
                  <a:tcPr anchor="ctr">
                    <a:lnL>
                      <a:noFill/>
                    </a:lnL>
                    <a:lnR>
                      <a:noFill/>
                    </a:lnR>
                    <a:lnT>
                      <a:noFill/>
                    </a:lnT>
                    <a:lnB>
                      <a:noFill/>
                    </a:lnB>
                    <a:noFill/>
                  </a:tcPr>
                </a:tc>
                <a:extLst>
                  <a:ext uri="{0D108BD9-81ED-4DB2-BD59-A6C34878D82A}">
                    <a16:rowId xmlns:a16="http://schemas.microsoft.com/office/drawing/2014/main" val="2842652607"/>
                  </a:ext>
                </a:extLst>
              </a:tr>
              <a:tr h="365568">
                <a:tc>
                  <a:txBody>
                    <a:bodyPr/>
                    <a:lstStyle/>
                    <a:p>
                      <a:r>
                        <a:rPr lang="en-IN" sz="1600"/>
                        <a:t>One Year</a:t>
                      </a:r>
                    </a:p>
                  </a:txBody>
                  <a:tcPr anchor="ctr">
                    <a:lnL>
                      <a:noFill/>
                    </a:lnL>
                    <a:lnR>
                      <a:noFill/>
                    </a:lnR>
                    <a:lnT>
                      <a:noFill/>
                    </a:lnT>
                    <a:lnB>
                      <a:noFill/>
                    </a:lnB>
                    <a:noFill/>
                  </a:tcPr>
                </a:tc>
                <a:tc>
                  <a:txBody>
                    <a:bodyPr/>
                    <a:lstStyle/>
                    <a:p>
                      <a:r>
                        <a:rPr lang="en-IN" sz="1600"/>
                        <a:t>1,423</a:t>
                      </a:r>
                    </a:p>
                  </a:txBody>
                  <a:tcPr anchor="ctr">
                    <a:lnL>
                      <a:noFill/>
                    </a:lnL>
                    <a:lnR>
                      <a:noFill/>
                    </a:lnR>
                    <a:lnT>
                      <a:noFill/>
                    </a:lnT>
                    <a:lnB>
                      <a:noFill/>
                    </a:lnB>
                    <a:noFill/>
                  </a:tcPr>
                </a:tc>
                <a:tc>
                  <a:txBody>
                    <a:bodyPr/>
                    <a:lstStyle/>
                    <a:p>
                      <a:r>
                        <a:rPr lang="en-IN" sz="1600" dirty="0"/>
                        <a:t>Medium</a:t>
                      </a:r>
                    </a:p>
                  </a:txBody>
                  <a:tcPr anchor="ctr">
                    <a:lnL>
                      <a:noFill/>
                    </a:lnL>
                    <a:lnR>
                      <a:noFill/>
                    </a:lnR>
                    <a:lnT>
                      <a:noFill/>
                    </a:lnT>
                    <a:lnB>
                      <a:noFill/>
                    </a:lnB>
                    <a:noFill/>
                  </a:tcPr>
                </a:tc>
                <a:extLst>
                  <a:ext uri="{0D108BD9-81ED-4DB2-BD59-A6C34878D82A}">
                    <a16:rowId xmlns:a16="http://schemas.microsoft.com/office/drawing/2014/main" val="2264350729"/>
                  </a:ext>
                </a:extLst>
              </a:tr>
              <a:tr h="365568">
                <a:tc>
                  <a:txBody>
                    <a:bodyPr/>
                    <a:lstStyle/>
                    <a:p>
                      <a:r>
                        <a:rPr lang="en-IN" sz="1600" dirty="0"/>
                        <a:t>Two Year</a:t>
                      </a:r>
                    </a:p>
                  </a:txBody>
                  <a:tcPr anchor="ctr">
                    <a:lnL>
                      <a:noFill/>
                    </a:lnL>
                    <a:lnR>
                      <a:noFill/>
                    </a:lnR>
                    <a:lnT>
                      <a:noFill/>
                    </a:lnT>
                    <a:lnB>
                      <a:noFill/>
                    </a:lnB>
                    <a:noFill/>
                  </a:tcPr>
                </a:tc>
                <a:tc>
                  <a:txBody>
                    <a:bodyPr/>
                    <a:lstStyle/>
                    <a:p>
                      <a:r>
                        <a:rPr lang="en-IN" sz="1600"/>
                        <a:t>1,367</a:t>
                      </a:r>
                    </a:p>
                  </a:txBody>
                  <a:tcPr anchor="ctr">
                    <a:lnL>
                      <a:noFill/>
                    </a:lnL>
                    <a:lnR>
                      <a:noFill/>
                    </a:lnR>
                    <a:lnT>
                      <a:noFill/>
                    </a:lnT>
                    <a:lnB>
                      <a:noFill/>
                    </a:lnB>
                    <a:noFill/>
                  </a:tcPr>
                </a:tc>
                <a:tc>
                  <a:txBody>
                    <a:bodyPr/>
                    <a:lstStyle/>
                    <a:p>
                      <a:r>
                        <a:rPr lang="en-IN" sz="1600" dirty="0"/>
                        <a:t>Low</a:t>
                      </a:r>
                    </a:p>
                  </a:txBody>
                  <a:tcPr anchor="ctr">
                    <a:lnL>
                      <a:noFill/>
                    </a:lnL>
                    <a:lnR>
                      <a:noFill/>
                    </a:lnR>
                    <a:lnT>
                      <a:noFill/>
                    </a:lnT>
                    <a:lnB>
                      <a:noFill/>
                    </a:lnB>
                    <a:noFill/>
                  </a:tcPr>
                </a:tc>
                <a:extLst>
                  <a:ext uri="{0D108BD9-81ED-4DB2-BD59-A6C34878D82A}">
                    <a16:rowId xmlns:a16="http://schemas.microsoft.com/office/drawing/2014/main" val="3168687478"/>
                  </a:ext>
                </a:extLst>
              </a:tr>
            </a:tbl>
          </a:graphicData>
        </a:graphic>
      </p:graphicFrame>
      <p:sp>
        <p:nvSpPr>
          <p:cNvPr id="9" name="Rectangle 1">
            <a:extLst>
              <a:ext uri="{FF2B5EF4-FFF2-40B4-BE49-F238E27FC236}">
                <a16:creationId xmlns:a16="http://schemas.microsoft.com/office/drawing/2014/main" id="{96CFE837-F383-395A-D7AA-79E00218F305}"/>
              </a:ext>
            </a:extLst>
          </p:cNvPr>
          <p:cNvSpPr>
            <a:spLocks noChangeArrowheads="1"/>
          </p:cNvSpPr>
          <p:nvPr/>
        </p:nvSpPr>
        <p:spPr bwMode="auto">
          <a:xfrm>
            <a:off x="0" y="4529889"/>
            <a:ext cx="366979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Churn Risk by Contract Type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73B8396-F297-7B09-EA36-DB7EFC8B9516}"/>
              </a:ext>
            </a:extLst>
          </p:cNvPr>
          <p:cNvSpPr txBox="1"/>
          <p:nvPr/>
        </p:nvSpPr>
        <p:spPr>
          <a:xfrm>
            <a:off x="0" y="6225776"/>
            <a:ext cx="13947648" cy="1754326"/>
          </a:xfrm>
          <a:prstGeom prst="rect">
            <a:avLst/>
          </a:prstGeom>
          <a:noFill/>
        </p:spPr>
        <p:txBody>
          <a:bodyPr wrap="square">
            <a:spAutoFit/>
          </a:bodyPr>
          <a:lstStyle/>
          <a:p>
            <a:pPr>
              <a:buNone/>
            </a:pPr>
            <a:r>
              <a:rPr lang="en-US" b="1" dirty="0"/>
              <a:t>Insight :</a:t>
            </a:r>
          </a:p>
          <a:p>
            <a:r>
              <a:rPr lang="en-US" dirty="0"/>
              <a:t>Customers with month-to-month contracts are most likely to churn since they lack long-term commitment.</a:t>
            </a:r>
          </a:p>
          <a:p>
            <a:r>
              <a:rPr lang="en-US" dirty="0"/>
              <a:t>Month-to-month customers typically show highest churn, as there’s no commitment.</a:t>
            </a:r>
          </a:p>
          <a:p>
            <a:r>
              <a:rPr lang="en-US" dirty="0"/>
              <a:t>Target this group with:</a:t>
            </a:r>
          </a:p>
          <a:p>
            <a:pPr marL="742950" lvl="1" indent="-285750">
              <a:buFont typeface="Arial" panose="020B0604020202020204" pitchFamily="34" charset="0"/>
              <a:buChar char="•"/>
            </a:pPr>
            <a:r>
              <a:rPr lang="en-US" dirty="0"/>
              <a:t>Long-term plan discounts.</a:t>
            </a:r>
          </a:p>
          <a:p>
            <a:pPr marL="742950" lvl="1" indent="-285750">
              <a:buFont typeface="Arial" panose="020B0604020202020204" pitchFamily="34" charset="0"/>
              <a:buChar char="•"/>
            </a:pPr>
            <a:r>
              <a:rPr lang="en-US" dirty="0"/>
              <a:t>Loyalty reward programs.</a:t>
            </a:r>
          </a:p>
        </p:txBody>
      </p:sp>
    </p:spTree>
    <p:extLst>
      <p:ext uri="{BB962C8B-B14F-4D97-AF65-F5344CB8AC3E}">
        <p14:creationId xmlns:p14="http://schemas.microsoft.com/office/powerpoint/2010/main" val="291129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8CB01A-1292-4D17-9696-1442E80CB625}"/>
              </a:ext>
            </a:extLst>
          </p:cNvPr>
          <p:cNvGraphicFramePr>
            <a:graphicFrameLocks noGrp="1"/>
          </p:cNvGraphicFramePr>
          <p:nvPr>
            <p:extLst>
              <p:ext uri="{D42A27DB-BD31-4B8C-83A1-F6EECF244321}">
                <p14:modId xmlns:p14="http://schemas.microsoft.com/office/powerpoint/2010/main" val="2689103480"/>
              </p:ext>
            </p:extLst>
          </p:nvPr>
        </p:nvGraphicFramePr>
        <p:xfrm>
          <a:off x="0" y="219457"/>
          <a:ext cx="6949440" cy="2609085"/>
        </p:xfrm>
        <a:graphic>
          <a:graphicData uri="http://schemas.openxmlformats.org/drawingml/2006/table">
            <a:tbl>
              <a:tblPr/>
              <a:tblGrid>
                <a:gridCol w="3474720">
                  <a:extLst>
                    <a:ext uri="{9D8B030D-6E8A-4147-A177-3AD203B41FA5}">
                      <a16:colId xmlns:a16="http://schemas.microsoft.com/office/drawing/2014/main" val="1384553568"/>
                    </a:ext>
                  </a:extLst>
                </a:gridCol>
                <a:gridCol w="3474720">
                  <a:extLst>
                    <a:ext uri="{9D8B030D-6E8A-4147-A177-3AD203B41FA5}">
                      <a16:colId xmlns:a16="http://schemas.microsoft.com/office/drawing/2014/main" val="3079044206"/>
                    </a:ext>
                  </a:extLst>
                </a:gridCol>
              </a:tblGrid>
              <a:tr h="521817">
                <a:tc>
                  <a:txBody>
                    <a:bodyPr/>
                    <a:lstStyle/>
                    <a:p>
                      <a:pPr>
                        <a:buNone/>
                      </a:pPr>
                      <a:r>
                        <a:rPr lang="en-IN" sz="1400" b="1" dirty="0"/>
                        <a:t>Employment Status</a:t>
                      </a:r>
                    </a:p>
                  </a:txBody>
                  <a:tcPr anchor="ctr">
                    <a:lnL>
                      <a:noFill/>
                    </a:lnL>
                    <a:lnR>
                      <a:noFill/>
                    </a:lnR>
                    <a:lnT>
                      <a:noFill/>
                    </a:lnT>
                    <a:lnB>
                      <a:noFill/>
                    </a:lnB>
                    <a:noFill/>
                  </a:tcPr>
                </a:tc>
                <a:tc>
                  <a:txBody>
                    <a:bodyPr/>
                    <a:lstStyle/>
                    <a:p>
                      <a:pPr>
                        <a:buNone/>
                      </a:pPr>
                      <a:r>
                        <a:rPr lang="en-IN" sz="1400" b="1" dirty="0"/>
                        <a:t>Late Payments</a:t>
                      </a:r>
                    </a:p>
                  </a:txBody>
                  <a:tcPr anchor="ctr">
                    <a:lnL>
                      <a:noFill/>
                    </a:lnL>
                    <a:lnR>
                      <a:noFill/>
                    </a:lnR>
                    <a:lnT>
                      <a:noFill/>
                    </a:lnT>
                    <a:lnB>
                      <a:noFill/>
                    </a:lnB>
                    <a:noFill/>
                  </a:tcPr>
                </a:tc>
                <a:extLst>
                  <a:ext uri="{0D108BD9-81ED-4DB2-BD59-A6C34878D82A}">
                    <a16:rowId xmlns:a16="http://schemas.microsoft.com/office/drawing/2014/main" val="2926234905"/>
                  </a:ext>
                </a:extLst>
              </a:tr>
              <a:tr h="521817">
                <a:tc>
                  <a:txBody>
                    <a:bodyPr/>
                    <a:lstStyle/>
                    <a:p>
                      <a:pPr>
                        <a:buNone/>
                      </a:pPr>
                      <a:r>
                        <a:rPr lang="en-IN" sz="1400" b="0" dirty="0"/>
                        <a:t>Employed</a:t>
                      </a:r>
                    </a:p>
                  </a:txBody>
                  <a:tcPr anchor="ctr">
                    <a:lnL>
                      <a:noFill/>
                    </a:lnL>
                    <a:lnR>
                      <a:noFill/>
                    </a:lnR>
                    <a:lnT>
                      <a:noFill/>
                    </a:lnT>
                    <a:lnB>
                      <a:noFill/>
                    </a:lnB>
                    <a:noFill/>
                  </a:tcPr>
                </a:tc>
                <a:tc>
                  <a:txBody>
                    <a:bodyPr/>
                    <a:lstStyle/>
                    <a:p>
                      <a:pPr>
                        <a:buNone/>
                      </a:pPr>
                      <a:r>
                        <a:rPr lang="en-IN" sz="1400" b="0" dirty="0"/>
                        <a:t>569</a:t>
                      </a:r>
                    </a:p>
                  </a:txBody>
                  <a:tcPr anchor="ctr">
                    <a:lnL>
                      <a:noFill/>
                    </a:lnL>
                    <a:lnR>
                      <a:noFill/>
                    </a:lnR>
                    <a:lnT>
                      <a:noFill/>
                    </a:lnT>
                    <a:lnB>
                      <a:noFill/>
                    </a:lnB>
                    <a:noFill/>
                  </a:tcPr>
                </a:tc>
                <a:extLst>
                  <a:ext uri="{0D108BD9-81ED-4DB2-BD59-A6C34878D82A}">
                    <a16:rowId xmlns:a16="http://schemas.microsoft.com/office/drawing/2014/main" val="652257801"/>
                  </a:ext>
                </a:extLst>
              </a:tr>
              <a:tr h="521817">
                <a:tc>
                  <a:txBody>
                    <a:bodyPr/>
                    <a:lstStyle/>
                    <a:p>
                      <a:pPr>
                        <a:buNone/>
                      </a:pPr>
                      <a:r>
                        <a:rPr lang="en-IN" sz="1400" b="0" dirty="0"/>
                        <a:t>Retired</a:t>
                      </a:r>
                    </a:p>
                  </a:txBody>
                  <a:tcPr anchor="ctr">
                    <a:lnL>
                      <a:noFill/>
                    </a:lnL>
                    <a:lnR>
                      <a:noFill/>
                    </a:lnR>
                    <a:lnT>
                      <a:noFill/>
                    </a:lnT>
                    <a:lnB>
                      <a:noFill/>
                    </a:lnB>
                    <a:noFill/>
                  </a:tcPr>
                </a:tc>
                <a:tc>
                  <a:txBody>
                    <a:bodyPr/>
                    <a:lstStyle/>
                    <a:p>
                      <a:pPr>
                        <a:buNone/>
                      </a:pPr>
                      <a:r>
                        <a:rPr lang="en-IN" sz="1400" b="0"/>
                        <a:t>557</a:t>
                      </a:r>
                    </a:p>
                  </a:txBody>
                  <a:tcPr anchor="ctr">
                    <a:lnL>
                      <a:noFill/>
                    </a:lnL>
                    <a:lnR>
                      <a:noFill/>
                    </a:lnR>
                    <a:lnT>
                      <a:noFill/>
                    </a:lnT>
                    <a:lnB>
                      <a:noFill/>
                    </a:lnB>
                    <a:noFill/>
                  </a:tcPr>
                </a:tc>
                <a:extLst>
                  <a:ext uri="{0D108BD9-81ED-4DB2-BD59-A6C34878D82A}">
                    <a16:rowId xmlns:a16="http://schemas.microsoft.com/office/drawing/2014/main" val="1030029500"/>
                  </a:ext>
                </a:extLst>
              </a:tr>
              <a:tr h="521817">
                <a:tc>
                  <a:txBody>
                    <a:bodyPr/>
                    <a:lstStyle/>
                    <a:p>
                      <a:pPr>
                        <a:buNone/>
                      </a:pPr>
                      <a:r>
                        <a:rPr lang="en-IN" sz="1400" b="0" dirty="0"/>
                        <a:t>Unemployed</a:t>
                      </a:r>
                    </a:p>
                  </a:txBody>
                  <a:tcPr anchor="ctr">
                    <a:lnL>
                      <a:noFill/>
                    </a:lnL>
                    <a:lnR>
                      <a:noFill/>
                    </a:lnR>
                    <a:lnT>
                      <a:noFill/>
                    </a:lnT>
                    <a:lnB>
                      <a:noFill/>
                    </a:lnB>
                    <a:noFill/>
                  </a:tcPr>
                </a:tc>
                <a:tc>
                  <a:txBody>
                    <a:bodyPr/>
                    <a:lstStyle/>
                    <a:p>
                      <a:pPr>
                        <a:buNone/>
                      </a:pPr>
                      <a:r>
                        <a:rPr lang="en-IN" sz="1400" b="0"/>
                        <a:t>555</a:t>
                      </a:r>
                    </a:p>
                  </a:txBody>
                  <a:tcPr anchor="ctr">
                    <a:lnL>
                      <a:noFill/>
                    </a:lnL>
                    <a:lnR>
                      <a:noFill/>
                    </a:lnR>
                    <a:lnT>
                      <a:noFill/>
                    </a:lnT>
                    <a:lnB>
                      <a:noFill/>
                    </a:lnB>
                    <a:noFill/>
                  </a:tcPr>
                </a:tc>
                <a:extLst>
                  <a:ext uri="{0D108BD9-81ED-4DB2-BD59-A6C34878D82A}">
                    <a16:rowId xmlns:a16="http://schemas.microsoft.com/office/drawing/2014/main" val="345031407"/>
                  </a:ext>
                </a:extLst>
              </a:tr>
              <a:tr h="521817">
                <a:tc>
                  <a:txBody>
                    <a:bodyPr/>
                    <a:lstStyle/>
                    <a:p>
                      <a:pPr>
                        <a:buNone/>
                      </a:pPr>
                      <a:r>
                        <a:rPr lang="en-IN" sz="1400" b="0"/>
                        <a:t>Student</a:t>
                      </a:r>
                    </a:p>
                  </a:txBody>
                  <a:tcPr anchor="ctr">
                    <a:lnL>
                      <a:noFill/>
                    </a:lnL>
                    <a:lnR>
                      <a:noFill/>
                    </a:lnR>
                    <a:lnT>
                      <a:noFill/>
                    </a:lnT>
                    <a:lnB>
                      <a:noFill/>
                    </a:lnB>
                    <a:noFill/>
                  </a:tcPr>
                </a:tc>
                <a:tc>
                  <a:txBody>
                    <a:bodyPr/>
                    <a:lstStyle/>
                    <a:p>
                      <a:pPr>
                        <a:buNone/>
                      </a:pPr>
                      <a:r>
                        <a:rPr lang="en-IN" sz="1400" b="0" dirty="0"/>
                        <a:t>549</a:t>
                      </a:r>
                    </a:p>
                  </a:txBody>
                  <a:tcPr anchor="ctr">
                    <a:lnL>
                      <a:noFill/>
                    </a:lnL>
                    <a:lnR>
                      <a:noFill/>
                    </a:lnR>
                    <a:lnT>
                      <a:noFill/>
                    </a:lnT>
                    <a:lnB>
                      <a:noFill/>
                    </a:lnB>
                    <a:noFill/>
                  </a:tcPr>
                </a:tc>
                <a:extLst>
                  <a:ext uri="{0D108BD9-81ED-4DB2-BD59-A6C34878D82A}">
                    <a16:rowId xmlns:a16="http://schemas.microsoft.com/office/drawing/2014/main" val="3273579034"/>
                  </a:ext>
                </a:extLst>
              </a:tr>
            </a:tbl>
          </a:graphicData>
        </a:graphic>
      </p:graphicFrame>
      <p:sp>
        <p:nvSpPr>
          <p:cNvPr id="3" name="Rectangle 1">
            <a:extLst>
              <a:ext uri="{FF2B5EF4-FFF2-40B4-BE49-F238E27FC236}">
                <a16:creationId xmlns:a16="http://schemas.microsoft.com/office/drawing/2014/main" id="{EAC8A684-ADBA-2651-6057-F8DE045EAD67}"/>
              </a:ext>
            </a:extLst>
          </p:cNvPr>
          <p:cNvSpPr>
            <a:spLocks noChangeArrowheads="1"/>
          </p:cNvSpPr>
          <p:nvPr/>
        </p:nvSpPr>
        <p:spPr bwMode="auto">
          <a:xfrm>
            <a:off x="0" y="32753"/>
            <a:ext cx="4506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Late Payments by Employment Status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9AA4BAA-1E8F-87C1-00F1-DA32BA5A0442}"/>
              </a:ext>
            </a:extLst>
          </p:cNvPr>
          <p:cNvSpPr txBox="1"/>
          <p:nvPr/>
        </p:nvSpPr>
        <p:spPr>
          <a:xfrm>
            <a:off x="0" y="2828541"/>
            <a:ext cx="14045184" cy="1477328"/>
          </a:xfrm>
          <a:prstGeom prst="rect">
            <a:avLst/>
          </a:prstGeom>
          <a:noFill/>
        </p:spPr>
        <p:txBody>
          <a:bodyPr wrap="square">
            <a:spAutoFit/>
          </a:bodyPr>
          <a:lstStyle/>
          <a:p>
            <a:r>
              <a:rPr lang="en-US" b="1" dirty="0"/>
              <a:t>Insight:</a:t>
            </a:r>
            <a:r>
              <a:rPr lang="en-US" dirty="0"/>
              <a:t> Payment issues persist across all employment categories, potentially leading to churn.</a:t>
            </a:r>
          </a:p>
          <a:p>
            <a:pPr lvl="0" defTabSz="914400" eaLnBrk="0" fontAlgn="base" hangingPunct="0">
              <a:spcBef>
                <a:spcPct val="0"/>
              </a:spcBef>
              <a:spcAft>
                <a:spcPct val="0"/>
              </a:spcAft>
              <a:buFontTx/>
              <a:buChar char="•"/>
            </a:pPr>
            <a:r>
              <a:rPr lang="en-US" altLang="en-US" dirty="0"/>
              <a:t>There’s no significant difference across employment types in late payments.</a:t>
            </a:r>
          </a:p>
          <a:p>
            <a:pPr lvl="0" defTabSz="914400" eaLnBrk="0" fontAlgn="base" hangingPunct="0">
              <a:spcBef>
                <a:spcPct val="0"/>
              </a:spcBef>
              <a:spcAft>
                <a:spcPct val="0"/>
              </a:spcAft>
              <a:buFontTx/>
              <a:buChar char="•"/>
            </a:pPr>
            <a:r>
              <a:rPr lang="en-US" altLang="en-US" dirty="0"/>
              <a:t>Employment type may not be a strong predictor alone, but when combined with contract/payment method it might reveal deeper insight.</a:t>
            </a:r>
          </a:p>
          <a:p>
            <a:endParaRPr lang="en-US" dirty="0"/>
          </a:p>
          <a:p>
            <a:endParaRPr lang="en-US" dirty="0"/>
          </a:p>
        </p:txBody>
      </p:sp>
      <p:graphicFrame>
        <p:nvGraphicFramePr>
          <p:cNvPr id="7" name="Table 6">
            <a:extLst>
              <a:ext uri="{FF2B5EF4-FFF2-40B4-BE49-F238E27FC236}">
                <a16:creationId xmlns:a16="http://schemas.microsoft.com/office/drawing/2014/main" id="{C5755138-B8C9-A484-19D1-CC30549BD540}"/>
              </a:ext>
            </a:extLst>
          </p:cNvPr>
          <p:cNvGraphicFramePr>
            <a:graphicFrameLocks noGrp="1"/>
          </p:cNvGraphicFramePr>
          <p:nvPr>
            <p:extLst>
              <p:ext uri="{D42A27DB-BD31-4B8C-83A1-F6EECF244321}">
                <p14:modId xmlns:p14="http://schemas.microsoft.com/office/powerpoint/2010/main" val="602590765"/>
              </p:ext>
            </p:extLst>
          </p:nvPr>
        </p:nvGraphicFramePr>
        <p:xfrm>
          <a:off x="0" y="4713426"/>
          <a:ext cx="11311128" cy="1676400"/>
        </p:xfrm>
        <a:graphic>
          <a:graphicData uri="http://schemas.openxmlformats.org/drawingml/2006/table">
            <a:tbl>
              <a:tblPr/>
              <a:tblGrid>
                <a:gridCol w="3770376">
                  <a:extLst>
                    <a:ext uri="{9D8B030D-6E8A-4147-A177-3AD203B41FA5}">
                      <a16:colId xmlns:a16="http://schemas.microsoft.com/office/drawing/2014/main" val="2599407742"/>
                    </a:ext>
                  </a:extLst>
                </a:gridCol>
                <a:gridCol w="3770376">
                  <a:extLst>
                    <a:ext uri="{9D8B030D-6E8A-4147-A177-3AD203B41FA5}">
                      <a16:colId xmlns:a16="http://schemas.microsoft.com/office/drawing/2014/main" val="1978077811"/>
                    </a:ext>
                  </a:extLst>
                </a:gridCol>
                <a:gridCol w="3770376">
                  <a:extLst>
                    <a:ext uri="{9D8B030D-6E8A-4147-A177-3AD203B41FA5}">
                      <a16:colId xmlns:a16="http://schemas.microsoft.com/office/drawing/2014/main" val="4272000994"/>
                    </a:ext>
                  </a:extLst>
                </a:gridCol>
              </a:tblGrid>
              <a:tr h="248717">
                <a:tc>
                  <a:txBody>
                    <a:bodyPr/>
                    <a:lstStyle/>
                    <a:p>
                      <a:pPr>
                        <a:buNone/>
                      </a:pPr>
                      <a:r>
                        <a:rPr lang="en-IN" sz="1600" b="0"/>
                        <a:t>Payment Method</a:t>
                      </a:r>
                    </a:p>
                  </a:txBody>
                  <a:tcPr anchor="ctr">
                    <a:lnL>
                      <a:noFill/>
                    </a:lnL>
                    <a:lnR>
                      <a:noFill/>
                    </a:lnR>
                    <a:lnT>
                      <a:noFill/>
                    </a:lnT>
                    <a:lnB>
                      <a:noFill/>
                    </a:lnB>
                    <a:noFill/>
                  </a:tcPr>
                </a:tc>
                <a:tc>
                  <a:txBody>
                    <a:bodyPr/>
                    <a:lstStyle/>
                    <a:p>
                      <a:pPr>
                        <a:buNone/>
                      </a:pPr>
                      <a:r>
                        <a:rPr lang="en-IN" sz="1600" b="0"/>
                        <a:t>Paid Customers</a:t>
                      </a:r>
                    </a:p>
                  </a:txBody>
                  <a:tcPr anchor="ctr">
                    <a:lnL>
                      <a:noFill/>
                    </a:lnL>
                    <a:lnR>
                      <a:noFill/>
                    </a:lnR>
                    <a:lnT>
                      <a:noFill/>
                    </a:lnT>
                    <a:lnB>
                      <a:noFill/>
                    </a:lnB>
                    <a:noFill/>
                  </a:tcPr>
                </a:tc>
                <a:tc>
                  <a:txBody>
                    <a:bodyPr/>
                    <a:lstStyle/>
                    <a:p>
                      <a:pPr>
                        <a:buNone/>
                      </a:pPr>
                      <a:r>
                        <a:rPr lang="en-IN" sz="1600" b="0"/>
                        <a:t>Unpaid Customers</a:t>
                      </a:r>
                    </a:p>
                  </a:txBody>
                  <a:tcPr anchor="ctr">
                    <a:lnL>
                      <a:noFill/>
                    </a:lnL>
                    <a:lnR>
                      <a:noFill/>
                    </a:lnR>
                    <a:lnT>
                      <a:noFill/>
                    </a:lnT>
                    <a:lnB>
                      <a:noFill/>
                    </a:lnB>
                    <a:noFill/>
                  </a:tcPr>
                </a:tc>
                <a:extLst>
                  <a:ext uri="{0D108BD9-81ED-4DB2-BD59-A6C34878D82A}">
                    <a16:rowId xmlns:a16="http://schemas.microsoft.com/office/drawing/2014/main" val="460660829"/>
                  </a:ext>
                </a:extLst>
              </a:tr>
              <a:tr h="248717">
                <a:tc>
                  <a:txBody>
                    <a:bodyPr/>
                    <a:lstStyle/>
                    <a:p>
                      <a:pPr>
                        <a:buNone/>
                      </a:pPr>
                      <a:r>
                        <a:rPr lang="en-IN" sz="1600" b="0"/>
                        <a:t>Bank Transfer</a:t>
                      </a:r>
                    </a:p>
                  </a:txBody>
                  <a:tcPr anchor="ctr">
                    <a:lnL>
                      <a:noFill/>
                    </a:lnL>
                    <a:lnR>
                      <a:noFill/>
                    </a:lnR>
                    <a:lnT>
                      <a:noFill/>
                    </a:lnT>
                    <a:lnB>
                      <a:noFill/>
                    </a:lnB>
                    <a:noFill/>
                  </a:tcPr>
                </a:tc>
                <a:tc>
                  <a:txBody>
                    <a:bodyPr/>
                    <a:lstStyle/>
                    <a:p>
                      <a:pPr>
                        <a:buNone/>
                      </a:pPr>
                      <a:r>
                        <a:rPr lang="en-IN" sz="1600" b="0"/>
                        <a:t>1,077</a:t>
                      </a:r>
                    </a:p>
                  </a:txBody>
                  <a:tcPr anchor="ctr">
                    <a:lnL>
                      <a:noFill/>
                    </a:lnL>
                    <a:lnR>
                      <a:noFill/>
                    </a:lnR>
                    <a:lnT>
                      <a:noFill/>
                    </a:lnT>
                    <a:lnB>
                      <a:noFill/>
                    </a:lnB>
                    <a:noFill/>
                  </a:tcPr>
                </a:tc>
                <a:tc>
                  <a:txBody>
                    <a:bodyPr/>
                    <a:lstStyle/>
                    <a:p>
                      <a:pPr>
                        <a:buNone/>
                      </a:pPr>
                      <a:r>
                        <a:rPr lang="en-IN" sz="1600" b="0"/>
                        <a:t>1,067</a:t>
                      </a:r>
                    </a:p>
                  </a:txBody>
                  <a:tcPr anchor="ctr">
                    <a:lnL>
                      <a:noFill/>
                    </a:lnL>
                    <a:lnR>
                      <a:noFill/>
                    </a:lnR>
                    <a:lnT>
                      <a:noFill/>
                    </a:lnT>
                    <a:lnB>
                      <a:noFill/>
                    </a:lnB>
                    <a:noFill/>
                  </a:tcPr>
                </a:tc>
                <a:extLst>
                  <a:ext uri="{0D108BD9-81ED-4DB2-BD59-A6C34878D82A}">
                    <a16:rowId xmlns:a16="http://schemas.microsoft.com/office/drawing/2014/main" val="2070566258"/>
                  </a:ext>
                </a:extLst>
              </a:tr>
              <a:tr h="248717">
                <a:tc>
                  <a:txBody>
                    <a:bodyPr/>
                    <a:lstStyle/>
                    <a:p>
                      <a:pPr>
                        <a:buNone/>
                      </a:pPr>
                      <a:r>
                        <a:rPr lang="en-IN" sz="1600" b="0" dirty="0"/>
                        <a:t>Cash</a:t>
                      </a:r>
                    </a:p>
                  </a:txBody>
                  <a:tcPr anchor="ctr">
                    <a:lnL>
                      <a:noFill/>
                    </a:lnL>
                    <a:lnR>
                      <a:noFill/>
                    </a:lnR>
                    <a:lnT>
                      <a:noFill/>
                    </a:lnT>
                    <a:lnB>
                      <a:noFill/>
                    </a:lnB>
                    <a:noFill/>
                  </a:tcPr>
                </a:tc>
                <a:tc>
                  <a:txBody>
                    <a:bodyPr/>
                    <a:lstStyle/>
                    <a:p>
                      <a:pPr>
                        <a:buNone/>
                      </a:pPr>
                      <a:r>
                        <a:rPr lang="en-IN" sz="1600" b="0" dirty="0"/>
                        <a:t>1,043</a:t>
                      </a:r>
                    </a:p>
                  </a:txBody>
                  <a:tcPr anchor="ctr">
                    <a:lnL>
                      <a:noFill/>
                    </a:lnL>
                    <a:lnR>
                      <a:noFill/>
                    </a:lnR>
                    <a:lnT>
                      <a:noFill/>
                    </a:lnT>
                    <a:lnB>
                      <a:noFill/>
                    </a:lnB>
                    <a:noFill/>
                  </a:tcPr>
                </a:tc>
                <a:tc>
                  <a:txBody>
                    <a:bodyPr/>
                    <a:lstStyle/>
                    <a:p>
                      <a:pPr>
                        <a:buNone/>
                      </a:pPr>
                      <a:r>
                        <a:rPr lang="en-IN" sz="1600" b="0"/>
                        <a:t>1,034</a:t>
                      </a:r>
                    </a:p>
                  </a:txBody>
                  <a:tcPr anchor="ctr">
                    <a:lnL>
                      <a:noFill/>
                    </a:lnL>
                    <a:lnR>
                      <a:noFill/>
                    </a:lnR>
                    <a:lnT>
                      <a:noFill/>
                    </a:lnT>
                    <a:lnB>
                      <a:noFill/>
                    </a:lnB>
                    <a:noFill/>
                  </a:tcPr>
                </a:tc>
                <a:extLst>
                  <a:ext uri="{0D108BD9-81ED-4DB2-BD59-A6C34878D82A}">
                    <a16:rowId xmlns:a16="http://schemas.microsoft.com/office/drawing/2014/main" val="636294530"/>
                  </a:ext>
                </a:extLst>
              </a:tr>
              <a:tr h="248717">
                <a:tc>
                  <a:txBody>
                    <a:bodyPr/>
                    <a:lstStyle/>
                    <a:p>
                      <a:pPr>
                        <a:buNone/>
                      </a:pPr>
                      <a:r>
                        <a:rPr lang="en-IN" sz="1600" b="0"/>
                        <a:t>Credit Card</a:t>
                      </a:r>
                    </a:p>
                  </a:txBody>
                  <a:tcPr anchor="ctr">
                    <a:lnL>
                      <a:noFill/>
                    </a:lnL>
                    <a:lnR>
                      <a:noFill/>
                    </a:lnR>
                    <a:lnT>
                      <a:noFill/>
                    </a:lnT>
                    <a:lnB>
                      <a:noFill/>
                    </a:lnB>
                    <a:noFill/>
                  </a:tcPr>
                </a:tc>
                <a:tc>
                  <a:txBody>
                    <a:bodyPr/>
                    <a:lstStyle/>
                    <a:p>
                      <a:pPr>
                        <a:buNone/>
                      </a:pPr>
                      <a:r>
                        <a:rPr lang="en-IN" sz="1600" b="0" dirty="0"/>
                        <a:t>1,060</a:t>
                      </a:r>
                    </a:p>
                  </a:txBody>
                  <a:tcPr anchor="ctr">
                    <a:lnL>
                      <a:noFill/>
                    </a:lnL>
                    <a:lnR>
                      <a:noFill/>
                    </a:lnR>
                    <a:lnT>
                      <a:noFill/>
                    </a:lnT>
                    <a:lnB>
                      <a:noFill/>
                    </a:lnB>
                    <a:noFill/>
                  </a:tcPr>
                </a:tc>
                <a:tc>
                  <a:txBody>
                    <a:bodyPr/>
                    <a:lstStyle/>
                    <a:p>
                      <a:pPr>
                        <a:buNone/>
                      </a:pPr>
                      <a:r>
                        <a:rPr lang="en-IN" sz="1600" b="0"/>
                        <a:t>1,019</a:t>
                      </a:r>
                    </a:p>
                  </a:txBody>
                  <a:tcPr anchor="ctr">
                    <a:lnL>
                      <a:noFill/>
                    </a:lnL>
                    <a:lnR>
                      <a:noFill/>
                    </a:lnR>
                    <a:lnT>
                      <a:noFill/>
                    </a:lnT>
                    <a:lnB>
                      <a:noFill/>
                    </a:lnB>
                    <a:noFill/>
                  </a:tcPr>
                </a:tc>
                <a:extLst>
                  <a:ext uri="{0D108BD9-81ED-4DB2-BD59-A6C34878D82A}">
                    <a16:rowId xmlns:a16="http://schemas.microsoft.com/office/drawing/2014/main" val="3654432543"/>
                  </a:ext>
                </a:extLst>
              </a:tr>
              <a:tr h="248717">
                <a:tc>
                  <a:txBody>
                    <a:bodyPr/>
                    <a:lstStyle/>
                    <a:p>
                      <a:pPr>
                        <a:buNone/>
                      </a:pPr>
                      <a:r>
                        <a:rPr lang="en-IN" sz="1600" b="0" dirty="0"/>
                        <a:t>PayPal</a:t>
                      </a:r>
                    </a:p>
                  </a:txBody>
                  <a:tcPr anchor="ctr">
                    <a:lnL>
                      <a:noFill/>
                    </a:lnL>
                    <a:lnR>
                      <a:noFill/>
                    </a:lnR>
                    <a:lnT>
                      <a:noFill/>
                    </a:lnT>
                    <a:lnB>
                      <a:noFill/>
                    </a:lnB>
                    <a:noFill/>
                  </a:tcPr>
                </a:tc>
                <a:tc>
                  <a:txBody>
                    <a:bodyPr/>
                    <a:lstStyle/>
                    <a:p>
                      <a:pPr>
                        <a:buNone/>
                      </a:pPr>
                      <a:r>
                        <a:rPr lang="en-IN" sz="1600" b="0" dirty="0"/>
                        <a:t>1,108</a:t>
                      </a:r>
                    </a:p>
                  </a:txBody>
                  <a:tcPr anchor="ctr">
                    <a:lnL>
                      <a:noFill/>
                    </a:lnL>
                    <a:lnR>
                      <a:noFill/>
                    </a:lnR>
                    <a:lnT>
                      <a:noFill/>
                    </a:lnT>
                    <a:lnB>
                      <a:noFill/>
                    </a:lnB>
                    <a:noFill/>
                  </a:tcPr>
                </a:tc>
                <a:tc>
                  <a:txBody>
                    <a:bodyPr/>
                    <a:lstStyle/>
                    <a:p>
                      <a:pPr>
                        <a:buNone/>
                      </a:pPr>
                      <a:r>
                        <a:rPr lang="en-IN" sz="1600" b="0" dirty="0"/>
                        <a:t>1,092</a:t>
                      </a:r>
                    </a:p>
                  </a:txBody>
                  <a:tcPr anchor="ctr">
                    <a:lnL>
                      <a:noFill/>
                    </a:lnL>
                    <a:lnR>
                      <a:noFill/>
                    </a:lnR>
                    <a:lnT>
                      <a:noFill/>
                    </a:lnT>
                    <a:lnB>
                      <a:noFill/>
                    </a:lnB>
                    <a:noFill/>
                  </a:tcPr>
                </a:tc>
                <a:extLst>
                  <a:ext uri="{0D108BD9-81ED-4DB2-BD59-A6C34878D82A}">
                    <a16:rowId xmlns:a16="http://schemas.microsoft.com/office/drawing/2014/main" val="2626005557"/>
                  </a:ext>
                </a:extLst>
              </a:tr>
            </a:tbl>
          </a:graphicData>
        </a:graphic>
      </p:graphicFrame>
      <p:sp>
        <p:nvSpPr>
          <p:cNvPr id="8" name="Rectangle 3">
            <a:extLst>
              <a:ext uri="{FF2B5EF4-FFF2-40B4-BE49-F238E27FC236}">
                <a16:creationId xmlns:a16="http://schemas.microsoft.com/office/drawing/2014/main" id="{C9900F56-0A84-35C1-F39E-1620F3F88370}"/>
              </a:ext>
            </a:extLst>
          </p:cNvPr>
          <p:cNvSpPr>
            <a:spLocks noChangeArrowheads="1"/>
          </p:cNvSpPr>
          <p:nvPr/>
        </p:nvSpPr>
        <p:spPr bwMode="auto">
          <a:xfrm>
            <a:off x="0" y="4334592"/>
            <a:ext cx="4839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Customers by Payment Status &amp; Method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81AACC7-1A8B-B667-0590-5C158FCA5146}"/>
              </a:ext>
            </a:extLst>
          </p:cNvPr>
          <p:cNvSpPr txBox="1"/>
          <p:nvPr/>
        </p:nvSpPr>
        <p:spPr>
          <a:xfrm>
            <a:off x="0" y="6302309"/>
            <a:ext cx="13850112" cy="2862322"/>
          </a:xfrm>
          <a:prstGeom prst="rect">
            <a:avLst/>
          </a:prstGeom>
          <a:noFill/>
        </p:spPr>
        <p:txBody>
          <a:bodyPr wrap="square">
            <a:spAutoFit/>
          </a:bodyPr>
          <a:lstStyle/>
          <a:p>
            <a:r>
              <a:rPr lang="en-US" b="1" dirty="0"/>
              <a:t>Insight:</a:t>
            </a:r>
            <a:r>
              <a:rPr lang="en-US" dirty="0"/>
              <a:t> High unpaid balances across all payment methods may indicate billing issues or dissatisfaction with payment processes.</a:t>
            </a:r>
          </a:p>
          <a:p>
            <a:pPr lvl="0" defTabSz="914400" eaLnBrk="0" fontAlgn="base" hangingPunct="0">
              <a:spcBef>
                <a:spcPct val="0"/>
              </a:spcBef>
              <a:spcAft>
                <a:spcPct val="0"/>
              </a:spcAft>
              <a:buFontTx/>
              <a:buChar char="•"/>
            </a:pPr>
            <a:r>
              <a:rPr lang="en-US" altLang="en-US" dirty="0"/>
              <a:t>High unpaid numbers regardless of method — around 50% unpaid.</a:t>
            </a:r>
          </a:p>
          <a:p>
            <a:pPr lvl="0" defTabSz="914400" eaLnBrk="0" fontAlgn="base" hangingPunct="0">
              <a:spcBef>
                <a:spcPct val="0"/>
              </a:spcBef>
              <a:spcAft>
                <a:spcPct val="0"/>
              </a:spcAft>
              <a:buFontTx/>
              <a:buChar char="•"/>
            </a:pPr>
            <a:r>
              <a:rPr lang="en-US" altLang="en-US" dirty="0"/>
              <a:t>Slightly better performance for PayPal (paid vs unpaid), but difference is marginal.</a:t>
            </a:r>
          </a:p>
          <a:p>
            <a:r>
              <a:rPr lang="en-US" dirty="0"/>
              <a:t> Impact on Churn:</a:t>
            </a:r>
          </a:p>
          <a:p>
            <a:r>
              <a:rPr lang="en-US" dirty="0"/>
              <a:t>Unpaid users are at high churn risk.</a:t>
            </a:r>
          </a:p>
          <a:p>
            <a:r>
              <a:rPr lang="en-US" b="1" dirty="0"/>
              <a:t>Recommendation :</a:t>
            </a:r>
            <a:r>
              <a:rPr lang="en-US" dirty="0"/>
              <a:t> </a:t>
            </a:r>
          </a:p>
          <a:p>
            <a:pPr marL="285750" indent="-285750">
              <a:buFont typeface="Arial" panose="020B0604020202020204" pitchFamily="34" charset="0"/>
              <a:buChar char="•"/>
            </a:pPr>
            <a:r>
              <a:rPr lang="en-US" dirty="0"/>
              <a:t>Friendly reminders.</a:t>
            </a:r>
          </a:p>
          <a:p>
            <a:pPr marL="285750" indent="-285750">
              <a:buFont typeface="Arial" panose="020B0604020202020204" pitchFamily="34" charset="0"/>
              <a:buChar char="•"/>
            </a:pPr>
            <a:r>
              <a:rPr lang="en-US" dirty="0"/>
              <a:t>Auto-pay enrollments.</a:t>
            </a:r>
          </a:p>
          <a:p>
            <a:pPr marL="285750" indent="-285750">
              <a:buFont typeface="Arial" panose="020B0604020202020204" pitchFamily="34" charset="0"/>
              <a:buChar char="•"/>
            </a:pPr>
            <a:r>
              <a:rPr lang="en-US" dirty="0"/>
              <a:t>Payment method incentives</a:t>
            </a:r>
          </a:p>
          <a:p>
            <a:r>
              <a:rPr lang="en-US" dirty="0"/>
              <a:t>              </a:t>
            </a:r>
          </a:p>
        </p:txBody>
      </p:sp>
    </p:spTree>
    <p:extLst>
      <p:ext uri="{BB962C8B-B14F-4D97-AF65-F5344CB8AC3E}">
        <p14:creationId xmlns:p14="http://schemas.microsoft.com/office/powerpoint/2010/main" val="49315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BE3A5-687E-A304-C2FA-3C1C2489D5DB}"/>
              </a:ext>
            </a:extLst>
          </p:cNvPr>
          <p:cNvSpPr txBox="1"/>
          <p:nvPr/>
        </p:nvSpPr>
        <p:spPr>
          <a:xfrm>
            <a:off x="0" y="-55324"/>
            <a:ext cx="10677144" cy="6771084"/>
          </a:xfrm>
          <a:prstGeom prst="rect">
            <a:avLst/>
          </a:prstGeom>
          <a:noFill/>
        </p:spPr>
        <p:txBody>
          <a:bodyPr wrap="square">
            <a:spAutoFit/>
          </a:bodyPr>
          <a:lstStyle/>
          <a:p>
            <a:pPr>
              <a:buNone/>
            </a:pPr>
            <a:r>
              <a:rPr lang="en-US" sz="2000" b="1" dirty="0"/>
              <a:t>Recommended Strategies to Reduce Churn : </a:t>
            </a:r>
          </a:p>
          <a:p>
            <a:pPr>
              <a:buNone/>
            </a:pPr>
            <a:r>
              <a:rPr lang="en-US" b="1" dirty="0"/>
              <a:t>1) Improve Customer Retention Efforts - </a:t>
            </a:r>
          </a:p>
          <a:p>
            <a:pPr>
              <a:buFont typeface="Arial" panose="020B0604020202020204" pitchFamily="34" charset="0"/>
              <a:buChar char="•"/>
            </a:pPr>
            <a:r>
              <a:rPr lang="en-US" dirty="0"/>
              <a:t>Offer discounts or better loyalty programs for long-tenure customers.</a:t>
            </a:r>
          </a:p>
          <a:p>
            <a:pPr>
              <a:buFont typeface="Arial" panose="020B0604020202020204" pitchFamily="34" charset="0"/>
              <a:buChar char="•"/>
            </a:pPr>
            <a:r>
              <a:rPr lang="en-US" dirty="0"/>
              <a:t>Proactively reach out to high-risk churn customers via email or calls.</a:t>
            </a:r>
          </a:p>
          <a:p>
            <a:endParaRPr lang="en-US" dirty="0"/>
          </a:p>
          <a:p>
            <a:pPr>
              <a:buNone/>
            </a:pPr>
            <a:r>
              <a:rPr lang="en-US" b="1" dirty="0"/>
              <a:t>2) Focus on Contract Optimization -</a:t>
            </a:r>
          </a:p>
          <a:p>
            <a:pPr>
              <a:buFont typeface="Arial" panose="020B0604020202020204" pitchFamily="34" charset="0"/>
              <a:buChar char="•"/>
            </a:pPr>
            <a:r>
              <a:rPr lang="en-US" dirty="0"/>
              <a:t>Provide incentives to shift customers to annual contracts for increased retention.</a:t>
            </a:r>
          </a:p>
          <a:p>
            <a:endParaRPr lang="en-US" b="1" dirty="0"/>
          </a:p>
          <a:p>
            <a:pPr>
              <a:buNone/>
            </a:pPr>
            <a:r>
              <a:rPr lang="en-US" b="1" dirty="0"/>
              <a:t>3) Address Billing Issues - </a:t>
            </a:r>
          </a:p>
          <a:p>
            <a:pPr lvl="0" defTabSz="914400" eaLnBrk="0" fontAlgn="base" hangingPunct="0">
              <a:spcBef>
                <a:spcPct val="0"/>
              </a:spcBef>
              <a:spcAft>
                <a:spcPct val="0"/>
              </a:spcAft>
              <a:buFontTx/>
              <a:buChar char="•"/>
            </a:pPr>
            <a:r>
              <a:rPr lang="en-US" altLang="en-US" dirty="0"/>
              <a:t>Need to Investigate ₹0 bill customers and reconcile active/inactive flag</a:t>
            </a:r>
          </a:p>
          <a:p>
            <a:pPr lvl="0" defTabSz="914400" eaLnBrk="0" fontAlgn="base" hangingPunct="0">
              <a:spcBef>
                <a:spcPct val="0"/>
              </a:spcBef>
              <a:spcAft>
                <a:spcPct val="0"/>
              </a:spcAft>
              <a:buFontTx/>
              <a:buChar char="•"/>
            </a:pPr>
            <a:r>
              <a:rPr lang="en-US" altLang="en-US" dirty="0"/>
              <a:t>Improve billing clarity and auto-payment engagement</a:t>
            </a:r>
            <a:endParaRPr lang="en-US" b="1" dirty="0"/>
          </a:p>
          <a:p>
            <a:pPr>
              <a:buFont typeface="Arial" panose="020B0604020202020204" pitchFamily="34" charset="0"/>
              <a:buChar char="•"/>
            </a:pPr>
            <a:r>
              <a:rPr lang="en-US" dirty="0"/>
              <a:t>Introduce flexible payment plans to reduce late payments.</a:t>
            </a:r>
          </a:p>
          <a:p>
            <a:pPr>
              <a:buFont typeface="Arial" panose="020B0604020202020204" pitchFamily="34" charset="0"/>
              <a:buChar char="•"/>
            </a:pPr>
            <a:r>
              <a:rPr lang="en-US" dirty="0"/>
              <a:t>Improve billing transparency and communication to minimize disputes.</a:t>
            </a:r>
          </a:p>
          <a:p>
            <a:endParaRPr lang="en-US" dirty="0"/>
          </a:p>
          <a:p>
            <a:pPr>
              <a:buNone/>
            </a:pPr>
            <a:r>
              <a:rPr lang="en-US" b="1" dirty="0"/>
              <a:t>4) Improve Service Quality -</a:t>
            </a:r>
          </a:p>
          <a:p>
            <a:pPr>
              <a:buFont typeface="Arial" panose="020B0604020202020204" pitchFamily="34" charset="0"/>
              <a:buChar char="•"/>
            </a:pPr>
            <a:r>
              <a:rPr lang="en-US" dirty="0"/>
              <a:t>Offer bundle discounts for TV + Internet customers to boost engagement.</a:t>
            </a:r>
          </a:p>
          <a:p>
            <a:pPr>
              <a:buFont typeface="Arial" panose="020B0604020202020204" pitchFamily="34" charset="0"/>
              <a:buChar char="•"/>
            </a:pPr>
            <a:r>
              <a:rPr lang="en-US" dirty="0"/>
              <a:t>Enhance customer support response time to improve satisfaction.</a:t>
            </a:r>
          </a:p>
          <a:p>
            <a:pPr>
              <a:buFont typeface="Arial" panose="020B0604020202020204" pitchFamily="34" charset="0"/>
              <a:buChar char="•"/>
            </a:pPr>
            <a:endParaRPr lang="en-US" dirty="0"/>
          </a:p>
          <a:p>
            <a:pPr>
              <a:buNone/>
            </a:pPr>
            <a:r>
              <a:rPr lang="en-US" b="1" dirty="0"/>
              <a:t>5) Target Month-to-Month Customers -</a:t>
            </a:r>
          </a:p>
          <a:p>
            <a:pPr>
              <a:buFont typeface="Arial" panose="020B0604020202020204" pitchFamily="34" charset="0"/>
              <a:buChar char="•"/>
            </a:pPr>
            <a:r>
              <a:rPr lang="en-US" dirty="0"/>
              <a:t>Provide exclusive promotions to convert them into long-term subscribers.</a:t>
            </a:r>
          </a:p>
          <a:p>
            <a:pPr>
              <a:buFont typeface="Arial" panose="020B0604020202020204" pitchFamily="34" charset="0"/>
              <a:buChar char="•"/>
            </a:pPr>
            <a:r>
              <a:rPr lang="en-US" dirty="0"/>
              <a:t>Convert month-to-month customers with multi-month renewal offers</a:t>
            </a:r>
          </a:p>
          <a:p>
            <a:pPr>
              <a:buFont typeface="Arial" panose="020B0604020202020204" pitchFamily="34" charset="0"/>
              <a:buChar char="•"/>
            </a:pPr>
            <a:r>
              <a:rPr lang="en-US" dirty="0"/>
              <a:t>Bundle Internet + TV to increase stickiness</a:t>
            </a:r>
          </a:p>
          <a:p>
            <a:pPr>
              <a:buFont typeface="Arial" panose="020B0604020202020204" pitchFamily="34" charset="0"/>
              <a:buChar char="•"/>
            </a:pPr>
            <a:r>
              <a:rPr lang="en-US" dirty="0"/>
              <a:t>Offer "Pay Early &amp; Save" plans for frequent late payers.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6443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B3057D-0243-63D0-4598-2CDEB8D5E091}"/>
              </a:ext>
            </a:extLst>
          </p:cNvPr>
          <p:cNvPicPr>
            <a:picLocks noChangeAspect="1"/>
          </p:cNvPicPr>
          <p:nvPr/>
        </p:nvPicPr>
        <p:blipFill>
          <a:blip r:embed="rId2"/>
          <a:stretch>
            <a:fillRect/>
          </a:stretch>
        </p:blipFill>
        <p:spPr>
          <a:xfrm>
            <a:off x="520592" y="171439"/>
            <a:ext cx="13183216" cy="6907924"/>
          </a:xfrm>
          <a:prstGeom prst="rect">
            <a:avLst/>
          </a:prstGeom>
        </p:spPr>
      </p:pic>
    </p:spTree>
    <p:extLst>
      <p:ext uri="{BB962C8B-B14F-4D97-AF65-F5344CB8AC3E}">
        <p14:creationId xmlns:p14="http://schemas.microsoft.com/office/powerpoint/2010/main" val="357955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0D6780-D8D3-6452-15E0-1A95766B0988}"/>
              </a:ext>
            </a:extLst>
          </p:cNvPr>
          <p:cNvGraphicFramePr>
            <a:graphicFrameLocks noGrp="1"/>
          </p:cNvGraphicFramePr>
          <p:nvPr>
            <p:extLst>
              <p:ext uri="{D42A27DB-BD31-4B8C-83A1-F6EECF244321}">
                <p14:modId xmlns:p14="http://schemas.microsoft.com/office/powerpoint/2010/main" val="360914978"/>
              </p:ext>
            </p:extLst>
          </p:nvPr>
        </p:nvGraphicFramePr>
        <p:xfrm>
          <a:off x="0" y="323165"/>
          <a:ext cx="14229528" cy="2976178"/>
        </p:xfrm>
        <a:graphic>
          <a:graphicData uri="http://schemas.openxmlformats.org/drawingml/2006/table">
            <a:tbl>
              <a:tblPr/>
              <a:tblGrid>
                <a:gridCol w="2371588">
                  <a:extLst>
                    <a:ext uri="{9D8B030D-6E8A-4147-A177-3AD203B41FA5}">
                      <a16:colId xmlns:a16="http://schemas.microsoft.com/office/drawing/2014/main" val="4253651555"/>
                    </a:ext>
                  </a:extLst>
                </a:gridCol>
                <a:gridCol w="2371588">
                  <a:extLst>
                    <a:ext uri="{9D8B030D-6E8A-4147-A177-3AD203B41FA5}">
                      <a16:colId xmlns:a16="http://schemas.microsoft.com/office/drawing/2014/main" val="2764990191"/>
                    </a:ext>
                  </a:extLst>
                </a:gridCol>
                <a:gridCol w="2371588">
                  <a:extLst>
                    <a:ext uri="{9D8B030D-6E8A-4147-A177-3AD203B41FA5}">
                      <a16:colId xmlns:a16="http://schemas.microsoft.com/office/drawing/2014/main" val="938200631"/>
                    </a:ext>
                  </a:extLst>
                </a:gridCol>
                <a:gridCol w="2371588">
                  <a:extLst>
                    <a:ext uri="{9D8B030D-6E8A-4147-A177-3AD203B41FA5}">
                      <a16:colId xmlns:a16="http://schemas.microsoft.com/office/drawing/2014/main" val="731503677"/>
                    </a:ext>
                  </a:extLst>
                </a:gridCol>
                <a:gridCol w="1059728">
                  <a:extLst>
                    <a:ext uri="{9D8B030D-6E8A-4147-A177-3AD203B41FA5}">
                      <a16:colId xmlns:a16="http://schemas.microsoft.com/office/drawing/2014/main" val="3753551656"/>
                    </a:ext>
                  </a:extLst>
                </a:gridCol>
                <a:gridCol w="3683448">
                  <a:extLst>
                    <a:ext uri="{9D8B030D-6E8A-4147-A177-3AD203B41FA5}">
                      <a16:colId xmlns:a16="http://schemas.microsoft.com/office/drawing/2014/main" val="2141877514"/>
                    </a:ext>
                  </a:extLst>
                </a:gridCol>
              </a:tblGrid>
              <a:tr h="274456">
                <a:tc>
                  <a:txBody>
                    <a:bodyPr/>
                    <a:lstStyle/>
                    <a:p>
                      <a:r>
                        <a:rPr lang="en-IN" sz="2100" b="0"/>
                        <a:t>Service</a:t>
                      </a:r>
                    </a:p>
                  </a:txBody>
                  <a:tcPr anchor="ctr">
                    <a:lnL>
                      <a:noFill/>
                    </a:lnL>
                    <a:lnR>
                      <a:noFill/>
                    </a:lnR>
                    <a:lnT>
                      <a:noFill/>
                    </a:lnT>
                    <a:lnB>
                      <a:noFill/>
                    </a:lnB>
                    <a:noFill/>
                  </a:tcPr>
                </a:tc>
                <a:tc>
                  <a:txBody>
                    <a:bodyPr/>
                    <a:lstStyle/>
                    <a:p>
                      <a:r>
                        <a:rPr lang="en-IN" sz="2100" b="0"/>
                        <a:t>East</a:t>
                      </a:r>
                    </a:p>
                  </a:txBody>
                  <a:tcPr anchor="ctr">
                    <a:lnL>
                      <a:noFill/>
                    </a:lnL>
                    <a:lnR>
                      <a:noFill/>
                    </a:lnR>
                    <a:lnT>
                      <a:noFill/>
                    </a:lnT>
                    <a:lnB>
                      <a:noFill/>
                    </a:lnB>
                    <a:noFill/>
                  </a:tcPr>
                </a:tc>
                <a:tc>
                  <a:txBody>
                    <a:bodyPr/>
                    <a:lstStyle/>
                    <a:p>
                      <a:r>
                        <a:rPr lang="en-IN" sz="2100" b="0"/>
                        <a:t>North</a:t>
                      </a:r>
                    </a:p>
                  </a:txBody>
                  <a:tcPr anchor="ctr">
                    <a:lnL>
                      <a:noFill/>
                    </a:lnL>
                    <a:lnR>
                      <a:noFill/>
                    </a:lnR>
                    <a:lnT>
                      <a:noFill/>
                    </a:lnT>
                    <a:lnB>
                      <a:noFill/>
                    </a:lnB>
                    <a:noFill/>
                  </a:tcPr>
                </a:tc>
                <a:tc>
                  <a:txBody>
                    <a:bodyPr/>
                    <a:lstStyle/>
                    <a:p>
                      <a:r>
                        <a:rPr lang="en-IN" sz="2100" b="0"/>
                        <a:t>South</a:t>
                      </a:r>
                    </a:p>
                  </a:txBody>
                  <a:tcPr anchor="ctr">
                    <a:lnL>
                      <a:noFill/>
                    </a:lnL>
                    <a:lnR>
                      <a:noFill/>
                    </a:lnR>
                    <a:lnT>
                      <a:noFill/>
                    </a:lnT>
                    <a:lnB>
                      <a:noFill/>
                    </a:lnB>
                    <a:noFill/>
                  </a:tcPr>
                </a:tc>
                <a:tc>
                  <a:txBody>
                    <a:bodyPr/>
                    <a:lstStyle/>
                    <a:p>
                      <a:r>
                        <a:rPr lang="en-IN" sz="2100" b="0"/>
                        <a:t>West</a:t>
                      </a:r>
                    </a:p>
                  </a:txBody>
                  <a:tcPr anchor="ctr">
                    <a:lnL>
                      <a:noFill/>
                    </a:lnL>
                    <a:lnR>
                      <a:noFill/>
                    </a:lnR>
                    <a:lnT>
                      <a:noFill/>
                    </a:lnT>
                    <a:lnB>
                      <a:noFill/>
                    </a:lnB>
                    <a:noFill/>
                  </a:tcPr>
                </a:tc>
                <a:tc>
                  <a:txBody>
                    <a:bodyPr/>
                    <a:lstStyle/>
                    <a:p>
                      <a:r>
                        <a:rPr lang="en-IN" sz="2100" b="0" dirty="0"/>
                        <a:t> Insight</a:t>
                      </a:r>
                    </a:p>
                  </a:txBody>
                  <a:tcPr anchor="ctr">
                    <a:lnL>
                      <a:noFill/>
                    </a:lnL>
                    <a:lnR>
                      <a:noFill/>
                    </a:lnR>
                    <a:lnT>
                      <a:noFill/>
                    </a:lnT>
                    <a:lnB>
                      <a:noFill/>
                    </a:lnB>
                    <a:noFill/>
                  </a:tcPr>
                </a:tc>
                <a:extLst>
                  <a:ext uri="{0D108BD9-81ED-4DB2-BD59-A6C34878D82A}">
                    <a16:rowId xmlns:a16="http://schemas.microsoft.com/office/drawing/2014/main" val="622490415"/>
                  </a:ext>
                </a:extLst>
              </a:tr>
              <a:tr h="916589">
                <a:tc>
                  <a:txBody>
                    <a:bodyPr/>
                    <a:lstStyle/>
                    <a:p>
                      <a:r>
                        <a:rPr lang="en-IN" sz="2100" b="0"/>
                        <a:t>TV</a:t>
                      </a:r>
                    </a:p>
                  </a:txBody>
                  <a:tcPr anchor="ctr">
                    <a:lnL>
                      <a:noFill/>
                    </a:lnL>
                    <a:lnR>
                      <a:noFill/>
                    </a:lnR>
                    <a:lnT>
                      <a:noFill/>
                    </a:lnT>
                    <a:lnB>
                      <a:noFill/>
                    </a:lnB>
                    <a:noFill/>
                  </a:tcPr>
                </a:tc>
                <a:tc>
                  <a:txBody>
                    <a:bodyPr/>
                    <a:lstStyle/>
                    <a:p>
                      <a:r>
                        <a:rPr lang="en-IN" sz="2100" b="0"/>
                        <a:t>165</a:t>
                      </a:r>
                    </a:p>
                  </a:txBody>
                  <a:tcPr anchor="ctr">
                    <a:lnL>
                      <a:noFill/>
                    </a:lnL>
                    <a:lnR>
                      <a:noFill/>
                    </a:lnR>
                    <a:lnT>
                      <a:noFill/>
                    </a:lnT>
                    <a:lnB>
                      <a:noFill/>
                    </a:lnB>
                    <a:noFill/>
                  </a:tcPr>
                </a:tc>
                <a:tc>
                  <a:txBody>
                    <a:bodyPr/>
                    <a:lstStyle/>
                    <a:p>
                      <a:r>
                        <a:rPr lang="en-IN" sz="2100" b="0" dirty="0"/>
                        <a:t>167</a:t>
                      </a:r>
                    </a:p>
                  </a:txBody>
                  <a:tcPr anchor="ctr">
                    <a:lnL>
                      <a:noFill/>
                    </a:lnL>
                    <a:lnR>
                      <a:noFill/>
                    </a:lnR>
                    <a:lnT>
                      <a:noFill/>
                    </a:lnT>
                    <a:lnB>
                      <a:noFill/>
                    </a:lnB>
                    <a:noFill/>
                  </a:tcPr>
                </a:tc>
                <a:tc>
                  <a:txBody>
                    <a:bodyPr/>
                    <a:lstStyle/>
                    <a:p>
                      <a:r>
                        <a:rPr lang="en-IN" sz="2100" b="0"/>
                        <a:t>138</a:t>
                      </a:r>
                    </a:p>
                  </a:txBody>
                  <a:tcPr anchor="ctr">
                    <a:lnL>
                      <a:noFill/>
                    </a:lnL>
                    <a:lnR>
                      <a:noFill/>
                    </a:lnR>
                    <a:lnT>
                      <a:noFill/>
                    </a:lnT>
                    <a:lnB>
                      <a:noFill/>
                    </a:lnB>
                    <a:noFill/>
                  </a:tcPr>
                </a:tc>
                <a:tc>
                  <a:txBody>
                    <a:bodyPr/>
                    <a:lstStyle/>
                    <a:p>
                      <a:r>
                        <a:rPr lang="en-IN" sz="2100" b="0"/>
                        <a:t>163</a:t>
                      </a:r>
                    </a:p>
                  </a:txBody>
                  <a:tcPr anchor="ctr">
                    <a:lnL>
                      <a:noFill/>
                    </a:lnL>
                    <a:lnR>
                      <a:noFill/>
                    </a:lnR>
                    <a:lnT>
                      <a:noFill/>
                    </a:lnT>
                    <a:lnB>
                      <a:noFill/>
                    </a:lnB>
                    <a:noFill/>
                  </a:tcPr>
                </a:tc>
                <a:tc>
                  <a:txBody>
                    <a:bodyPr/>
                    <a:lstStyle/>
                    <a:p>
                      <a:r>
                        <a:rPr lang="en-US" sz="2100" b="0"/>
                        <a:t>High inactivity overall. South has lower churn in TV.</a:t>
                      </a:r>
                    </a:p>
                  </a:txBody>
                  <a:tcPr anchor="ctr">
                    <a:lnL>
                      <a:noFill/>
                    </a:lnL>
                    <a:lnR>
                      <a:noFill/>
                    </a:lnR>
                    <a:lnT>
                      <a:noFill/>
                    </a:lnT>
                    <a:lnB>
                      <a:noFill/>
                    </a:lnB>
                    <a:noFill/>
                  </a:tcPr>
                </a:tc>
                <a:extLst>
                  <a:ext uri="{0D108BD9-81ED-4DB2-BD59-A6C34878D82A}">
                    <a16:rowId xmlns:a16="http://schemas.microsoft.com/office/drawing/2014/main" val="4206024780"/>
                  </a:ext>
                </a:extLst>
              </a:tr>
              <a:tr h="702545">
                <a:tc>
                  <a:txBody>
                    <a:bodyPr/>
                    <a:lstStyle/>
                    <a:p>
                      <a:r>
                        <a:rPr lang="en-IN" sz="2100" b="0"/>
                        <a:t>Internet</a:t>
                      </a:r>
                    </a:p>
                  </a:txBody>
                  <a:tcPr anchor="ctr">
                    <a:lnL>
                      <a:noFill/>
                    </a:lnL>
                    <a:lnR>
                      <a:noFill/>
                    </a:lnR>
                    <a:lnT>
                      <a:noFill/>
                    </a:lnT>
                    <a:lnB>
                      <a:noFill/>
                    </a:lnB>
                    <a:noFill/>
                  </a:tcPr>
                </a:tc>
                <a:tc>
                  <a:txBody>
                    <a:bodyPr/>
                    <a:lstStyle/>
                    <a:p>
                      <a:r>
                        <a:rPr lang="en-IN" sz="2100" b="0" dirty="0"/>
                        <a:t>154</a:t>
                      </a:r>
                    </a:p>
                  </a:txBody>
                  <a:tcPr anchor="ctr">
                    <a:lnL>
                      <a:noFill/>
                    </a:lnL>
                    <a:lnR>
                      <a:noFill/>
                    </a:lnR>
                    <a:lnT>
                      <a:noFill/>
                    </a:lnT>
                    <a:lnB>
                      <a:noFill/>
                    </a:lnB>
                    <a:noFill/>
                  </a:tcPr>
                </a:tc>
                <a:tc>
                  <a:txBody>
                    <a:bodyPr/>
                    <a:lstStyle/>
                    <a:p>
                      <a:r>
                        <a:rPr lang="en-IN" sz="2100" b="0"/>
                        <a:t>154</a:t>
                      </a:r>
                    </a:p>
                  </a:txBody>
                  <a:tcPr anchor="ctr">
                    <a:lnL>
                      <a:noFill/>
                    </a:lnL>
                    <a:lnR>
                      <a:noFill/>
                    </a:lnR>
                    <a:lnT>
                      <a:noFill/>
                    </a:lnT>
                    <a:lnB>
                      <a:noFill/>
                    </a:lnB>
                    <a:noFill/>
                  </a:tcPr>
                </a:tc>
                <a:tc>
                  <a:txBody>
                    <a:bodyPr/>
                    <a:lstStyle/>
                    <a:p>
                      <a:r>
                        <a:rPr lang="en-IN" sz="2100" b="0" dirty="0"/>
                        <a:t>159</a:t>
                      </a:r>
                    </a:p>
                  </a:txBody>
                  <a:tcPr anchor="ctr">
                    <a:lnL>
                      <a:noFill/>
                    </a:lnL>
                    <a:lnR>
                      <a:noFill/>
                    </a:lnR>
                    <a:lnT>
                      <a:noFill/>
                    </a:lnT>
                    <a:lnB>
                      <a:noFill/>
                    </a:lnB>
                    <a:noFill/>
                  </a:tcPr>
                </a:tc>
                <a:tc>
                  <a:txBody>
                    <a:bodyPr/>
                    <a:lstStyle/>
                    <a:p>
                      <a:r>
                        <a:rPr lang="en-IN" sz="2100" b="0"/>
                        <a:t>153</a:t>
                      </a:r>
                    </a:p>
                  </a:txBody>
                  <a:tcPr anchor="ctr">
                    <a:lnL>
                      <a:noFill/>
                    </a:lnL>
                    <a:lnR>
                      <a:noFill/>
                    </a:lnR>
                    <a:lnT>
                      <a:noFill/>
                    </a:lnT>
                    <a:lnB>
                      <a:noFill/>
                    </a:lnB>
                    <a:noFill/>
                  </a:tcPr>
                </a:tc>
                <a:tc>
                  <a:txBody>
                    <a:bodyPr/>
                    <a:lstStyle/>
                    <a:p>
                      <a:r>
                        <a:rPr lang="en-US" sz="2100" b="0"/>
                        <a:t>Fairly balanced, slight spike in South.</a:t>
                      </a:r>
                    </a:p>
                  </a:txBody>
                  <a:tcPr anchor="ctr">
                    <a:lnL>
                      <a:noFill/>
                    </a:lnL>
                    <a:lnR>
                      <a:noFill/>
                    </a:lnR>
                    <a:lnT>
                      <a:noFill/>
                    </a:lnT>
                    <a:lnB>
                      <a:noFill/>
                    </a:lnB>
                    <a:noFill/>
                  </a:tcPr>
                </a:tc>
                <a:extLst>
                  <a:ext uri="{0D108BD9-81ED-4DB2-BD59-A6C34878D82A}">
                    <a16:rowId xmlns:a16="http://schemas.microsoft.com/office/drawing/2014/main" val="1576832172"/>
                  </a:ext>
                </a:extLst>
              </a:tr>
              <a:tr h="916589">
                <a:tc>
                  <a:txBody>
                    <a:bodyPr/>
                    <a:lstStyle/>
                    <a:p>
                      <a:r>
                        <a:rPr lang="en-IN" sz="2100" b="0"/>
                        <a:t>Phone</a:t>
                      </a:r>
                    </a:p>
                  </a:txBody>
                  <a:tcPr anchor="ctr">
                    <a:lnL>
                      <a:noFill/>
                    </a:lnL>
                    <a:lnR>
                      <a:noFill/>
                    </a:lnR>
                    <a:lnT>
                      <a:noFill/>
                    </a:lnT>
                    <a:lnB>
                      <a:noFill/>
                    </a:lnB>
                    <a:noFill/>
                  </a:tcPr>
                </a:tc>
                <a:tc>
                  <a:txBody>
                    <a:bodyPr/>
                    <a:lstStyle/>
                    <a:p>
                      <a:r>
                        <a:rPr lang="en-IN" sz="2100" b="0"/>
                        <a:t>146</a:t>
                      </a:r>
                    </a:p>
                  </a:txBody>
                  <a:tcPr anchor="ctr">
                    <a:lnL>
                      <a:noFill/>
                    </a:lnL>
                    <a:lnR>
                      <a:noFill/>
                    </a:lnR>
                    <a:lnT>
                      <a:noFill/>
                    </a:lnT>
                    <a:lnB>
                      <a:noFill/>
                    </a:lnB>
                    <a:noFill/>
                  </a:tcPr>
                </a:tc>
                <a:tc>
                  <a:txBody>
                    <a:bodyPr/>
                    <a:lstStyle/>
                    <a:p>
                      <a:r>
                        <a:rPr lang="en-IN" sz="2100" b="0"/>
                        <a:t>163</a:t>
                      </a:r>
                    </a:p>
                  </a:txBody>
                  <a:tcPr anchor="ctr">
                    <a:lnL>
                      <a:noFill/>
                    </a:lnL>
                    <a:lnR>
                      <a:noFill/>
                    </a:lnR>
                    <a:lnT>
                      <a:noFill/>
                    </a:lnT>
                    <a:lnB>
                      <a:noFill/>
                    </a:lnB>
                    <a:noFill/>
                  </a:tcPr>
                </a:tc>
                <a:tc>
                  <a:txBody>
                    <a:bodyPr/>
                    <a:lstStyle/>
                    <a:p>
                      <a:r>
                        <a:rPr lang="en-IN" sz="2100" b="0"/>
                        <a:t>150</a:t>
                      </a:r>
                    </a:p>
                  </a:txBody>
                  <a:tcPr anchor="ctr">
                    <a:lnL>
                      <a:noFill/>
                    </a:lnL>
                    <a:lnR>
                      <a:noFill/>
                    </a:lnR>
                    <a:lnT>
                      <a:noFill/>
                    </a:lnT>
                    <a:lnB>
                      <a:noFill/>
                    </a:lnB>
                    <a:noFill/>
                  </a:tcPr>
                </a:tc>
                <a:tc>
                  <a:txBody>
                    <a:bodyPr/>
                    <a:lstStyle/>
                    <a:p>
                      <a:r>
                        <a:rPr lang="en-IN" sz="2100" b="0"/>
                        <a:t>153</a:t>
                      </a:r>
                    </a:p>
                  </a:txBody>
                  <a:tcPr anchor="ctr">
                    <a:lnL>
                      <a:noFill/>
                    </a:lnL>
                    <a:lnR>
                      <a:noFill/>
                    </a:lnR>
                    <a:lnT>
                      <a:noFill/>
                    </a:lnT>
                    <a:lnB>
                      <a:noFill/>
                    </a:lnB>
                    <a:noFill/>
                  </a:tcPr>
                </a:tc>
                <a:tc>
                  <a:txBody>
                    <a:bodyPr/>
                    <a:lstStyle/>
                    <a:p>
                      <a:r>
                        <a:rPr lang="en-US" sz="2100" b="0" dirty="0"/>
                        <a:t>North shows peak inactivity. East lowest churn here.</a:t>
                      </a:r>
                    </a:p>
                  </a:txBody>
                  <a:tcPr anchor="ctr">
                    <a:lnL>
                      <a:noFill/>
                    </a:lnL>
                    <a:lnR>
                      <a:noFill/>
                    </a:lnR>
                    <a:lnT>
                      <a:noFill/>
                    </a:lnT>
                    <a:lnB>
                      <a:noFill/>
                    </a:lnB>
                    <a:noFill/>
                  </a:tcPr>
                </a:tc>
                <a:extLst>
                  <a:ext uri="{0D108BD9-81ED-4DB2-BD59-A6C34878D82A}">
                    <a16:rowId xmlns:a16="http://schemas.microsoft.com/office/drawing/2014/main" val="2629162572"/>
                  </a:ext>
                </a:extLst>
              </a:tr>
            </a:tbl>
          </a:graphicData>
        </a:graphic>
      </p:graphicFrame>
      <p:sp>
        <p:nvSpPr>
          <p:cNvPr id="3" name="Rectangle 1">
            <a:extLst>
              <a:ext uri="{FF2B5EF4-FFF2-40B4-BE49-F238E27FC236}">
                <a16:creationId xmlns:a16="http://schemas.microsoft.com/office/drawing/2014/main" id="{3C56B51E-82FB-968F-2452-90706DAE68B0}"/>
              </a:ext>
            </a:extLst>
          </p:cNvPr>
          <p:cNvSpPr>
            <a:spLocks noChangeArrowheads="1"/>
          </p:cNvSpPr>
          <p:nvPr/>
        </p:nvSpPr>
        <p:spPr bwMode="auto">
          <a:xfrm>
            <a:off x="0" y="0"/>
            <a:ext cx="4938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Inactive Services by Service Type &amp; Region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7BAEE7A-2805-2BB9-9C13-F37CA3F1D179}"/>
              </a:ext>
            </a:extLst>
          </p:cNvPr>
          <p:cNvSpPr txBox="1"/>
          <p:nvPr/>
        </p:nvSpPr>
        <p:spPr>
          <a:xfrm>
            <a:off x="0" y="3422453"/>
            <a:ext cx="2731008" cy="400110"/>
          </a:xfrm>
          <a:prstGeom prst="rect">
            <a:avLst/>
          </a:prstGeom>
          <a:noFill/>
        </p:spPr>
        <p:txBody>
          <a:bodyPr wrap="square" rtlCol="0">
            <a:spAutoFit/>
          </a:bodyPr>
          <a:lstStyle/>
          <a:p>
            <a:r>
              <a:rPr lang="en-US" sz="2000" b="1" dirty="0"/>
              <a:t>Overview : </a:t>
            </a:r>
            <a:endParaRPr lang="en-IN" sz="2000" b="1" dirty="0"/>
          </a:p>
        </p:txBody>
      </p:sp>
      <p:sp>
        <p:nvSpPr>
          <p:cNvPr id="5" name="TextBox 4">
            <a:extLst>
              <a:ext uri="{FF2B5EF4-FFF2-40B4-BE49-F238E27FC236}">
                <a16:creationId xmlns:a16="http://schemas.microsoft.com/office/drawing/2014/main" id="{6E239C62-781B-78D8-54E1-055D4316353D}"/>
              </a:ext>
            </a:extLst>
          </p:cNvPr>
          <p:cNvSpPr txBox="1"/>
          <p:nvPr/>
        </p:nvSpPr>
        <p:spPr>
          <a:xfrm>
            <a:off x="0" y="3762639"/>
            <a:ext cx="14229528" cy="5355312"/>
          </a:xfrm>
          <a:prstGeom prst="rect">
            <a:avLst/>
          </a:prstGeom>
          <a:noFill/>
        </p:spPr>
        <p:txBody>
          <a:bodyPr wrap="square" rtlCol="0">
            <a:spAutoFit/>
          </a:bodyPr>
          <a:lstStyle/>
          <a:p>
            <a:r>
              <a:rPr lang="en-US" b="1" dirty="0"/>
              <a:t>TV Service:</a:t>
            </a:r>
            <a:r>
              <a:rPr lang="en-US" dirty="0"/>
              <a:t> The North region shows the highest total churn across Phone and TV, suggesting service dissatisfaction. North region has the highest number of inactive TV services (167).</a:t>
            </a:r>
          </a:p>
          <a:p>
            <a:r>
              <a:rPr lang="en-US" dirty="0"/>
              <a:t>South region has the lowest inactive TV services (138) and has lowest TV churn.</a:t>
            </a:r>
          </a:p>
          <a:p>
            <a:r>
              <a:rPr lang="en-US" b="1" dirty="0"/>
              <a:t>Internet Service:</a:t>
            </a:r>
            <a:r>
              <a:rPr lang="en-US" dirty="0"/>
              <a:t> South leads with 159 inactive Internet services. The difference between regions for Internet is less pronounced compared to TV</a:t>
            </a:r>
            <a:r>
              <a:rPr lang="en-US" b="1" dirty="0"/>
              <a:t>.</a:t>
            </a:r>
          </a:p>
          <a:p>
            <a:r>
              <a:rPr lang="en-US" b="1" dirty="0"/>
              <a:t>Phone Service:</a:t>
            </a:r>
            <a:r>
              <a:rPr lang="en-US" dirty="0"/>
              <a:t> South region sees the highest number of inactive phone services </a:t>
            </a:r>
            <a:r>
              <a:rPr lang="en-IN" dirty="0"/>
              <a:t>(163).</a:t>
            </a:r>
            <a:r>
              <a:rPr lang="en-US" dirty="0"/>
              <a:t> North has the lowest inactive Phone services (146).</a:t>
            </a:r>
          </a:p>
          <a:p>
            <a:endParaRPr lang="en-US" b="1" dirty="0"/>
          </a:p>
          <a:p>
            <a:r>
              <a:rPr lang="en-US" sz="2000" b="1" dirty="0"/>
              <a:t>Suggestions</a:t>
            </a:r>
            <a:r>
              <a:rPr lang="en-US" b="1" dirty="0"/>
              <a:t> –</a:t>
            </a:r>
            <a:endParaRPr lang="en-US" dirty="0"/>
          </a:p>
          <a:p>
            <a:pPr defTabSz="914400" eaLnBrk="0" fontAlgn="base" hangingPunct="0">
              <a:spcBef>
                <a:spcPct val="0"/>
              </a:spcBef>
              <a:spcAft>
                <a:spcPct val="0"/>
              </a:spcAft>
              <a:buFontTx/>
              <a:buChar char="•"/>
            </a:pPr>
            <a:r>
              <a:rPr lang="en-US" dirty="0"/>
              <a:t>The North region consistently has high inactive TV services, while the South region leads in inactive Internet and Phone services.</a:t>
            </a:r>
          </a:p>
          <a:p>
            <a:pPr lvl="0" defTabSz="914400" eaLnBrk="0" fontAlgn="base" hangingPunct="0">
              <a:spcBef>
                <a:spcPct val="0"/>
              </a:spcBef>
              <a:spcAft>
                <a:spcPct val="0"/>
              </a:spcAft>
              <a:buFontTx/>
              <a:buChar char="•"/>
            </a:pPr>
            <a:r>
              <a:rPr lang="en-US" altLang="en-US" dirty="0"/>
              <a:t>The North region needs a focused approach to reduce TV service churn. North region needs service quality intervention for TV and Phone.</a:t>
            </a:r>
          </a:p>
          <a:p>
            <a:pPr defTabSz="914400" eaLnBrk="0" fontAlgn="base" hangingPunct="0">
              <a:spcBef>
                <a:spcPct val="0"/>
              </a:spcBef>
              <a:spcAft>
                <a:spcPct val="0"/>
              </a:spcAft>
              <a:buFontTx/>
              <a:buChar char="•"/>
            </a:pPr>
            <a:r>
              <a:rPr lang="en-US" altLang="en-US" dirty="0"/>
              <a:t>The South region shows high phone inactivity, indicating potential dissatisfaction with phone services.</a:t>
            </a:r>
            <a:r>
              <a:rPr lang="en-US" dirty="0"/>
              <a:t> The South region has the lowest inactive TV services but the highest in other categories.</a:t>
            </a:r>
            <a:endParaRPr lang="en-US" altLang="en-US" dirty="0"/>
          </a:p>
          <a:p>
            <a:pPr lvl="0" defTabSz="914400" eaLnBrk="0" fontAlgn="base" hangingPunct="0">
              <a:spcBef>
                <a:spcPct val="0"/>
              </a:spcBef>
              <a:spcAft>
                <a:spcPct val="0"/>
              </a:spcAft>
              <a:buFontTx/>
              <a:buChar char="•"/>
            </a:pPr>
            <a:r>
              <a:rPr lang="en-US" altLang="en-US" dirty="0"/>
              <a:t>South needs Internet package review or performance enhancements. </a:t>
            </a:r>
          </a:p>
          <a:p>
            <a:pPr lvl="0" defTabSz="914400" eaLnBrk="0" fontAlgn="base" hangingPunct="0">
              <a:spcBef>
                <a:spcPct val="0"/>
              </a:spcBef>
              <a:spcAft>
                <a:spcPct val="0"/>
              </a:spcAft>
              <a:buFontTx/>
              <a:buChar char="•"/>
            </a:pPr>
            <a:r>
              <a:rPr lang="en-US" altLang="en-US" dirty="0"/>
              <a:t>Internet inactivity is evenly distributed, suggesting a consistent churn rate that needs broader strategic action.</a:t>
            </a:r>
          </a:p>
          <a:p>
            <a:pPr defTabSz="914400" eaLnBrk="0" fontAlgn="base" hangingPunct="0">
              <a:spcBef>
                <a:spcPct val="0"/>
              </a:spcBef>
              <a:spcAft>
                <a:spcPct val="0"/>
              </a:spcAft>
              <a:buFontTx/>
              <a:buChar char="•"/>
            </a:pPr>
            <a:r>
              <a:rPr lang="en-US" altLang="en-US" dirty="0"/>
              <a:t>Need to Consider regionalized promotions to reactivate churned services.</a:t>
            </a:r>
            <a:r>
              <a:rPr lang="en-US" dirty="0"/>
              <a:t> Inactive service counts are generally close across regions, with the exception of TV in the South.</a:t>
            </a:r>
          </a:p>
          <a:p>
            <a:pPr lvl="0" defTabSz="914400" eaLnBrk="0" fontAlgn="base" hangingPunct="0">
              <a:spcBef>
                <a:spcPct val="0"/>
              </a:spcBef>
              <a:spcAft>
                <a:spcPct val="0"/>
              </a:spcAft>
              <a:buFontTx/>
              <a:buChar char="•"/>
            </a:pPr>
            <a:endParaRPr lang="en-US" altLang="en-US" dirty="0">
              <a:latin typeface="Arial" panose="020B0604020202020204" pitchFamily="34" charset="0"/>
            </a:endParaRPr>
          </a:p>
          <a:p>
            <a:pPr lvl="0" defTabSz="914400" eaLnBrk="0" fontAlgn="base" hangingPunct="0">
              <a:spcBef>
                <a:spcPct val="0"/>
              </a:spcBef>
              <a:spcAft>
                <a:spcPct val="0"/>
              </a:spcAft>
            </a:pPr>
            <a:endParaRPr lang="en-US" altLang="en-US" dirty="0">
              <a:latin typeface="Arial" panose="020B0604020202020204" pitchFamily="34" charset="0"/>
            </a:endParaRPr>
          </a:p>
          <a:p>
            <a:endParaRPr lang="en-US" dirty="0"/>
          </a:p>
          <a:p>
            <a:endParaRPr lang="en-IN" dirty="0"/>
          </a:p>
        </p:txBody>
      </p:sp>
    </p:spTree>
    <p:extLst>
      <p:ext uri="{BB962C8B-B14F-4D97-AF65-F5344CB8AC3E}">
        <p14:creationId xmlns:p14="http://schemas.microsoft.com/office/powerpoint/2010/main" val="2127686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09AB4A47-64B3-5523-9095-42D6EF8C69DB}"/>
              </a:ext>
            </a:extLst>
          </p:cNvPr>
          <p:cNvSpPr txBox="1"/>
          <p:nvPr/>
        </p:nvSpPr>
        <p:spPr>
          <a:xfrm>
            <a:off x="0" y="0"/>
            <a:ext cx="14081760" cy="11449288"/>
          </a:xfrm>
          <a:prstGeom prst="rect">
            <a:avLst/>
          </a:prstGeom>
          <a:noFill/>
        </p:spPr>
        <p:txBody>
          <a:bodyPr wrap="square">
            <a:spAutoFit/>
          </a:bodyPr>
          <a:lstStyle/>
          <a:p>
            <a:r>
              <a:rPr lang="en-IN" b="1" dirty="0"/>
              <a:t>Services Per Customer by Gender and Language - </a:t>
            </a:r>
          </a:p>
          <a:p>
            <a:r>
              <a:rPr lang="en-IN" b="1" dirty="0"/>
              <a:t>Overview – </a:t>
            </a:r>
          </a:p>
          <a:p>
            <a:pPr marL="285750" indent="-285750">
              <a:buFont typeface="Arial" panose="020B0604020202020204" pitchFamily="34" charset="0"/>
              <a:buChar char="•"/>
            </a:pPr>
            <a:r>
              <a:rPr lang="en-IN" dirty="0"/>
              <a:t>Females show higher average services per customer, indicating stronger cross-product adoption and retention. Female customers generally have a higher average number of services (1.52-1.54) across all languages. English and German-speaking females have the highest average services per customer (1.54).French and Spanish-speaking females are slightly lower (1.52).</a:t>
            </a:r>
          </a:p>
          <a:p>
            <a:pPr marL="285750" indent="-285750">
              <a:buFont typeface="Arial" panose="020B0604020202020204" pitchFamily="34" charset="0"/>
              <a:buChar char="•"/>
            </a:pPr>
            <a:r>
              <a:rPr lang="en-IN" dirty="0"/>
              <a:t>Male customers have a slightly lower average (English: 1.45). Spanish-speaking male customers have the highest average (1.51) ,German-speaking males are next (1.48), followed by French (1.47).</a:t>
            </a:r>
          </a:p>
          <a:p>
            <a:endParaRPr lang="en-IN" dirty="0"/>
          </a:p>
          <a:p>
            <a:r>
              <a:rPr lang="en-IN" b="1" dirty="0"/>
              <a:t>Suggestions and insights –</a:t>
            </a:r>
          </a:p>
          <a:p>
            <a:pPr marL="285750" indent="-285750">
              <a:buFont typeface="Arial" panose="020B0604020202020204" pitchFamily="34" charset="0"/>
              <a:buChar char="•"/>
            </a:pPr>
            <a:r>
              <a:rPr lang="en-IN" dirty="0"/>
              <a:t>Target male-English users with upselling and service bundling offers. English-speaking males have fewer services per customer, warranting targeted engagement. Among males, Spanish speakers have the highest average services per customer.</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t>Female customers seem to be more engaged, potentially indicating higher retention rates. </a:t>
            </a:r>
            <a:r>
              <a:rPr lang="en-US" dirty="0"/>
              <a:t>Female customers generally have more services per customer than male customers across all languages.</a:t>
            </a:r>
          </a:p>
          <a:p>
            <a:pPr marL="285750" indent="-285750" defTabSz="914400" eaLnBrk="0" fontAlgn="base" hangingPunct="0">
              <a:spcBef>
                <a:spcPct val="0"/>
              </a:spcBef>
              <a:spcAft>
                <a:spcPct val="0"/>
              </a:spcAft>
              <a:buFont typeface="Arial" panose="020B0604020202020204" pitchFamily="34" charset="0"/>
              <a:buChar char="•"/>
            </a:pPr>
            <a:r>
              <a:rPr lang="en-US" dirty="0"/>
              <a:t>The difference between languages is minor, but English and German-speaking females are the most likely to have multiple services. </a:t>
            </a:r>
          </a:p>
          <a:p>
            <a:pPr defTabSz="914400" eaLnBrk="0" fontAlgn="base" hangingPunct="0">
              <a:spcBef>
                <a:spcPct val="0"/>
              </a:spcBef>
              <a:spcAft>
                <a:spcPct val="0"/>
              </a:spcAft>
            </a:pPr>
            <a:endParaRPr lang="en-US" dirty="0"/>
          </a:p>
          <a:p>
            <a:pPr defTabSz="914400" eaLnBrk="0" fontAlgn="base" hangingPunct="0">
              <a:spcBef>
                <a:spcPct val="0"/>
              </a:spcBef>
              <a:spcAft>
                <a:spcPct val="0"/>
              </a:spcAft>
            </a:pPr>
            <a:r>
              <a:rPr lang="en-IN" b="1" dirty="0"/>
              <a:t>Regional –</a:t>
            </a:r>
            <a:r>
              <a:rPr lang="en-IN" dirty="0"/>
              <a:t> </a:t>
            </a:r>
          </a:p>
          <a:p>
            <a:pPr defTabSz="914400" eaLnBrk="0" fontAlgn="base" hangingPunct="0">
              <a:spcBef>
                <a:spcPct val="0"/>
              </a:spcBef>
              <a:spcAft>
                <a:spcPct val="0"/>
              </a:spcAft>
            </a:pPr>
            <a:r>
              <a:rPr lang="en-US" b="1" dirty="0"/>
              <a:t>North:</a:t>
            </a:r>
            <a:r>
              <a:rPr lang="en-US" dirty="0"/>
              <a:t> Offer retention bundles for Phone and TV, run service quality survey. Offer exclusive TV service upgrades or discounted reconnection plans to reduce TV churn.</a:t>
            </a:r>
          </a:p>
          <a:p>
            <a:pPr defTabSz="914400" eaLnBrk="0" fontAlgn="base" hangingPunct="0">
              <a:spcBef>
                <a:spcPct val="0"/>
              </a:spcBef>
              <a:spcAft>
                <a:spcPct val="0"/>
              </a:spcAft>
            </a:pPr>
            <a:r>
              <a:rPr lang="en-IN" b="1" dirty="0"/>
              <a:t>South:</a:t>
            </a:r>
            <a:r>
              <a:rPr lang="en-IN" dirty="0"/>
              <a:t> Focus on Internet experience improvements.</a:t>
            </a:r>
            <a:r>
              <a:rPr lang="en-US" dirty="0"/>
              <a:t> Address phone service dissatisfaction by enhancing service quality or bundling phone-internet deals.</a:t>
            </a:r>
          </a:p>
          <a:p>
            <a:pPr defTabSz="914400" eaLnBrk="0" fontAlgn="base" hangingPunct="0">
              <a:spcBef>
                <a:spcPct val="0"/>
              </a:spcBef>
              <a:spcAft>
                <a:spcPct val="0"/>
              </a:spcAft>
            </a:pPr>
            <a:r>
              <a:rPr lang="en-US" b="1" dirty="0"/>
              <a:t>West: </a:t>
            </a:r>
            <a:r>
              <a:rPr lang="en-US" dirty="0"/>
              <a:t>Maintain internet engagement through service enhancements, streaming offers, or loyalty incentives.</a:t>
            </a:r>
          </a:p>
          <a:p>
            <a:pPr defTabSz="914400" eaLnBrk="0" fontAlgn="base" hangingPunct="0">
              <a:spcBef>
                <a:spcPct val="0"/>
              </a:spcBef>
              <a:spcAft>
                <a:spcPct val="0"/>
              </a:spcAft>
            </a:pPr>
            <a:endParaRPr lang="en-US" dirty="0"/>
          </a:p>
          <a:p>
            <a:pPr defTabSz="914400" eaLnBrk="0" fontAlgn="base" hangingPunct="0">
              <a:spcBef>
                <a:spcPct val="0"/>
              </a:spcBef>
              <a:spcAft>
                <a:spcPct val="0"/>
              </a:spcAft>
            </a:pPr>
            <a:r>
              <a:rPr lang="en-US" b="1" dirty="0"/>
              <a:t>Personalized Engagement Based on Customer Profile –</a:t>
            </a:r>
          </a:p>
          <a:p>
            <a:pPr marL="285750" indent="-285750" defTabSz="914400" eaLnBrk="0" fontAlgn="base" hangingPunct="0">
              <a:spcBef>
                <a:spcPct val="0"/>
              </a:spcBef>
              <a:spcAft>
                <a:spcPct val="0"/>
              </a:spcAft>
              <a:buFont typeface="Arial" panose="020B0604020202020204" pitchFamily="34" charset="0"/>
              <a:buChar char="•"/>
            </a:pPr>
            <a:r>
              <a:rPr lang="en-US" dirty="0"/>
              <a:t>Introduce gender-specific marketing strategies to increase male customer engagement.</a:t>
            </a:r>
          </a:p>
          <a:p>
            <a:pPr marL="285750" indent="-285750" defTabSz="914400" eaLnBrk="0" fontAlgn="base" hangingPunct="0">
              <a:spcBef>
                <a:spcPct val="0"/>
              </a:spcBef>
              <a:spcAft>
                <a:spcPct val="0"/>
              </a:spcAft>
              <a:buFont typeface="Arial" panose="020B0604020202020204" pitchFamily="34" charset="0"/>
              <a:buChar char="•"/>
            </a:pPr>
            <a:r>
              <a:rPr lang="en-US" dirty="0"/>
              <a:t>Create language-based service bundles to leverage Spanish-speaking customer retention.</a:t>
            </a:r>
          </a:p>
          <a:p>
            <a:pPr marL="285750" indent="-285750" defTabSz="914400" eaLnBrk="0" fontAlgn="base" hangingPunct="0">
              <a:spcBef>
                <a:spcPct val="0"/>
              </a:spcBef>
              <a:spcAft>
                <a:spcPct val="0"/>
              </a:spcAft>
              <a:buFont typeface="Arial" panose="020B0604020202020204" pitchFamily="34" charset="0"/>
              <a:buChar char="•"/>
            </a:pPr>
            <a:r>
              <a:rPr lang="en-US" dirty="0"/>
              <a:t>Offer customized subscription plans with tailored promotions for English-speaking male customers.</a:t>
            </a:r>
          </a:p>
          <a:p>
            <a:pPr marL="285750" indent="-285750" defTabSz="914400" eaLnBrk="0" fontAlgn="base" hangingPunct="0">
              <a:spcBef>
                <a:spcPct val="0"/>
              </a:spcBef>
              <a:spcAft>
                <a:spcPct val="0"/>
              </a:spcAft>
              <a:buFont typeface="Arial" panose="020B0604020202020204" pitchFamily="34" charset="0"/>
              <a:buChar char="•"/>
            </a:pPr>
            <a:r>
              <a:rPr lang="en-US" dirty="0"/>
              <a:t>For TV, assess pricing, content variety, and usage drop-off causes.</a:t>
            </a:r>
          </a:p>
          <a:p>
            <a:pPr marL="285750" indent="-285750" defTabSz="914400" eaLnBrk="0" fontAlgn="base" hangingPunct="0">
              <a:spcBef>
                <a:spcPct val="0"/>
              </a:spcBef>
              <a:spcAft>
                <a:spcPct val="0"/>
              </a:spcAft>
              <a:buFont typeface="Arial" panose="020B0604020202020204" pitchFamily="34" charset="0"/>
              <a:buChar char="•"/>
            </a:pPr>
            <a:r>
              <a:rPr lang="en-US" dirty="0"/>
              <a:t>Internet plan adjustment based on churn region.</a:t>
            </a:r>
          </a:p>
          <a:p>
            <a:pPr marL="285750" indent="-285750" defTabSz="914400" eaLnBrk="0" fontAlgn="base" hangingPunct="0">
              <a:spcBef>
                <a:spcPct val="0"/>
              </a:spcBef>
              <a:spcAft>
                <a:spcPct val="0"/>
              </a:spcAft>
              <a:buFont typeface="Arial" panose="020B0604020202020204" pitchFamily="34" charset="0"/>
              <a:buChar char="•"/>
            </a:pPr>
            <a:r>
              <a:rPr lang="en-US" dirty="0"/>
              <a:t>Consider tailored marketing for male customers, especially English speakers, to increase multi-service adoption.</a:t>
            </a:r>
          </a:p>
          <a:p>
            <a:pPr defTabSz="914400" eaLnBrk="0" fontAlgn="base" hangingPunct="0">
              <a:spcBef>
                <a:spcPct val="0"/>
              </a:spcBef>
              <a:spcAft>
                <a:spcPct val="0"/>
              </a:spcAft>
            </a:pPr>
            <a:endParaRPr lang="en-US" dirty="0"/>
          </a:p>
          <a:p>
            <a:pPr defTabSz="914400" eaLnBrk="0" fontAlgn="base" hangingPunct="0">
              <a:spcBef>
                <a:spcPct val="0"/>
              </a:spcBef>
              <a:spcAft>
                <a:spcPct val="0"/>
              </a:spcAft>
            </a:pPr>
            <a:r>
              <a:rPr lang="en-IN" b="1" dirty="0"/>
              <a:t>Improve Service Experience – </a:t>
            </a:r>
          </a:p>
          <a:p>
            <a:pPr marL="285750" indent="-285750" defTabSz="914400" eaLnBrk="0" fontAlgn="base" hangingPunct="0">
              <a:spcBef>
                <a:spcPct val="0"/>
              </a:spcBef>
              <a:spcAft>
                <a:spcPct val="0"/>
              </a:spcAft>
              <a:buFont typeface="Arial" panose="020B0604020202020204" pitchFamily="34" charset="0"/>
              <a:buChar char="•"/>
            </a:pPr>
            <a:r>
              <a:rPr lang="en-US" dirty="0"/>
              <a:t>Conduct user surveys in high-churn regions to understand dissatisfaction drivers.</a:t>
            </a:r>
          </a:p>
          <a:p>
            <a:pPr marL="285750" indent="-285750" defTabSz="914400" eaLnBrk="0" fontAlgn="base" hangingPunct="0">
              <a:spcBef>
                <a:spcPct val="0"/>
              </a:spcBef>
              <a:spcAft>
                <a:spcPct val="0"/>
              </a:spcAft>
              <a:buFont typeface="Arial" panose="020B0604020202020204" pitchFamily="34" charset="0"/>
              <a:buChar char="•"/>
            </a:pPr>
            <a:r>
              <a:rPr lang="en-US" dirty="0"/>
              <a:t>Enhance customer support responsiveness to address service complaints before churn occurs.</a:t>
            </a:r>
          </a:p>
          <a:p>
            <a:pPr marL="285750" indent="-285750" defTabSz="914400" eaLnBrk="0" fontAlgn="base" hangingPunct="0">
              <a:spcBef>
                <a:spcPct val="0"/>
              </a:spcBef>
              <a:spcAft>
                <a:spcPct val="0"/>
              </a:spcAft>
              <a:buFont typeface="Arial" panose="020B0604020202020204" pitchFamily="34" charset="0"/>
              <a:buChar char="•"/>
            </a:pPr>
            <a:r>
              <a:rPr lang="en-US" dirty="0"/>
              <a:t>Improve service reliability and speed, especially in regions with high inactivity rates.</a:t>
            </a:r>
          </a:p>
          <a:p>
            <a:pPr marL="285750" indent="-285750" defTabSz="914400" eaLnBrk="0" fontAlgn="base" hangingPunct="0">
              <a:spcBef>
                <a:spcPct val="0"/>
              </a:spcBef>
              <a:spcAft>
                <a:spcPct val="0"/>
              </a:spcAft>
              <a:buFont typeface="Arial" panose="020B0604020202020204" pitchFamily="34" charset="0"/>
              <a:buChar char="•"/>
            </a:pPr>
            <a:r>
              <a:rPr lang="en-US" dirty="0"/>
              <a:t>Focus retention efforts on regions and services with the highest inactivity (e.g., TV in the North, Internet/Phone in the South).</a:t>
            </a:r>
          </a:p>
          <a:p>
            <a:pPr defTabSz="914400" eaLnBrk="0" fontAlgn="base" hangingPunct="0">
              <a:spcBef>
                <a:spcPct val="0"/>
              </a:spcBef>
              <a:spcAft>
                <a:spcPct val="0"/>
              </a:spcAft>
            </a:pPr>
            <a:endParaRPr lang="en-US" dirty="0"/>
          </a:p>
          <a:p>
            <a:pPr defTabSz="914400" eaLnBrk="0" fontAlgn="base" hangingPunct="0">
              <a:spcBef>
                <a:spcPct val="0"/>
              </a:spcBef>
              <a:spcAft>
                <a:spcPct val="0"/>
              </a:spcAft>
            </a:pPr>
            <a:endParaRPr lang="en-US" b="1" dirty="0"/>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endParaRPr lang="en-US" altLang="en-US" dirty="0">
              <a:latin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57242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A170E7-069D-F684-8C9F-6F25A3B86FF7}"/>
              </a:ext>
            </a:extLst>
          </p:cNvPr>
          <p:cNvPicPr>
            <a:picLocks noChangeAspect="1"/>
          </p:cNvPicPr>
          <p:nvPr/>
        </p:nvPicPr>
        <p:blipFill>
          <a:blip r:embed="rId2"/>
          <a:stretch>
            <a:fillRect/>
          </a:stretch>
        </p:blipFill>
        <p:spPr>
          <a:xfrm>
            <a:off x="174196" y="611489"/>
            <a:ext cx="13877624" cy="7128610"/>
          </a:xfrm>
          <a:prstGeom prst="rect">
            <a:avLst/>
          </a:prstGeom>
        </p:spPr>
      </p:pic>
    </p:spTree>
    <p:extLst>
      <p:ext uri="{BB962C8B-B14F-4D97-AF65-F5344CB8AC3E}">
        <p14:creationId xmlns:p14="http://schemas.microsoft.com/office/powerpoint/2010/main" val="47916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151B28-EB25-6B13-FAA9-C8CABF4E1703}"/>
              </a:ext>
            </a:extLst>
          </p:cNvPr>
          <p:cNvGraphicFramePr>
            <a:graphicFrameLocks noGrp="1"/>
          </p:cNvGraphicFramePr>
          <p:nvPr>
            <p:extLst>
              <p:ext uri="{D42A27DB-BD31-4B8C-83A1-F6EECF244321}">
                <p14:modId xmlns:p14="http://schemas.microsoft.com/office/powerpoint/2010/main" val="3413184097"/>
              </p:ext>
            </p:extLst>
          </p:nvPr>
        </p:nvGraphicFramePr>
        <p:xfrm>
          <a:off x="0" y="872679"/>
          <a:ext cx="9937890" cy="4672264"/>
        </p:xfrm>
        <a:graphic>
          <a:graphicData uri="http://schemas.openxmlformats.org/drawingml/2006/table">
            <a:tbl>
              <a:tblPr/>
              <a:tblGrid>
                <a:gridCol w="4968945">
                  <a:extLst>
                    <a:ext uri="{9D8B030D-6E8A-4147-A177-3AD203B41FA5}">
                      <a16:colId xmlns:a16="http://schemas.microsoft.com/office/drawing/2014/main" val="280686531"/>
                    </a:ext>
                  </a:extLst>
                </a:gridCol>
                <a:gridCol w="4968945">
                  <a:extLst>
                    <a:ext uri="{9D8B030D-6E8A-4147-A177-3AD203B41FA5}">
                      <a16:colId xmlns:a16="http://schemas.microsoft.com/office/drawing/2014/main" val="1929888258"/>
                    </a:ext>
                  </a:extLst>
                </a:gridCol>
              </a:tblGrid>
              <a:tr h="584033">
                <a:tc>
                  <a:txBody>
                    <a:bodyPr/>
                    <a:lstStyle/>
                    <a:p>
                      <a:r>
                        <a:rPr lang="en-IN" sz="1900" dirty="0"/>
                        <a:t>Metric</a:t>
                      </a:r>
                    </a:p>
                  </a:txBody>
                  <a:tcPr marL="108002" marR="108002" marT="54001" marB="54001" anchor="ctr">
                    <a:lnL>
                      <a:noFill/>
                    </a:lnL>
                    <a:lnR>
                      <a:noFill/>
                    </a:lnR>
                    <a:lnT>
                      <a:noFill/>
                    </a:lnT>
                    <a:lnB>
                      <a:noFill/>
                    </a:lnB>
                    <a:noFill/>
                  </a:tcPr>
                </a:tc>
                <a:tc>
                  <a:txBody>
                    <a:bodyPr/>
                    <a:lstStyle/>
                    <a:p>
                      <a:r>
                        <a:rPr lang="en-IN" sz="1900"/>
                        <a:t>Value</a:t>
                      </a:r>
                    </a:p>
                  </a:txBody>
                  <a:tcPr marL="108002" marR="108002" marT="54001" marB="54001" anchor="ctr">
                    <a:lnL>
                      <a:noFill/>
                    </a:lnL>
                    <a:lnR>
                      <a:noFill/>
                    </a:lnR>
                    <a:lnT>
                      <a:noFill/>
                    </a:lnT>
                    <a:lnB>
                      <a:noFill/>
                    </a:lnB>
                    <a:noFill/>
                  </a:tcPr>
                </a:tc>
                <a:extLst>
                  <a:ext uri="{0D108BD9-81ED-4DB2-BD59-A6C34878D82A}">
                    <a16:rowId xmlns:a16="http://schemas.microsoft.com/office/drawing/2014/main" val="657626466"/>
                  </a:ext>
                </a:extLst>
              </a:tr>
              <a:tr h="584033">
                <a:tc>
                  <a:txBody>
                    <a:bodyPr/>
                    <a:lstStyle/>
                    <a:p>
                      <a:r>
                        <a:rPr lang="en-IN" sz="1900" dirty="0"/>
                        <a:t>Total Customers</a:t>
                      </a:r>
                    </a:p>
                  </a:txBody>
                  <a:tcPr marL="108002" marR="108002" marT="54001" marB="54001" anchor="ctr">
                    <a:lnL>
                      <a:noFill/>
                    </a:lnL>
                    <a:lnR>
                      <a:noFill/>
                    </a:lnR>
                    <a:lnT>
                      <a:noFill/>
                    </a:lnT>
                    <a:lnB>
                      <a:noFill/>
                    </a:lnB>
                    <a:noFill/>
                  </a:tcPr>
                </a:tc>
                <a:tc>
                  <a:txBody>
                    <a:bodyPr/>
                    <a:lstStyle/>
                    <a:p>
                      <a:r>
                        <a:rPr lang="en-IN" sz="1900"/>
                        <a:t>4,250</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966656101"/>
                  </a:ext>
                </a:extLst>
              </a:tr>
              <a:tr h="584033">
                <a:tc>
                  <a:txBody>
                    <a:bodyPr/>
                    <a:lstStyle/>
                    <a:p>
                      <a:r>
                        <a:rPr lang="en-IN" sz="1900"/>
                        <a:t>Churn Count</a:t>
                      </a:r>
                    </a:p>
                  </a:txBody>
                  <a:tcPr marL="108002" marR="108002" marT="54001" marB="54001" anchor="ctr">
                    <a:lnL>
                      <a:noFill/>
                    </a:lnL>
                    <a:lnR>
                      <a:noFill/>
                    </a:lnR>
                    <a:lnT>
                      <a:noFill/>
                    </a:lnT>
                    <a:lnB>
                      <a:noFill/>
                    </a:lnB>
                    <a:noFill/>
                  </a:tcPr>
                </a:tc>
                <a:tc>
                  <a:txBody>
                    <a:bodyPr/>
                    <a:lstStyle/>
                    <a:p>
                      <a:r>
                        <a:rPr lang="en-IN" sz="1900"/>
                        <a:t>2,202</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355394487"/>
                  </a:ext>
                </a:extLst>
              </a:tr>
              <a:tr h="584033">
                <a:tc>
                  <a:txBody>
                    <a:bodyPr/>
                    <a:lstStyle/>
                    <a:p>
                      <a:r>
                        <a:rPr lang="en-IN" sz="1900"/>
                        <a:t>Churn Percentage</a:t>
                      </a:r>
                    </a:p>
                  </a:txBody>
                  <a:tcPr marL="108002" marR="108002" marT="54001" marB="54001" anchor="ctr">
                    <a:lnL>
                      <a:noFill/>
                    </a:lnL>
                    <a:lnR>
                      <a:noFill/>
                    </a:lnR>
                    <a:lnT>
                      <a:noFill/>
                    </a:lnT>
                    <a:lnB>
                      <a:noFill/>
                    </a:lnB>
                    <a:noFill/>
                  </a:tcPr>
                </a:tc>
                <a:tc>
                  <a:txBody>
                    <a:bodyPr/>
                    <a:lstStyle/>
                    <a:p>
                      <a:r>
                        <a:rPr lang="en-IN" sz="1900"/>
                        <a:t>51.81%</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719139019"/>
                  </a:ext>
                </a:extLst>
              </a:tr>
              <a:tr h="584033">
                <a:tc>
                  <a:txBody>
                    <a:bodyPr/>
                    <a:lstStyle/>
                    <a:p>
                      <a:r>
                        <a:rPr lang="en-IN" sz="1900"/>
                        <a:t>Average Tenure</a:t>
                      </a:r>
                    </a:p>
                  </a:txBody>
                  <a:tcPr marL="108002" marR="108002" marT="54001" marB="54001" anchor="ctr">
                    <a:lnL>
                      <a:noFill/>
                    </a:lnL>
                    <a:lnR>
                      <a:noFill/>
                    </a:lnR>
                    <a:lnT>
                      <a:noFill/>
                    </a:lnT>
                    <a:lnB>
                      <a:noFill/>
                    </a:lnB>
                    <a:noFill/>
                  </a:tcPr>
                </a:tc>
                <a:tc>
                  <a:txBody>
                    <a:bodyPr/>
                    <a:lstStyle/>
                    <a:p>
                      <a:r>
                        <a:rPr lang="en-IN" sz="1900"/>
                        <a:t>89 months</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200414067"/>
                  </a:ext>
                </a:extLst>
              </a:tr>
              <a:tr h="584033">
                <a:tc>
                  <a:txBody>
                    <a:bodyPr/>
                    <a:lstStyle/>
                    <a:p>
                      <a:r>
                        <a:rPr lang="en-IN" sz="1900"/>
                        <a:t>Services per Customer</a:t>
                      </a:r>
                    </a:p>
                  </a:txBody>
                  <a:tcPr marL="108002" marR="108002" marT="54001" marB="54001" anchor="ctr">
                    <a:lnL>
                      <a:noFill/>
                    </a:lnL>
                    <a:lnR>
                      <a:noFill/>
                    </a:lnR>
                    <a:lnT>
                      <a:noFill/>
                    </a:lnT>
                    <a:lnB>
                      <a:noFill/>
                    </a:lnB>
                    <a:noFill/>
                  </a:tcPr>
                </a:tc>
                <a:tc>
                  <a:txBody>
                    <a:bodyPr/>
                    <a:lstStyle/>
                    <a:p>
                      <a:r>
                        <a:rPr lang="en-IN" sz="1900"/>
                        <a:t>1.50</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250085812"/>
                  </a:ext>
                </a:extLst>
              </a:tr>
              <a:tr h="584033">
                <a:tc>
                  <a:txBody>
                    <a:bodyPr/>
                    <a:lstStyle/>
                    <a:p>
                      <a:r>
                        <a:rPr lang="en-IN" sz="1900"/>
                        <a:t>Inactive Services</a:t>
                      </a:r>
                    </a:p>
                  </a:txBody>
                  <a:tcPr marL="108002" marR="108002" marT="54001" marB="54001" anchor="ctr">
                    <a:lnL>
                      <a:noFill/>
                    </a:lnL>
                    <a:lnR>
                      <a:noFill/>
                    </a:lnR>
                    <a:lnT>
                      <a:noFill/>
                    </a:lnT>
                    <a:lnB>
                      <a:noFill/>
                    </a:lnB>
                    <a:noFill/>
                  </a:tcPr>
                </a:tc>
                <a:tc>
                  <a:txBody>
                    <a:bodyPr/>
                    <a:lstStyle/>
                    <a:p>
                      <a:r>
                        <a:rPr lang="en-IN" sz="1900"/>
                        <a:t>2,202</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972147153"/>
                  </a:ext>
                </a:extLst>
              </a:tr>
              <a:tr h="584033">
                <a:tc>
                  <a:txBody>
                    <a:bodyPr/>
                    <a:lstStyle/>
                    <a:p>
                      <a:r>
                        <a:rPr lang="en-IN" sz="1900"/>
                        <a:t>Active Services</a:t>
                      </a:r>
                    </a:p>
                  </a:txBody>
                  <a:tcPr marL="108002" marR="108002" marT="54001" marB="54001" anchor="ctr">
                    <a:lnL>
                      <a:noFill/>
                    </a:lnL>
                    <a:lnR>
                      <a:noFill/>
                    </a:lnR>
                    <a:lnT>
                      <a:noFill/>
                    </a:lnT>
                    <a:lnB>
                      <a:noFill/>
                    </a:lnB>
                    <a:noFill/>
                  </a:tcPr>
                </a:tc>
                <a:tc>
                  <a:txBody>
                    <a:bodyPr/>
                    <a:lstStyle/>
                    <a:p>
                      <a:r>
                        <a:rPr lang="en-IN" sz="1900" dirty="0"/>
                        <a:t>2,048</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566058362"/>
                  </a:ext>
                </a:extLst>
              </a:tr>
            </a:tbl>
          </a:graphicData>
        </a:graphic>
      </p:graphicFrame>
      <p:sp>
        <p:nvSpPr>
          <p:cNvPr id="3" name="Rectangle 1">
            <a:extLst>
              <a:ext uri="{FF2B5EF4-FFF2-40B4-BE49-F238E27FC236}">
                <a16:creationId xmlns:a16="http://schemas.microsoft.com/office/drawing/2014/main" id="{7C0937E3-7C77-5230-8B8D-85996C31226C}"/>
              </a:ext>
            </a:extLst>
          </p:cNvPr>
          <p:cNvSpPr>
            <a:spLocks noChangeArrowheads="1"/>
          </p:cNvSpPr>
          <p:nvPr/>
        </p:nvSpPr>
        <p:spPr bwMode="auto">
          <a:xfrm>
            <a:off x="0" y="527303"/>
            <a:ext cx="1511737" cy="69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2" tIns="54001" rIns="108002" bIns="54001" numCol="1" anchor="ctr" anchorCtr="0" compatLnSpc="1">
            <a:prstTxWarp prst="textNoShape">
              <a:avLst/>
            </a:prstTxWarp>
            <a:spAutoFit/>
          </a:bodyPr>
          <a:lstStyle/>
          <a:p>
            <a:pPr defTabSz="1079977" eaLnBrk="0" fontAlgn="base" hangingPunct="0">
              <a:spcBef>
                <a:spcPct val="0"/>
              </a:spcBef>
              <a:spcAft>
                <a:spcPct val="0"/>
              </a:spcAft>
            </a:pPr>
            <a:r>
              <a:rPr lang="en-US" altLang="en-US" sz="1890" b="1" dirty="0">
                <a:latin typeface="Arial" panose="020B0604020202020204" pitchFamily="34" charset="0"/>
              </a:rPr>
              <a:t>Overview : </a:t>
            </a:r>
          </a:p>
          <a:p>
            <a:pPr defTabSz="1079977" eaLnBrk="0" fontAlgn="base" hangingPunct="0">
              <a:spcBef>
                <a:spcPct val="0"/>
              </a:spcBef>
              <a:spcAft>
                <a:spcPct val="0"/>
              </a:spcAft>
            </a:pPr>
            <a:endParaRPr lang="en-US" altLang="en-US" sz="1890" dirty="0">
              <a:latin typeface="Arial" panose="020B0604020202020204" pitchFamily="34" charset="0"/>
            </a:endParaRPr>
          </a:p>
        </p:txBody>
      </p:sp>
      <p:sp>
        <p:nvSpPr>
          <p:cNvPr id="5" name="TextBox 4">
            <a:extLst>
              <a:ext uri="{FF2B5EF4-FFF2-40B4-BE49-F238E27FC236}">
                <a16:creationId xmlns:a16="http://schemas.microsoft.com/office/drawing/2014/main" id="{3D4F3E3E-D44B-E46D-5844-E959E42266E6}"/>
              </a:ext>
            </a:extLst>
          </p:cNvPr>
          <p:cNvSpPr txBox="1"/>
          <p:nvPr/>
        </p:nvSpPr>
        <p:spPr>
          <a:xfrm>
            <a:off x="-1" y="5641286"/>
            <a:ext cx="14167951" cy="419346"/>
          </a:xfrm>
          <a:prstGeom prst="rect">
            <a:avLst/>
          </a:prstGeom>
          <a:noFill/>
        </p:spPr>
        <p:txBody>
          <a:bodyPr wrap="square">
            <a:spAutoFit/>
          </a:bodyPr>
          <a:lstStyle/>
          <a:p>
            <a:r>
              <a:rPr lang="en-US" sz="2125" b="1" dirty="0"/>
              <a:t>Insights</a:t>
            </a:r>
            <a:r>
              <a:rPr lang="en-US" sz="2125" dirty="0"/>
              <a:t>: A churn rate above 50% is alarming. Addressing customer dissatisfaction and retention strategies should be a priority.</a:t>
            </a:r>
          </a:p>
        </p:txBody>
      </p:sp>
      <p:sp>
        <p:nvSpPr>
          <p:cNvPr id="7" name="TextBox 6">
            <a:extLst>
              <a:ext uri="{FF2B5EF4-FFF2-40B4-BE49-F238E27FC236}">
                <a16:creationId xmlns:a16="http://schemas.microsoft.com/office/drawing/2014/main" id="{A737F47A-3DE9-3A4C-20A8-90DF0F1DA527}"/>
              </a:ext>
            </a:extLst>
          </p:cNvPr>
          <p:cNvSpPr txBox="1"/>
          <p:nvPr/>
        </p:nvSpPr>
        <p:spPr>
          <a:xfrm>
            <a:off x="-29033" y="6054790"/>
            <a:ext cx="14167951" cy="1073371"/>
          </a:xfrm>
          <a:prstGeom prst="rect">
            <a:avLst/>
          </a:prstGeom>
          <a:noFill/>
        </p:spPr>
        <p:txBody>
          <a:bodyPr wrap="square">
            <a:spAutoFit/>
          </a:bodyPr>
          <a:lstStyle/>
          <a:p>
            <a:r>
              <a:rPr lang="en-US" sz="2125" b="1" dirty="0"/>
              <a:t>Churn Rate</a:t>
            </a:r>
            <a:r>
              <a:rPr lang="en-US" sz="2125" dirty="0"/>
              <a:t>: At 51.81%, this is very high. Over half the customer base has churned.</a:t>
            </a:r>
          </a:p>
          <a:p>
            <a:r>
              <a:rPr lang="en-US" sz="2125" dirty="0"/>
              <a:t>Inactive vs Active Services: Almost equal split, with inactive slightly more, indicating a large portion of customers are disengaged or partially subscribed.</a:t>
            </a:r>
          </a:p>
        </p:txBody>
      </p:sp>
    </p:spTree>
    <p:extLst>
      <p:ext uri="{BB962C8B-B14F-4D97-AF65-F5344CB8AC3E}">
        <p14:creationId xmlns:p14="http://schemas.microsoft.com/office/powerpoint/2010/main" val="100984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DE4681-C8EC-C40D-AD58-69FC7A0FD18D}"/>
              </a:ext>
            </a:extLst>
          </p:cNvPr>
          <p:cNvGraphicFramePr>
            <a:graphicFrameLocks noGrp="1"/>
          </p:cNvGraphicFramePr>
          <p:nvPr>
            <p:extLst>
              <p:ext uri="{D42A27DB-BD31-4B8C-83A1-F6EECF244321}">
                <p14:modId xmlns:p14="http://schemas.microsoft.com/office/powerpoint/2010/main" val="161133178"/>
              </p:ext>
            </p:extLst>
          </p:nvPr>
        </p:nvGraphicFramePr>
        <p:xfrm>
          <a:off x="0" y="397239"/>
          <a:ext cx="9754984" cy="2243715"/>
        </p:xfrm>
        <a:graphic>
          <a:graphicData uri="http://schemas.openxmlformats.org/drawingml/2006/table">
            <a:tbl>
              <a:tblPr/>
              <a:tblGrid>
                <a:gridCol w="4877492">
                  <a:extLst>
                    <a:ext uri="{9D8B030D-6E8A-4147-A177-3AD203B41FA5}">
                      <a16:colId xmlns:a16="http://schemas.microsoft.com/office/drawing/2014/main" val="3860104697"/>
                    </a:ext>
                  </a:extLst>
                </a:gridCol>
                <a:gridCol w="4877492">
                  <a:extLst>
                    <a:ext uri="{9D8B030D-6E8A-4147-A177-3AD203B41FA5}">
                      <a16:colId xmlns:a16="http://schemas.microsoft.com/office/drawing/2014/main" val="1947199721"/>
                    </a:ext>
                  </a:extLst>
                </a:gridCol>
              </a:tblGrid>
              <a:tr h="448743">
                <a:tc>
                  <a:txBody>
                    <a:bodyPr/>
                    <a:lstStyle/>
                    <a:p>
                      <a:r>
                        <a:rPr lang="en-IN" sz="1400" dirty="0"/>
                        <a:t>Region</a:t>
                      </a:r>
                    </a:p>
                  </a:txBody>
                  <a:tcPr marL="108002" marR="108002" marT="54001" marB="54001" anchor="ctr">
                    <a:lnL>
                      <a:noFill/>
                    </a:lnL>
                    <a:lnR>
                      <a:noFill/>
                    </a:lnR>
                    <a:lnT>
                      <a:noFill/>
                    </a:lnT>
                    <a:lnB>
                      <a:noFill/>
                    </a:lnB>
                    <a:noFill/>
                  </a:tcPr>
                </a:tc>
                <a:tc>
                  <a:txBody>
                    <a:bodyPr/>
                    <a:lstStyle/>
                    <a:p>
                      <a:r>
                        <a:rPr lang="en-IN" sz="1400"/>
                        <a:t>Customers</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206173006"/>
                  </a:ext>
                </a:extLst>
              </a:tr>
              <a:tr h="448743">
                <a:tc>
                  <a:txBody>
                    <a:bodyPr/>
                    <a:lstStyle/>
                    <a:p>
                      <a:r>
                        <a:rPr lang="en-IN" sz="1400" dirty="0"/>
                        <a:t>East</a:t>
                      </a:r>
                    </a:p>
                  </a:txBody>
                  <a:tcPr marL="108002" marR="108002" marT="54001" marB="54001" anchor="ctr">
                    <a:lnL>
                      <a:noFill/>
                    </a:lnL>
                    <a:lnR>
                      <a:noFill/>
                    </a:lnR>
                    <a:lnT>
                      <a:noFill/>
                    </a:lnT>
                    <a:lnB>
                      <a:noFill/>
                    </a:lnB>
                    <a:noFill/>
                  </a:tcPr>
                </a:tc>
                <a:tc>
                  <a:txBody>
                    <a:bodyPr/>
                    <a:lstStyle/>
                    <a:p>
                      <a:r>
                        <a:rPr lang="en-IN" sz="1400"/>
                        <a:t>1,099</a:t>
                      </a:r>
                    </a:p>
                  </a:txBody>
                  <a:tcPr marL="108002" marR="108002" marT="54001" marB="54001" anchor="ctr">
                    <a:lnL>
                      <a:noFill/>
                    </a:lnL>
                    <a:lnR>
                      <a:noFill/>
                    </a:lnR>
                    <a:lnT>
                      <a:noFill/>
                    </a:lnT>
                    <a:lnB>
                      <a:noFill/>
                    </a:lnB>
                    <a:noFill/>
                  </a:tcPr>
                </a:tc>
                <a:extLst>
                  <a:ext uri="{0D108BD9-81ED-4DB2-BD59-A6C34878D82A}">
                    <a16:rowId xmlns:a16="http://schemas.microsoft.com/office/drawing/2014/main" val="1136609277"/>
                  </a:ext>
                </a:extLst>
              </a:tr>
              <a:tr h="448743">
                <a:tc>
                  <a:txBody>
                    <a:bodyPr/>
                    <a:lstStyle/>
                    <a:p>
                      <a:r>
                        <a:rPr lang="en-IN" sz="1400" dirty="0"/>
                        <a:t>South</a:t>
                      </a:r>
                    </a:p>
                  </a:txBody>
                  <a:tcPr marL="108002" marR="108002" marT="54001" marB="54001" anchor="ctr">
                    <a:lnL>
                      <a:noFill/>
                    </a:lnL>
                    <a:lnR>
                      <a:noFill/>
                    </a:lnR>
                    <a:lnT>
                      <a:noFill/>
                    </a:lnT>
                    <a:lnB>
                      <a:noFill/>
                    </a:lnB>
                    <a:noFill/>
                  </a:tcPr>
                </a:tc>
                <a:tc>
                  <a:txBody>
                    <a:bodyPr/>
                    <a:lstStyle/>
                    <a:p>
                      <a:r>
                        <a:rPr lang="en-IN" sz="1400"/>
                        <a:t>1,076</a:t>
                      </a:r>
                    </a:p>
                  </a:txBody>
                  <a:tcPr marL="108002" marR="108002" marT="54001" marB="54001" anchor="ctr">
                    <a:lnL>
                      <a:noFill/>
                    </a:lnL>
                    <a:lnR>
                      <a:noFill/>
                    </a:lnR>
                    <a:lnT>
                      <a:noFill/>
                    </a:lnT>
                    <a:lnB>
                      <a:noFill/>
                    </a:lnB>
                    <a:noFill/>
                  </a:tcPr>
                </a:tc>
                <a:extLst>
                  <a:ext uri="{0D108BD9-81ED-4DB2-BD59-A6C34878D82A}">
                    <a16:rowId xmlns:a16="http://schemas.microsoft.com/office/drawing/2014/main" val="792329093"/>
                  </a:ext>
                </a:extLst>
              </a:tr>
              <a:tr h="448743">
                <a:tc>
                  <a:txBody>
                    <a:bodyPr/>
                    <a:lstStyle/>
                    <a:p>
                      <a:r>
                        <a:rPr lang="en-IN" sz="1400" dirty="0"/>
                        <a:t>North</a:t>
                      </a:r>
                    </a:p>
                  </a:txBody>
                  <a:tcPr marL="108002" marR="108002" marT="54001" marB="54001" anchor="ctr">
                    <a:lnL>
                      <a:noFill/>
                    </a:lnL>
                    <a:lnR>
                      <a:noFill/>
                    </a:lnR>
                    <a:lnT>
                      <a:noFill/>
                    </a:lnT>
                    <a:lnB>
                      <a:noFill/>
                    </a:lnB>
                    <a:noFill/>
                  </a:tcPr>
                </a:tc>
                <a:tc>
                  <a:txBody>
                    <a:bodyPr/>
                    <a:lstStyle/>
                    <a:p>
                      <a:r>
                        <a:rPr lang="en-IN" sz="1400"/>
                        <a:t>1,041</a:t>
                      </a:r>
                    </a:p>
                  </a:txBody>
                  <a:tcPr marL="108002" marR="108002" marT="54001" marB="54001" anchor="ctr">
                    <a:lnL>
                      <a:noFill/>
                    </a:lnL>
                    <a:lnR>
                      <a:noFill/>
                    </a:lnR>
                    <a:lnT>
                      <a:noFill/>
                    </a:lnT>
                    <a:lnB>
                      <a:noFill/>
                    </a:lnB>
                    <a:noFill/>
                  </a:tcPr>
                </a:tc>
                <a:extLst>
                  <a:ext uri="{0D108BD9-81ED-4DB2-BD59-A6C34878D82A}">
                    <a16:rowId xmlns:a16="http://schemas.microsoft.com/office/drawing/2014/main" val="403293089"/>
                  </a:ext>
                </a:extLst>
              </a:tr>
              <a:tr h="448743">
                <a:tc>
                  <a:txBody>
                    <a:bodyPr/>
                    <a:lstStyle/>
                    <a:p>
                      <a:r>
                        <a:rPr lang="en-IN" sz="1400"/>
                        <a:t>West</a:t>
                      </a:r>
                    </a:p>
                  </a:txBody>
                  <a:tcPr marL="108002" marR="108002" marT="54001" marB="54001" anchor="ctr">
                    <a:lnL>
                      <a:noFill/>
                    </a:lnL>
                    <a:lnR>
                      <a:noFill/>
                    </a:lnR>
                    <a:lnT>
                      <a:noFill/>
                    </a:lnT>
                    <a:lnB>
                      <a:noFill/>
                    </a:lnB>
                    <a:noFill/>
                  </a:tcPr>
                </a:tc>
                <a:tc>
                  <a:txBody>
                    <a:bodyPr/>
                    <a:lstStyle/>
                    <a:p>
                      <a:r>
                        <a:rPr lang="en-IN" sz="1400" dirty="0"/>
                        <a:t>1,034</a:t>
                      </a:r>
                    </a:p>
                  </a:txBody>
                  <a:tcPr marL="108002" marR="108002" marT="54001" marB="54001" anchor="ctr">
                    <a:lnL>
                      <a:noFill/>
                    </a:lnL>
                    <a:lnR>
                      <a:noFill/>
                    </a:lnR>
                    <a:lnT>
                      <a:noFill/>
                    </a:lnT>
                    <a:lnB>
                      <a:noFill/>
                    </a:lnB>
                    <a:noFill/>
                  </a:tcPr>
                </a:tc>
                <a:extLst>
                  <a:ext uri="{0D108BD9-81ED-4DB2-BD59-A6C34878D82A}">
                    <a16:rowId xmlns:a16="http://schemas.microsoft.com/office/drawing/2014/main" val="1026540201"/>
                  </a:ext>
                </a:extLst>
              </a:tr>
            </a:tbl>
          </a:graphicData>
        </a:graphic>
      </p:graphicFrame>
      <p:sp>
        <p:nvSpPr>
          <p:cNvPr id="3" name="Rectangle 1">
            <a:extLst>
              <a:ext uri="{FF2B5EF4-FFF2-40B4-BE49-F238E27FC236}">
                <a16:creationId xmlns:a16="http://schemas.microsoft.com/office/drawing/2014/main" id="{AF8DBF18-444F-CA84-DEBF-DD01E60B1AD9}"/>
              </a:ext>
            </a:extLst>
          </p:cNvPr>
          <p:cNvSpPr>
            <a:spLocks noChangeArrowheads="1"/>
          </p:cNvSpPr>
          <p:nvPr/>
        </p:nvSpPr>
        <p:spPr bwMode="auto">
          <a:xfrm>
            <a:off x="-11613" y="58506"/>
            <a:ext cx="2717195" cy="69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2" tIns="54001" rIns="108002" bIns="54001" numCol="1" anchor="ctr" anchorCtr="0" compatLnSpc="1">
            <a:prstTxWarp prst="textNoShape">
              <a:avLst/>
            </a:prstTxWarp>
            <a:spAutoFit/>
          </a:bodyPr>
          <a:lstStyle/>
          <a:p>
            <a:pPr defTabSz="1079977" eaLnBrk="0" fontAlgn="base" hangingPunct="0">
              <a:spcBef>
                <a:spcPct val="0"/>
              </a:spcBef>
              <a:spcAft>
                <a:spcPct val="0"/>
              </a:spcAft>
            </a:pPr>
            <a:r>
              <a:rPr lang="en-US" altLang="en-US" sz="1890" b="1" dirty="0">
                <a:latin typeface="Arial" panose="020B0604020202020204" pitchFamily="34" charset="0"/>
              </a:rPr>
              <a:t>Customers by Region</a:t>
            </a:r>
          </a:p>
          <a:p>
            <a:pPr defTabSz="1079977" eaLnBrk="0" fontAlgn="base" hangingPunct="0">
              <a:spcBef>
                <a:spcPct val="0"/>
              </a:spcBef>
              <a:spcAft>
                <a:spcPct val="0"/>
              </a:spcAft>
            </a:pPr>
            <a:endParaRPr lang="en-US" altLang="en-US" sz="1890" dirty="0">
              <a:latin typeface="Arial" panose="020B0604020202020204" pitchFamily="34" charset="0"/>
            </a:endParaRPr>
          </a:p>
        </p:txBody>
      </p:sp>
      <p:sp>
        <p:nvSpPr>
          <p:cNvPr id="7" name="TextBox 6">
            <a:extLst>
              <a:ext uri="{FF2B5EF4-FFF2-40B4-BE49-F238E27FC236}">
                <a16:creationId xmlns:a16="http://schemas.microsoft.com/office/drawing/2014/main" id="{B143584F-1101-2E65-0E1C-DF155AD4824C}"/>
              </a:ext>
            </a:extLst>
          </p:cNvPr>
          <p:cNvSpPr txBox="1"/>
          <p:nvPr/>
        </p:nvSpPr>
        <p:spPr>
          <a:xfrm>
            <a:off x="-11613" y="2512993"/>
            <a:ext cx="10544671" cy="1874231"/>
          </a:xfrm>
          <a:prstGeom prst="rect">
            <a:avLst/>
          </a:prstGeom>
          <a:noFill/>
        </p:spPr>
        <p:txBody>
          <a:bodyPr wrap="square">
            <a:spAutoFit/>
          </a:bodyPr>
          <a:lstStyle/>
          <a:p>
            <a:r>
              <a:rPr lang="en-US" sz="1654" b="1" dirty="0"/>
              <a:t>Insight</a:t>
            </a:r>
            <a:r>
              <a:rPr lang="en-US" sz="1654" dirty="0"/>
              <a:t>: All regions have similar churn, indicating churn is not specific to geography. Other factors like service quality or pricing may be more influential.</a:t>
            </a:r>
          </a:p>
          <a:p>
            <a:pPr lvl="0" eaLnBrk="0" fontAlgn="base" hangingPunct="0">
              <a:spcBef>
                <a:spcPct val="0"/>
              </a:spcBef>
              <a:spcAft>
                <a:spcPct val="0"/>
              </a:spcAft>
              <a:buFontTx/>
              <a:buChar char="•"/>
            </a:pPr>
            <a:r>
              <a:rPr lang="en-US" altLang="en-US" sz="1654" b="1" dirty="0">
                <a:latin typeface="Calibri" panose="020F0502020204030204" pitchFamily="34" charset="0"/>
                <a:ea typeface="Calibri" panose="020F0502020204030204" pitchFamily="34" charset="0"/>
                <a:cs typeface="Calibri" panose="020F0502020204030204" pitchFamily="34" charset="0"/>
              </a:rPr>
              <a:t>East leads</a:t>
            </a:r>
            <a:r>
              <a:rPr lang="en-US" altLang="en-US" sz="1654" dirty="0">
                <a:latin typeface="Calibri" panose="020F0502020204030204" pitchFamily="34" charset="0"/>
                <a:ea typeface="Calibri" panose="020F0502020204030204" pitchFamily="34" charset="0"/>
                <a:cs typeface="Calibri" panose="020F0502020204030204" pitchFamily="34" charset="0"/>
              </a:rPr>
              <a:t> with the highest customer base.</a:t>
            </a:r>
          </a:p>
          <a:p>
            <a:pPr lvl="0" eaLnBrk="0" fontAlgn="base" hangingPunct="0">
              <a:spcBef>
                <a:spcPct val="0"/>
              </a:spcBef>
              <a:spcAft>
                <a:spcPct val="0"/>
              </a:spcAft>
              <a:buFontTx/>
              <a:buChar char="•"/>
            </a:pPr>
            <a:r>
              <a:rPr lang="en-US" altLang="en-US" sz="1654" dirty="0">
                <a:latin typeface="Calibri" panose="020F0502020204030204" pitchFamily="34" charset="0"/>
                <a:ea typeface="Calibri" panose="020F0502020204030204" pitchFamily="34" charset="0"/>
                <a:cs typeface="Calibri" panose="020F0502020204030204" pitchFamily="34" charset="0"/>
              </a:rPr>
              <a:t>Difference between regions is minimal (~65 customers between highest and lowest), so regional distribution is fairly balanced.</a:t>
            </a:r>
          </a:p>
          <a:p>
            <a:endParaRPr lang="en-US" sz="1654" dirty="0"/>
          </a:p>
          <a:p>
            <a:endParaRPr lang="en-US" sz="1654" dirty="0"/>
          </a:p>
        </p:txBody>
      </p:sp>
      <p:graphicFrame>
        <p:nvGraphicFramePr>
          <p:cNvPr id="10" name="Table 9">
            <a:extLst>
              <a:ext uri="{FF2B5EF4-FFF2-40B4-BE49-F238E27FC236}">
                <a16:creationId xmlns:a16="http://schemas.microsoft.com/office/drawing/2014/main" id="{4F88443E-1D5E-3941-88C4-E3E5E8FC5EC4}"/>
              </a:ext>
            </a:extLst>
          </p:cNvPr>
          <p:cNvGraphicFramePr>
            <a:graphicFrameLocks noGrp="1"/>
          </p:cNvGraphicFramePr>
          <p:nvPr>
            <p:extLst>
              <p:ext uri="{D42A27DB-BD31-4B8C-83A1-F6EECF244321}">
                <p14:modId xmlns:p14="http://schemas.microsoft.com/office/powerpoint/2010/main" val="4226954661"/>
              </p:ext>
            </p:extLst>
          </p:nvPr>
        </p:nvGraphicFramePr>
        <p:xfrm>
          <a:off x="2" y="4387224"/>
          <a:ext cx="7824310" cy="1619340"/>
        </p:xfrm>
        <a:graphic>
          <a:graphicData uri="http://schemas.openxmlformats.org/drawingml/2006/table">
            <a:tbl>
              <a:tblPr/>
              <a:tblGrid>
                <a:gridCol w="1564862">
                  <a:extLst>
                    <a:ext uri="{9D8B030D-6E8A-4147-A177-3AD203B41FA5}">
                      <a16:colId xmlns:a16="http://schemas.microsoft.com/office/drawing/2014/main" val="322400282"/>
                    </a:ext>
                  </a:extLst>
                </a:gridCol>
                <a:gridCol w="1564862">
                  <a:extLst>
                    <a:ext uri="{9D8B030D-6E8A-4147-A177-3AD203B41FA5}">
                      <a16:colId xmlns:a16="http://schemas.microsoft.com/office/drawing/2014/main" val="132319027"/>
                    </a:ext>
                  </a:extLst>
                </a:gridCol>
                <a:gridCol w="1564862">
                  <a:extLst>
                    <a:ext uri="{9D8B030D-6E8A-4147-A177-3AD203B41FA5}">
                      <a16:colId xmlns:a16="http://schemas.microsoft.com/office/drawing/2014/main" val="1964026185"/>
                    </a:ext>
                  </a:extLst>
                </a:gridCol>
                <a:gridCol w="1564862">
                  <a:extLst>
                    <a:ext uri="{9D8B030D-6E8A-4147-A177-3AD203B41FA5}">
                      <a16:colId xmlns:a16="http://schemas.microsoft.com/office/drawing/2014/main" val="4245764305"/>
                    </a:ext>
                  </a:extLst>
                </a:gridCol>
                <a:gridCol w="1564862">
                  <a:extLst>
                    <a:ext uri="{9D8B030D-6E8A-4147-A177-3AD203B41FA5}">
                      <a16:colId xmlns:a16="http://schemas.microsoft.com/office/drawing/2014/main" val="3470078409"/>
                    </a:ext>
                  </a:extLst>
                </a:gridCol>
              </a:tblGrid>
              <a:tr h="404835">
                <a:tc>
                  <a:txBody>
                    <a:bodyPr/>
                    <a:lstStyle/>
                    <a:p>
                      <a:r>
                        <a:rPr lang="en-IN" sz="1700" dirty="0"/>
                        <a:t>Service</a:t>
                      </a:r>
                    </a:p>
                  </a:txBody>
                  <a:tcPr marL="108002" marR="108002" marT="54001" marB="54001" anchor="ctr">
                    <a:lnL>
                      <a:noFill/>
                    </a:lnL>
                    <a:lnR>
                      <a:noFill/>
                    </a:lnR>
                    <a:lnT>
                      <a:noFill/>
                    </a:lnT>
                    <a:lnB>
                      <a:noFill/>
                    </a:lnB>
                    <a:noFill/>
                  </a:tcPr>
                </a:tc>
                <a:tc>
                  <a:txBody>
                    <a:bodyPr/>
                    <a:lstStyle/>
                    <a:p>
                      <a:r>
                        <a:rPr lang="en-IN" sz="1700"/>
                        <a:t>East</a:t>
                      </a:r>
                    </a:p>
                  </a:txBody>
                  <a:tcPr marL="108002" marR="108002" marT="54001" marB="54001" anchor="ctr">
                    <a:lnL>
                      <a:noFill/>
                    </a:lnL>
                    <a:lnR>
                      <a:noFill/>
                    </a:lnR>
                    <a:lnT>
                      <a:noFill/>
                    </a:lnT>
                    <a:lnB>
                      <a:noFill/>
                    </a:lnB>
                    <a:noFill/>
                  </a:tcPr>
                </a:tc>
                <a:tc>
                  <a:txBody>
                    <a:bodyPr/>
                    <a:lstStyle/>
                    <a:p>
                      <a:r>
                        <a:rPr lang="en-IN" sz="1700"/>
                        <a:t>North</a:t>
                      </a:r>
                    </a:p>
                  </a:txBody>
                  <a:tcPr marL="108002" marR="108002" marT="54001" marB="54001" anchor="ctr">
                    <a:lnL>
                      <a:noFill/>
                    </a:lnL>
                    <a:lnR>
                      <a:noFill/>
                    </a:lnR>
                    <a:lnT>
                      <a:noFill/>
                    </a:lnT>
                    <a:lnB>
                      <a:noFill/>
                    </a:lnB>
                    <a:noFill/>
                  </a:tcPr>
                </a:tc>
                <a:tc>
                  <a:txBody>
                    <a:bodyPr/>
                    <a:lstStyle/>
                    <a:p>
                      <a:r>
                        <a:rPr lang="en-IN" sz="1700"/>
                        <a:t>South</a:t>
                      </a:r>
                    </a:p>
                  </a:txBody>
                  <a:tcPr marL="108002" marR="108002" marT="54001" marB="54001" anchor="ctr">
                    <a:lnL>
                      <a:noFill/>
                    </a:lnL>
                    <a:lnR>
                      <a:noFill/>
                    </a:lnR>
                    <a:lnT>
                      <a:noFill/>
                    </a:lnT>
                    <a:lnB>
                      <a:noFill/>
                    </a:lnB>
                    <a:noFill/>
                  </a:tcPr>
                </a:tc>
                <a:tc>
                  <a:txBody>
                    <a:bodyPr/>
                    <a:lstStyle/>
                    <a:p>
                      <a:r>
                        <a:rPr lang="en-IN" sz="1700" dirty="0"/>
                        <a:t>West</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022438217"/>
                  </a:ext>
                </a:extLst>
              </a:tr>
              <a:tr h="404835">
                <a:tc>
                  <a:txBody>
                    <a:bodyPr/>
                    <a:lstStyle/>
                    <a:p>
                      <a:r>
                        <a:rPr lang="en-IN" sz="1700" dirty="0"/>
                        <a:t>Phone</a:t>
                      </a:r>
                    </a:p>
                  </a:txBody>
                  <a:tcPr marL="108002" marR="108002" marT="54001" marB="54001" anchor="ctr">
                    <a:lnL>
                      <a:noFill/>
                    </a:lnL>
                    <a:lnR>
                      <a:noFill/>
                    </a:lnR>
                    <a:lnT>
                      <a:noFill/>
                    </a:lnT>
                    <a:lnB>
                      <a:noFill/>
                    </a:lnB>
                    <a:noFill/>
                  </a:tcPr>
                </a:tc>
                <a:tc>
                  <a:txBody>
                    <a:bodyPr/>
                    <a:lstStyle/>
                    <a:p>
                      <a:r>
                        <a:rPr lang="en-IN" sz="1700"/>
                        <a:t>296</a:t>
                      </a:r>
                    </a:p>
                  </a:txBody>
                  <a:tcPr marL="108002" marR="108002" marT="54001" marB="54001" anchor="ctr">
                    <a:lnL>
                      <a:noFill/>
                    </a:lnL>
                    <a:lnR>
                      <a:noFill/>
                    </a:lnR>
                    <a:lnT>
                      <a:noFill/>
                    </a:lnT>
                    <a:lnB>
                      <a:noFill/>
                    </a:lnB>
                    <a:noFill/>
                  </a:tcPr>
                </a:tc>
                <a:tc>
                  <a:txBody>
                    <a:bodyPr/>
                    <a:lstStyle/>
                    <a:p>
                      <a:r>
                        <a:rPr lang="en-IN" sz="1700"/>
                        <a:t>310</a:t>
                      </a:r>
                    </a:p>
                  </a:txBody>
                  <a:tcPr marL="108002" marR="108002" marT="54001" marB="54001" anchor="ctr">
                    <a:lnL>
                      <a:noFill/>
                    </a:lnL>
                    <a:lnR>
                      <a:noFill/>
                    </a:lnR>
                    <a:lnT>
                      <a:noFill/>
                    </a:lnT>
                    <a:lnB>
                      <a:noFill/>
                    </a:lnB>
                    <a:noFill/>
                  </a:tcPr>
                </a:tc>
                <a:tc>
                  <a:txBody>
                    <a:bodyPr/>
                    <a:lstStyle/>
                    <a:p>
                      <a:r>
                        <a:rPr lang="en-IN" sz="1700"/>
                        <a:t>306</a:t>
                      </a:r>
                    </a:p>
                  </a:txBody>
                  <a:tcPr marL="108002" marR="108002" marT="54001" marB="54001" anchor="ctr">
                    <a:lnL>
                      <a:noFill/>
                    </a:lnL>
                    <a:lnR>
                      <a:noFill/>
                    </a:lnR>
                    <a:lnT>
                      <a:noFill/>
                    </a:lnT>
                    <a:lnB>
                      <a:noFill/>
                    </a:lnB>
                    <a:noFill/>
                  </a:tcPr>
                </a:tc>
                <a:tc>
                  <a:txBody>
                    <a:bodyPr/>
                    <a:lstStyle/>
                    <a:p>
                      <a:r>
                        <a:rPr lang="en-IN" sz="1700"/>
                        <a:t>308</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528088970"/>
                  </a:ext>
                </a:extLst>
              </a:tr>
              <a:tr h="404835">
                <a:tc>
                  <a:txBody>
                    <a:bodyPr/>
                    <a:lstStyle/>
                    <a:p>
                      <a:r>
                        <a:rPr lang="en-IN" sz="1700"/>
                        <a:t>TV</a:t>
                      </a:r>
                    </a:p>
                  </a:txBody>
                  <a:tcPr marL="108002" marR="108002" marT="54001" marB="54001" anchor="ctr">
                    <a:lnL>
                      <a:noFill/>
                    </a:lnL>
                    <a:lnR>
                      <a:noFill/>
                    </a:lnR>
                    <a:lnT>
                      <a:noFill/>
                    </a:lnT>
                    <a:lnB>
                      <a:noFill/>
                    </a:lnB>
                    <a:noFill/>
                  </a:tcPr>
                </a:tc>
                <a:tc>
                  <a:txBody>
                    <a:bodyPr/>
                    <a:lstStyle/>
                    <a:p>
                      <a:r>
                        <a:rPr lang="en-IN" sz="1700"/>
                        <a:t>330</a:t>
                      </a:r>
                    </a:p>
                  </a:txBody>
                  <a:tcPr marL="108002" marR="108002" marT="54001" marB="54001" anchor="ctr">
                    <a:lnL>
                      <a:noFill/>
                    </a:lnL>
                    <a:lnR>
                      <a:noFill/>
                    </a:lnR>
                    <a:lnT>
                      <a:noFill/>
                    </a:lnT>
                    <a:lnB>
                      <a:noFill/>
                    </a:lnB>
                    <a:noFill/>
                  </a:tcPr>
                </a:tc>
                <a:tc>
                  <a:txBody>
                    <a:bodyPr/>
                    <a:lstStyle/>
                    <a:p>
                      <a:r>
                        <a:rPr lang="en-IN" sz="1700"/>
                        <a:t>296</a:t>
                      </a:r>
                    </a:p>
                  </a:txBody>
                  <a:tcPr marL="108002" marR="108002" marT="54001" marB="54001" anchor="ctr">
                    <a:lnL>
                      <a:noFill/>
                    </a:lnL>
                    <a:lnR>
                      <a:noFill/>
                    </a:lnR>
                    <a:lnT>
                      <a:noFill/>
                    </a:lnT>
                    <a:lnB>
                      <a:noFill/>
                    </a:lnB>
                    <a:noFill/>
                  </a:tcPr>
                </a:tc>
                <a:tc>
                  <a:txBody>
                    <a:bodyPr/>
                    <a:lstStyle/>
                    <a:p>
                      <a:r>
                        <a:rPr lang="en-IN" sz="1700"/>
                        <a:t>277</a:t>
                      </a:r>
                    </a:p>
                  </a:txBody>
                  <a:tcPr marL="108002" marR="108002" marT="54001" marB="54001" anchor="ctr">
                    <a:lnL>
                      <a:noFill/>
                    </a:lnL>
                    <a:lnR>
                      <a:noFill/>
                    </a:lnR>
                    <a:lnT>
                      <a:noFill/>
                    </a:lnT>
                    <a:lnB>
                      <a:noFill/>
                    </a:lnB>
                    <a:noFill/>
                  </a:tcPr>
                </a:tc>
                <a:tc>
                  <a:txBody>
                    <a:bodyPr/>
                    <a:lstStyle/>
                    <a:p>
                      <a:r>
                        <a:rPr lang="en-IN" sz="1700"/>
                        <a:t>304</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424014109"/>
                  </a:ext>
                </a:extLst>
              </a:tr>
              <a:tr h="404835">
                <a:tc>
                  <a:txBody>
                    <a:bodyPr/>
                    <a:lstStyle/>
                    <a:p>
                      <a:r>
                        <a:rPr lang="en-IN" sz="1700"/>
                        <a:t>Internet</a:t>
                      </a:r>
                    </a:p>
                  </a:txBody>
                  <a:tcPr marL="108002" marR="108002" marT="54001" marB="54001" anchor="ctr">
                    <a:lnL>
                      <a:noFill/>
                    </a:lnL>
                    <a:lnR>
                      <a:noFill/>
                    </a:lnR>
                    <a:lnT>
                      <a:noFill/>
                    </a:lnT>
                    <a:lnB>
                      <a:noFill/>
                    </a:lnB>
                    <a:noFill/>
                  </a:tcPr>
                </a:tc>
                <a:tc>
                  <a:txBody>
                    <a:bodyPr/>
                    <a:lstStyle/>
                    <a:p>
                      <a:r>
                        <a:rPr lang="en-IN" sz="1700"/>
                        <a:t>305</a:t>
                      </a:r>
                    </a:p>
                  </a:txBody>
                  <a:tcPr marL="108002" marR="108002" marT="54001" marB="54001" anchor="ctr">
                    <a:lnL>
                      <a:noFill/>
                    </a:lnL>
                    <a:lnR>
                      <a:noFill/>
                    </a:lnR>
                    <a:lnT>
                      <a:noFill/>
                    </a:lnT>
                    <a:lnB>
                      <a:noFill/>
                    </a:lnB>
                    <a:noFill/>
                  </a:tcPr>
                </a:tc>
                <a:tc>
                  <a:txBody>
                    <a:bodyPr/>
                    <a:lstStyle/>
                    <a:p>
                      <a:r>
                        <a:rPr lang="en-IN" sz="1700"/>
                        <a:t>285</a:t>
                      </a:r>
                    </a:p>
                  </a:txBody>
                  <a:tcPr marL="108002" marR="108002" marT="54001" marB="54001" anchor="ctr">
                    <a:lnL>
                      <a:noFill/>
                    </a:lnL>
                    <a:lnR>
                      <a:noFill/>
                    </a:lnR>
                    <a:lnT>
                      <a:noFill/>
                    </a:lnT>
                    <a:lnB>
                      <a:noFill/>
                    </a:lnB>
                    <a:noFill/>
                  </a:tcPr>
                </a:tc>
                <a:tc>
                  <a:txBody>
                    <a:bodyPr/>
                    <a:lstStyle/>
                    <a:p>
                      <a:r>
                        <a:rPr lang="en-IN" sz="1700"/>
                        <a:t>300</a:t>
                      </a:r>
                    </a:p>
                  </a:txBody>
                  <a:tcPr marL="108002" marR="108002" marT="54001" marB="54001" anchor="ctr">
                    <a:lnL>
                      <a:noFill/>
                    </a:lnL>
                    <a:lnR>
                      <a:noFill/>
                    </a:lnR>
                    <a:lnT>
                      <a:noFill/>
                    </a:lnT>
                    <a:lnB>
                      <a:noFill/>
                    </a:lnB>
                    <a:noFill/>
                  </a:tcPr>
                </a:tc>
                <a:tc>
                  <a:txBody>
                    <a:bodyPr/>
                    <a:lstStyle/>
                    <a:p>
                      <a:r>
                        <a:rPr lang="en-IN" sz="1700" dirty="0"/>
                        <a:t>300</a:t>
                      </a:r>
                    </a:p>
                  </a:txBody>
                  <a:tcPr marL="108002" marR="108002" marT="54001" marB="54001" anchor="ctr">
                    <a:lnL>
                      <a:noFill/>
                    </a:lnL>
                    <a:lnR>
                      <a:noFill/>
                    </a:lnR>
                    <a:lnT>
                      <a:noFill/>
                    </a:lnT>
                    <a:lnB>
                      <a:noFill/>
                    </a:lnB>
                    <a:noFill/>
                  </a:tcPr>
                </a:tc>
                <a:extLst>
                  <a:ext uri="{0D108BD9-81ED-4DB2-BD59-A6C34878D82A}">
                    <a16:rowId xmlns:a16="http://schemas.microsoft.com/office/drawing/2014/main" val="170883362"/>
                  </a:ext>
                </a:extLst>
              </a:tr>
            </a:tbl>
          </a:graphicData>
        </a:graphic>
      </p:graphicFrame>
      <p:sp>
        <p:nvSpPr>
          <p:cNvPr id="11" name="Rectangle 4">
            <a:extLst>
              <a:ext uri="{FF2B5EF4-FFF2-40B4-BE49-F238E27FC236}">
                <a16:creationId xmlns:a16="http://schemas.microsoft.com/office/drawing/2014/main" id="{80F766BC-1B86-1A43-88A3-F88BFFC48BF8}"/>
              </a:ext>
            </a:extLst>
          </p:cNvPr>
          <p:cNvSpPr>
            <a:spLocks noChangeArrowheads="1"/>
          </p:cNvSpPr>
          <p:nvPr/>
        </p:nvSpPr>
        <p:spPr bwMode="auto">
          <a:xfrm>
            <a:off x="0" y="4190685"/>
            <a:ext cx="3908226" cy="61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2" tIns="54001" rIns="108002" bIns="54001" numCol="1" anchor="ctr" anchorCtr="0" compatLnSpc="1">
            <a:prstTxWarp prst="textNoShape">
              <a:avLst/>
            </a:prstTxWarp>
            <a:spAutoFit/>
          </a:bodyPr>
          <a:lstStyle/>
          <a:p>
            <a:pPr defTabSz="1079977" eaLnBrk="0" fontAlgn="base" hangingPunct="0">
              <a:spcBef>
                <a:spcPct val="0"/>
              </a:spcBef>
              <a:spcAft>
                <a:spcPct val="0"/>
              </a:spcAft>
            </a:pPr>
            <a:r>
              <a:rPr lang="en-US" altLang="en-US" sz="1654" b="1" dirty="0">
                <a:latin typeface="Arial" panose="020B0604020202020204" pitchFamily="34" charset="0"/>
              </a:rPr>
              <a:t>Customers by Services and Regions</a:t>
            </a:r>
          </a:p>
          <a:p>
            <a:pPr defTabSz="1079977" eaLnBrk="0" fontAlgn="base" hangingPunct="0">
              <a:spcBef>
                <a:spcPct val="0"/>
              </a:spcBef>
              <a:spcAft>
                <a:spcPct val="0"/>
              </a:spcAft>
            </a:pPr>
            <a:endParaRPr lang="en-US" altLang="en-US" sz="1654" dirty="0">
              <a:latin typeface="Arial" panose="020B0604020202020204" pitchFamily="34" charset="0"/>
            </a:endParaRPr>
          </a:p>
        </p:txBody>
      </p:sp>
      <p:sp>
        <p:nvSpPr>
          <p:cNvPr id="13" name="TextBox 12">
            <a:extLst>
              <a:ext uri="{FF2B5EF4-FFF2-40B4-BE49-F238E27FC236}">
                <a16:creationId xmlns:a16="http://schemas.microsoft.com/office/drawing/2014/main" id="{C9496088-EFD5-2EB7-35F3-FDFAE3DAEBDD}"/>
              </a:ext>
            </a:extLst>
          </p:cNvPr>
          <p:cNvSpPr txBox="1"/>
          <p:nvPr/>
        </p:nvSpPr>
        <p:spPr>
          <a:xfrm>
            <a:off x="0" y="6006563"/>
            <a:ext cx="14226016" cy="1365117"/>
          </a:xfrm>
          <a:prstGeom prst="rect">
            <a:avLst/>
          </a:prstGeom>
          <a:noFill/>
        </p:spPr>
        <p:txBody>
          <a:bodyPr wrap="square">
            <a:spAutoFit/>
          </a:bodyPr>
          <a:lstStyle/>
          <a:p>
            <a:r>
              <a:rPr lang="en-US" sz="1654" b="1" dirty="0"/>
              <a:t>Insight:</a:t>
            </a:r>
            <a:r>
              <a:rPr lang="en-US" sz="1654" dirty="0"/>
              <a:t> Customers prefer TV and Internet services over Phone services. Expanding bundles and promotions for Internet &amp; TV could reduce churn.</a:t>
            </a:r>
          </a:p>
          <a:p>
            <a:pPr lvl="0" eaLnBrk="0" fontAlgn="base" hangingPunct="0">
              <a:spcBef>
                <a:spcPct val="0"/>
              </a:spcBef>
              <a:spcAft>
                <a:spcPct val="0"/>
              </a:spcAft>
              <a:buFontTx/>
              <a:buChar char="•"/>
            </a:pPr>
            <a:r>
              <a:rPr lang="en-US" altLang="en-US" sz="1654" dirty="0">
                <a:latin typeface="Arial" panose="020B0604020202020204" pitchFamily="34" charset="0"/>
              </a:rPr>
              <a:t>TV service is most subscribed in East.</a:t>
            </a:r>
          </a:p>
          <a:p>
            <a:pPr lvl="0" eaLnBrk="0" fontAlgn="base" hangingPunct="0">
              <a:spcBef>
                <a:spcPct val="0"/>
              </a:spcBef>
              <a:spcAft>
                <a:spcPct val="0"/>
              </a:spcAft>
              <a:buFontTx/>
              <a:buChar char="•"/>
            </a:pPr>
            <a:r>
              <a:rPr lang="en-US" altLang="en-US" sz="1654" dirty="0">
                <a:latin typeface="Arial" panose="020B0604020202020204" pitchFamily="34" charset="0"/>
              </a:rPr>
              <a:t>Internet services are consistently popular across all regions.</a:t>
            </a:r>
          </a:p>
          <a:p>
            <a:pPr lvl="0" eaLnBrk="0" fontAlgn="base" hangingPunct="0">
              <a:spcBef>
                <a:spcPct val="0"/>
              </a:spcBef>
              <a:spcAft>
                <a:spcPct val="0"/>
              </a:spcAft>
              <a:buFontTx/>
              <a:buChar char="•"/>
            </a:pPr>
            <a:r>
              <a:rPr lang="en-US" altLang="en-US" sz="1654" dirty="0">
                <a:latin typeface="Arial" panose="020B0604020202020204" pitchFamily="34" charset="0"/>
              </a:rPr>
              <a:t>Slight drop in TV usage in the South — potential churn link?</a:t>
            </a:r>
          </a:p>
          <a:p>
            <a:endParaRPr lang="en-US" sz="1654" dirty="0"/>
          </a:p>
        </p:txBody>
      </p:sp>
    </p:spTree>
    <p:extLst>
      <p:ext uri="{BB962C8B-B14F-4D97-AF65-F5344CB8AC3E}">
        <p14:creationId xmlns:p14="http://schemas.microsoft.com/office/powerpoint/2010/main" val="36263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EB711-775F-308F-7D21-C4D1A44E4EFD}"/>
              </a:ext>
            </a:extLst>
          </p:cNvPr>
          <p:cNvSpPr txBox="1"/>
          <p:nvPr/>
        </p:nvSpPr>
        <p:spPr>
          <a:xfrm>
            <a:off x="0" y="449710"/>
            <a:ext cx="7200106" cy="1437573"/>
          </a:xfrm>
          <a:prstGeom prst="rect">
            <a:avLst/>
          </a:prstGeom>
          <a:noFill/>
        </p:spPr>
        <p:txBody>
          <a:bodyPr wrap="square">
            <a:spAutoFit/>
          </a:bodyPr>
          <a:lstStyle/>
          <a:p>
            <a:pPr>
              <a:buNone/>
            </a:pPr>
            <a:r>
              <a:rPr lang="en-US" sz="2125" b="1" dirty="0"/>
              <a:t>Total Charges by Month:</a:t>
            </a:r>
          </a:p>
          <a:p>
            <a:pPr>
              <a:buFont typeface="Arial" panose="020B0604020202020204" pitchFamily="34" charset="0"/>
              <a:buChar char="•"/>
            </a:pPr>
            <a:r>
              <a:rPr lang="en-US" sz="1654" b="1" dirty="0"/>
              <a:t>Highest Revenue</a:t>
            </a:r>
            <a:r>
              <a:rPr lang="en-US" sz="1654" dirty="0"/>
              <a:t>: May ($1.99M)</a:t>
            </a:r>
          </a:p>
          <a:p>
            <a:pPr>
              <a:buFont typeface="Arial" panose="020B0604020202020204" pitchFamily="34" charset="0"/>
              <a:buChar char="•"/>
            </a:pPr>
            <a:r>
              <a:rPr lang="en-US" sz="1654" b="1" dirty="0"/>
              <a:t>Lowest Revenue</a:t>
            </a:r>
            <a:r>
              <a:rPr lang="en-US" sz="1654" dirty="0"/>
              <a:t>: April ($1.65M)</a:t>
            </a:r>
          </a:p>
          <a:p>
            <a:pPr>
              <a:buFont typeface="Arial" panose="020B0604020202020204" pitchFamily="34" charset="0"/>
              <a:buChar char="•"/>
            </a:pPr>
            <a:r>
              <a:rPr lang="en-US" sz="1654" dirty="0"/>
              <a:t>Revenue </a:t>
            </a:r>
            <a:r>
              <a:rPr lang="en-US" sz="1654" b="1" dirty="0"/>
              <a:t>peaks in May</a:t>
            </a:r>
            <a:r>
              <a:rPr lang="en-US" sz="1654" dirty="0"/>
              <a:t> and then fluctuates.</a:t>
            </a:r>
          </a:p>
          <a:p>
            <a:pPr>
              <a:buFont typeface="Arial" panose="020B0604020202020204" pitchFamily="34" charset="0"/>
              <a:buChar char="•"/>
            </a:pPr>
            <a:r>
              <a:rPr lang="en-US" sz="1654" b="1" dirty="0"/>
              <a:t>Dip in April</a:t>
            </a:r>
            <a:r>
              <a:rPr lang="en-US" sz="1654" dirty="0"/>
              <a:t> might correlate with churn or billing issues.</a:t>
            </a:r>
          </a:p>
        </p:txBody>
      </p:sp>
      <p:sp>
        <p:nvSpPr>
          <p:cNvPr id="5" name="TextBox 4">
            <a:extLst>
              <a:ext uri="{FF2B5EF4-FFF2-40B4-BE49-F238E27FC236}">
                <a16:creationId xmlns:a16="http://schemas.microsoft.com/office/drawing/2014/main" id="{8839D0CB-D548-050E-6385-A35987BACA78}"/>
              </a:ext>
            </a:extLst>
          </p:cNvPr>
          <p:cNvSpPr txBox="1"/>
          <p:nvPr/>
        </p:nvSpPr>
        <p:spPr>
          <a:xfrm>
            <a:off x="107421" y="1903793"/>
            <a:ext cx="14153435" cy="601447"/>
          </a:xfrm>
          <a:prstGeom prst="rect">
            <a:avLst/>
          </a:prstGeom>
          <a:noFill/>
        </p:spPr>
        <p:txBody>
          <a:bodyPr wrap="square">
            <a:spAutoFit/>
          </a:bodyPr>
          <a:lstStyle/>
          <a:p>
            <a:r>
              <a:rPr lang="en-US" sz="1654" b="1" dirty="0"/>
              <a:t>Insight:</a:t>
            </a:r>
            <a:r>
              <a:rPr lang="en-US" sz="1654" dirty="0"/>
              <a:t> Variations in revenue suggest possible seasonal trends, billing issues, or customer dissatisfaction. Investigating why revenue dips in certain months is crucial.</a:t>
            </a:r>
          </a:p>
        </p:txBody>
      </p:sp>
      <p:graphicFrame>
        <p:nvGraphicFramePr>
          <p:cNvPr id="6" name="Table 5">
            <a:extLst>
              <a:ext uri="{FF2B5EF4-FFF2-40B4-BE49-F238E27FC236}">
                <a16:creationId xmlns:a16="http://schemas.microsoft.com/office/drawing/2014/main" id="{0A5F740C-228E-B396-6F02-B720B6C3E49C}"/>
              </a:ext>
            </a:extLst>
          </p:cNvPr>
          <p:cNvGraphicFramePr>
            <a:graphicFrameLocks noGrp="1"/>
          </p:cNvGraphicFramePr>
          <p:nvPr>
            <p:extLst>
              <p:ext uri="{D42A27DB-BD31-4B8C-83A1-F6EECF244321}">
                <p14:modId xmlns:p14="http://schemas.microsoft.com/office/powerpoint/2010/main" val="1191768335"/>
              </p:ext>
            </p:extLst>
          </p:nvPr>
        </p:nvGraphicFramePr>
        <p:xfrm>
          <a:off x="-15970" y="2943617"/>
          <a:ext cx="9225138" cy="1846480"/>
        </p:xfrm>
        <a:graphic>
          <a:graphicData uri="http://schemas.openxmlformats.org/drawingml/2006/table">
            <a:tbl>
              <a:tblPr/>
              <a:tblGrid>
                <a:gridCol w="4612569">
                  <a:extLst>
                    <a:ext uri="{9D8B030D-6E8A-4147-A177-3AD203B41FA5}">
                      <a16:colId xmlns:a16="http://schemas.microsoft.com/office/drawing/2014/main" val="811229339"/>
                    </a:ext>
                  </a:extLst>
                </a:gridCol>
                <a:gridCol w="4612569">
                  <a:extLst>
                    <a:ext uri="{9D8B030D-6E8A-4147-A177-3AD203B41FA5}">
                      <a16:colId xmlns:a16="http://schemas.microsoft.com/office/drawing/2014/main" val="2607193172"/>
                    </a:ext>
                  </a:extLst>
                </a:gridCol>
              </a:tblGrid>
              <a:tr h="369296">
                <a:tc>
                  <a:txBody>
                    <a:bodyPr/>
                    <a:lstStyle/>
                    <a:p>
                      <a:r>
                        <a:rPr lang="en-IN" sz="1700"/>
                        <a:t>Marital Status</a:t>
                      </a:r>
                    </a:p>
                  </a:txBody>
                  <a:tcPr marL="108002" marR="108002" marT="54001" marB="54001" anchor="ctr">
                    <a:lnL>
                      <a:noFill/>
                    </a:lnL>
                    <a:lnR>
                      <a:noFill/>
                    </a:lnR>
                    <a:lnT>
                      <a:noFill/>
                    </a:lnT>
                    <a:lnB>
                      <a:noFill/>
                    </a:lnB>
                    <a:noFill/>
                  </a:tcPr>
                </a:tc>
                <a:tc>
                  <a:txBody>
                    <a:bodyPr/>
                    <a:lstStyle/>
                    <a:p>
                      <a:r>
                        <a:rPr lang="en-IN" sz="1700" dirty="0"/>
                        <a:t>Count</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619027700"/>
                  </a:ext>
                </a:extLst>
              </a:tr>
              <a:tr h="369296">
                <a:tc>
                  <a:txBody>
                    <a:bodyPr/>
                    <a:lstStyle/>
                    <a:p>
                      <a:r>
                        <a:rPr lang="en-IN" sz="1700" dirty="0"/>
                        <a:t>Married</a:t>
                      </a:r>
                    </a:p>
                  </a:txBody>
                  <a:tcPr marL="108002" marR="108002" marT="54001" marB="54001" anchor="ctr">
                    <a:lnL>
                      <a:noFill/>
                    </a:lnL>
                    <a:lnR>
                      <a:noFill/>
                    </a:lnR>
                    <a:lnT>
                      <a:noFill/>
                    </a:lnT>
                    <a:lnB>
                      <a:noFill/>
                    </a:lnB>
                    <a:noFill/>
                  </a:tcPr>
                </a:tc>
                <a:tc>
                  <a:txBody>
                    <a:bodyPr/>
                    <a:lstStyle/>
                    <a:p>
                      <a:r>
                        <a:rPr lang="en-IN" sz="1700"/>
                        <a:t>1,081</a:t>
                      </a:r>
                    </a:p>
                  </a:txBody>
                  <a:tcPr marL="108002" marR="108002" marT="54001" marB="54001" anchor="ctr">
                    <a:lnL>
                      <a:noFill/>
                    </a:lnL>
                    <a:lnR>
                      <a:noFill/>
                    </a:lnR>
                    <a:lnT>
                      <a:noFill/>
                    </a:lnT>
                    <a:lnB>
                      <a:noFill/>
                    </a:lnB>
                    <a:noFill/>
                  </a:tcPr>
                </a:tc>
                <a:extLst>
                  <a:ext uri="{0D108BD9-81ED-4DB2-BD59-A6C34878D82A}">
                    <a16:rowId xmlns:a16="http://schemas.microsoft.com/office/drawing/2014/main" val="4062486795"/>
                  </a:ext>
                </a:extLst>
              </a:tr>
              <a:tr h="369296">
                <a:tc>
                  <a:txBody>
                    <a:bodyPr/>
                    <a:lstStyle/>
                    <a:p>
                      <a:r>
                        <a:rPr lang="en-IN" sz="1700"/>
                        <a:t>Single</a:t>
                      </a:r>
                    </a:p>
                  </a:txBody>
                  <a:tcPr marL="108002" marR="108002" marT="54001" marB="54001" anchor="ctr">
                    <a:lnL>
                      <a:noFill/>
                    </a:lnL>
                    <a:lnR>
                      <a:noFill/>
                    </a:lnR>
                    <a:lnT>
                      <a:noFill/>
                    </a:lnT>
                    <a:lnB>
                      <a:noFill/>
                    </a:lnB>
                    <a:noFill/>
                  </a:tcPr>
                </a:tc>
                <a:tc>
                  <a:txBody>
                    <a:bodyPr/>
                    <a:lstStyle/>
                    <a:p>
                      <a:r>
                        <a:rPr lang="en-IN" sz="1700"/>
                        <a:t>1,067</a:t>
                      </a:r>
                    </a:p>
                  </a:txBody>
                  <a:tcPr marL="108002" marR="108002" marT="54001" marB="54001" anchor="ctr">
                    <a:lnL>
                      <a:noFill/>
                    </a:lnL>
                    <a:lnR>
                      <a:noFill/>
                    </a:lnR>
                    <a:lnT>
                      <a:noFill/>
                    </a:lnT>
                    <a:lnB>
                      <a:noFill/>
                    </a:lnB>
                    <a:noFill/>
                  </a:tcPr>
                </a:tc>
                <a:extLst>
                  <a:ext uri="{0D108BD9-81ED-4DB2-BD59-A6C34878D82A}">
                    <a16:rowId xmlns:a16="http://schemas.microsoft.com/office/drawing/2014/main" val="579991694"/>
                  </a:ext>
                </a:extLst>
              </a:tr>
              <a:tr h="369296">
                <a:tc>
                  <a:txBody>
                    <a:bodyPr/>
                    <a:lstStyle/>
                    <a:p>
                      <a:r>
                        <a:rPr lang="en-IN" sz="1700"/>
                        <a:t>Widowed</a:t>
                      </a:r>
                    </a:p>
                  </a:txBody>
                  <a:tcPr marL="108002" marR="108002" marT="54001" marB="54001" anchor="ctr">
                    <a:lnL>
                      <a:noFill/>
                    </a:lnL>
                    <a:lnR>
                      <a:noFill/>
                    </a:lnR>
                    <a:lnT>
                      <a:noFill/>
                    </a:lnT>
                    <a:lnB>
                      <a:noFill/>
                    </a:lnB>
                    <a:noFill/>
                  </a:tcPr>
                </a:tc>
                <a:tc>
                  <a:txBody>
                    <a:bodyPr/>
                    <a:lstStyle/>
                    <a:p>
                      <a:r>
                        <a:rPr lang="en-IN" sz="1700"/>
                        <a:t>1,064</a:t>
                      </a:r>
                    </a:p>
                  </a:txBody>
                  <a:tcPr marL="108002" marR="108002" marT="54001" marB="54001" anchor="ctr">
                    <a:lnL>
                      <a:noFill/>
                    </a:lnL>
                    <a:lnR>
                      <a:noFill/>
                    </a:lnR>
                    <a:lnT>
                      <a:noFill/>
                    </a:lnT>
                    <a:lnB>
                      <a:noFill/>
                    </a:lnB>
                    <a:noFill/>
                  </a:tcPr>
                </a:tc>
                <a:extLst>
                  <a:ext uri="{0D108BD9-81ED-4DB2-BD59-A6C34878D82A}">
                    <a16:rowId xmlns:a16="http://schemas.microsoft.com/office/drawing/2014/main" val="3972514905"/>
                  </a:ext>
                </a:extLst>
              </a:tr>
              <a:tr h="369296">
                <a:tc>
                  <a:txBody>
                    <a:bodyPr/>
                    <a:lstStyle/>
                    <a:p>
                      <a:r>
                        <a:rPr lang="en-IN" sz="1700"/>
                        <a:t>Divorced</a:t>
                      </a:r>
                    </a:p>
                  </a:txBody>
                  <a:tcPr marL="108002" marR="108002" marT="54001" marB="54001" anchor="ctr">
                    <a:lnL>
                      <a:noFill/>
                    </a:lnL>
                    <a:lnR>
                      <a:noFill/>
                    </a:lnR>
                    <a:lnT>
                      <a:noFill/>
                    </a:lnT>
                    <a:lnB>
                      <a:noFill/>
                    </a:lnB>
                    <a:noFill/>
                  </a:tcPr>
                </a:tc>
                <a:tc>
                  <a:txBody>
                    <a:bodyPr/>
                    <a:lstStyle/>
                    <a:p>
                      <a:r>
                        <a:rPr lang="en-IN" sz="1700" dirty="0"/>
                        <a:t>1,038</a:t>
                      </a:r>
                    </a:p>
                  </a:txBody>
                  <a:tcPr marL="108002" marR="108002" marT="54001" marB="54001" anchor="ctr">
                    <a:lnL>
                      <a:noFill/>
                    </a:lnL>
                    <a:lnR>
                      <a:noFill/>
                    </a:lnR>
                    <a:lnT>
                      <a:noFill/>
                    </a:lnT>
                    <a:lnB>
                      <a:noFill/>
                    </a:lnB>
                    <a:noFill/>
                  </a:tcPr>
                </a:tc>
                <a:extLst>
                  <a:ext uri="{0D108BD9-81ED-4DB2-BD59-A6C34878D82A}">
                    <a16:rowId xmlns:a16="http://schemas.microsoft.com/office/drawing/2014/main" val="2494737250"/>
                  </a:ext>
                </a:extLst>
              </a:tr>
            </a:tbl>
          </a:graphicData>
        </a:graphic>
      </p:graphicFrame>
      <p:sp>
        <p:nvSpPr>
          <p:cNvPr id="7" name="Rectangle 1">
            <a:extLst>
              <a:ext uri="{FF2B5EF4-FFF2-40B4-BE49-F238E27FC236}">
                <a16:creationId xmlns:a16="http://schemas.microsoft.com/office/drawing/2014/main" id="{3D2037EB-0FEF-5559-6C92-AAD6EF113A64}"/>
              </a:ext>
            </a:extLst>
          </p:cNvPr>
          <p:cNvSpPr>
            <a:spLocks noChangeArrowheads="1"/>
          </p:cNvSpPr>
          <p:nvPr/>
        </p:nvSpPr>
        <p:spPr bwMode="auto">
          <a:xfrm>
            <a:off x="-15970" y="2598240"/>
            <a:ext cx="4478895" cy="69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8002" tIns="54001" rIns="108002" bIns="54001" numCol="1" anchor="ctr" anchorCtr="0" compatLnSpc="1">
            <a:prstTxWarp prst="textNoShape">
              <a:avLst/>
            </a:prstTxWarp>
            <a:spAutoFit/>
          </a:bodyPr>
          <a:lstStyle/>
          <a:p>
            <a:pPr defTabSz="1079977" eaLnBrk="0" fontAlgn="base" hangingPunct="0">
              <a:spcBef>
                <a:spcPct val="0"/>
              </a:spcBef>
              <a:spcAft>
                <a:spcPct val="0"/>
              </a:spcAft>
            </a:pPr>
            <a:r>
              <a:rPr lang="en-US" altLang="en-US" sz="1890" b="1" dirty="0">
                <a:latin typeface="Arial" panose="020B0604020202020204" pitchFamily="34" charset="0"/>
              </a:rPr>
              <a:t>Employment Status by Marital Status</a:t>
            </a:r>
          </a:p>
          <a:p>
            <a:pPr defTabSz="1079977" eaLnBrk="0" fontAlgn="base" hangingPunct="0">
              <a:spcBef>
                <a:spcPct val="0"/>
              </a:spcBef>
              <a:spcAft>
                <a:spcPct val="0"/>
              </a:spcAft>
            </a:pPr>
            <a:endParaRPr lang="en-US" altLang="en-US" sz="1890" dirty="0">
              <a:latin typeface="Arial" panose="020B0604020202020204" pitchFamily="34" charset="0"/>
            </a:endParaRPr>
          </a:p>
        </p:txBody>
      </p:sp>
      <p:sp>
        <p:nvSpPr>
          <p:cNvPr id="11" name="TextBox 10">
            <a:extLst>
              <a:ext uri="{FF2B5EF4-FFF2-40B4-BE49-F238E27FC236}">
                <a16:creationId xmlns:a16="http://schemas.microsoft.com/office/drawing/2014/main" id="{BD2A52D9-BEFB-DF52-995B-A166C5D90821}"/>
              </a:ext>
            </a:extLst>
          </p:cNvPr>
          <p:cNvSpPr txBox="1"/>
          <p:nvPr/>
        </p:nvSpPr>
        <p:spPr>
          <a:xfrm>
            <a:off x="0" y="4790097"/>
            <a:ext cx="13958915" cy="1365117"/>
          </a:xfrm>
          <a:prstGeom prst="rect">
            <a:avLst/>
          </a:prstGeom>
          <a:noFill/>
        </p:spPr>
        <p:txBody>
          <a:bodyPr wrap="square">
            <a:spAutoFit/>
          </a:bodyPr>
          <a:lstStyle/>
          <a:p>
            <a:r>
              <a:rPr lang="en-US" sz="1654" b="1" dirty="0"/>
              <a:t>Insight:</a:t>
            </a:r>
            <a:r>
              <a:rPr lang="en-US" sz="1654" dirty="0"/>
              <a:t> Married individuals and singles have similar churn behaviors. Tailoring offers based on life-stage needs may help customer retention.</a:t>
            </a:r>
          </a:p>
          <a:p>
            <a:pPr lvl="0" eaLnBrk="0" fontAlgn="base" hangingPunct="0">
              <a:spcBef>
                <a:spcPct val="0"/>
              </a:spcBef>
              <a:spcAft>
                <a:spcPct val="0"/>
              </a:spcAft>
              <a:buFontTx/>
              <a:buChar char="•"/>
            </a:pPr>
            <a:r>
              <a:rPr lang="en-US" altLang="en-US" sz="1654" dirty="0"/>
              <a:t>Numbers are fairly even across marital status.</a:t>
            </a:r>
          </a:p>
          <a:p>
            <a:pPr lvl="0" eaLnBrk="0" fontAlgn="base" hangingPunct="0">
              <a:spcBef>
                <a:spcPct val="0"/>
              </a:spcBef>
              <a:spcAft>
                <a:spcPct val="0"/>
              </a:spcAft>
              <a:buFontTx/>
              <a:buChar char="•"/>
            </a:pPr>
            <a:r>
              <a:rPr lang="en-US" altLang="en-US" sz="1654" dirty="0"/>
              <a:t>No single marital group dominates churn or retention based on this chart alone.</a:t>
            </a:r>
          </a:p>
          <a:p>
            <a:endParaRPr lang="en-US" sz="1654" dirty="0"/>
          </a:p>
          <a:p>
            <a:endParaRPr lang="en-US" sz="1654" dirty="0"/>
          </a:p>
        </p:txBody>
      </p:sp>
    </p:spTree>
    <p:extLst>
      <p:ext uri="{BB962C8B-B14F-4D97-AF65-F5344CB8AC3E}">
        <p14:creationId xmlns:p14="http://schemas.microsoft.com/office/powerpoint/2010/main" val="47228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69C5BA-9C32-159A-0188-07D4667BD1DC}"/>
              </a:ext>
            </a:extLst>
          </p:cNvPr>
          <p:cNvSpPr txBox="1"/>
          <p:nvPr/>
        </p:nvSpPr>
        <p:spPr>
          <a:xfrm>
            <a:off x="0" y="0"/>
            <a:ext cx="13041482" cy="9967472"/>
          </a:xfrm>
          <a:prstGeom prst="rect">
            <a:avLst/>
          </a:prstGeom>
          <a:noFill/>
        </p:spPr>
        <p:txBody>
          <a:bodyPr wrap="square" rtlCol="0">
            <a:spAutoFit/>
          </a:bodyPr>
          <a:lstStyle/>
          <a:p>
            <a:r>
              <a:rPr lang="en-IN" sz="1654" b="1" dirty="0"/>
              <a:t>Insights &amp; Suggestions:</a:t>
            </a:r>
          </a:p>
          <a:p>
            <a:pPr marL="404991" indent="-404991">
              <a:buAutoNum type="arabicParenR"/>
            </a:pPr>
            <a:r>
              <a:rPr lang="en-IN" sz="1654" b="1" dirty="0"/>
              <a:t>Improve Retention Strategies and Root Causes to Investigate:</a:t>
            </a:r>
          </a:p>
          <a:p>
            <a:pPr marL="337492" indent="-337492">
              <a:buFont typeface="Wingdings" panose="05000000000000000000" pitchFamily="2" charset="2"/>
              <a:buChar char="§"/>
            </a:pPr>
            <a:r>
              <a:rPr lang="en-US" sz="1654" dirty="0"/>
              <a:t>Suggest deeper analysis into tenure, service type, and monthly charges correlation.</a:t>
            </a:r>
          </a:p>
          <a:p>
            <a:pPr marL="337492" indent="-337492">
              <a:buFont typeface="Wingdings" panose="05000000000000000000" pitchFamily="2" charset="2"/>
              <a:buChar char="§"/>
            </a:pPr>
            <a:r>
              <a:rPr lang="en-US" sz="1654" dirty="0"/>
              <a:t>Consider customer feedback, satisfaction surveys.</a:t>
            </a:r>
          </a:p>
          <a:p>
            <a:pPr marL="337492" indent="-337492">
              <a:buFont typeface="Wingdings" panose="05000000000000000000" pitchFamily="2" charset="2"/>
              <a:buChar char="§"/>
            </a:pPr>
            <a:r>
              <a:rPr lang="en-US" sz="1654" dirty="0"/>
              <a:t>Offer discounts &amp; loyalty programs to long-tenure customers.</a:t>
            </a:r>
          </a:p>
          <a:p>
            <a:pPr marL="337492" indent="-337492">
              <a:buFont typeface="Wingdings" panose="05000000000000000000" pitchFamily="2" charset="2"/>
              <a:buChar char="§"/>
            </a:pPr>
            <a:r>
              <a:rPr lang="en-US" sz="1654" dirty="0"/>
              <a:t>Personalized customer engagement efforts through targeted emails/calls.</a:t>
            </a:r>
          </a:p>
          <a:p>
            <a:pPr marL="337492" indent="-337492">
              <a:buFont typeface="Wingdings" panose="05000000000000000000" pitchFamily="2" charset="2"/>
              <a:buChar char="§"/>
            </a:pPr>
            <a:r>
              <a:rPr lang="en-US" sz="1654" dirty="0"/>
              <a:t>Implement proactive churn prediction models.</a:t>
            </a:r>
          </a:p>
          <a:p>
            <a:endParaRPr lang="en-US" sz="1654" dirty="0"/>
          </a:p>
          <a:p>
            <a:r>
              <a:rPr lang="en-US" sz="1654" b="1" dirty="0"/>
              <a:t>2)   Address Monthly Revenue Dips:</a:t>
            </a:r>
          </a:p>
          <a:p>
            <a:pPr marL="337492" indent="-337492">
              <a:buFont typeface="Wingdings" panose="05000000000000000000" pitchFamily="2" charset="2"/>
              <a:buChar char="§"/>
            </a:pPr>
            <a:r>
              <a:rPr lang="en-US" sz="1654" dirty="0"/>
              <a:t>Investigate billing disputes or seasonal patterns.</a:t>
            </a:r>
          </a:p>
          <a:p>
            <a:pPr marL="337492" indent="-337492">
              <a:buFont typeface="Wingdings" panose="05000000000000000000" pitchFamily="2" charset="2"/>
              <a:buChar char="§"/>
            </a:pPr>
            <a:r>
              <a:rPr lang="en-US" sz="1654" dirty="0"/>
              <a:t>Enhance customer support during lower revenue months to reduce dissatisfaction.</a:t>
            </a:r>
          </a:p>
          <a:p>
            <a:endParaRPr lang="en-US" sz="1654" dirty="0"/>
          </a:p>
          <a:p>
            <a:r>
              <a:rPr lang="en-IN" sz="1654" b="1" dirty="0"/>
              <a:t>3)   Promote Service Bundling:</a:t>
            </a:r>
          </a:p>
          <a:p>
            <a:pPr marL="337492" indent="-337492">
              <a:buFont typeface="Wingdings" panose="05000000000000000000" pitchFamily="2" charset="2"/>
              <a:buChar char="§"/>
            </a:pPr>
            <a:r>
              <a:rPr lang="en-US" sz="1654" dirty="0"/>
              <a:t>Bundle Internet &amp; TV services for cost-effective plans.</a:t>
            </a:r>
          </a:p>
          <a:p>
            <a:pPr marL="337492" indent="-337492">
              <a:buFont typeface="Wingdings" panose="05000000000000000000" pitchFamily="2" charset="2"/>
              <a:buChar char="§"/>
            </a:pPr>
            <a:r>
              <a:rPr lang="en-US" sz="1654" dirty="0"/>
              <a:t>Offer regional-targeted promotions (e.g., East prefers TV, North prefers Internet)</a:t>
            </a:r>
          </a:p>
          <a:p>
            <a:pPr marL="337492" indent="-337492">
              <a:buFont typeface="Wingdings" panose="05000000000000000000" pitchFamily="2" charset="2"/>
              <a:buChar char="§"/>
            </a:pPr>
            <a:r>
              <a:rPr lang="en-US" sz="1654" dirty="0"/>
              <a:t>A 1:1 ratio of inactive to active services suggests underutilization.</a:t>
            </a:r>
          </a:p>
          <a:p>
            <a:pPr marL="337492" indent="-337492">
              <a:buFont typeface="Wingdings" panose="05000000000000000000" pitchFamily="2" charset="2"/>
              <a:buChar char="§"/>
            </a:pPr>
            <a:r>
              <a:rPr lang="en-US" sz="1654" dirty="0"/>
              <a:t>Could indicate pricing issues or lack of engagement.</a:t>
            </a:r>
          </a:p>
          <a:p>
            <a:endParaRPr lang="en-US" sz="1654" dirty="0"/>
          </a:p>
          <a:p>
            <a:r>
              <a:rPr lang="en-IN" sz="1654" b="1" dirty="0"/>
              <a:t>4)  Optimize Pricing &amp; Plans:</a:t>
            </a:r>
          </a:p>
          <a:p>
            <a:pPr marL="337492" indent="-337492">
              <a:buFont typeface="Wingdings" panose="05000000000000000000" pitchFamily="2" charset="2"/>
              <a:buChar char="§"/>
            </a:pPr>
            <a:r>
              <a:rPr lang="en-US" sz="1654" dirty="0"/>
              <a:t>Study competitor pricing and adjust high-churn service costs accordingly.</a:t>
            </a:r>
          </a:p>
          <a:p>
            <a:pPr marL="337492" indent="-337492">
              <a:buFont typeface="Wingdings" panose="05000000000000000000" pitchFamily="2" charset="2"/>
              <a:buChar char="§"/>
            </a:pPr>
            <a:r>
              <a:rPr lang="en-US" sz="1654" dirty="0"/>
              <a:t>Create flexible plans with lower exit barriers for customers considering cancellation.</a:t>
            </a:r>
          </a:p>
          <a:p>
            <a:endParaRPr lang="en-US" sz="1654" dirty="0"/>
          </a:p>
          <a:p>
            <a:r>
              <a:rPr lang="en-US" sz="1654" b="1" dirty="0"/>
              <a:t>5)  Focus on Customer Satisfaction Surveys:</a:t>
            </a:r>
          </a:p>
          <a:p>
            <a:pPr marL="337492" indent="-337492">
              <a:buFont typeface="Wingdings" panose="05000000000000000000" pitchFamily="2" charset="2"/>
              <a:buChar char="§"/>
            </a:pPr>
            <a:r>
              <a:rPr lang="en-US" sz="1654" dirty="0"/>
              <a:t>Conduct exit interviews for churned customers to identify weak areas.</a:t>
            </a:r>
          </a:p>
          <a:p>
            <a:pPr marL="337492" indent="-337492">
              <a:buFont typeface="Wingdings" panose="05000000000000000000" pitchFamily="2" charset="2"/>
              <a:buChar char="§"/>
            </a:pPr>
            <a:r>
              <a:rPr lang="en-US" sz="1654" dirty="0"/>
              <a:t>Implement quarterly surveys to capture dissatisfaction before churn happens.</a:t>
            </a:r>
          </a:p>
          <a:p>
            <a:pPr marL="337492" indent="-337492">
              <a:buFont typeface="Wingdings" panose="05000000000000000000" pitchFamily="2" charset="2"/>
              <a:buChar char="§"/>
            </a:pPr>
            <a:r>
              <a:rPr lang="en-US" sz="1600" dirty="0"/>
              <a:t>Substantially lower adoption. Investigate if service quality, channel availability, or pricing is affecting uptake.</a:t>
            </a:r>
            <a:endParaRPr lang="en-US" sz="1654" dirty="0"/>
          </a:p>
          <a:p>
            <a:endParaRPr lang="en-US" sz="1654" dirty="0"/>
          </a:p>
          <a:p>
            <a:r>
              <a:rPr lang="en-IN" sz="1600" b="1" dirty="0"/>
              <a:t>Recommendations :</a:t>
            </a:r>
          </a:p>
          <a:p>
            <a:r>
              <a:rPr lang="en-IN" sz="1600" b="1" dirty="0"/>
              <a:t>1) Operational - </a:t>
            </a:r>
            <a:r>
              <a:rPr lang="en-US" sz="1600" dirty="0"/>
              <a:t>Launch retention campaigns focused on customers with &gt;60 months tenure. Improve onboarding and education for new users to reduce</a:t>
            </a:r>
            <a:endParaRPr lang="en-IN" sz="1654" dirty="0"/>
          </a:p>
          <a:p>
            <a:r>
              <a:rPr lang="en-IN" sz="1654" dirty="0"/>
              <a:t>                             </a:t>
            </a:r>
            <a:r>
              <a:rPr lang="en-US" dirty="0"/>
              <a:t>early churn. Enable cross-sell opportunities (bundle TV + Internet at discount).</a:t>
            </a:r>
          </a:p>
          <a:p>
            <a:r>
              <a:rPr lang="en-US" sz="1654" b="1" dirty="0"/>
              <a:t>2)</a:t>
            </a:r>
            <a:r>
              <a:rPr lang="en-IN" sz="1600" b="1" dirty="0"/>
              <a:t> Regional Strategy – </a:t>
            </a:r>
            <a:r>
              <a:rPr lang="en-US" sz="1600" dirty="0"/>
              <a:t>Company should deploy targeted offers in regions with slight lags which is TV in South).</a:t>
            </a:r>
          </a:p>
          <a:p>
            <a:r>
              <a:rPr lang="en-US" sz="1600" b="1" dirty="0"/>
              <a:t>                                         </a:t>
            </a:r>
            <a:r>
              <a:rPr lang="en-US" sz="1600" dirty="0"/>
              <a:t>Company should perform a churn overlay by region to visually identify problem zones.</a:t>
            </a:r>
          </a:p>
          <a:p>
            <a:r>
              <a:rPr lang="en-IN" sz="1600" b="1" dirty="0"/>
              <a:t>3) Customer Engagement - </a:t>
            </a:r>
            <a:r>
              <a:rPr lang="en-US" sz="1600" dirty="0"/>
              <a:t>Sending targeted surveys to recently churned customers (last 3–6 months).</a:t>
            </a:r>
          </a:p>
          <a:p>
            <a:r>
              <a:rPr lang="en-US" sz="1600" b="1" dirty="0"/>
              <a:t>                                                  </a:t>
            </a:r>
            <a:r>
              <a:rPr lang="en-US" sz="1600" dirty="0"/>
              <a:t>Introducing loyalty rewards or long-term plans to increase tenure.</a:t>
            </a:r>
            <a:endParaRPr lang="en-IN" sz="1654" b="1" dirty="0"/>
          </a:p>
          <a:p>
            <a:r>
              <a:rPr lang="en-US" sz="1600" b="1" dirty="0"/>
              <a:t>Conclusion - </a:t>
            </a:r>
          </a:p>
          <a:p>
            <a:r>
              <a:rPr lang="en-US" sz="1600" b="1" dirty="0"/>
              <a:t>The high churn rate (51.81%) is a major concern, requiring strong retention efforts. Focusing on service bundling, pricing adjustments, proactive engagement, and churn prediction modeling will boost customer loyalty and reduce losses.</a:t>
            </a:r>
          </a:p>
          <a:p>
            <a:endParaRPr lang="en-US" sz="1654" dirty="0"/>
          </a:p>
          <a:p>
            <a:endParaRPr lang="en-IN" sz="1654" dirty="0"/>
          </a:p>
        </p:txBody>
      </p:sp>
    </p:spTree>
    <p:extLst>
      <p:ext uri="{BB962C8B-B14F-4D97-AF65-F5344CB8AC3E}">
        <p14:creationId xmlns:p14="http://schemas.microsoft.com/office/powerpoint/2010/main" val="105933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32BA22-A181-68FD-6837-5261514337DE}"/>
              </a:ext>
            </a:extLst>
          </p:cNvPr>
          <p:cNvPicPr>
            <a:picLocks noChangeAspect="1"/>
          </p:cNvPicPr>
          <p:nvPr/>
        </p:nvPicPr>
        <p:blipFill>
          <a:blip r:embed="rId2"/>
          <a:stretch>
            <a:fillRect/>
          </a:stretch>
        </p:blipFill>
        <p:spPr>
          <a:xfrm>
            <a:off x="1190785" y="231649"/>
            <a:ext cx="12586575" cy="6981842"/>
          </a:xfrm>
          <a:prstGeom prst="rect">
            <a:avLst/>
          </a:prstGeom>
        </p:spPr>
      </p:pic>
    </p:spTree>
    <p:extLst>
      <p:ext uri="{BB962C8B-B14F-4D97-AF65-F5344CB8AC3E}">
        <p14:creationId xmlns:p14="http://schemas.microsoft.com/office/powerpoint/2010/main" val="2029244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C8F009-B839-A3C7-2DA9-2ED5D5AB675E}"/>
              </a:ext>
            </a:extLst>
          </p:cNvPr>
          <p:cNvGraphicFramePr>
            <a:graphicFrameLocks noGrp="1"/>
          </p:cNvGraphicFramePr>
          <p:nvPr>
            <p:extLst>
              <p:ext uri="{D42A27DB-BD31-4B8C-83A1-F6EECF244321}">
                <p14:modId xmlns:p14="http://schemas.microsoft.com/office/powerpoint/2010/main" val="3204043688"/>
              </p:ext>
            </p:extLst>
          </p:nvPr>
        </p:nvGraphicFramePr>
        <p:xfrm>
          <a:off x="0" y="134112"/>
          <a:ext cx="12419013" cy="2718815"/>
        </p:xfrm>
        <a:graphic>
          <a:graphicData uri="http://schemas.openxmlformats.org/drawingml/2006/table">
            <a:tbl>
              <a:tblPr/>
              <a:tblGrid>
                <a:gridCol w="4139671">
                  <a:extLst>
                    <a:ext uri="{9D8B030D-6E8A-4147-A177-3AD203B41FA5}">
                      <a16:colId xmlns:a16="http://schemas.microsoft.com/office/drawing/2014/main" val="273808713"/>
                    </a:ext>
                  </a:extLst>
                </a:gridCol>
                <a:gridCol w="4139671">
                  <a:extLst>
                    <a:ext uri="{9D8B030D-6E8A-4147-A177-3AD203B41FA5}">
                      <a16:colId xmlns:a16="http://schemas.microsoft.com/office/drawing/2014/main" val="3497841826"/>
                    </a:ext>
                  </a:extLst>
                </a:gridCol>
                <a:gridCol w="4139671">
                  <a:extLst>
                    <a:ext uri="{9D8B030D-6E8A-4147-A177-3AD203B41FA5}">
                      <a16:colId xmlns:a16="http://schemas.microsoft.com/office/drawing/2014/main" val="4288220933"/>
                    </a:ext>
                  </a:extLst>
                </a:gridCol>
              </a:tblGrid>
              <a:tr h="543763">
                <a:tc>
                  <a:txBody>
                    <a:bodyPr/>
                    <a:lstStyle/>
                    <a:p>
                      <a:pPr>
                        <a:buNone/>
                      </a:pPr>
                      <a:r>
                        <a:rPr lang="en-IN" sz="1600" b="1" dirty="0"/>
                        <a:t>Region</a:t>
                      </a:r>
                    </a:p>
                  </a:txBody>
                  <a:tcPr anchor="ctr">
                    <a:lnL>
                      <a:noFill/>
                    </a:lnL>
                    <a:lnR>
                      <a:noFill/>
                    </a:lnR>
                    <a:lnT>
                      <a:noFill/>
                    </a:lnT>
                    <a:lnB>
                      <a:noFill/>
                    </a:lnB>
                    <a:noFill/>
                  </a:tcPr>
                </a:tc>
                <a:tc>
                  <a:txBody>
                    <a:bodyPr/>
                    <a:lstStyle/>
                    <a:p>
                      <a:pPr>
                        <a:buNone/>
                      </a:pPr>
                      <a:r>
                        <a:rPr lang="en-IN" sz="1600" b="1" dirty="0"/>
                        <a:t>Churn Count</a:t>
                      </a:r>
                    </a:p>
                  </a:txBody>
                  <a:tcPr anchor="ctr">
                    <a:lnL>
                      <a:noFill/>
                    </a:lnL>
                    <a:lnR>
                      <a:noFill/>
                    </a:lnR>
                    <a:lnT>
                      <a:noFill/>
                    </a:lnT>
                    <a:lnB>
                      <a:noFill/>
                    </a:lnB>
                    <a:noFill/>
                  </a:tcPr>
                </a:tc>
                <a:tc>
                  <a:txBody>
                    <a:bodyPr/>
                    <a:lstStyle/>
                    <a:p>
                      <a:pPr>
                        <a:buNone/>
                      </a:pPr>
                      <a:r>
                        <a:rPr lang="en-IN" sz="1600" b="1" dirty="0"/>
                        <a:t>Churn Percentage</a:t>
                      </a:r>
                    </a:p>
                  </a:txBody>
                  <a:tcPr anchor="ctr">
                    <a:lnL>
                      <a:noFill/>
                    </a:lnL>
                    <a:lnR>
                      <a:noFill/>
                    </a:lnR>
                    <a:lnT>
                      <a:noFill/>
                    </a:lnT>
                    <a:lnB>
                      <a:noFill/>
                    </a:lnB>
                    <a:noFill/>
                  </a:tcPr>
                </a:tc>
                <a:extLst>
                  <a:ext uri="{0D108BD9-81ED-4DB2-BD59-A6C34878D82A}">
                    <a16:rowId xmlns:a16="http://schemas.microsoft.com/office/drawing/2014/main" val="2195155259"/>
                  </a:ext>
                </a:extLst>
              </a:tr>
              <a:tr h="543763">
                <a:tc>
                  <a:txBody>
                    <a:bodyPr/>
                    <a:lstStyle/>
                    <a:p>
                      <a:pPr>
                        <a:buNone/>
                      </a:pPr>
                      <a:r>
                        <a:rPr lang="en-IN" sz="1600" b="1" dirty="0"/>
                        <a:t>East</a:t>
                      </a:r>
                      <a:endParaRPr lang="en-IN" sz="1600" dirty="0"/>
                    </a:p>
                  </a:txBody>
                  <a:tcPr anchor="ctr">
                    <a:lnL>
                      <a:noFill/>
                    </a:lnL>
                    <a:lnR>
                      <a:noFill/>
                    </a:lnR>
                    <a:lnT>
                      <a:noFill/>
                    </a:lnT>
                    <a:lnB>
                      <a:noFill/>
                    </a:lnB>
                    <a:noFill/>
                  </a:tcPr>
                </a:tc>
                <a:tc>
                  <a:txBody>
                    <a:bodyPr/>
                    <a:lstStyle/>
                    <a:p>
                      <a:pPr>
                        <a:buNone/>
                      </a:pPr>
                      <a:r>
                        <a:rPr lang="en-IN" sz="1600" dirty="0"/>
                        <a:t>472</a:t>
                      </a:r>
                    </a:p>
                  </a:txBody>
                  <a:tcPr anchor="ctr">
                    <a:lnL>
                      <a:noFill/>
                    </a:lnL>
                    <a:lnR>
                      <a:noFill/>
                    </a:lnR>
                    <a:lnT>
                      <a:noFill/>
                    </a:lnT>
                    <a:lnB>
                      <a:noFill/>
                    </a:lnB>
                    <a:noFill/>
                  </a:tcPr>
                </a:tc>
                <a:tc>
                  <a:txBody>
                    <a:bodyPr/>
                    <a:lstStyle/>
                    <a:p>
                      <a:pPr>
                        <a:buNone/>
                      </a:pPr>
                      <a:r>
                        <a:rPr lang="en-IN" sz="1600" dirty="0"/>
                        <a:t>51.2%</a:t>
                      </a:r>
                    </a:p>
                  </a:txBody>
                  <a:tcPr anchor="ctr">
                    <a:lnL>
                      <a:noFill/>
                    </a:lnL>
                    <a:lnR>
                      <a:noFill/>
                    </a:lnR>
                    <a:lnT>
                      <a:noFill/>
                    </a:lnT>
                    <a:lnB>
                      <a:noFill/>
                    </a:lnB>
                    <a:noFill/>
                  </a:tcPr>
                </a:tc>
                <a:extLst>
                  <a:ext uri="{0D108BD9-81ED-4DB2-BD59-A6C34878D82A}">
                    <a16:rowId xmlns:a16="http://schemas.microsoft.com/office/drawing/2014/main" val="1945996905"/>
                  </a:ext>
                </a:extLst>
              </a:tr>
              <a:tr h="543763">
                <a:tc>
                  <a:txBody>
                    <a:bodyPr/>
                    <a:lstStyle/>
                    <a:p>
                      <a:pPr>
                        <a:buNone/>
                      </a:pPr>
                      <a:r>
                        <a:rPr lang="en-IN" sz="1600" b="1"/>
                        <a:t>North</a:t>
                      </a:r>
                      <a:endParaRPr lang="en-IN" sz="1600"/>
                    </a:p>
                  </a:txBody>
                  <a:tcPr anchor="ctr">
                    <a:lnL>
                      <a:noFill/>
                    </a:lnL>
                    <a:lnR>
                      <a:noFill/>
                    </a:lnR>
                    <a:lnT>
                      <a:noFill/>
                    </a:lnT>
                    <a:lnB>
                      <a:noFill/>
                    </a:lnB>
                    <a:noFill/>
                  </a:tcPr>
                </a:tc>
                <a:tc>
                  <a:txBody>
                    <a:bodyPr/>
                    <a:lstStyle/>
                    <a:p>
                      <a:pPr>
                        <a:buNone/>
                      </a:pPr>
                      <a:r>
                        <a:rPr lang="en-IN" sz="1600" dirty="0"/>
                        <a:t>467</a:t>
                      </a:r>
                    </a:p>
                  </a:txBody>
                  <a:tcPr anchor="ctr">
                    <a:lnL>
                      <a:noFill/>
                    </a:lnL>
                    <a:lnR>
                      <a:noFill/>
                    </a:lnR>
                    <a:lnT>
                      <a:noFill/>
                    </a:lnT>
                    <a:lnB>
                      <a:noFill/>
                    </a:lnB>
                    <a:noFill/>
                  </a:tcPr>
                </a:tc>
                <a:tc>
                  <a:txBody>
                    <a:bodyPr/>
                    <a:lstStyle/>
                    <a:p>
                      <a:pPr>
                        <a:buNone/>
                      </a:pPr>
                      <a:r>
                        <a:rPr lang="en-IN" sz="1600"/>
                        <a:t>52.3%</a:t>
                      </a:r>
                    </a:p>
                  </a:txBody>
                  <a:tcPr anchor="ctr">
                    <a:lnL>
                      <a:noFill/>
                    </a:lnL>
                    <a:lnR>
                      <a:noFill/>
                    </a:lnR>
                    <a:lnT>
                      <a:noFill/>
                    </a:lnT>
                    <a:lnB>
                      <a:noFill/>
                    </a:lnB>
                    <a:noFill/>
                  </a:tcPr>
                </a:tc>
                <a:extLst>
                  <a:ext uri="{0D108BD9-81ED-4DB2-BD59-A6C34878D82A}">
                    <a16:rowId xmlns:a16="http://schemas.microsoft.com/office/drawing/2014/main" val="1287324623"/>
                  </a:ext>
                </a:extLst>
              </a:tr>
              <a:tr h="543763">
                <a:tc>
                  <a:txBody>
                    <a:bodyPr/>
                    <a:lstStyle/>
                    <a:p>
                      <a:pPr>
                        <a:buNone/>
                      </a:pPr>
                      <a:r>
                        <a:rPr lang="en-IN" sz="1600" b="1"/>
                        <a:t>West</a:t>
                      </a:r>
                      <a:endParaRPr lang="en-IN" sz="1600"/>
                    </a:p>
                  </a:txBody>
                  <a:tcPr anchor="ctr">
                    <a:lnL>
                      <a:noFill/>
                    </a:lnL>
                    <a:lnR>
                      <a:noFill/>
                    </a:lnR>
                    <a:lnT>
                      <a:noFill/>
                    </a:lnT>
                    <a:lnB>
                      <a:noFill/>
                    </a:lnB>
                    <a:noFill/>
                  </a:tcPr>
                </a:tc>
                <a:tc>
                  <a:txBody>
                    <a:bodyPr/>
                    <a:lstStyle/>
                    <a:p>
                      <a:pPr>
                        <a:buNone/>
                      </a:pPr>
                      <a:r>
                        <a:rPr lang="en-US" sz="1600" dirty="0"/>
                        <a:t>4</a:t>
                      </a:r>
                      <a:r>
                        <a:rPr lang="en-IN" sz="1600" dirty="0"/>
                        <a:t>66</a:t>
                      </a:r>
                    </a:p>
                  </a:txBody>
                  <a:tcPr anchor="ctr">
                    <a:lnL>
                      <a:noFill/>
                    </a:lnL>
                    <a:lnR>
                      <a:noFill/>
                    </a:lnR>
                    <a:lnT>
                      <a:noFill/>
                    </a:lnT>
                    <a:lnB>
                      <a:noFill/>
                    </a:lnB>
                    <a:noFill/>
                  </a:tcPr>
                </a:tc>
                <a:tc>
                  <a:txBody>
                    <a:bodyPr/>
                    <a:lstStyle/>
                    <a:p>
                      <a:pPr>
                        <a:buNone/>
                      </a:pPr>
                      <a:r>
                        <a:rPr lang="en-IN" sz="1600"/>
                        <a:t>50.8%</a:t>
                      </a:r>
                    </a:p>
                  </a:txBody>
                  <a:tcPr anchor="ctr">
                    <a:lnL>
                      <a:noFill/>
                    </a:lnL>
                    <a:lnR>
                      <a:noFill/>
                    </a:lnR>
                    <a:lnT>
                      <a:noFill/>
                    </a:lnT>
                    <a:lnB>
                      <a:noFill/>
                    </a:lnB>
                    <a:noFill/>
                  </a:tcPr>
                </a:tc>
                <a:extLst>
                  <a:ext uri="{0D108BD9-81ED-4DB2-BD59-A6C34878D82A}">
                    <a16:rowId xmlns:a16="http://schemas.microsoft.com/office/drawing/2014/main" val="874867323"/>
                  </a:ext>
                </a:extLst>
              </a:tr>
              <a:tr h="543763">
                <a:tc>
                  <a:txBody>
                    <a:bodyPr/>
                    <a:lstStyle/>
                    <a:p>
                      <a:pPr>
                        <a:buNone/>
                      </a:pPr>
                      <a:r>
                        <a:rPr lang="en-IN" sz="1600" b="1"/>
                        <a:t>South</a:t>
                      </a:r>
                      <a:endParaRPr lang="en-IN" sz="1600"/>
                    </a:p>
                  </a:txBody>
                  <a:tcPr anchor="ctr">
                    <a:lnL>
                      <a:noFill/>
                    </a:lnL>
                    <a:lnR>
                      <a:noFill/>
                    </a:lnR>
                    <a:lnT>
                      <a:noFill/>
                    </a:lnT>
                    <a:lnB>
                      <a:noFill/>
                    </a:lnB>
                    <a:noFill/>
                  </a:tcPr>
                </a:tc>
                <a:tc>
                  <a:txBody>
                    <a:bodyPr/>
                    <a:lstStyle/>
                    <a:p>
                      <a:pPr>
                        <a:buNone/>
                      </a:pPr>
                      <a:r>
                        <a:rPr lang="en-US" sz="1600" dirty="0"/>
                        <a:t>4</a:t>
                      </a:r>
                      <a:r>
                        <a:rPr lang="en-IN" sz="1600" dirty="0"/>
                        <a:t>60</a:t>
                      </a:r>
                    </a:p>
                  </a:txBody>
                  <a:tcPr anchor="ctr">
                    <a:lnL>
                      <a:noFill/>
                    </a:lnL>
                    <a:lnR>
                      <a:noFill/>
                    </a:lnR>
                    <a:lnT>
                      <a:noFill/>
                    </a:lnT>
                    <a:lnB>
                      <a:noFill/>
                    </a:lnB>
                    <a:noFill/>
                  </a:tcPr>
                </a:tc>
                <a:tc>
                  <a:txBody>
                    <a:bodyPr/>
                    <a:lstStyle/>
                    <a:p>
                      <a:pPr>
                        <a:buNone/>
                      </a:pPr>
                      <a:r>
                        <a:rPr lang="en-IN" sz="1600" dirty="0"/>
                        <a:t>51.8%</a:t>
                      </a:r>
                    </a:p>
                  </a:txBody>
                  <a:tcPr anchor="ctr">
                    <a:lnL>
                      <a:noFill/>
                    </a:lnL>
                    <a:lnR>
                      <a:noFill/>
                    </a:lnR>
                    <a:lnT>
                      <a:noFill/>
                    </a:lnT>
                    <a:lnB>
                      <a:noFill/>
                    </a:lnB>
                    <a:noFill/>
                  </a:tcPr>
                </a:tc>
                <a:extLst>
                  <a:ext uri="{0D108BD9-81ED-4DB2-BD59-A6C34878D82A}">
                    <a16:rowId xmlns:a16="http://schemas.microsoft.com/office/drawing/2014/main" val="719447163"/>
                  </a:ext>
                </a:extLst>
              </a:tr>
            </a:tbl>
          </a:graphicData>
        </a:graphic>
      </p:graphicFrame>
      <p:sp>
        <p:nvSpPr>
          <p:cNvPr id="3" name="Rectangle 1">
            <a:extLst>
              <a:ext uri="{FF2B5EF4-FFF2-40B4-BE49-F238E27FC236}">
                <a16:creationId xmlns:a16="http://schemas.microsoft.com/office/drawing/2014/main" id="{E0BA6D73-6B76-E4C5-C451-398D03E70915}"/>
              </a:ext>
            </a:extLst>
          </p:cNvPr>
          <p:cNvSpPr>
            <a:spLocks noChangeArrowheads="1"/>
          </p:cNvSpPr>
          <p:nvPr/>
        </p:nvSpPr>
        <p:spPr bwMode="auto">
          <a:xfrm>
            <a:off x="0" y="8369"/>
            <a:ext cx="46346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Churn Count and Percentage by Region: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7C8DB18-A906-821A-8B76-7312D0825BDA}"/>
              </a:ext>
            </a:extLst>
          </p:cNvPr>
          <p:cNvSpPr txBox="1"/>
          <p:nvPr/>
        </p:nvSpPr>
        <p:spPr>
          <a:xfrm>
            <a:off x="0" y="2852927"/>
            <a:ext cx="13862304" cy="646331"/>
          </a:xfrm>
          <a:prstGeom prst="rect">
            <a:avLst/>
          </a:prstGeom>
          <a:noFill/>
        </p:spPr>
        <p:txBody>
          <a:bodyPr wrap="square" rtlCol="0">
            <a:spAutoFit/>
          </a:bodyPr>
          <a:lstStyle/>
          <a:p>
            <a:r>
              <a:rPr lang="en-US" b="1" dirty="0"/>
              <a:t>Insights -</a:t>
            </a:r>
            <a:r>
              <a:rPr lang="en-US" dirty="0"/>
              <a:t>Churn rates are consistent across all regions, suggesting that dissatisfaction isn't location-based but related to service quality or pricing.</a:t>
            </a:r>
          </a:p>
          <a:p>
            <a:r>
              <a:rPr lang="en-US" b="1" dirty="0"/>
              <a:t> </a:t>
            </a:r>
            <a:r>
              <a:rPr lang="en-US" dirty="0"/>
              <a:t>North region has slightly higher churn rate, indicating a possible service or demographic issue.</a:t>
            </a:r>
            <a:endParaRPr lang="en-IN" dirty="0"/>
          </a:p>
        </p:txBody>
      </p:sp>
      <p:graphicFrame>
        <p:nvGraphicFramePr>
          <p:cNvPr id="5" name="Table 4">
            <a:extLst>
              <a:ext uri="{FF2B5EF4-FFF2-40B4-BE49-F238E27FC236}">
                <a16:creationId xmlns:a16="http://schemas.microsoft.com/office/drawing/2014/main" id="{C7F9FF2A-E105-7CB2-1EC4-F8F8E054BD67}"/>
              </a:ext>
            </a:extLst>
          </p:cNvPr>
          <p:cNvGraphicFramePr>
            <a:graphicFrameLocks noGrp="1"/>
          </p:cNvGraphicFramePr>
          <p:nvPr>
            <p:extLst>
              <p:ext uri="{D42A27DB-BD31-4B8C-83A1-F6EECF244321}">
                <p14:modId xmlns:p14="http://schemas.microsoft.com/office/powerpoint/2010/main" val="483538656"/>
              </p:ext>
            </p:extLst>
          </p:nvPr>
        </p:nvGraphicFramePr>
        <p:xfrm>
          <a:off x="-1" y="4581223"/>
          <a:ext cx="12419012" cy="2194560"/>
        </p:xfrm>
        <a:graphic>
          <a:graphicData uri="http://schemas.openxmlformats.org/drawingml/2006/table">
            <a:tbl>
              <a:tblPr/>
              <a:tblGrid>
                <a:gridCol w="6209506">
                  <a:extLst>
                    <a:ext uri="{9D8B030D-6E8A-4147-A177-3AD203B41FA5}">
                      <a16:colId xmlns:a16="http://schemas.microsoft.com/office/drawing/2014/main" val="1504142720"/>
                    </a:ext>
                  </a:extLst>
                </a:gridCol>
                <a:gridCol w="6209506">
                  <a:extLst>
                    <a:ext uri="{9D8B030D-6E8A-4147-A177-3AD203B41FA5}">
                      <a16:colId xmlns:a16="http://schemas.microsoft.com/office/drawing/2014/main" val="4055008580"/>
                    </a:ext>
                  </a:extLst>
                </a:gridCol>
              </a:tblGrid>
              <a:tr h="438912">
                <a:tc>
                  <a:txBody>
                    <a:bodyPr/>
                    <a:lstStyle/>
                    <a:p>
                      <a:pPr>
                        <a:buNone/>
                      </a:pPr>
                      <a:r>
                        <a:rPr lang="en-IN" sz="1400" b="0" dirty="0"/>
                        <a:t>Payment Method</a:t>
                      </a:r>
                    </a:p>
                  </a:txBody>
                  <a:tcPr anchor="ctr">
                    <a:lnL>
                      <a:noFill/>
                    </a:lnL>
                    <a:lnR>
                      <a:noFill/>
                    </a:lnR>
                    <a:lnT>
                      <a:noFill/>
                    </a:lnT>
                    <a:lnB>
                      <a:noFill/>
                    </a:lnB>
                    <a:noFill/>
                  </a:tcPr>
                </a:tc>
                <a:tc>
                  <a:txBody>
                    <a:bodyPr/>
                    <a:lstStyle/>
                    <a:p>
                      <a:pPr>
                        <a:buNone/>
                      </a:pPr>
                      <a:r>
                        <a:rPr lang="en-IN" sz="1400" b="0"/>
                        <a:t>Average Monthly Charge</a:t>
                      </a:r>
                    </a:p>
                  </a:txBody>
                  <a:tcPr anchor="ctr">
                    <a:lnL>
                      <a:noFill/>
                    </a:lnL>
                    <a:lnR>
                      <a:noFill/>
                    </a:lnR>
                    <a:lnT>
                      <a:noFill/>
                    </a:lnT>
                    <a:lnB>
                      <a:noFill/>
                    </a:lnB>
                    <a:noFill/>
                  </a:tcPr>
                </a:tc>
                <a:extLst>
                  <a:ext uri="{0D108BD9-81ED-4DB2-BD59-A6C34878D82A}">
                    <a16:rowId xmlns:a16="http://schemas.microsoft.com/office/drawing/2014/main" val="1535322700"/>
                  </a:ext>
                </a:extLst>
              </a:tr>
              <a:tr h="438912">
                <a:tc>
                  <a:txBody>
                    <a:bodyPr/>
                    <a:lstStyle/>
                    <a:p>
                      <a:pPr>
                        <a:buNone/>
                      </a:pPr>
                      <a:r>
                        <a:rPr lang="en-IN" sz="1400" b="0" dirty="0"/>
                        <a:t>PayPal</a:t>
                      </a:r>
                    </a:p>
                  </a:txBody>
                  <a:tcPr anchor="ctr">
                    <a:lnL>
                      <a:noFill/>
                    </a:lnL>
                    <a:lnR>
                      <a:noFill/>
                    </a:lnR>
                    <a:lnT>
                      <a:noFill/>
                    </a:lnT>
                    <a:lnB>
                      <a:noFill/>
                    </a:lnB>
                    <a:noFill/>
                  </a:tcPr>
                </a:tc>
                <a:tc>
                  <a:txBody>
                    <a:bodyPr/>
                    <a:lstStyle/>
                    <a:p>
                      <a:pPr>
                        <a:buNone/>
                      </a:pPr>
                      <a:r>
                        <a:rPr lang="en-IN" sz="1400" b="0"/>
                        <a:t>$51.13</a:t>
                      </a:r>
                    </a:p>
                  </a:txBody>
                  <a:tcPr anchor="ctr">
                    <a:lnL>
                      <a:noFill/>
                    </a:lnL>
                    <a:lnR>
                      <a:noFill/>
                    </a:lnR>
                    <a:lnT>
                      <a:noFill/>
                    </a:lnT>
                    <a:lnB>
                      <a:noFill/>
                    </a:lnB>
                    <a:noFill/>
                  </a:tcPr>
                </a:tc>
                <a:extLst>
                  <a:ext uri="{0D108BD9-81ED-4DB2-BD59-A6C34878D82A}">
                    <a16:rowId xmlns:a16="http://schemas.microsoft.com/office/drawing/2014/main" val="2683225682"/>
                  </a:ext>
                </a:extLst>
              </a:tr>
              <a:tr h="438912">
                <a:tc>
                  <a:txBody>
                    <a:bodyPr/>
                    <a:lstStyle/>
                    <a:p>
                      <a:pPr>
                        <a:buNone/>
                      </a:pPr>
                      <a:r>
                        <a:rPr lang="en-IN" sz="1400" b="0" dirty="0"/>
                        <a:t>Bank Transfer</a:t>
                      </a:r>
                    </a:p>
                  </a:txBody>
                  <a:tcPr anchor="ctr">
                    <a:lnL>
                      <a:noFill/>
                    </a:lnL>
                    <a:lnR>
                      <a:noFill/>
                    </a:lnR>
                    <a:lnT>
                      <a:noFill/>
                    </a:lnT>
                    <a:lnB>
                      <a:noFill/>
                    </a:lnB>
                    <a:noFill/>
                  </a:tcPr>
                </a:tc>
                <a:tc>
                  <a:txBody>
                    <a:bodyPr/>
                    <a:lstStyle/>
                    <a:p>
                      <a:pPr>
                        <a:buNone/>
                      </a:pPr>
                      <a:r>
                        <a:rPr lang="en-IN" sz="1400" b="0"/>
                        <a:t>$50.73</a:t>
                      </a:r>
                    </a:p>
                  </a:txBody>
                  <a:tcPr anchor="ctr">
                    <a:lnL>
                      <a:noFill/>
                    </a:lnL>
                    <a:lnR>
                      <a:noFill/>
                    </a:lnR>
                    <a:lnT>
                      <a:noFill/>
                    </a:lnT>
                    <a:lnB>
                      <a:noFill/>
                    </a:lnB>
                    <a:noFill/>
                  </a:tcPr>
                </a:tc>
                <a:extLst>
                  <a:ext uri="{0D108BD9-81ED-4DB2-BD59-A6C34878D82A}">
                    <a16:rowId xmlns:a16="http://schemas.microsoft.com/office/drawing/2014/main" val="973939300"/>
                  </a:ext>
                </a:extLst>
              </a:tr>
              <a:tr h="438912">
                <a:tc>
                  <a:txBody>
                    <a:bodyPr/>
                    <a:lstStyle/>
                    <a:p>
                      <a:pPr>
                        <a:buNone/>
                      </a:pPr>
                      <a:r>
                        <a:rPr lang="en-IN" sz="1400" b="0"/>
                        <a:t>Credit Card</a:t>
                      </a:r>
                    </a:p>
                  </a:txBody>
                  <a:tcPr anchor="ctr">
                    <a:lnL>
                      <a:noFill/>
                    </a:lnL>
                    <a:lnR>
                      <a:noFill/>
                    </a:lnR>
                    <a:lnT>
                      <a:noFill/>
                    </a:lnT>
                    <a:lnB>
                      <a:noFill/>
                    </a:lnB>
                    <a:noFill/>
                  </a:tcPr>
                </a:tc>
                <a:tc>
                  <a:txBody>
                    <a:bodyPr/>
                    <a:lstStyle/>
                    <a:p>
                      <a:pPr>
                        <a:buNone/>
                      </a:pPr>
                      <a:r>
                        <a:rPr lang="en-IN" sz="1400" b="0"/>
                        <a:t>$50.73</a:t>
                      </a:r>
                    </a:p>
                  </a:txBody>
                  <a:tcPr anchor="ctr">
                    <a:lnL>
                      <a:noFill/>
                    </a:lnL>
                    <a:lnR>
                      <a:noFill/>
                    </a:lnR>
                    <a:lnT>
                      <a:noFill/>
                    </a:lnT>
                    <a:lnB>
                      <a:noFill/>
                    </a:lnB>
                    <a:noFill/>
                  </a:tcPr>
                </a:tc>
                <a:extLst>
                  <a:ext uri="{0D108BD9-81ED-4DB2-BD59-A6C34878D82A}">
                    <a16:rowId xmlns:a16="http://schemas.microsoft.com/office/drawing/2014/main" val="917208243"/>
                  </a:ext>
                </a:extLst>
              </a:tr>
              <a:tr h="438912">
                <a:tc>
                  <a:txBody>
                    <a:bodyPr/>
                    <a:lstStyle/>
                    <a:p>
                      <a:pPr>
                        <a:buNone/>
                      </a:pPr>
                      <a:r>
                        <a:rPr lang="en-IN" sz="1400" b="0"/>
                        <a:t>Cash</a:t>
                      </a:r>
                    </a:p>
                  </a:txBody>
                  <a:tcPr anchor="ctr">
                    <a:lnL>
                      <a:noFill/>
                    </a:lnL>
                    <a:lnR>
                      <a:noFill/>
                    </a:lnR>
                    <a:lnT>
                      <a:noFill/>
                    </a:lnT>
                    <a:lnB>
                      <a:noFill/>
                    </a:lnB>
                    <a:noFill/>
                  </a:tcPr>
                </a:tc>
                <a:tc>
                  <a:txBody>
                    <a:bodyPr/>
                    <a:lstStyle/>
                    <a:p>
                      <a:pPr>
                        <a:buNone/>
                      </a:pPr>
                      <a:r>
                        <a:rPr lang="en-IN" sz="1400" b="0" dirty="0"/>
                        <a:t>$50.34</a:t>
                      </a:r>
                    </a:p>
                  </a:txBody>
                  <a:tcPr anchor="ctr">
                    <a:lnL>
                      <a:noFill/>
                    </a:lnL>
                    <a:lnR>
                      <a:noFill/>
                    </a:lnR>
                    <a:lnT>
                      <a:noFill/>
                    </a:lnT>
                    <a:lnB>
                      <a:noFill/>
                    </a:lnB>
                    <a:noFill/>
                  </a:tcPr>
                </a:tc>
                <a:extLst>
                  <a:ext uri="{0D108BD9-81ED-4DB2-BD59-A6C34878D82A}">
                    <a16:rowId xmlns:a16="http://schemas.microsoft.com/office/drawing/2014/main" val="455756382"/>
                  </a:ext>
                </a:extLst>
              </a:tr>
            </a:tbl>
          </a:graphicData>
        </a:graphic>
      </p:graphicFrame>
      <p:sp>
        <p:nvSpPr>
          <p:cNvPr id="6" name="Rectangle 2">
            <a:extLst>
              <a:ext uri="{FF2B5EF4-FFF2-40B4-BE49-F238E27FC236}">
                <a16:creationId xmlns:a16="http://schemas.microsoft.com/office/drawing/2014/main" id="{40C38862-AA2C-4285-87B5-786083482E29}"/>
              </a:ext>
            </a:extLst>
          </p:cNvPr>
          <p:cNvSpPr>
            <a:spLocks noChangeArrowheads="1"/>
          </p:cNvSpPr>
          <p:nvPr/>
        </p:nvSpPr>
        <p:spPr bwMode="auto">
          <a:xfrm>
            <a:off x="0" y="4258057"/>
            <a:ext cx="52117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Monthly Charges &amp; Payment Method Trends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304FFC7-28F4-9188-B14C-F2321E0C698A}"/>
              </a:ext>
            </a:extLst>
          </p:cNvPr>
          <p:cNvSpPr txBox="1"/>
          <p:nvPr/>
        </p:nvSpPr>
        <p:spPr>
          <a:xfrm>
            <a:off x="-1" y="6693410"/>
            <a:ext cx="13984224" cy="1754326"/>
          </a:xfrm>
          <a:prstGeom prst="rect">
            <a:avLst/>
          </a:prstGeom>
          <a:noFill/>
        </p:spPr>
        <p:txBody>
          <a:bodyPr wrap="square">
            <a:spAutoFit/>
          </a:bodyPr>
          <a:lstStyle/>
          <a:p>
            <a:pPr>
              <a:buNone/>
            </a:pPr>
            <a:r>
              <a:rPr lang="en-US" b="1" dirty="0"/>
              <a:t>Insight:</a:t>
            </a:r>
          </a:p>
          <a:p>
            <a:pPr>
              <a:buFont typeface="Arial" panose="020B0604020202020204" pitchFamily="34" charset="0"/>
              <a:buChar char="•"/>
            </a:pPr>
            <a:r>
              <a:rPr lang="en-US" dirty="0"/>
              <a:t>Customers paying via PayPal have slightly higher bills, potentially more premium users.</a:t>
            </a:r>
          </a:p>
          <a:p>
            <a:pPr>
              <a:buFont typeface="Arial" panose="020B0604020202020204" pitchFamily="34" charset="0"/>
              <a:buChar char="•"/>
            </a:pPr>
            <a:r>
              <a:rPr lang="en-US" dirty="0"/>
              <a:t>Cash users have lowest average bills — may be more price sensitive or less digitally engaged (possibly higher churn risk).</a:t>
            </a:r>
          </a:p>
          <a:p>
            <a:pPr>
              <a:buFont typeface="Arial" panose="020B0604020202020204" pitchFamily="34" charset="0"/>
              <a:buChar char="•"/>
            </a:pPr>
            <a:r>
              <a:rPr lang="en-US" dirty="0"/>
              <a:t>Customers using cash payments have the lowest monthly charges. PayPal users tend to pay slightly higher bills. Understanding why cash-based customers pay less might help pricing optimization.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56260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D21BA3-1CA8-6B4A-A09D-6DB59C6D00E3}"/>
              </a:ext>
            </a:extLst>
          </p:cNvPr>
          <p:cNvGraphicFramePr>
            <a:graphicFrameLocks noGrp="1"/>
          </p:cNvGraphicFramePr>
          <p:nvPr>
            <p:extLst>
              <p:ext uri="{D42A27DB-BD31-4B8C-83A1-F6EECF244321}">
                <p14:modId xmlns:p14="http://schemas.microsoft.com/office/powerpoint/2010/main" val="3076374626"/>
              </p:ext>
            </p:extLst>
          </p:nvPr>
        </p:nvGraphicFramePr>
        <p:xfrm>
          <a:off x="-1" y="451102"/>
          <a:ext cx="12419012" cy="1658116"/>
        </p:xfrm>
        <a:graphic>
          <a:graphicData uri="http://schemas.openxmlformats.org/drawingml/2006/table">
            <a:tbl>
              <a:tblPr/>
              <a:tblGrid>
                <a:gridCol w="6209506">
                  <a:extLst>
                    <a:ext uri="{9D8B030D-6E8A-4147-A177-3AD203B41FA5}">
                      <a16:colId xmlns:a16="http://schemas.microsoft.com/office/drawing/2014/main" val="408358514"/>
                    </a:ext>
                  </a:extLst>
                </a:gridCol>
                <a:gridCol w="6209506">
                  <a:extLst>
                    <a:ext uri="{9D8B030D-6E8A-4147-A177-3AD203B41FA5}">
                      <a16:colId xmlns:a16="http://schemas.microsoft.com/office/drawing/2014/main" val="3048401449"/>
                    </a:ext>
                  </a:extLst>
                </a:gridCol>
              </a:tblGrid>
              <a:tr h="414529">
                <a:tc>
                  <a:txBody>
                    <a:bodyPr/>
                    <a:lstStyle/>
                    <a:p>
                      <a:pPr>
                        <a:buNone/>
                      </a:pPr>
                      <a:r>
                        <a:rPr lang="en-IN" sz="1400" b="1"/>
                        <a:t>Service Type</a:t>
                      </a:r>
                      <a:endParaRPr lang="en-IN" sz="1400"/>
                    </a:p>
                  </a:txBody>
                  <a:tcPr anchor="ctr">
                    <a:lnL>
                      <a:noFill/>
                    </a:lnL>
                    <a:lnR>
                      <a:noFill/>
                    </a:lnR>
                    <a:lnT>
                      <a:noFill/>
                    </a:lnT>
                    <a:lnB>
                      <a:noFill/>
                    </a:lnB>
                    <a:noFill/>
                  </a:tcPr>
                </a:tc>
                <a:tc>
                  <a:txBody>
                    <a:bodyPr/>
                    <a:lstStyle/>
                    <a:p>
                      <a:pPr>
                        <a:buNone/>
                      </a:pPr>
                      <a:r>
                        <a:rPr lang="en-IN" sz="1400" b="1"/>
                        <a:t>Customer Count (%)</a:t>
                      </a:r>
                      <a:endParaRPr lang="en-IN" sz="1400"/>
                    </a:p>
                  </a:txBody>
                  <a:tcPr anchor="ctr">
                    <a:lnL>
                      <a:noFill/>
                    </a:lnL>
                    <a:lnR>
                      <a:noFill/>
                    </a:lnR>
                    <a:lnT>
                      <a:noFill/>
                    </a:lnT>
                    <a:lnB>
                      <a:noFill/>
                    </a:lnB>
                    <a:noFill/>
                  </a:tcPr>
                </a:tc>
                <a:extLst>
                  <a:ext uri="{0D108BD9-81ED-4DB2-BD59-A6C34878D82A}">
                    <a16:rowId xmlns:a16="http://schemas.microsoft.com/office/drawing/2014/main" val="1767010331"/>
                  </a:ext>
                </a:extLst>
              </a:tr>
              <a:tr h="414529">
                <a:tc>
                  <a:txBody>
                    <a:bodyPr/>
                    <a:lstStyle/>
                    <a:p>
                      <a:pPr>
                        <a:buNone/>
                      </a:pPr>
                      <a:r>
                        <a:rPr lang="en-IN" sz="1400" b="1"/>
                        <a:t>Phone Service</a:t>
                      </a:r>
                      <a:endParaRPr lang="en-IN" sz="1400"/>
                    </a:p>
                  </a:txBody>
                  <a:tcPr anchor="ctr">
                    <a:lnL>
                      <a:noFill/>
                    </a:lnL>
                    <a:lnR>
                      <a:noFill/>
                    </a:lnR>
                    <a:lnT>
                      <a:noFill/>
                    </a:lnT>
                    <a:lnB>
                      <a:noFill/>
                    </a:lnB>
                    <a:noFill/>
                  </a:tcPr>
                </a:tc>
                <a:tc>
                  <a:txBody>
                    <a:bodyPr/>
                    <a:lstStyle/>
                    <a:p>
                      <a:pPr>
                        <a:buNone/>
                      </a:pPr>
                      <a:r>
                        <a:rPr lang="en-IN" sz="1400" dirty="0"/>
                        <a:t>1.39K (32.78%)</a:t>
                      </a:r>
                    </a:p>
                  </a:txBody>
                  <a:tcPr anchor="ctr">
                    <a:lnL>
                      <a:noFill/>
                    </a:lnL>
                    <a:lnR>
                      <a:noFill/>
                    </a:lnR>
                    <a:lnT>
                      <a:noFill/>
                    </a:lnT>
                    <a:lnB>
                      <a:noFill/>
                    </a:lnB>
                    <a:noFill/>
                  </a:tcPr>
                </a:tc>
                <a:extLst>
                  <a:ext uri="{0D108BD9-81ED-4DB2-BD59-A6C34878D82A}">
                    <a16:rowId xmlns:a16="http://schemas.microsoft.com/office/drawing/2014/main" val="2019723508"/>
                  </a:ext>
                </a:extLst>
              </a:tr>
              <a:tr h="414529">
                <a:tc>
                  <a:txBody>
                    <a:bodyPr/>
                    <a:lstStyle/>
                    <a:p>
                      <a:pPr>
                        <a:buNone/>
                      </a:pPr>
                      <a:r>
                        <a:rPr lang="en-IN" sz="1400" b="1"/>
                        <a:t>TV Service</a:t>
                      </a:r>
                      <a:endParaRPr lang="en-IN" sz="1400"/>
                    </a:p>
                  </a:txBody>
                  <a:tcPr anchor="ctr">
                    <a:lnL>
                      <a:noFill/>
                    </a:lnL>
                    <a:lnR>
                      <a:noFill/>
                    </a:lnR>
                    <a:lnT>
                      <a:noFill/>
                    </a:lnT>
                    <a:lnB>
                      <a:noFill/>
                    </a:lnB>
                    <a:noFill/>
                  </a:tcPr>
                </a:tc>
                <a:tc>
                  <a:txBody>
                    <a:bodyPr/>
                    <a:lstStyle/>
                    <a:p>
                      <a:pPr>
                        <a:buNone/>
                      </a:pPr>
                      <a:r>
                        <a:rPr lang="en-IN" sz="1400"/>
                        <a:t>1.42K (33.32%)</a:t>
                      </a:r>
                    </a:p>
                  </a:txBody>
                  <a:tcPr anchor="ctr">
                    <a:lnL>
                      <a:noFill/>
                    </a:lnL>
                    <a:lnR>
                      <a:noFill/>
                    </a:lnR>
                    <a:lnT>
                      <a:noFill/>
                    </a:lnT>
                    <a:lnB>
                      <a:noFill/>
                    </a:lnB>
                    <a:noFill/>
                  </a:tcPr>
                </a:tc>
                <a:extLst>
                  <a:ext uri="{0D108BD9-81ED-4DB2-BD59-A6C34878D82A}">
                    <a16:rowId xmlns:a16="http://schemas.microsoft.com/office/drawing/2014/main" val="309154483"/>
                  </a:ext>
                </a:extLst>
              </a:tr>
              <a:tr h="414529">
                <a:tc>
                  <a:txBody>
                    <a:bodyPr/>
                    <a:lstStyle/>
                    <a:p>
                      <a:pPr>
                        <a:buNone/>
                      </a:pPr>
                      <a:r>
                        <a:rPr lang="en-IN" sz="1400" b="1"/>
                        <a:t>Internet Service</a:t>
                      </a:r>
                      <a:endParaRPr lang="en-IN" sz="1400"/>
                    </a:p>
                  </a:txBody>
                  <a:tcPr anchor="ctr">
                    <a:lnL>
                      <a:noFill/>
                    </a:lnL>
                    <a:lnR>
                      <a:noFill/>
                    </a:lnR>
                    <a:lnT>
                      <a:noFill/>
                    </a:lnT>
                    <a:lnB>
                      <a:noFill/>
                    </a:lnB>
                    <a:noFill/>
                  </a:tcPr>
                </a:tc>
                <a:tc>
                  <a:txBody>
                    <a:bodyPr/>
                    <a:lstStyle/>
                    <a:p>
                      <a:pPr>
                        <a:buNone/>
                      </a:pPr>
                      <a:r>
                        <a:rPr lang="en-IN" sz="1400" dirty="0"/>
                        <a:t>1.44K (33.91%)</a:t>
                      </a:r>
                    </a:p>
                  </a:txBody>
                  <a:tcPr anchor="ctr">
                    <a:lnL>
                      <a:noFill/>
                    </a:lnL>
                    <a:lnR>
                      <a:noFill/>
                    </a:lnR>
                    <a:lnT>
                      <a:noFill/>
                    </a:lnT>
                    <a:lnB>
                      <a:noFill/>
                    </a:lnB>
                    <a:noFill/>
                  </a:tcPr>
                </a:tc>
                <a:extLst>
                  <a:ext uri="{0D108BD9-81ED-4DB2-BD59-A6C34878D82A}">
                    <a16:rowId xmlns:a16="http://schemas.microsoft.com/office/drawing/2014/main" val="172977637"/>
                  </a:ext>
                </a:extLst>
              </a:tr>
            </a:tbl>
          </a:graphicData>
        </a:graphic>
      </p:graphicFrame>
      <p:sp>
        <p:nvSpPr>
          <p:cNvPr id="3" name="Rectangle 1">
            <a:extLst>
              <a:ext uri="{FF2B5EF4-FFF2-40B4-BE49-F238E27FC236}">
                <a16:creationId xmlns:a16="http://schemas.microsoft.com/office/drawing/2014/main" id="{16197416-80D5-3E98-35C5-B8251E591D49}"/>
              </a:ext>
            </a:extLst>
          </p:cNvPr>
          <p:cNvSpPr>
            <a:spLocks noChangeArrowheads="1"/>
          </p:cNvSpPr>
          <p:nvPr/>
        </p:nvSpPr>
        <p:spPr bwMode="auto">
          <a:xfrm>
            <a:off x="-1" y="96251"/>
            <a:ext cx="41985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Customer Preferences by Services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2F53FD0-CE8F-B9E0-4C49-59618B663F66}"/>
              </a:ext>
            </a:extLst>
          </p:cNvPr>
          <p:cNvSpPr txBox="1"/>
          <p:nvPr/>
        </p:nvSpPr>
        <p:spPr>
          <a:xfrm>
            <a:off x="-1" y="2059729"/>
            <a:ext cx="14215142" cy="1477328"/>
          </a:xfrm>
          <a:prstGeom prst="rect">
            <a:avLst/>
          </a:prstGeom>
          <a:noFill/>
        </p:spPr>
        <p:txBody>
          <a:bodyPr wrap="square">
            <a:spAutoFit/>
          </a:bodyPr>
          <a:lstStyle/>
          <a:p>
            <a:r>
              <a:rPr lang="en-US" b="1" dirty="0"/>
              <a:t>Insight</a:t>
            </a:r>
            <a:r>
              <a:rPr lang="en-US" dirty="0"/>
              <a:t> : Internet services have slightly more customers compared to TV and Phone services. Offering bundled plans could improve retention rates.</a:t>
            </a:r>
          </a:p>
          <a:p>
            <a:pPr lvl="0" defTabSz="914400" eaLnBrk="0" fontAlgn="base" hangingPunct="0">
              <a:spcBef>
                <a:spcPct val="0"/>
              </a:spcBef>
              <a:spcAft>
                <a:spcPct val="0"/>
              </a:spcAft>
            </a:pPr>
            <a:r>
              <a:rPr lang="en-US" dirty="0"/>
              <a:t>               </a:t>
            </a:r>
            <a:r>
              <a:rPr lang="en-US" altLang="en-US" dirty="0"/>
              <a:t>TV service slightly leads in customer volume.</a:t>
            </a:r>
          </a:p>
          <a:p>
            <a:pPr lvl="0" defTabSz="914400" eaLnBrk="0" fontAlgn="base" hangingPunct="0">
              <a:spcBef>
                <a:spcPct val="0"/>
              </a:spcBef>
              <a:spcAft>
                <a:spcPct val="0"/>
              </a:spcAft>
            </a:pPr>
            <a:r>
              <a:rPr lang="en-US" altLang="en-US" dirty="0"/>
              <a:t>               Service distribution is well balanced, ideal for cross-selling/upselling campaigns.</a:t>
            </a:r>
          </a:p>
          <a:p>
            <a:endParaRPr lang="en-US" dirty="0"/>
          </a:p>
          <a:p>
            <a:r>
              <a:rPr lang="en-US" dirty="0"/>
              <a:t>                </a:t>
            </a:r>
          </a:p>
        </p:txBody>
      </p:sp>
      <p:graphicFrame>
        <p:nvGraphicFramePr>
          <p:cNvPr id="14" name="Table 13">
            <a:extLst>
              <a:ext uri="{FF2B5EF4-FFF2-40B4-BE49-F238E27FC236}">
                <a16:creationId xmlns:a16="http://schemas.microsoft.com/office/drawing/2014/main" id="{1FD333CF-FE33-F22D-A8BE-F333898BD82F}"/>
              </a:ext>
            </a:extLst>
          </p:cNvPr>
          <p:cNvGraphicFramePr>
            <a:graphicFrameLocks noGrp="1"/>
          </p:cNvGraphicFramePr>
          <p:nvPr>
            <p:extLst>
              <p:ext uri="{D42A27DB-BD31-4B8C-83A1-F6EECF244321}">
                <p14:modId xmlns:p14="http://schemas.microsoft.com/office/powerpoint/2010/main" val="1513460656"/>
              </p:ext>
            </p:extLst>
          </p:nvPr>
        </p:nvGraphicFramePr>
        <p:xfrm>
          <a:off x="0" y="4413132"/>
          <a:ext cx="9814560" cy="1524000"/>
        </p:xfrm>
        <a:graphic>
          <a:graphicData uri="http://schemas.openxmlformats.org/drawingml/2006/table">
            <a:tbl>
              <a:tblPr/>
              <a:tblGrid>
                <a:gridCol w="4907280">
                  <a:extLst>
                    <a:ext uri="{9D8B030D-6E8A-4147-A177-3AD203B41FA5}">
                      <a16:colId xmlns:a16="http://schemas.microsoft.com/office/drawing/2014/main" val="111130072"/>
                    </a:ext>
                  </a:extLst>
                </a:gridCol>
                <a:gridCol w="4907280">
                  <a:extLst>
                    <a:ext uri="{9D8B030D-6E8A-4147-A177-3AD203B41FA5}">
                      <a16:colId xmlns:a16="http://schemas.microsoft.com/office/drawing/2014/main" val="1140536097"/>
                    </a:ext>
                  </a:extLst>
                </a:gridCol>
              </a:tblGrid>
              <a:tr h="295466">
                <a:tc>
                  <a:txBody>
                    <a:bodyPr/>
                    <a:lstStyle/>
                    <a:p>
                      <a:pPr>
                        <a:buNone/>
                      </a:pPr>
                      <a:r>
                        <a:rPr lang="en-IN" sz="1400" b="0"/>
                        <a:t>Region</a:t>
                      </a:r>
                    </a:p>
                  </a:txBody>
                  <a:tcPr anchor="ctr">
                    <a:lnL>
                      <a:noFill/>
                    </a:lnL>
                    <a:lnR>
                      <a:noFill/>
                    </a:lnR>
                    <a:lnT>
                      <a:noFill/>
                    </a:lnT>
                    <a:lnB>
                      <a:noFill/>
                    </a:lnB>
                    <a:noFill/>
                  </a:tcPr>
                </a:tc>
                <a:tc>
                  <a:txBody>
                    <a:bodyPr/>
                    <a:lstStyle/>
                    <a:p>
                      <a:pPr>
                        <a:buNone/>
                      </a:pPr>
                      <a:r>
                        <a:rPr lang="en-IN" sz="1400" b="0"/>
                        <a:t>Late Payments</a:t>
                      </a:r>
                    </a:p>
                  </a:txBody>
                  <a:tcPr anchor="ctr">
                    <a:lnL>
                      <a:noFill/>
                    </a:lnL>
                    <a:lnR>
                      <a:noFill/>
                    </a:lnR>
                    <a:lnT>
                      <a:noFill/>
                    </a:lnT>
                    <a:lnB>
                      <a:noFill/>
                    </a:lnB>
                    <a:noFill/>
                  </a:tcPr>
                </a:tc>
                <a:extLst>
                  <a:ext uri="{0D108BD9-81ED-4DB2-BD59-A6C34878D82A}">
                    <a16:rowId xmlns:a16="http://schemas.microsoft.com/office/drawing/2014/main" val="3432611732"/>
                  </a:ext>
                </a:extLst>
              </a:tr>
              <a:tr h="295466">
                <a:tc>
                  <a:txBody>
                    <a:bodyPr/>
                    <a:lstStyle/>
                    <a:p>
                      <a:pPr>
                        <a:buNone/>
                      </a:pPr>
                      <a:r>
                        <a:rPr lang="en-IN" sz="1400" b="0" dirty="0"/>
                        <a:t>East</a:t>
                      </a:r>
                    </a:p>
                  </a:txBody>
                  <a:tcPr anchor="ctr">
                    <a:lnL>
                      <a:noFill/>
                    </a:lnL>
                    <a:lnR>
                      <a:noFill/>
                    </a:lnR>
                    <a:lnT>
                      <a:noFill/>
                    </a:lnT>
                    <a:lnB>
                      <a:noFill/>
                    </a:lnB>
                    <a:noFill/>
                  </a:tcPr>
                </a:tc>
                <a:tc>
                  <a:txBody>
                    <a:bodyPr/>
                    <a:lstStyle/>
                    <a:p>
                      <a:pPr>
                        <a:buNone/>
                      </a:pPr>
                      <a:r>
                        <a:rPr lang="en-IN" sz="1400" b="0"/>
                        <a:t>600</a:t>
                      </a:r>
                    </a:p>
                  </a:txBody>
                  <a:tcPr anchor="ctr">
                    <a:lnL>
                      <a:noFill/>
                    </a:lnL>
                    <a:lnR>
                      <a:noFill/>
                    </a:lnR>
                    <a:lnT>
                      <a:noFill/>
                    </a:lnT>
                    <a:lnB>
                      <a:noFill/>
                    </a:lnB>
                    <a:noFill/>
                  </a:tcPr>
                </a:tc>
                <a:extLst>
                  <a:ext uri="{0D108BD9-81ED-4DB2-BD59-A6C34878D82A}">
                    <a16:rowId xmlns:a16="http://schemas.microsoft.com/office/drawing/2014/main" val="1396546805"/>
                  </a:ext>
                </a:extLst>
              </a:tr>
              <a:tr h="295466">
                <a:tc>
                  <a:txBody>
                    <a:bodyPr/>
                    <a:lstStyle/>
                    <a:p>
                      <a:pPr>
                        <a:buNone/>
                      </a:pPr>
                      <a:r>
                        <a:rPr lang="en-IN" sz="1400" b="0" dirty="0"/>
                        <a:t>South</a:t>
                      </a:r>
                    </a:p>
                  </a:txBody>
                  <a:tcPr anchor="ctr">
                    <a:lnL>
                      <a:noFill/>
                    </a:lnL>
                    <a:lnR>
                      <a:noFill/>
                    </a:lnR>
                    <a:lnT>
                      <a:noFill/>
                    </a:lnT>
                    <a:lnB>
                      <a:noFill/>
                    </a:lnB>
                    <a:noFill/>
                  </a:tcPr>
                </a:tc>
                <a:tc>
                  <a:txBody>
                    <a:bodyPr/>
                    <a:lstStyle/>
                    <a:p>
                      <a:pPr>
                        <a:buNone/>
                      </a:pPr>
                      <a:r>
                        <a:rPr lang="en-IN" sz="1400" b="0" dirty="0"/>
                        <a:t>583</a:t>
                      </a:r>
                    </a:p>
                  </a:txBody>
                  <a:tcPr anchor="ctr">
                    <a:lnL>
                      <a:noFill/>
                    </a:lnL>
                    <a:lnR>
                      <a:noFill/>
                    </a:lnR>
                    <a:lnT>
                      <a:noFill/>
                    </a:lnT>
                    <a:lnB>
                      <a:noFill/>
                    </a:lnB>
                    <a:noFill/>
                  </a:tcPr>
                </a:tc>
                <a:extLst>
                  <a:ext uri="{0D108BD9-81ED-4DB2-BD59-A6C34878D82A}">
                    <a16:rowId xmlns:a16="http://schemas.microsoft.com/office/drawing/2014/main" val="2595934924"/>
                  </a:ext>
                </a:extLst>
              </a:tr>
              <a:tr h="295466">
                <a:tc>
                  <a:txBody>
                    <a:bodyPr/>
                    <a:lstStyle/>
                    <a:p>
                      <a:pPr>
                        <a:buNone/>
                      </a:pPr>
                      <a:r>
                        <a:rPr lang="en-IN" sz="1400" b="0"/>
                        <a:t>North</a:t>
                      </a:r>
                    </a:p>
                  </a:txBody>
                  <a:tcPr anchor="ctr">
                    <a:lnL>
                      <a:noFill/>
                    </a:lnL>
                    <a:lnR>
                      <a:noFill/>
                    </a:lnR>
                    <a:lnT>
                      <a:noFill/>
                    </a:lnT>
                    <a:lnB>
                      <a:noFill/>
                    </a:lnB>
                    <a:noFill/>
                  </a:tcPr>
                </a:tc>
                <a:tc>
                  <a:txBody>
                    <a:bodyPr/>
                    <a:lstStyle/>
                    <a:p>
                      <a:pPr>
                        <a:buNone/>
                      </a:pPr>
                      <a:r>
                        <a:rPr lang="en-IN" sz="1400" b="0"/>
                        <a:t>527</a:t>
                      </a:r>
                    </a:p>
                  </a:txBody>
                  <a:tcPr anchor="ctr">
                    <a:lnL>
                      <a:noFill/>
                    </a:lnL>
                    <a:lnR>
                      <a:noFill/>
                    </a:lnR>
                    <a:lnT>
                      <a:noFill/>
                    </a:lnT>
                    <a:lnB>
                      <a:noFill/>
                    </a:lnB>
                    <a:noFill/>
                  </a:tcPr>
                </a:tc>
                <a:extLst>
                  <a:ext uri="{0D108BD9-81ED-4DB2-BD59-A6C34878D82A}">
                    <a16:rowId xmlns:a16="http://schemas.microsoft.com/office/drawing/2014/main" val="86326976"/>
                  </a:ext>
                </a:extLst>
              </a:tr>
              <a:tr h="295466">
                <a:tc>
                  <a:txBody>
                    <a:bodyPr/>
                    <a:lstStyle/>
                    <a:p>
                      <a:pPr>
                        <a:buNone/>
                      </a:pPr>
                      <a:r>
                        <a:rPr lang="en-IN" sz="1400" b="0" dirty="0"/>
                        <a:t>West</a:t>
                      </a:r>
                    </a:p>
                  </a:txBody>
                  <a:tcPr anchor="ctr">
                    <a:lnL>
                      <a:noFill/>
                    </a:lnL>
                    <a:lnR>
                      <a:noFill/>
                    </a:lnR>
                    <a:lnT>
                      <a:noFill/>
                    </a:lnT>
                    <a:lnB>
                      <a:noFill/>
                    </a:lnB>
                    <a:noFill/>
                  </a:tcPr>
                </a:tc>
                <a:tc>
                  <a:txBody>
                    <a:bodyPr/>
                    <a:lstStyle/>
                    <a:p>
                      <a:pPr>
                        <a:buNone/>
                      </a:pPr>
                      <a:r>
                        <a:rPr lang="en-IN" sz="1400" b="0" dirty="0"/>
                        <a:t>520</a:t>
                      </a:r>
                    </a:p>
                  </a:txBody>
                  <a:tcPr anchor="ctr">
                    <a:lnL>
                      <a:noFill/>
                    </a:lnL>
                    <a:lnR>
                      <a:noFill/>
                    </a:lnR>
                    <a:lnT>
                      <a:noFill/>
                    </a:lnT>
                    <a:lnB>
                      <a:noFill/>
                    </a:lnB>
                    <a:noFill/>
                  </a:tcPr>
                </a:tc>
                <a:extLst>
                  <a:ext uri="{0D108BD9-81ED-4DB2-BD59-A6C34878D82A}">
                    <a16:rowId xmlns:a16="http://schemas.microsoft.com/office/drawing/2014/main" val="1231729106"/>
                  </a:ext>
                </a:extLst>
              </a:tr>
            </a:tbl>
          </a:graphicData>
        </a:graphic>
      </p:graphicFrame>
      <p:sp>
        <p:nvSpPr>
          <p:cNvPr id="15" name="Rectangle 6">
            <a:extLst>
              <a:ext uri="{FF2B5EF4-FFF2-40B4-BE49-F238E27FC236}">
                <a16:creationId xmlns:a16="http://schemas.microsoft.com/office/drawing/2014/main" id="{B0BE223D-CAF4-50D1-07C6-B2DA266B7597}"/>
              </a:ext>
            </a:extLst>
          </p:cNvPr>
          <p:cNvSpPr>
            <a:spLocks noChangeArrowheads="1"/>
          </p:cNvSpPr>
          <p:nvPr/>
        </p:nvSpPr>
        <p:spPr bwMode="auto">
          <a:xfrm>
            <a:off x="0" y="4042684"/>
            <a:ext cx="31341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Late Payments by Region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DFC8D22E-2DE4-0D9C-58A2-D2176D9881A9}"/>
              </a:ext>
            </a:extLst>
          </p:cNvPr>
          <p:cNvSpPr txBox="1"/>
          <p:nvPr/>
        </p:nvSpPr>
        <p:spPr>
          <a:xfrm>
            <a:off x="0" y="6031698"/>
            <a:ext cx="14400213" cy="1754326"/>
          </a:xfrm>
          <a:prstGeom prst="rect">
            <a:avLst/>
          </a:prstGeom>
          <a:noFill/>
        </p:spPr>
        <p:txBody>
          <a:bodyPr wrap="square">
            <a:spAutoFit/>
          </a:bodyPr>
          <a:lstStyle/>
          <a:p>
            <a:r>
              <a:rPr lang="en-US" b="1" dirty="0"/>
              <a:t>Insight</a:t>
            </a:r>
            <a:r>
              <a:rPr lang="en-US" dirty="0"/>
              <a:t>: Higher late payments in the East and South regions might correlate with higher churn rates. Customers struggling with payments may be more likely to leave.</a:t>
            </a:r>
          </a:p>
          <a:p>
            <a:pPr lvl="0" defTabSz="914400" eaLnBrk="0" fontAlgn="base" hangingPunct="0">
              <a:spcBef>
                <a:spcPct val="0"/>
              </a:spcBef>
              <a:spcAft>
                <a:spcPct val="0"/>
              </a:spcAft>
              <a:buFontTx/>
              <a:buChar char="•"/>
            </a:pPr>
            <a:r>
              <a:rPr lang="en-US" altLang="en-US" dirty="0"/>
              <a:t>East and South regions have more payment delays, which may correlate with churn risk and customer dissatisfaction.</a:t>
            </a:r>
          </a:p>
          <a:p>
            <a:pPr lvl="0" defTabSz="914400" eaLnBrk="0" fontAlgn="base" hangingPunct="0">
              <a:spcBef>
                <a:spcPct val="0"/>
              </a:spcBef>
              <a:spcAft>
                <a:spcPct val="0"/>
              </a:spcAft>
              <a:buFontTx/>
              <a:buChar char="•"/>
            </a:pPr>
            <a:r>
              <a:rPr lang="en-US" altLang="en-US" dirty="0"/>
              <a:t>Include payment behavior in churn prediction models.</a:t>
            </a:r>
          </a:p>
          <a:p>
            <a:endParaRPr lang="en-US" dirty="0"/>
          </a:p>
          <a:p>
            <a:endParaRPr lang="en-US" dirty="0"/>
          </a:p>
        </p:txBody>
      </p:sp>
    </p:spTree>
    <p:extLst>
      <p:ext uri="{BB962C8B-B14F-4D97-AF65-F5344CB8AC3E}">
        <p14:creationId xmlns:p14="http://schemas.microsoft.com/office/powerpoint/2010/main" val="1177325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479</TotalTime>
  <Words>2597</Words>
  <Application>Microsoft Office PowerPoint</Application>
  <PresentationFormat>Custom</PresentationFormat>
  <Paragraphs>378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Telecom Billing and Services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r. gawde</dc:creator>
  <cp:lastModifiedBy>ganesh gawde</cp:lastModifiedBy>
  <cp:revision>9</cp:revision>
  <dcterms:created xsi:type="dcterms:W3CDTF">2024-11-30T06:33:56Z</dcterms:created>
  <dcterms:modified xsi:type="dcterms:W3CDTF">2025-06-06T09:37:08Z</dcterms:modified>
</cp:coreProperties>
</file>