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layfair Display Bold" panose="020B0604020202020204" charset="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78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/>
          <p:nvPr/>
        </p:nvSpPr>
        <p:spPr>
          <a:xfrm>
            <a:off x="7937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9" descr="A book in a machine&#10;&#10;Description automatically generated">
            <a:extLst>
              <a:ext uri="{FF2B5EF4-FFF2-40B4-BE49-F238E27FC236}">
                <a16:creationId xmlns:a16="http://schemas.microsoft.com/office/drawing/2014/main" id="{DE1F13D9-7613-55C7-1C6B-5C0F16F324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-1" y="18097"/>
            <a:ext cx="14642103" cy="842581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043118"/>
            <a:ext cx="13322260" cy="1461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highlight>
                  <a:srgbClr val="000000"/>
                </a:highlight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the cutting-edge techniques used to develop powerful text summarization systems, combining the latest advancements in neural machine translation, recurrent neural networks, and attention mechanisms.</a:t>
            </a:r>
            <a:endParaRPr lang="en-US" sz="175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" name="Text 3"/>
          <p:cNvSpPr/>
          <p:nvPr/>
        </p:nvSpPr>
        <p:spPr>
          <a:xfrm>
            <a:off x="1270040" y="6407110"/>
            <a:ext cx="5645110" cy="1322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3" name="Text 0"/>
          <p:cNvSpPr/>
          <p:nvPr/>
        </p:nvSpPr>
        <p:spPr>
          <a:xfrm>
            <a:off x="793789" y="1180148"/>
            <a:ext cx="12636461" cy="23491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chemeClr val="bg1"/>
                </a:solidFill>
                <a:highlight>
                  <a:srgbClr val="800000"/>
                </a:highlight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Building Advanced Text Summarization Systems</a:t>
            </a:r>
            <a:endParaRPr lang="en-US" sz="6150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5E8865D2-F68E-860B-3FBA-A9D7860B056A}"/>
              </a:ext>
            </a:extLst>
          </p:cNvPr>
          <p:cNvSpPr/>
          <p:nvPr/>
        </p:nvSpPr>
        <p:spPr>
          <a:xfrm>
            <a:off x="-2628900" y="5600699"/>
            <a:ext cx="19873915" cy="5000625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21849" y="909280"/>
            <a:ext cx="7673102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Real-World Applications and Challenges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21849" y="2537698"/>
            <a:ext cx="7673102" cy="4782503"/>
          </a:xfrm>
          <a:prstGeom prst="roundRect">
            <a:avLst>
              <a:gd name="adj" fmla="val 65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229469" y="2545318"/>
            <a:ext cx="7657862" cy="127587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439495" y="2678906"/>
            <a:ext cx="3405068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News Summarization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10272236" y="2678906"/>
            <a:ext cx="3405068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Providing concise overviews of current events and breaking news stories.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6229469" y="3821192"/>
            <a:ext cx="7657862" cy="93964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6439495" y="3954780"/>
            <a:ext cx="3405068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Academic Summarization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10272236" y="3954780"/>
            <a:ext cx="3405068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Generating summaries of research papers and scientific literature.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6229469" y="4760833"/>
            <a:ext cx="7657862" cy="127587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439495" y="4894421"/>
            <a:ext cx="3405068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Social Media Summarization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10272236" y="4894421"/>
            <a:ext cx="3405068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Extracting key insights from the vast amount of user-generated content on social platforms.</a:t>
            </a:r>
            <a:endParaRPr lang="en-US" sz="1650" dirty="0"/>
          </a:p>
        </p:txBody>
      </p:sp>
      <p:sp>
        <p:nvSpPr>
          <p:cNvPr id="14" name="Shape 11"/>
          <p:cNvSpPr/>
          <p:nvPr/>
        </p:nvSpPr>
        <p:spPr>
          <a:xfrm>
            <a:off x="6229469" y="6036707"/>
            <a:ext cx="7657862" cy="127587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6439495" y="6170295"/>
            <a:ext cx="3405068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Handling Domain-Specific Content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10272236" y="6170295"/>
            <a:ext cx="3405068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Adapting summarization models to handle specialized vocabulary and concepts in various domains.</a:t>
            </a:r>
            <a:endParaRPr lang="en-US" sz="1650" dirty="0"/>
          </a:p>
        </p:txBody>
      </p:sp>
      <p:sp>
        <p:nvSpPr>
          <p:cNvPr id="18" name="Minus 17">
            <a:extLst>
              <a:ext uri="{FF2B5EF4-FFF2-40B4-BE49-F238E27FC236}">
                <a16:creationId xmlns:a16="http://schemas.microsoft.com/office/drawing/2014/main" id="{BF42C49F-20BF-3C5E-1E24-2EDB80F58B10}"/>
              </a:ext>
            </a:extLst>
          </p:cNvPr>
          <p:cNvSpPr/>
          <p:nvPr/>
        </p:nvSpPr>
        <p:spPr>
          <a:xfrm>
            <a:off x="-2628900" y="6666312"/>
            <a:ext cx="19873915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Text Summarization in NLP: Simplify Reading Experience">
            <a:extLst>
              <a:ext uri="{FF2B5EF4-FFF2-40B4-BE49-F238E27FC236}">
                <a16:creationId xmlns:a16="http://schemas.microsoft.com/office/drawing/2014/main" id="{96A0CAFF-0B7F-9364-D95F-A5DC478D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019442" cy="781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9253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Introduction to Text Summarization</a:t>
            </a:r>
          </a:p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382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83694" y="3023235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938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Concise Extraction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428643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Summarization aims to extract the key information from lengthy text and present it in a more concise form. Source text to short form or target text 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9382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51559" y="3023235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938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Diverse Applications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428643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news articles to research papers, summarization technology has a wide range of real-world use cases.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7251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65835" y="5810131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215539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Accurately capturing the essence of a text while maintaining coherence and readability requires sophisticated natural language processing.</a:t>
            </a:r>
            <a:endParaRPr lang="en-US" sz="1750" dirty="0"/>
          </a:p>
        </p:txBody>
      </p:sp>
      <p:pic>
        <p:nvPicPr>
          <p:cNvPr id="2050" name="Picture 2" descr="Text Summarization Using Deep Learning in Python">
            <a:extLst>
              <a:ext uri="{FF2B5EF4-FFF2-40B4-BE49-F238E27FC236}">
                <a16:creationId xmlns:a16="http://schemas.microsoft.com/office/drawing/2014/main" id="{23E6B957-9B9B-2424-D99C-EDC542F2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29" y="0"/>
            <a:ext cx="6280071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110067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Traditional Approaches to Summarization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Extraction-based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Identifying and extracting the most salient sentences or phrases from the original text. Target Text and words will be same as the source text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Abstraction-based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Generating new, more concise text that captures the key ideas and concepts. </a:t>
            </a:r>
            <a:r>
              <a:rPr lang="en-US" sz="175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Here Target 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text and words will not be the same they will change in the summary from the source text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Hybrid Approaches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Combining extraction and abstraction techniques for more comprehensive summarization.</a:t>
            </a:r>
            <a:endParaRPr lang="en-US" sz="1750" dirty="0"/>
          </a:p>
        </p:txBody>
      </p:sp>
      <p:sp>
        <p:nvSpPr>
          <p:cNvPr id="10" name="Minus 9">
            <a:extLst>
              <a:ext uri="{FF2B5EF4-FFF2-40B4-BE49-F238E27FC236}">
                <a16:creationId xmlns:a16="http://schemas.microsoft.com/office/drawing/2014/main" id="{0438C7F8-DB1E-CC01-5C80-2CF6C863CF94}"/>
              </a:ext>
            </a:extLst>
          </p:cNvPr>
          <p:cNvSpPr/>
          <p:nvPr/>
        </p:nvSpPr>
        <p:spPr>
          <a:xfrm>
            <a:off x="-2571748" y="6666312"/>
            <a:ext cx="19816763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F7A13669-7570-4285-B565-A17440A85621}"/>
              </a:ext>
            </a:extLst>
          </p:cNvPr>
          <p:cNvSpPr/>
          <p:nvPr/>
        </p:nvSpPr>
        <p:spPr>
          <a:xfrm>
            <a:off x="-2628900" y="6666312"/>
            <a:ext cx="19873915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06847" y="674013"/>
            <a:ext cx="7703106" cy="128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The Rise of Neural Networks in NLP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504146" y="2269093"/>
            <a:ext cx="22860" cy="5286375"/>
          </a:xfrm>
          <a:prstGeom prst="roundRect">
            <a:avLst>
              <a:gd name="adj" fmla="val 135069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724233" y="2720578"/>
            <a:ext cx="720447" cy="22860"/>
          </a:xfrm>
          <a:prstGeom prst="roundRect">
            <a:avLst>
              <a:gd name="adj" fmla="val 135069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6284059" y="2500551"/>
            <a:ext cx="463034" cy="463034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456343" y="2577703"/>
            <a:ext cx="11834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7647623" y="2474833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Breakthroughs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647623" y="2919889"/>
            <a:ext cx="6262330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Advancements in deep learning and neural network architectures have revolutionized natural language processing (NLP).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724233" y="4770834"/>
            <a:ext cx="720447" cy="22860"/>
          </a:xfrm>
          <a:prstGeom prst="roundRect">
            <a:avLst>
              <a:gd name="adj" fmla="val 135069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6284059" y="4550807"/>
            <a:ext cx="463034" cy="463034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434792" y="4627959"/>
            <a:ext cx="16156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647623" y="4525089"/>
            <a:ext cx="2948583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Representation Learning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7647623" y="4970145"/>
            <a:ext cx="6262330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Neural networks can learn rich, contextual representations of language, capturing semantic and syntactic nuances.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724233" y="6491764"/>
            <a:ext cx="720447" cy="22860"/>
          </a:xfrm>
          <a:prstGeom prst="roundRect">
            <a:avLst>
              <a:gd name="adj" fmla="val 135069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6284059" y="6271736"/>
            <a:ext cx="463034" cy="463034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6440150" y="6348889"/>
            <a:ext cx="150733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7647623" y="6246019"/>
            <a:ext cx="259080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Computational Power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7647623" y="6691074"/>
            <a:ext cx="6262330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Increased computational resources and access to large datasets have enabled the training of powerful NLP models.</a:t>
            </a:r>
            <a:endParaRPr lang="en-US" sz="1600" dirty="0"/>
          </a:p>
        </p:txBody>
      </p:sp>
      <p:sp>
        <p:nvSpPr>
          <p:cNvPr id="20" name="Minus 19">
            <a:extLst>
              <a:ext uri="{FF2B5EF4-FFF2-40B4-BE49-F238E27FC236}">
                <a16:creationId xmlns:a16="http://schemas.microsoft.com/office/drawing/2014/main" id="{FB19A76E-C14F-B15B-9CA4-E6BA1F8E5BCC}"/>
              </a:ext>
            </a:extLst>
          </p:cNvPr>
          <p:cNvSpPr/>
          <p:nvPr/>
        </p:nvSpPr>
        <p:spPr>
          <a:xfrm>
            <a:off x="-2571748" y="6666312"/>
            <a:ext cx="19816763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>
            <a:extLst>
              <a:ext uri="{FF2B5EF4-FFF2-40B4-BE49-F238E27FC236}">
                <a16:creationId xmlns:a16="http://schemas.microsoft.com/office/drawing/2014/main" id="{BD5350E1-E701-FC28-27E2-34D8F307AC3B}"/>
              </a:ext>
            </a:extLst>
          </p:cNvPr>
          <p:cNvSpPr/>
          <p:nvPr/>
        </p:nvSpPr>
        <p:spPr>
          <a:xfrm>
            <a:off x="-2628900" y="6666312"/>
            <a:ext cx="19873915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724048-A9F2-2D9E-5F83-E82609847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81116" cy="79074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9278" y="764804"/>
            <a:ext cx="7707868" cy="12823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Seq2Seq Models and Neural Machine Translation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8066" y="2316480"/>
            <a:ext cx="3751421" cy="24944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23211" y="2521625"/>
            <a:ext cx="2731889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Sequence-to-Sequence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23211" y="2965133"/>
            <a:ext cx="3341132" cy="16406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Seq2Seq models can encode an input sequence and generate an output sequence, enabling tasks like translation and summarization.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674632" y="2316480"/>
            <a:ext cx="3751421" cy="2494478"/>
          </a:xfrm>
          <a:prstGeom prst="roundRect">
            <a:avLst>
              <a:gd name="adj" fmla="val 1234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879777" y="2521625"/>
            <a:ext cx="3314819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Neural Machine Translation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879777" y="2965133"/>
            <a:ext cx="3341132" cy="1312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Seq2Seq models have revolutionized machine translation, achieving human parity on certain language pairs.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18066" y="5016103"/>
            <a:ext cx="3751421" cy="2486858"/>
          </a:xfrm>
          <a:prstGeom prst="roundRect">
            <a:avLst>
              <a:gd name="adj" fmla="val 123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23211" y="5221248"/>
            <a:ext cx="3341132" cy="641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Encoder(</a:t>
            </a:r>
            <a:r>
              <a:rPr lang="en-US" sz="2000" b="1" dirty="0" err="1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Inp</a:t>
            </a: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-seq) -Decoder (Next word gen) Architecture</a:t>
            </a:r>
          </a:p>
          <a:p>
            <a:pPr marL="0" indent="0">
              <a:lnSpc>
                <a:spcPts val="2500"/>
              </a:lnSpc>
              <a:buNone/>
            </a:pP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23211" y="6190416"/>
            <a:ext cx="3341132" cy="1312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encoder and decoder components of Seq2Seq models work together to transform inputs to outputs.</a:t>
            </a:r>
          </a:p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4674632" y="5016103"/>
            <a:ext cx="3751421" cy="2486858"/>
          </a:xfrm>
          <a:prstGeom prst="roundRect">
            <a:avLst>
              <a:gd name="adj" fmla="val 123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879777" y="5221248"/>
            <a:ext cx="2564606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Attention Mechanism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4879777" y="5664756"/>
            <a:ext cx="3341132" cy="1312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Attention allows the model to focus on the most relevant parts of the input when generating the output.</a:t>
            </a:r>
            <a:endParaRPr lang="en-US" sz="1600" dirty="0"/>
          </a:p>
        </p:txBody>
      </p:sp>
      <p:pic>
        <p:nvPicPr>
          <p:cNvPr id="1026" name="Picture 2" descr="The Evolution of Seq2Seq Models: From Encoder-Decoder to Transformers">
            <a:extLst>
              <a:ext uri="{FF2B5EF4-FFF2-40B4-BE49-F238E27FC236}">
                <a16:creationId xmlns:a16="http://schemas.microsoft.com/office/drawing/2014/main" id="{ED451F39-F0A2-9749-FBA3-5C0C4CB24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98" y="0"/>
            <a:ext cx="5999202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14812" y="637699"/>
            <a:ext cx="7887176" cy="1122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Recurrent Neural Networks (RNNs) for Summarization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812" y="2029063"/>
            <a:ext cx="448866" cy="4488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14812" y="2657475"/>
            <a:ext cx="228314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Sequential Processing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114812" y="3045619"/>
            <a:ext cx="7887176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RNNs can process text sequentially, maintaining a hidden state that encodes contextual information.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812" y="4158615"/>
            <a:ext cx="448866" cy="4488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14812" y="4787027"/>
            <a:ext cx="2244328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Pattern Capture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114812" y="5175171"/>
            <a:ext cx="788717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RNNs can learn to recognize patterns in language, which is crucial for effective summarization.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812" y="6000988"/>
            <a:ext cx="448866" cy="4488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14812" y="6629400"/>
            <a:ext cx="2244328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Efficiency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6114812" y="7017544"/>
            <a:ext cx="7887176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RNNs can generate summaries in a single pass, making them computationally efficient compared to other approaches.</a:t>
            </a:r>
            <a:endParaRPr lang="en-US" sz="1400" dirty="0"/>
          </a:p>
        </p:txBody>
      </p:sp>
      <p:sp>
        <p:nvSpPr>
          <p:cNvPr id="13" name="Minus 12">
            <a:extLst>
              <a:ext uri="{FF2B5EF4-FFF2-40B4-BE49-F238E27FC236}">
                <a16:creationId xmlns:a16="http://schemas.microsoft.com/office/drawing/2014/main" id="{FFEA4F92-65C1-DE94-810B-4DCF699E88A1}"/>
              </a:ext>
            </a:extLst>
          </p:cNvPr>
          <p:cNvSpPr/>
          <p:nvPr/>
        </p:nvSpPr>
        <p:spPr>
          <a:xfrm>
            <a:off x="-2571748" y="6652024"/>
            <a:ext cx="19816763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>
            <a:extLst>
              <a:ext uri="{FF2B5EF4-FFF2-40B4-BE49-F238E27FC236}">
                <a16:creationId xmlns:a16="http://schemas.microsoft.com/office/drawing/2014/main" id="{98B5DE56-9635-55AC-F838-CF5376153F64}"/>
              </a:ext>
            </a:extLst>
          </p:cNvPr>
          <p:cNvSpPr/>
          <p:nvPr/>
        </p:nvSpPr>
        <p:spPr>
          <a:xfrm>
            <a:off x="-2628900" y="6666312"/>
            <a:ext cx="19873915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Recurrent Neural Networks (RNNs)">
            <a:extLst>
              <a:ext uri="{FF2B5EF4-FFF2-40B4-BE49-F238E27FC236}">
                <a16:creationId xmlns:a16="http://schemas.microsoft.com/office/drawing/2014/main" id="{0AE78C54-5BAC-C4AE-9005-19334E49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770"/>
            <a:ext cx="5922818" cy="791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7471" y="860584"/>
            <a:ext cx="7709059" cy="1281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Attention Mechanisms in Summarization Models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1" y="2449116"/>
            <a:ext cx="1024890" cy="16399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49780" y="2654022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Targeted Focus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49780" y="3097292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Attention allows the model to dynamically focus on the most relevant parts of the input when generating the summary.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1" y="4089083"/>
            <a:ext cx="1024890" cy="16399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49780" y="4293989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Improved Coherence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49780" y="4737259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Attention helps maintain context and coherence in the summarized text, resulting in more natural-sounding output.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1" y="5729049"/>
            <a:ext cx="1024890" cy="163996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49780" y="5933956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Interpretability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49780" y="6377226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Attention maps provide insights into the model's decision-making process, making the summarization more transparent.</a:t>
            </a:r>
            <a:endParaRPr lang="en-US" sz="1600" dirty="0"/>
          </a:p>
        </p:txBody>
      </p:sp>
      <p:pic>
        <p:nvPicPr>
          <p:cNvPr id="4100" name="Picture 4" descr="Attention mechanisms, transformers and NLP">
            <a:extLst>
              <a:ext uri="{FF2B5EF4-FFF2-40B4-BE49-F238E27FC236}">
                <a16:creationId xmlns:a16="http://schemas.microsoft.com/office/drawing/2014/main" id="{86DE3015-E9B9-FFF1-670F-7A40D04AA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155" y="0"/>
            <a:ext cx="6120245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40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Combining NMT, RNNs, and Attention for Summarization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88594"/>
            <a:ext cx="3664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Neural Machine Translation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697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Leveraging the power of Seq2Seq models trained on machine translation tasks to generate high-quality summaries.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88594"/>
            <a:ext cx="35796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Recurrent Neural Networks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697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Utilizing RNNs to process text sequentially and capture the contextual relationships within the input.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88594"/>
            <a:ext cx="29250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Attention Mechanisms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697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attention to help the model focus on the most salient parts of the input when generating the summary.</a:t>
            </a:r>
            <a:endParaRPr lang="en-US" sz="1750" dirty="0"/>
          </a:p>
        </p:txBody>
      </p:sp>
      <p:sp>
        <p:nvSpPr>
          <p:cNvPr id="9" name="Minus 8">
            <a:extLst>
              <a:ext uri="{FF2B5EF4-FFF2-40B4-BE49-F238E27FC236}">
                <a16:creationId xmlns:a16="http://schemas.microsoft.com/office/drawing/2014/main" id="{771DA3FE-DAF9-1413-8803-DF114BD65CA2}"/>
              </a:ext>
            </a:extLst>
          </p:cNvPr>
          <p:cNvSpPr/>
          <p:nvPr/>
        </p:nvSpPr>
        <p:spPr>
          <a:xfrm>
            <a:off x="-2586036" y="6652024"/>
            <a:ext cx="19816763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>
            <a:extLst>
              <a:ext uri="{FF2B5EF4-FFF2-40B4-BE49-F238E27FC236}">
                <a16:creationId xmlns:a16="http://schemas.microsoft.com/office/drawing/2014/main" id="{E2801D4A-E8B0-BED6-7F52-7257247468FE}"/>
              </a:ext>
            </a:extLst>
          </p:cNvPr>
          <p:cNvSpPr/>
          <p:nvPr/>
        </p:nvSpPr>
        <p:spPr>
          <a:xfrm>
            <a:off x="-2628900" y="6666312"/>
            <a:ext cx="19873915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0689" y="457200"/>
            <a:ext cx="8661916" cy="8520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Evaluation Metrics and Techniques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50689" y="1309256"/>
            <a:ext cx="6457355" cy="4457700"/>
          </a:xfrm>
          <a:prstGeom prst="roundRect">
            <a:avLst>
              <a:gd name="adj" fmla="val 203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65121" y="2286000"/>
            <a:ext cx="2681407" cy="33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ROUGE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65121" y="2758244"/>
            <a:ext cx="6028492" cy="8133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popular metric that measures the overlap between the generated summary and reference summaries.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207924" y="1293257"/>
            <a:ext cx="6457355" cy="6130290"/>
          </a:xfrm>
          <a:prstGeom prst="roundRect">
            <a:avLst>
              <a:gd name="adj" fmla="val 203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636907" y="2131266"/>
            <a:ext cx="2681407" cy="323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Human Evaluation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636907" y="2735621"/>
            <a:ext cx="6028492" cy="836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Gathering feedback from human raters to assess the quality, coherence, and usefulness of the summaries.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50689" y="3657601"/>
            <a:ext cx="6457355" cy="3765946"/>
          </a:xfrm>
          <a:prstGeom prst="roundRect">
            <a:avLst>
              <a:gd name="adj" fmla="val 203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65121" y="4265057"/>
            <a:ext cx="2681407" cy="376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Automated Metrics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5121" y="4727864"/>
            <a:ext cx="6028492" cy="902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other NLP metrics, such as BLEU and METEOR, to provide a more comprehensive evaluation.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7636907" y="4114801"/>
            <a:ext cx="3075742" cy="332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Task-Specific Evaluation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636907" y="4727865"/>
            <a:ext cx="6028492" cy="735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Assessing the performance of the summarization system in the context of its intended application.</a:t>
            </a:r>
            <a:endParaRPr lang="en-US" sz="1650" dirty="0"/>
          </a:p>
        </p:txBody>
      </p:sp>
      <p:sp>
        <p:nvSpPr>
          <p:cNvPr id="17" name="Minus 16">
            <a:extLst>
              <a:ext uri="{FF2B5EF4-FFF2-40B4-BE49-F238E27FC236}">
                <a16:creationId xmlns:a16="http://schemas.microsoft.com/office/drawing/2014/main" id="{F256520A-7D38-932F-DFBA-F6F5CCDA9462}"/>
              </a:ext>
            </a:extLst>
          </p:cNvPr>
          <p:cNvSpPr/>
          <p:nvPr/>
        </p:nvSpPr>
        <p:spPr>
          <a:xfrm>
            <a:off x="-2571748" y="6666312"/>
            <a:ext cx="19816763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>
            <a:extLst>
              <a:ext uri="{FF2B5EF4-FFF2-40B4-BE49-F238E27FC236}">
                <a16:creationId xmlns:a16="http://schemas.microsoft.com/office/drawing/2014/main" id="{DA5F4D10-D678-94F7-48CF-559A3BC98254}"/>
              </a:ext>
            </a:extLst>
          </p:cNvPr>
          <p:cNvSpPr/>
          <p:nvPr/>
        </p:nvSpPr>
        <p:spPr>
          <a:xfrm>
            <a:off x="-2628900" y="6666312"/>
            <a:ext cx="19873915" cy="2781658"/>
          </a:xfrm>
          <a:prstGeom prst="mathMinus">
            <a:avLst>
              <a:gd name="adj1" fmla="val 1175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688</Words>
  <Application>Microsoft Office PowerPoint</Application>
  <PresentationFormat>Custom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Arial</vt:lpstr>
      <vt:lpstr>Playfair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ganesh maddala</cp:lastModifiedBy>
  <cp:revision>12</cp:revision>
  <dcterms:created xsi:type="dcterms:W3CDTF">2024-11-07T17:18:17Z</dcterms:created>
  <dcterms:modified xsi:type="dcterms:W3CDTF">2025-03-04T17:26:21Z</dcterms:modified>
</cp:coreProperties>
</file>