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5" r:id="rId8"/>
    <p:sldId id="266" r:id="rId9"/>
    <p:sldId id="267" r:id="rId10"/>
    <p:sldId id="2146847056"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illow.readthedocs.i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Ganesh813-eng/Steganography-Hiding-Information-in-image/blob/main/README.m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r>
              <a:rPr lang="en-IN" dirty="0"/>
              <a:t>Steganography – Hiding Information in an Image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432216" y="607272"/>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635748" y="40585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M LAKSHMI GANESH</a:t>
            </a:r>
          </a:p>
          <a:p>
            <a:r>
              <a:rPr lang="en-US" sz="2000" b="1" dirty="0">
                <a:solidFill>
                  <a:schemeClr val="accent1">
                    <a:lumMod val="75000"/>
                  </a:schemeClr>
                </a:solidFill>
                <a:latin typeface="Arial"/>
                <a:cs typeface="Arial"/>
              </a:rPr>
              <a:t>SRM INSTITUTE OF SCIENCE AND TECHNOLOGY</a:t>
            </a:r>
          </a:p>
          <a:p>
            <a:r>
              <a:rPr lang="en-US" sz="2000" b="1" dirty="0">
                <a:solidFill>
                  <a:schemeClr val="accent1">
                    <a:lumMod val="75000"/>
                  </a:schemeClr>
                </a:solidFill>
                <a:latin typeface="Arial"/>
                <a:cs typeface="Arial"/>
              </a:rPr>
              <a:t>COMPUTER SCIENCE AND ENGINEERING – CSE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20000"/>
          </a:bodyPr>
          <a:lstStyle/>
          <a:p>
            <a:r>
              <a:rPr lang="en-IN" sz="2800" dirty="0"/>
              <a:t>Johnson, N. F., &amp; </a:t>
            </a:r>
            <a:r>
              <a:rPr lang="en-IN" sz="2800" dirty="0" err="1"/>
              <a:t>Jajodia</a:t>
            </a:r>
            <a:r>
              <a:rPr lang="en-IN" sz="2800" dirty="0"/>
              <a:t>, S. (1998). </a:t>
            </a:r>
            <a:r>
              <a:rPr lang="en-IN" sz="2800" b="1" dirty="0"/>
              <a:t>Exploring Steganography: Seeing the Unseen</a:t>
            </a:r>
            <a:r>
              <a:rPr lang="en-IN" sz="2800" dirty="0"/>
              <a:t>. </a:t>
            </a:r>
            <a:r>
              <a:rPr lang="en-IN" sz="2800" i="1" dirty="0"/>
              <a:t>IEEE Computer, 31</a:t>
            </a:r>
            <a:r>
              <a:rPr lang="en-IN" sz="2800" dirty="0"/>
              <a:t>(2), 26–34. https://doi.org/10.1109/2.658917</a:t>
            </a:r>
          </a:p>
          <a:p>
            <a:r>
              <a:rPr lang="en-IN" sz="2800" dirty="0" err="1"/>
              <a:t>Katzenbeisser</a:t>
            </a:r>
            <a:r>
              <a:rPr lang="en-IN" sz="2800" dirty="0"/>
              <a:t>, S., &amp; </a:t>
            </a:r>
            <a:r>
              <a:rPr lang="en-IN" sz="2800" dirty="0" err="1"/>
              <a:t>Petitcolas</a:t>
            </a:r>
            <a:r>
              <a:rPr lang="en-IN" sz="2800" dirty="0"/>
              <a:t>, F. A. (2000). </a:t>
            </a:r>
            <a:r>
              <a:rPr lang="en-IN" sz="2800" b="1" dirty="0"/>
              <a:t>Information Hiding Techniques for Steganography and Digital Watermarking</a:t>
            </a:r>
            <a:r>
              <a:rPr lang="en-IN" sz="2800" dirty="0"/>
              <a:t>. Artech House.</a:t>
            </a:r>
          </a:p>
          <a:p>
            <a:r>
              <a:rPr lang="en-IN" sz="2800" dirty="0"/>
              <a:t>Provos, N., &amp; Honeyman, P. (2003). </a:t>
            </a:r>
            <a:r>
              <a:rPr lang="en-IN" sz="2800" b="1" dirty="0"/>
              <a:t>Hide and Seek: An Introduction to Steganography</a:t>
            </a:r>
            <a:r>
              <a:rPr lang="en-IN" sz="2800" dirty="0"/>
              <a:t>. </a:t>
            </a:r>
            <a:r>
              <a:rPr lang="en-IN" sz="2800" i="1" dirty="0"/>
              <a:t>IEEE Security &amp; Privacy, 1</a:t>
            </a:r>
            <a:r>
              <a:rPr lang="en-IN" sz="2800" dirty="0"/>
              <a:t>(3), 32–44. https://doi.org/10.1109/MSECP.2003.1203220</a:t>
            </a:r>
          </a:p>
          <a:p>
            <a:r>
              <a:rPr lang="en-IN" sz="2800" dirty="0"/>
              <a:t>Python Imaging Library (Pillow) Documentation – </a:t>
            </a:r>
            <a:r>
              <a:rPr lang="en-IN" sz="2800" dirty="0">
                <a:hlinkClick r:id="rId2"/>
              </a:rPr>
              <a:t>https://pillow.readthedocs.io/</a:t>
            </a:r>
            <a:endParaRPr lang="en-IN" sz="2800" dirty="0"/>
          </a:p>
          <a:p>
            <a:r>
              <a:rPr lang="en-IN" sz="2800" dirty="0"/>
              <a:t>NumPy Documentation – https://numpy.org/doc/</a:t>
            </a:r>
          </a:p>
          <a:p>
            <a:r>
              <a:rPr lang="en-IN" sz="2800" dirty="0"/>
              <a:t>IBM </a:t>
            </a:r>
            <a:r>
              <a:rPr lang="en-IN" sz="2800" dirty="0" err="1"/>
              <a:t>SkillsBuild</a:t>
            </a:r>
            <a:r>
              <a:rPr lang="en-IN" sz="2800" dirty="0"/>
              <a:t> &amp; </a:t>
            </a:r>
            <a:r>
              <a:rPr lang="en-IN" sz="2800" dirty="0" err="1"/>
              <a:t>Edunet</a:t>
            </a:r>
            <a:r>
              <a:rPr lang="en-IN" sz="2800" dirty="0"/>
              <a:t> Foundation – Internship materials and guided project frameworks.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800" dirty="0"/>
              <a:t>In today's digital world, secure communication of sensitive data is essential. Traditional encryption methods make data unreadable but still visible. Steganography offers a way to hide the existence of data itself. This project focuses on hiding secret messages inside images using the Least Significant Bit (LSB) technique. The goal is to embed and extract data without altering the visible quality of the image.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b="1" dirty="0"/>
              <a:t>	Input Phase:</a:t>
            </a:r>
            <a:endParaRPr lang="en-US" dirty="0"/>
          </a:p>
          <a:p>
            <a:pPr lvl="1"/>
            <a:r>
              <a:rPr lang="en-US" dirty="0"/>
              <a:t>User selects a cover image (e.g., PNG file).</a:t>
            </a:r>
          </a:p>
          <a:p>
            <a:pPr lvl="1"/>
            <a:r>
              <a:rPr lang="en-US" dirty="0"/>
              <a:t>User types the secret message to be hidden.</a:t>
            </a:r>
          </a:p>
          <a:p>
            <a:pPr marL="0" indent="0">
              <a:buNone/>
            </a:pPr>
            <a:r>
              <a:rPr lang="en-US" b="1" dirty="0"/>
              <a:t>	Encoding Phase:</a:t>
            </a:r>
            <a:endParaRPr lang="en-US" dirty="0"/>
          </a:p>
          <a:p>
            <a:pPr lvl="1"/>
            <a:r>
              <a:rPr lang="en-US" dirty="0"/>
              <a:t>The message is converted into binary format.</a:t>
            </a:r>
          </a:p>
          <a:p>
            <a:pPr lvl="1"/>
            <a:r>
              <a:rPr lang="en-US" dirty="0"/>
              <a:t>Each bit of the message is embedded into the least significant bit (LSB) of the image’s RGB pixel values.</a:t>
            </a:r>
          </a:p>
          <a:p>
            <a:pPr lvl="1"/>
            <a:r>
              <a:rPr lang="en-US" dirty="0"/>
              <a:t>A delimiter is added to mark the end of the message.</a:t>
            </a:r>
          </a:p>
          <a:p>
            <a:pPr marL="0" indent="0">
              <a:buNone/>
            </a:pPr>
            <a:r>
              <a:rPr lang="en-US" b="1" dirty="0"/>
              <a:t>	Output Phase (</a:t>
            </a:r>
            <a:r>
              <a:rPr lang="en-US" b="1" dirty="0" err="1"/>
              <a:t>Stego</a:t>
            </a:r>
            <a:r>
              <a:rPr lang="en-US" b="1" dirty="0"/>
              <a:t> Image):</a:t>
            </a:r>
            <a:endParaRPr lang="en-US" dirty="0"/>
          </a:p>
          <a:p>
            <a:pPr lvl="1"/>
            <a:r>
              <a:rPr lang="en-US" dirty="0"/>
              <a:t>The modified image, now carrying the hidden message, is saved as the output (visually unchanged).</a:t>
            </a:r>
          </a:p>
          <a:p>
            <a:pPr marL="0" indent="0">
              <a:buNone/>
            </a:pPr>
            <a:r>
              <a:rPr lang="en-US" b="1" dirty="0"/>
              <a:t>	Decoding Phase:</a:t>
            </a:r>
            <a:endParaRPr lang="en-US" dirty="0"/>
          </a:p>
          <a:p>
            <a:pPr lvl="1"/>
            <a:r>
              <a:rPr lang="en-US" dirty="0"/>
              <a:t>The </a:t>
            </a:r>
            <a:r>
              <a:rPr lang="en-US" dirty="0" err="1"/>
              <a:t>stego</a:t>
            </a:r>
            <a:r>
              <a:rPr lang="en-US" dirty="0"/>
              <a:t> image is loaded.</a:t>
            </a:r>
          </a:p>
          <a:p>
            <a:pPr lvl="1"/>
            <a:r>
              <a:rPr lang="en-US" dirty="0"/>
              <a:t>LSBs are read and combined to retrieve the binary data.</a:t>
            </a:r>
          </a:p>
          <a:p>
            <a:pPr lvl="1"/>
            <a:r>
              <a:rPr lang="en-US" dirty="0"/>
              <a:t>The binary message is converted back to readable text until the delimiter is found.</a:t>
            </a:r>
          </a:p>
          <a:p>
            <a:pPr marL="0" indent="0">
              <a:buNone/>
            </a:pPr>
            <a:r>
              <a:rPr lang="en-US" b="1" dirty="0"/>
              <a:t>	Result Display:</a:t>
            </a:r>
            <a:endParaRPr lang="en-US" dirty="0"/>
          </a:p>
          <a:p>
            <a:pPr lvl="1"/>
            <a:r>
              <a:rPr lang="en-US" dirty="0"/>
              <a:t>The hidden message is displayed to the user securely and accurately.</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25000" lnSpcReduction="20000"/>
          </a:bodyPr>
          <a:lstStyle/>
          <a:p>
            <a:r>
              <a:rPr lang="en-IN" sz="1800" b="1" dirty="0"/>
              <a:t>Algorithm</a:t>
            </a:r>
            <a:endParaRPr lang="en-IN" sz="2000" dirty="0"/>
          </a:p>
          <a:p>
            <a:r>
              <a:rPr lang="en-IN" sz="1800" b="1" dirty="0"/>
              <a:t> Encoding Algorithm (Hiding the Message)</a:t>
            </a:r>
            <a:endParaRPr lang="en-IN" sz="2000" dirty="0"/>
          </a:p>
          <a:p>
            <a:pPr lvl="0"/>
            <a:r>
              <a:rPr lang="en-IN" sz="1800" b="1" dirty="0"/>
              <a:t>Input the cover image and the secret message.</a:t>
            </a:r>
            <a:endParaRPr lang="en-IN" sz="2000" dirty="0"/>
          </a:p>
          <a:p>
            <a:pPr lvl="0"/>
            <a:r>
              <a:rPr lang="en-IN" sz="1800" b="1" dirty="0"/>
              <a:t>Convert the secret message into binary format.</a:t>
            </a:r>
            <a:endParaRPr lang="en-IN" sz="2000" dirty="0"/>
          </a:p>
          <a:p>
            <a:pPr lvl="0"/>
            <a:r>
              <a:rPr lang="en-IN" sz="1800" b="1" dirty="0"/>
              <a:t>Append a delimiter (e.g., 1111111111111110) to the binary message to signal the end.</a:t>
            </a:r>
            <a:endParaRPr lang="en-IN" sz="2000" dirty="0"/>
          </a:p>
          <a:p>
            <a:pPr lvl="0"/>
            <a:r>
              <a:rPr lang="en-IN" sz="1800" b="1" dirty="0"/>
              <a:t>Load the image and convert it to RGB pixel values.</a:t>
            </a:r>
            <a:endParaRPr lang="en-IN" sz="2000" dirty="0"/>
          </a:p>
          <a:p>
            <a:pPr lvl="0"/>
            <a:r>
              <a:rPr lang="en-IN" sz="1800" b="1" dirty="0"/>
              <a:t>Replace the least significant bit (LSB) of each RGB component with each bit of the binary message.</a:t>
            </a:r>
            <a:endParaRPr lang="en-IN" sz="2000" dirty="0"/>
          </a:p>
          <a:p>
            <a:pPr lvl="0"/>
            <a:r>
              <a:rPr lang="en-IN" sz="1800" b="1" dirty="0"/>
              <a:t>Save the modified image as the </a:t>
            </a:r>
            <a:r>
              <a:rPr lang="en-IN" sz="1800" b="1" dirty="0" err="1"/>
              <a:t>stego</a:t>
            </a:r>
            <a:r>
              <a:rPr lang="en-IN" sz="1800" b="1" dirty="0"/>
              <a:t> image.</a:t>
            </a:r>
            <a:endParaRPr lang="en-IN" sz="2000" dirty="0"/>
          </a:p>
          <a:p>
            <a:r>
              <a:rPr lang="en-IN" sz="1800" b="1" dirty="0"/>
              <a:t> Deployment</a:t>
            </a:r>
            <a:endParaRPr lang="en-IN" sz="2000" dirty="0"/>
          </a:p>
          <a:p>
            <a:r>
              <a:rPr lang="en-IN" sz="1800" b="1" dirty="0"/>
              <a:t>Deployment Setup (for local use)</a:t>
            </a:r>
            <a:endParaRPr lang="en-IN" sz="2000" dirty="0"/>
          </a:p>
          <a:p>
            <a:pPr lvl="0"/>
            <a:r>
              <a:rPr lang="en-IN" sz="1800" b="1" dirty="0"/>
              <a:t>System Requirements:</a:t>
            </a:r>
            <a:endParaRPr lang="en-IN" sz="2000" dirty="0"/>
          </a:p>
          <a:p>
            <a:pPr lvl="1"/>
            <a:r>
              <a:rPr lang="en-IN" dirty="0"/>
              <a:t>Python 3.x installed</a:t>
            </a:r>
            <a:endParaRPr lang="en-IN" sz="1600" dirty="0"/>
          </a:p>
          <a:p>
            <a:pPr lvl="1"/>
            <a:r>
              <a:rPr lang="en-IN" dirty="0"/>
              <a:t>Required libraries: Pillow, NumPy</a:t>
            </a:r>
            <a:endParaRPr lang="en-IN" sz="1600" dirty="0"/>
          </a:p>
          <a:p>
            <a:pPr lvl="1"/>
            <a:r>
              <a:rPr lang="en-IN" dirty="0"/>
              <a:t>Optional: </a:t>
            </a:r>
            <a:r>
              <a:rPr lang="en-IN" dirty="0" err="1"/>
              <a:t>Tkinter</a:t>
            </a:r>
            <a:r>
              <a:rPr lang="en-IN" dirty="0"/>
              <a:t> for GUI</a:t>
            </a:r>
            <a:endParaRPr lang="en-IN" sz="1600" dirty="0"/>
          </a:p>
          <a:p>
            <a:pPr lvl="0"/>
            <a:r>
              <a:rPr lang="en-IN" sz="1800" b="1" dirty="0"/>
              <a:t>Steps to Deploy:</a:t>
            </a:r>
            <a:endParaRPr lang="en-IN" sz="2000" dirty="0"/>
          </a:p>
          <a:p>
            <a:pPr lvl="1"/>
            <a:r>
              <a:rPr lang="en-IN" dirty="0"/>
              <a:t>Install </a:t>
            </a:r>
            <a:r>
              <a:rPr lang="en-IN" dirty="0" err="1"/>
              <a:t>dependencies:bash</a:t>
            </a:r>
            <a:endParaRPr lang="en-IN" sz="1600" dirty="0"/>
          </a:p>
          <a:p>
            <a:r>
              <a:rPr lang="en-IN" sz="1800" dirty="0" err="1"/>
              <a:t>CopyEdit</a:t>
            </a:r>
            <a:endParaRPr lang="en-IN" sz="2000" dirty="0"/>
          </a:p>
          <a:p>
            <a:r>
              <a:rPr lang="en-IN" sz="1800" dirty="0"/>
              <a:t>pip install pillow </a:t>
            </a:r>
            <a:r>
              <a:rPr lang="en-IN" sz="1800" dirty="0" err="1"/>
              <a:t>numpy</a:t>
            </a:r>
            <a:endParaRPr lang="en-IN" sz="2000" dirty="0"/>
          </a:p>
          <a:p>
            <a:pPr lvl="1"/>
            <a:r>
              <a:rPr lang="en-IN" dirty="0"/>
              <a:t>Save the Python script (steganography.py).</a:t>
            </a:r>
            <a:endParaRPr lang="en-IN" sz="1600" dirty="0"/>
          </a:p>
          <a:p>
            <a:pPr lvl="1"/>
            <a:r>
              <a:rPr lang="en-IN" dirty="0"/>
              <a:t>Prepare a PNG image as input.</a:t>
            </a:r>
            <a:endParaRPr lang="en-IN" sz="1600" dirty="0"/>
          </a:p>
          <a:p>
            <a:pPr lvl="1"/>
            <a:r>
              <a:rPr lang="en-IN" dirty="0"/>
              <a:t>Run the </a:t>
            </a:r>
            <a:r>
              <a:rPr lang="en-IN" dirty="0" err="1"/>
              <a:t>script:bash</a:t>
            </a:r>
            <a:endParaRPr lang="en-IN" sz="1600" dirty="0"/>
          </a:p>
          <a:p>
            <a:r>
              <a:rPr lang="en-IN" sz="1800" dirty="0" err="1"/>
              <a:t>CopyEdit</a:t>
            </a:r>
            <a:endParaRPr lang="en-IN" sz="2000" dirty="0"/>
          </a:p>
          <a:p>
            <a:r>
              <a:rPr lang="en-IN" sz="1800" dirty="0"/>
              <a:t>python steganography.py</a:t>
            </a:r>
            <a:endParaRPr lang="en-IN" sz="2000" dirty="0"/>
          </a:p>
          <a:p>
            <a:pPr lvl="1"/>
            <a:r>
              <a:rPr lang="en-IN" dirty="0"/>
              <a:t>Test both encoding and decoding functions.</a:t>
            </a:r>
            <a:endParaRPr lang="en-IN" sz="1600" dirty="0"/>
          </a:p>
          <a:p>
            <a:pPr lvl="0"/>
            <a:r>
              <a:rPr lang="en-IN" sz="1800" b="1" dirty="0"/>
              <a:t>Output:</a:t>
            </a:r>
            <a:endParaRPr lang="en-IN" sz="2000" dirty="0"/>
          </a:p>
          <a:p>
            <a:pPr lvl="1"/>
            <a:r>
              <a:rPr lang="en-IN" dirty="0"/>
              <a:t>Encoded image saved to disk.</a:t>
            </a:r>
            <a:endParaRPr lang="en-IN" sz="1600" dirty="0"/>
          </a:p>
          <a:p>
            <a:pPr lvl="1"/>
            <a:r>
              <a:rPr lang="en-IN" dirty="0"/>
              <a:t>Hidden message successfully retrieved and displayed.</a:t>
            </a:r>
            <a:endParaRPr lang="en-IN" sz="1600" dirty="0"/>
          </a:p>
          <a:p>
            <a:r>
              <a:rPr lang="en-IN" sz="1800" dirty="0"/>
              <a:t> </a:t>
            </a:r>
            <a:endParaRPr lang="en-IN" sz="2000"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r>
              <a:rPr lang="en-US" sz="2800" b="1" dirty="0"/>
              <a:t>Attach screen snaps of the code and output min 5</a:t>
            </a:r>
            <a:endParaRPr lang="en-US" dirty="0"/>
          </a:p>
          <a:p>
            <a:pPr marL="305435" indent="-305435"/>
            <a:endParaRPr lang="en-US" sz="2800" b="1" dirty="0"/>
          </a:p>
          <a:p>
            <a:pPr marL="305435" indent="-305435"/>
            <a:r>
              <a:rPr lang="en-US" sz="2800" b="1" dirty="0"/>
              <a:t>Attach your </a:t>
            </a:r>
            <a:r>
              <a:rPr lang="en-US" sz="2800" b="1" dirty="0" err="1"/>
              <a:t>Github</a:t>
            </a:r>
            <a:r>
              <a:rPr lang="en-US" sz="2800" b="1" dirty="0"/>
              <a:t> link</a:t>
            </a:r>
          </a:p>
          <a:p>
            <a:pPr marL="0" indent="0">
              <a:buNone/>
            </a:pPr>
            <a:r>
              <a:rPr lang="en-US" sz="1800" dirty="0">
                <a:ea typeface="+mn-lt"/>
                <a:cs typeface="+mn-lt"/>
              </a:rPr>
              <a:t>  </a:t>
            </a:r>
            <a:r>
              <a:rPr lang="en-US" sz="1800" dirty="0">
                <a:ea typeface="+mn-lt"/>
                <a:cs typeface="+mn-lt"/>
                <a:hlinkClick r:id="rId2"/>
              </a:rPr>
              <a:t>https://github.com/Ganesh813-eng/Steganography-Hiding-Information-in-image/blob/main/README.md</a:t>
            </a:r>
            <a:r>
              <a:rPr lang="en-US" sz="1800" dirty="0">
                <a:ea typeface="+mn-lt"/>
                <a:cs typeface="+mn-lt"/>
              </a:rPr>
              <a:t> </a:t>
            </a:r>
            <a:endParaRPr lang="en-US" sz="1800" b="1" dirty="0"/>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11FF8C-3F0E-99DC-E1D1-EB58773F2806}"/>
              </a:ext>
            </a:extLst>
          </p:cNvPr>
          <p:cNvPicPr>
            <a:picLocks noChangeAspect="1"/>
          </p:cNvPicPr>
          <p:nvPr/>
        </p:nvPicPr>
        <p:blipFill>
          <a:blip r:embed="rId2"/>
          <a:stretch>
            <a:fillRect/>
          </a:stretch>
        </p:blipFill>
        <p:spPr>
          <a:xfrm>
            <a:off x="0" y="0"/>
            <a:ext cx="3755923" cy="3873910"/>
          </a:xfrm>
          <a:prstGeom prst="rect">
            <a:avLst/>
          </a:prstGeom>
        </p:spPr>
      </p:pic>
      <p:pic>
        <p:nvPicPr>
          <p:cNvPr id="7" name="Picture 6">
            <a:extLst>
              <a:ext uri="{FF2B5EF4-FFF2-40B4-BE49-F238E27FC236}">
                <a16:creationId xmlns:a16="http://schemas.microsoft.com/office/drawing/2014/main" id="{5472A89F-CC7D-4144-1528-70C2D99F964A}"/>
              </a:ext>
            </a:extLst>
          </p:cNvPr>
          <p:cNvPicPr>
            <a:picLocks noChangeAspect="1"/>
          </p:cNvPicPr>
          <p:nvPr/>
        </p:nvPicPr>
        <p:blipFill>
          <a:blip r:embed="rId3"/>
          <a:stretch>
            <a:fillRect/>
          </a:stretch>
        </p:blipFill>
        <p:spPr>
          <a:xfrm>
            <a:off x="3618271" y="0"/>
            <a:ext cx="4798142" cy="3930334"/>
          </a:xfrm>
          <a:prstGeom prst="rect">
            <a:avLst/>
          </a:prstGeom>
        </p:spPr>
      </p:pic>
      <p:pic>
        <p:nvPicPr>
          <p:cNvPr id="9" name="Picture 8">
            <a:extLst>
              <a:ext uri="{FF2B5EF4-FFF2-40B4-BE49-F238E27FC236}">
                <a16:creationId xmlns:a16="http://schemas.microsoft.com/office/drawing/2014/main" id="{486FDC34-1BF4-EC74-6DB9-2896E7953676}"/>
              </a:ext>
            </a:extLst>
          </p:cNvPr>
          <p:cNvPicPr>
            <a:picLocks noChangeAspect="1"/>
          </p:cNvPicPr>
          <p:nvPr/>
        </p:nvPicPr>
        <p:blipFill>
          <a:blip r:embed="rId4"/>
          <a:stretch>
            <a:fillRect/>
          </a:stretch>
        </p:blipFill>
        <p:spPr>
          <a:xfrm>
            <a:off x="8327921" y="-1"/>
            <a:ext cx="3984562" cy="3930333"/>
          </a:xfrm>
          <a:prstGeom prst="rect">
            <a:avLst/>
          </a:prstGeom>
        </p:spPr>
      </p:pic>
      <p:pic>
        <p:nvPicPr>
          <p:cNvPr id="11" name="Picture 10">
            <a:extLst>
              <a:ext uri="{FF2B5EF4-FFF2-40B4-BE49-F238E27FC236}">
                <a16:creationId xmlns:a16="http://schemas.microsoft.com/office/drawing/2014/main" id="{A6209DD8-2692-BF6F-1599-7346C00A5D43}"/>
              </a:ext>
            </a:extLst>
          </p:cNvPr>
          <p:cNvPicPr>
            <a:picLocks noChangeAspect="1"/>
          </p:cNvPicPr>
          <p:nvPr/>
        </p:nvPicPr>
        <p:blipFill>
          <a:blip r:embed="rId5"/>
          <a:stretch>
            <a:fillRect/>
          </a:stretch>
        </p:blipFill>
        <p:spPr>
          <a:xfrm>
            <a:off x="-10079" y="3873910"/>
            <a:ext cx="3628350" cy="2984470"/>
          </a:xfrm>
          <a:prstGeom prst="rect">
            <a:avLst/>
          </a:prstGeom>
        </p:spPr>
      </p:pic>
      <p:pic>
        <p:nvPicPr>
          <p:cNvPr id="13" name="Picture 12">
            <a:extLst>
              <a:ext uri="{FF2B5EF4-FFF2-40B4-BE49-F238E27FC236}">
                <a16:creationId xmlns:a16="http://schemas.microsoft.com/office/drawing/2014/main" id="{BFEC943F-4EA3-6B41-CB21-19A20831F835}"/>
              </a:ext>
            </a:extLst>
          </p:cNvPr>
          <p:cNvPicPr>
            <a:picLocks noChangeAspect="1"/>
          </p:cNvPicPr>
          <p:nvPr/>
        </p:nvPicPr>
        <p:blipFill>
          <a:blip r:embed="rId6"/>
          <a:stretch>
            <a:fillRect/>
          </a:stretch>
        </p:blipFill>
        <p:spPr>
          <a:xfrm>
            <a:off x="3618271" y="3930334"/>
            <a:ext cx="6906589" cy="2927666"/>
          </a:xfrm>
          <a:prstGeom prst="rect">
            <a:avLst/>
          </a:prstGeom>
        </p:spPr>
      </p:pic>
    </p:spTree>
    <p:extLst>
      <p:ext uri="{BB962C8B-B14F-4D97-AF65-F5344CB8AC3E}">
        <p14:creationId xmlns:p14="http://schemas.microsoft.com/office/powerpoint/2010/main" val="1108220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800" dirty="0">
                <a:solidFill>
                  <a:srgbClr val="0F0F0F"/>
                </a:solidFill>
                <a:ea typeface="+mn-lt"/>
                <a:cs typeface="+mn-lt"/>
              </a:rPr>
              <a:t>Summarize the findings and discuss the effectiveness of the proposed solution. Highlight any challenges encountered during the implementation and potential improvements. </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b="1" dirty="0"/>
              <a:t>Enhanced Security through Encryption:</a:t>
            </a:r>
            <a:endParaRPr lang="en-US" dirty="0"/>
          </a:p>
          <a:p>
            <a:pPr lvl="1"/>
            <a:r>
              <a:rPr lang="en-US" dirty="0"/>
              <a:t>Combine steganography with cryptographic techniques (e.g., AES) to encrypt the message before hiding it, adding an extra layer of protection.</a:t>
            </a:r>
          </a:p>
          <a:p>
            <a:r>
              <a:rPr lang="en-US" b="1" dirty="0"/>
              <a:t>Support for Multimedia Files:</a:t>
            </a:r>
            <a:endParaRPr lang="en-US" dirty="0"/>
          </a:p>
          <a:p>
            <a:pPr lvl="1"/>
            <a:r>
              <a:rPr lang="en-US" dirty="0"/>
              <a:t>Extend the system to hide data in audio and video files, not just images, for broader applications.</a:t>
            </a:r>
          </a:p>
          <a:p>
            <a:r>
              <a:rPr lang="en-US" b="1" dirty="0"/>
              <a:t>Robustness Against Image Compression:</a:t>
            </a:r>
            <a:endParaRPr lang="en-US" dirty="0"/>
          </a:p>
          <a:p>
            <a:pPr lvl="1"/>
            <a:r>
              <a:rPr lang="en-US" dirty="0"/>
              <a:t>Develop advanced techniques (e.g., DCT or DWT-based steganography) to make the hidden data resistant to lossy compression and format conversion.</a:t>
            </a:r>
          </a:p>
          <a:p>
            <a:r>
              <a:rPr lang="en-US" b="1" dirty="0"/>
              <a:t>Steganalysis Resistance:</a:t>
            </a:r>
            <a:endParaRPr lang="en-US" dirty="0"/>
          </a:p>
          <a:p>
            <a:pPr lvl="1"/>
            <a:r>
              <a:rPr lang="en-US" dirty="0"/>
              <a:t>Implement anti-detection mechanisms to prevent steganalysis tools from discovering the presence of hidden data.</a:t>
            </a:r>
          </a:p>
          <a:p>
            <a:r>
              <a:rPr lang="en-US" b="1" dirty="0"/>
              <a:t>User Interface Development:</a:t>
            </a:r>
            <a:endParaRPr lang="en-US" dirty="0"/>
          </a:p>
          <a:p>
            <a:pPr lvl="1"/>
            <a:r>
              <a:rPr lang="en-US" dirty="0"/>
              <a:t>Build a cross-platform GUI application or web tool to make the system user-friendly for non-technical users.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Words>801</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Steganography – Hiding Information in an Image</vt:lpstr>
      <vt:lpstr>OUTLINE</vt:lpstr>
      <vt:lpstr>Problem Statement</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Lakshmi Ganesh</cp:lastModifiedBy>
  <cp:revision>38</cp:revision>
  <dcterms:created xsi:type="dcterms:W3CDTF">2021-05-26T16:50:10Z</dcterms:created>
  <dcterms:modified xsi:type="dcterms:W3CDTF">2025-06-24T14:29:34Z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