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havan Dodda" userId="9103c6b1c7e1e181" providerId="LiveId" clId="{624A0815-376C-4386-AAFD-B1F95CD933E9}"/>
    <pc:docChg chg="custSel modSld">
      <pc:chgData name="Madhavan Dodda" userId="9103c6b1c7e1e181" providerId="LiveId" clId="{624A0815-376C-4386-AAFD-B1F95CD933E9}" dt="2024-07-30T07:15:37.495" v="10" actId="478"/>
      <pc:docMkLst>
        <pc:docMk/>
      </pc:docMkLst>
      <pc:sldChg chg="delSp mod">
        <pc:chgData name="Madhavan Dodda" userId="9103c6b1c7e1e181" providerId="LiveId" clId="{624A0815-376C-4386-AAFD-B1F95CD933E9}" dt="2024-07-30T07:15:22.778" v="0" actId="478"/>
        <pc:sldMkLst>
          <pc:docMk/>
          <pc:sldMk cId="0" sldId="256"/>
        </pc:sldMkLst>
        <pc:picChg chg="del">
          <ac:chgData name="Madhavan Dodda" userId="9103c6b1c7e1e181" providerId="LiveId" clId="{624A0815-376C-4386-AAFD-B1F95CD933E9}" dt="2024-07-30T07:15:22.778" v="0" actId="478"/>
          <ac:picMkLst>
            <pc:docMk/>
            <pc:sldMk cId="0" sldId="256"/>
            <ac:picMk id="11" creationId="{00000000-0000-0000-0000-000000000000}"/>
          </ac:picMkLst>
        </pc:picChg>
      </pc:sldChg>
      <pc:sldChg chg="delSp mod">
        <pc:chgData name="Madhavan Dodda" userId="9103c6b1c7e1e181" providerId="LiveId" clId="{624A0815-376C-4386-AAFD-B1F95CD933E9}" dt="2024-07-30T07:15:26.362" v="1" actId="478"/>
        <pc:sldMkLst>
          <pc:docMk/>
          <pc:sldMk cId="0" sldId="257"/>
        </pc:sldMkLst>
        <pc:picChg chg="del">
          <ac:chgData name="Madhavan Dodda" userId="9103c6b1c7e1e181" providerId="LiveId" clId="{624A0815-376C-4386-AAFD-B1F95CD933E9}" dt="2024-07-30T07:15:26.362" v="1" actId="478"/>
          <ac:picMkLst>
            <pc:docMk/>
            <pc:sldMk cId="0" sldId="257"/>
            <ac:picMk id="8" creationId="{00000000-0000-0000-0000-000000000000}"/>
          </ac:picMkLst>
        </pc:picChg>
      </pc:sldChg>
      <pc:sldChg chg="delSp mod">
        <pc:chgData name="Madhavan Dodda" userId="9103c6b1c7e1e181" providerId="LiveId" clId="{624A0815-376C-4386-AAFD-B1F95CD933E9}" dt="2024-07-30T07:15:27.720" v="2" actId="478"/>
        <pc:sldMkLst>
          <pc:docMk/>
          <pc:sldMk cId="0" sldId="258"/>
        </pc:sldMkLst>
        <pc:picChg chg="del">
          <ac:chgData name="Madhavan Dodda" userId="9103c6b1c7e1e181" providerId="LiveId" clId="{624A0815-376C-4386-AAFD-B1F95CD933E9}" dt="2024-07-30T07:15:27.720" v="2" actId="478"/>
          <ac:picMkLst>
            <pc:docMk/>
            <pc:sldMk cId="0" sldId="258"/>
            <ac:picMk id="11" creationId="{00000000-0000-0000-0000-000000000000}"/>
          </ac:picMkLst>
        </pc:picChg>
      </pc:sldChg>
      <pc:sldChg chg="delSp mod">
        <pc:chgData name="Madhavan Dodda" userId="9103c6b1c7e1e181" providerId="LiveId" clId="{624A0815-376C-4386-AAFD-B1F95CD933E9}" dt="2024-07-30T07:15:28.897" v="3" actId="478"/>
        <pc:sldMkLst>
          <pc:docMk/>
          <pc:sldMk cId="0" sldId="259"/>
        </pc:sldMkLst>
        <pc:picChg chg="del">
          <ac:chgData name="Madhavan Dodda" userId="9103c6b1c7e1e181" providerId="LiveId" clId="{624A0815-376C-4386-AAFD-B1F95CD933E9}" dt="2024-07-30T07:15:28.897" v="3" actId="478"/>
          <ac:picMkLst>
            <pc:docMk/>
            <pc:sldMk cId="0" sldId="259"/>
            <ac:picMk id="19" creationId="{00000000-0000-0000-0000-000000000000}"/>
          </ac:picMkLst>
        </pc:picChg>
      </pc:sldChg>
      <pc:sldChg chg="delSp mod">
        <pc:chgData name="Madhavan Dodda" userId="9103c6b1c7e1e181" providerId="LiveId" clId="{624A0815-376C-4386-AAFD-B1F95CD933E9}" dt="2024-07-30T07:15:29.935" v="4" actId="478"/>
        <pc:sldMkLst>
          <pc:docMk/>
          <pc:sldMk cId="0" sldId="260"/>
        </pc:sldMkLst>
        <pc:picChg chg="del">
          <ac:chgData name="Madhavan Dodda" userId="9103c6b1c7e1e181" providerId="LiveId" clId="{624A0815-376C-4386-AAFD-B1F95CD933E9}" dt="2024-07-30T07:15:29.935" v="4" actId="478"/>
          <ac:picMkLst>
            <pc:docMk/>
            <pc:sldMk cId="0" sldId="260"/>
            <ac:picMk id="23" creationId="{00000000-0000-0000-0000-000000000000}"/>
          </ac:picMkLst>
        </pc:picChg>
      </pc:sldChg>
      <pc:sldChg chg="delSp mod">
        <pc:chgData name="Madhavan Dodda" userId="9103c6b1c7e1e181" providerId="LiveId" clId="{624A0815-376C-4386-AAFD-B1F95CD933E9}" dt="2024-07-30T07:15:31.077" v="5" actId="478"/>
        <pc:sldMkLst>
          <pc:docMk/>
          <pc:sldMk cId="0" sldId="261"/>
        </pc:sldMkLst>
        <pc:picChg chg="del">
          <ac:chgData name="Madhavan Dodda" userId="9103c6b1c7e1e181" providerId="LiveId" clId="{624A0815-376C-4386-AAFD-B1F95CD933E9}" dt="2024-07-30T07:15:31.077" v="5" actId="478"/>
          <ac:picMkLst>
            <pc:docMk/>
            <pc:sldMk cId="0" sldId="261"/>
            <ac:picMk id="19" creationId="{00000000-0000-0000-0000-000000000000}"/>
          </ac:picMkLst>
        </pc:picChg>
      </pc:sldChg>
      <pc:sldChg chg="delSp mod">
        <pc:chgData name="Madhavan Dodda" userId="9103c6b1c7e1e181" providerId="LiveId" clId="{624A0815-376C-4386-AAFD-B1F95CD933E9}" dt="2024-07-30T07:15:32.123" v="6" actId="478"/>
        <pc:sldMkLst>
          <pc:docMk/>
          <pc:sldMk cId="0" sldId="262"/>
        </pc:sldMkLst>
        <pc:picChg chg="del">
          <ac:chgData name="Madhavan Dodda" userId="9103c6b1c7e1e181" providerId="LiveId" clId="{624A0815-376C-4386-AAFD-B1F95CD933E9}" dt="2024-07-30T07:15:32.123" v="6" actId="478"/>
          <ac:picMkLst>
            <pc:docMk/>
            <pc:sldMk cId="0" sldId="262"/>
            <ac:picMk id="19" creationId="{00000000-0000-0000-0000-000000000000}"/>
          </ac:picMkLst>
        </pc:picChg>
      </pc:sldChg>
      <pc:sldChg chg="delSp mod">
        <pc:chgData name="Madhavan Dodda" userId="9103c6b1c7e1e181" providerId="LiveId" clId="{624A0815-376C-4386-AAFD-B1F95CD933E9}" dt="2024-07-30T07:15:33.612" v="7" actId="478"/>
        <pc:sldMkLst>
          <pc:docMk/>
          <pc:sldMk cId="0" sldId="263"/>
        </pc:sldMkLst>
        <pc:picChg chg="del">
          <ac:chgData name="Madhavan Dodda" userId="9103c6b1c7e1e181" providerId="LiveId" clId="{624A0815-376C-4386-AAFD-B1F95CD933E9}" dt="2024-07-30T07:15:33.612" v="7" actId="478"/>
          <ac:picMkLst>
            <pc:docMk/>
            <pc:sldMk cId="0" sldId="263"/>
            <ac:picMk id="16" creationId="{00000000-0000-0000-0000-000000000000}"/>
          </ac:picMkLst>
        </pc:picChg>
      </pc:sldChg>
      <pc:sldChg chg="delSp mod">
        <pc:chgData name="Madhavan Dodda" userId="9103c6b1c7e1e181" providerId="LiveId" clId="{624A0815-376C-4386-AAFD-B1F95CD933E9}" dt="2024-07-30T07:15:35.047" v="8" actId="478"/>
        <pc:sldMkLst>
          <pc:docMk/>
          <pc:sldMk cId="0" sldId="264"/>
        </pc:sldMkLst>
        <pc:picChg chg="del">
          <ac:chgData name="Madhavan Dodda" userId="9103c6b1c7e1e181" providerId="LiveId" clId="{624A0815-376C-4386-AAFD-B1F95CD933E9}" dt="2024-07-30T07:15:35.047" v="8" actId="478"/>
          <ac:picMkLst>
            <pc:docMk/>
            <pc:sldMk cId="0" sldId="264"/>
            <ac:picMk id="19" creationId="{00000000-0000-0000-0000-000000000000}"/>
          </ac:picMkLst>
        </pc:picChg>
      </pc:sldChg>
      <pc:sldChg chg="delSp mod">
        <pc:chgData name="Madhavan Dodda" userId="9103c6b1c7e1e181" providerId="LiveId" clId="{624A0815-376C-4386-AAFD-B1F95CD933E9}" dt="2024-07-30T07:15:36.188" v="9" actId="478"/>
        <pc:sldMkLst>
          <pc:docMk/>
          <pc:sldMk cId="0" sldId="265"/>
        </pc:sldMkLst>
        <pc:picChg chg="del">
          <ac:chgData name="Madhavan Dodda" userId="9103c6b1c7e1e181" providerId="LiveId" clId="{624A0815-376C-4386-AAFD-B1F95CD933E9}" dt="2024-07-30T07:15:36.188" v="9" actId="478"/>
          <ac:picMkLst>
            <pc:docMk/>
            <pc:sldMk cId="0" sldId="265"/>
            <ac:picMk id="11" creationId="{00000000-0000-0000-0000-000000000000}"/>
          </ac:picMkLst>
        </pc:picChg>
      </pc:sldChg>
      <pc:sldChg chg="delSp mod">
        <pc:chgData name="Madhavan Dodda" userId="9103c6b1c7e1e181" providerId="LiveId" clId="{624A0815-376C-4386-AAFD-B1F95CD933E9}" dt="2024-07-30T07:15:37.495" v="10" actId="478"/>
        <pc:sldMkLst>
          <pc:docMk/>
          <pc:sldMk cId="0" sldId="266"/>
        </pc:sldMkLst>
        <pc:picChg chg="del">
          <ac:chgData name="Madhavan Dodda" userId="9103c6b1c7e1e181" providerId="LiveId" clId="{624A0815-376C-4386-AAFD-B1F95CD933E9}" dt="2024-07-30T07:15:37.495" v="10" actId="478"/>
          <ac:picMkLst>
            <pc:docMk/>
            <pc:sldMk cId="0" sldId="266"/>
            <ac:picMk id="1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8239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1929170"/>
            <a:ext cx="6244709" cy="437126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99521" y="2126099"/>
            <a:ext cx="6244709" cy="10629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Efficient Memory Allocation with Gradient Checkpointing: Optimizing Neural Network Training</a:t>
            </a:r>
            <a:endParaRPr lang="en-US" sz="2233" dirty="0"/>
          </a:p>
        </p:txBody>
      </p:sp>
      <p:sp>
        <p:nvSpPr>
          <p:cNvPr id="6" name="Text 2"/>
          <p:cNvSpPr/>
          <p:nvPr/>
        </p:nvSpPr>
        <p:spPr>
          <a:xfrm>
            <a:off x="7599521" y="3415903"/>
            <a:ext cx="3880247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R. Babu Eshwar(192211778)</a:t>
            </a:r>
            <a:endParaRPr lang="en-US" sz="2233" dirty="0"/>
          </a:p>
        </p:txBody>
      </p:sp>
      <p:sp>
        <p:nvSpPr>
          <p:cNvPr id="7" name="Text 3"/>
          <p:cNvSpPr/>
          <p:nvPr/>
        </p:nvSpPr>
        <p:spPr>
          <a:xfrm>
            <a:off x="7599521" y="3997047"/>
            <a:ext cx="4340423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K. Venkata Ganesh(192211472)</a:t>
            </a:r>
            <a:endParaRPr lang="en-US" sz="2233" dirty="0"/>
          </a:p>
        </p:txBody>
      </p:sp>
      <p:sp>
        <p:nvSpPr>
          <p:cNvPr id="8" name="Text 4"/>
          <p:cNvSpPr/>
          <p:nvPr/>
        </p:nvSpPr>
        <p:spPr>
          <a:xfrm>
            <a:off x="7599521" y="4578191"/>
            <a:ext cx="3977164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N. Alexander Sai(192211514)</a:t>
            </a:r>
            <a:endParaRPr lang="en-US" sz="2233" dirty="0"/>
          </a:p>
        </p:txBody>
      </p:sp>
      <p:sp>
        <p:nvSpPr>
          <p:cNvPr id="9" name="Text 5"/>
          <p:cNvSpPr/>
          <p:nvPr/>
        </p:nvSpPr>
        <p:spPr>
          <a:xfrm>
            <a:off x="7599521" y="5159335"/>
            <a:ext cx="6244709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sz="1786" dirty="0"/>
          </a:p>
        </p:txBody>
      </p:sp>
      <p:sp>
        <p:nvSpPr>
          <p:cNvPr id="10" name="Text 6"/>
          <p:cNvSpPr/>
          <p:nvPr/>
        </p:nvSpPr>
        <p:spPr>
          <a:xfrm>
            <a:off x="7599521" y="5749052"/>
            <a:ext cx="6196251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                               Guided by: Dr. Meganathan E</a:t>
            </a:r>
            <a:endParaRPr lang="en-US" sz="2233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1"/>
          <p:cNvSpPr/>
          <p:nvPr/>
        </p:nvSpPr>
        <p:spPr>
          <a:xfrm>
            <a:off x="793790" y="2177058"/>
            <a:ext cx="11795403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Benchmarking and Performance Analysis</a:t>
            </a:r>
            <a:endParaRPr lang="en-US" sz="4465" dirty="0"/>
          </a:p>
        </p:txBody>
      </p:sp>
      <p:sp>
        <p:nvSpPr>
          <p:cNvPr id="5" name="Text 2"/>
          <p:cNvSpPr/>
          <p:nvPr/>
        </p:nvSpPr>
        <p:spPr>
          <a:xfrm>
            <a:off x="793790" y="3452813"/>
            <a:ext cx="3978116" cy="7086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Memory Footprint Reduction</a:t>
            </a:r>
            <a:endParaRPr lang="en-US" sz="2233" dirty="0"/>
          </a:p>
        </p:txBody>
      </p:sp>
      <p:sp>
        <p:nvSpPr>
          <p:cNvPr id="6" name="Text 3"/>
          <p:cNvSpPr/>
          <p:nvPr/>
        </p:nvSpPr>
        <p:spPr>
          <a:xfrm>
            <a:off x="793790" y="4388287"/>
            <a:ext cx="3978116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Empirical studies have shown gradient checkpointing can reduce the memory footprint of training deep neural networks by up to 80%.</a:t>
            </a:r>
            <a:endParaRPr lang="en-US" sz="1786" dirty="0"/>
          </a:p>
        </p:txBody>
      </p:sp>
      <p:sp>
        <p:nvSpPr>
          <p:cNvPr id="7" name="Text 4"/>
          <p:cNvSpPr/>
          <p:nvPr/>
        </p:nvSpPr>
        <p:spPr>
          <a:xfrm>
            <a:off x="5332928" y="3452813"/>
            <a:ext cx="3538776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Computational Overhead</a:t>
            </a:r>
            <a:endParaRPr lang="en-US" sz="2233" dirty="0"/>
          </a:p>
        </p:txBody>
      </p:sp>
      <p:sp>
        <p:nvSpPr>
          <p:cNvPr id="8" name="Text 5"/>
          <p:cNvSpPr/>
          <p:nvPr/>
        </p:nvSpPr>
        <p:spPr>
          <a:xfrm>
            <a:off x="5332928" y="4033957"/>
            <a:ext cx="3978116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additional computational cost of recomputing activations during backpropagation is typically 10-30% compared to the baseline.</a:t>
            </a:r>
            <a:endParaRPr lang="en-US" sz="1786" dirty="0"/>
          </a:p>
        </p:txBody>
      </p:sp>
      <p:sp>
        <p:nvSpPr>
          <p:cNvPr id="9" name="Text 6"/>
          <p:cNvSpPr/>
          <p:nvPr/>
        </p:nvSpPr>
        <p:spPr>
          <a:xfrm>
            <a:off x="9872067" y="3452813"/>
            <a:ext cx="3158490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Training Convergence</a:t>
            </a:r>
            <a:endParaRPr lang="en-US" sz="2233" dirty="0"/>
          </a:p>
        </p:txBody>
      </p:sp>
      <p:sp>
        <p:nvSpPr>
          <p:cNvPr id="10" name="Text 7"/>
          <p:cNvSpPr/>
          <p:nvPr/>
        </p:nvSpPr>
        <p:spPr>
          <a:xfrm>
            <a:off x="9872067" y="4033957"/>
            <a:ext cx="3978116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With careful tuning of the checkpointing strategy, gradient checkpointing can achieve similar training convergence rates as the baseline.</a:t>
            </a:r>
            <a:endParaRPr lang="en-US" sz="1786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66033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44855" y="3415308"/>
            <a:ext cx="8930283" cy="6650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37"/>
              </a:lnSpc>
              <a:buNone/>
            </a:pPr>
            <a:r>
              <a:rPr lang="en-US" sz="4190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Conclusion and Future Directions</a:t>
            </a:r>
            <a:endParaRPr lang="en-US" sz="4190" dirty="0"/>
          </a:p>
        </p:txBody>
      </p:sp>
      <p:sp>
        <p:nvSpPr>
          <p:cNvPr id="6" name="Shape 2"/>
          <p:cNvSpPr/>
          <p:nvPr/>
        </p:nvSpPr>
        <p:spPr>
          <a:xfrm>
            <a:off x="744855" y="4639032"/>
            <a:ext cx="478869" cy="478869"/>
          </a:xfrm>
          <a:prstGeom prst="roundRect">
            <a:avLst>
              <a:gd name="adj" fmla="val 18667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911185" y="4718804"/>
            <a:ext cx="146209" cy="3192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14"/>
              </a:lnSpc>
              <a:buNone/>
            </a:pPr>
            <a:r>
              <a:rPr lang="en-US" sz="251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1</a:t>
            </a:r>
            <a:endParaRPr lang="en-US" sz="2514" dirty="0"/>
          </a:p>
        </p:txBody>
      </p:sp>
      <p:sp>
        <p:nvSpPr>
          <p:cNvPr id="8" name="Text 4"/>
          <p:cNvSpPr/>
          <p:nvPr/>
        </p:nvSpPr>
        <p:spPr>
          <a:xfrm>
            <a:off x="1436489" y="4639032"/>
            <a:ext cx="3546753" cy="664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19"/>
              </a:lnSpc>
              <a:buNone/>
            </a:pPr>
            <a:r>
              <a:rPr lang="en-US" sz="2095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Gradient Checkpointing Unlocks Potential</a:t>
            </a:r>
            <a:endParaRPr lang="en-US" sz="2095" dirty="0"/>
          </a:p>
        </p:txBody>
      </p:sp>
      <p:sp>
        <p:nvSpPr>
          <p:cNvPr id="9" name="Text 5"/>
          <p:cNvSpPr/>
          <p:nvPr/>
        </p:nvSpPr>
        <p:spPr>
          <a:xfrm>
            <a:off x="1436489" y="5431512"/>
            <a:ext cx="3546753" cy="20431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81"/>
              </a:lnSpc>
              <a:buNone/>
            </a:pPr>
            <a:r>
              <a:rPr lang="en-US" sz="1676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addressing the memory constraints of training large neural networks, gradient checkpointing opens up new possibilities in machine learning research and applications.</a:t>
            </a:r>
            <a:endParaRPr lang="en-US" sz="1676" dirty="0"/>
          </a:p>
        </p:txBody>
      </p:sp>
      <p:sp>
        <p:nvSpPr>
          <p:cNvPr id="10" name="Shape 6"/>
          <p:cNvSpPr/>
          <p:nvPr/>
        </p:nvSpPr>
        <p:spPr>
          <a:xfrm>
            <a:off x="5196007" y="4639032"/>
            <a:ext cx="478869" cy="478869"/>
          </a:xfrm>
          <a:prstGeom prst="roundRect">
            <a:avLst>
              <a:gd name="adj" fmla="val 18667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338882" y="4718804"/>
            <a:ext cx="193119" cy="3192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14"/>
              </a:lnSpc>
              <a:buNone/>
            </a:pPr>
            <a:r>
              <a:rPr lang="en-US" sz="251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2</a:t>
            </a:r>
            <a:endParaRPr lang="en-US" sz="2514" dirty="0"/>
          </a:p>
        </p:txBody>
      </p:sp>
      <p:sp>
        <p:nvSpPr>
          <p:cNvPr id="12" name="Text 8"/>
          <p:cNvSpPr/>
          <p:nvPr/>
        </p:nvSpPr>
        <p:spPr>
          <a:xfrm>
            <a:off x="5887641" y="4639032"/>
            <a:ext cx="3415784" cy="3324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19"/>
              </a:lnSpc>
              <a:buNone/>
            </a:pPr>
            <a:r>
              <a:rPr lang="en-US" sz="2095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Continued Advancements</a:t>
            </a:r>
            <a:endParaRPr lang="en-US" sz="2095" dirty="0"/>
          </a:p>
        </p:txBody>
      </p:sp>
      <p:sp>
        <p:nvSpPr>
          <p:cNvPr id="13" name="Text 9"/>
          <p:cNvSpPr/>
          <p:nvPr/>
        </p:nvSpPr>
        <p:spPr>
          <a:xfrm>
            <a:off x="5887641" y="5099090"/>
            <a:ext cx="3546753" cy="20431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81"/>
              </a:lnSpc>
              <a:buNone/>
            </a:pPr>
            <a:r>
              <a:rPr lang="en-US" sz="1676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Researchers are exploring ways to further optimize the checkpointing strategy, integrate it with advanced training techniques, and apply it to emerging neural network architectures.</a:t>
            </a:r>
            <a:endParaRPr lang="en-US" sz="1676" dirty="0"/>
          </a:p>
        </p:txBody>
      </p:sp>
      <p:sp>
        <p:nvSpPr>
          <p:cNvPr id="14" name="Shape 10"/>
          <p:cNvSpPr/>
          <p:nvPr/>
        </p:nvSpPr>
        <p:spPr>
          <a:xfrm>
            <a:off x="9647158" y="4639032"/>
            <a:ext cx="478869" cy="478869"/>
          </a:xfrm>
          <a:prstGeom prst="roundRect">
            <a:avLst>
              <a:gd name="adj" fmla="val 18667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796224" y="4718804"/>
            <a:ext cx="180618" cy="3192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14"/>
              </a:lnSpc>
              <a:buNone/>
            </a:pPr>
            <a:r>
              <a:rPr lang="en-US" sz="251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3</a:t>
            </a:r>
            <a:endParaRPr lang="en-US" sz="2514" dirty="0"/>
          </a:p>
        </p:txBody>
      </p:sp>
      <p:sp>
        <p:nvSpPr>
          <p:cNvPr id="16" name="Text 12"/>
          <p:cNvSpPr/>
          <p:nvPr/>
        </p:nvSpPr>
        <p:spPr>
          <a:xfrm>
            <a:off x="10338792" y="4639032"/>
            <a:ext cx="3546753" cy="664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19"/>
              </a:lnSpc>
              <a:buNone/>
            </a:pPr>
            <a:r>
              <a:rPr lang="en-US" sz="2095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Wider Adoption and Integration</a:t>
            </a:r>
            <a:endParaRPr lang="en-US" sz="2095" dirty="0"/>
          </a:p>
        </p:txBody>
      </p:sp>
      <p:sp>
        <p:nvSpPr>
          <p:cNvPr id="17" name="Text 13"/>
          <p:cNvSpPr/>
          <p:nvPr/>
        </p:nvSpPr>
        <p:spPr>
          <a:xfrm>
            <a:off x="10338792" y="5431512"/>
            <a:ext cx="3546753" cy="20431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81"/>
              </a:lnSpc>
              <a:buNone/>
            </a:pPr>
            <a:r>
              <a:rPr lang="en-US" sz="1676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As gradient checkpointing becomes more widely adopted, it will be seamlessly integrated into popular deep learning frameworks and toolchains, making it accessible to a broader audience.</a:t>
            </a:r>
            <a:endParaRPr lang="en-US" sz="1676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488" y="1573054"/>
            <a:ext cx="4919305" cy="5083373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93790" y="2729746"/>
            <a:ext cx="7556421" cy="9782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702"/>
              </a:lnSpc>
              <a:buNone/>
            </a:pPr>
            <a:r>
              <a:rPr lang="en-US" sz="6162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Introduction.</a:t>
            </a:r>
            <a:endParaRPr lang="en-US" sz="6162" dirty="0"/>
          </a:p>
        </p:txBody>
      </p:sp>
      <p:sp>
        <p:nvSpPr>
          <p:cNvPr id="7" name="Text 2"/>
          <p:cNvSpPr/>
          <p:nvPr/>
        </p:nvSpPr>
        <p:spPr>
          <a:xfrm>
            <a:off x="793790" y="4048125"/>
            <a:ext cx="7556421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Gradient checkpointing is a powerful technique that can significantly reduce the memory footprint of training deep neural networks, enabling you to train larger and more complex models on limited hardware resources.</a:t>
            </a:r>
            <a:endParaRPr lang="en-US" sz="1786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1"/>
          <p:cNvSpPr/>
          <p:nvPr/>
        </p:nvSpPr>
        <p:spPr>
          <a:xfrm>
            <a:off x="793790" y="1995607"/>
            <a:ext cx="11111627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Challenges in Neural Network Training</a:t>
            </a:r>
            <a:endParaRPr lang="en-US" sz="4465" dirty="0"/>
          </a:p>
        </p:txBody>
      </p:sp>
      <p:sp>
        <p:nvSpPr>
          <p:cNvPr id="5" name="Text 2"/>
          <p:cNvSpPr/>
          <p:nvPr/>
        </p:nvSpPr>
        <p:spPr>
          <a:xfrm>
            <a:off x="793790" y="3271361"/>
            <a:ext cx="2945130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Memory Limitations</a:t>
            </a:r>
            <a:endParaRPr lang="en-US" sz="2233" dirty="0"/>
          </a:p>
        </p:txBody>
      </p:sp>
      <p:sp>
        <p:nvSpPr>
          <p:cNvPr id="6" name="Text 3"/>
          <p:cNvSpPr/>
          <p:nvPr/>
        </p:nvSpPr>
        <p:spPr>
          <a:xfrm>
            <a:off x="793790" y="3852505"/>
            <a:ext cx="3978116" cy="21774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Training large neural networks requires a lot of memory to store activations and gradients during backpropagation, which can be a major bottleneck on GPUs with limited memory.</a:t>
            </a:r>
            <a:endParaRPr lang="en-US" sz="1786" dirty="0"/>
          </a:p>
        </p:txBody>
      </p:sp>
      <p:sp>
        <p:nvSpPr>
          <p:cNvPr id="7" name="Text 4"/>
          <p:cNvSpPr/>
          <p:nvPr/>
        </p:nvSpPr>
        <p:spPr>
          <a:xfrm>
            <a:off x="5332928" y="3271361"/>
            <a:ext cx="3829526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Computational Complexity</a:t>
            </a:r>
            <a:endParaRPr lang="en-US" sz="2233" dirty="0"/>
          </a:p>
        </p:txBody>
      </p:sp>
      <p:sp>
        <p:nvSpPr>
          <p:cNvPr id="8" name="Text 5"/>
          <p:cNvSpPr/>
          <p:nvPr/>
        </p:nvSpPr>
        <p:spPr>
          <a:xfrm>
            <a:off x="5332928" y="3852505"/>
            <a:ext cx="3978116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computational cost of training deep neural networks can be very high, especially for large models and long sequences, slowing down the training process.</a:t>
            </a:r>
            <a:endParaRPr lang="en-US" sz="1786" dirty="0"/>
          </a:p>
        </p:txBody>
      </p:sp>
      <p:sp>
        <p:nvSpPr>
          <p:cNvPr id="9" name="Text 6"/>
          <p:cNvSpPr/>
          <p:nvPr/>
        </p:nvSpPr>
        <p:spPr>
          <a:xfrm>
            <a:off x="9872067" y="3271361"/>
            <a:ext cx="3978116" cy="7086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Gradient Explosion/Vanishing</a:t>
            </a:r>
            <a:endParaRPr lang="en-US" sz="2233" dirty="0"/>
          </a:p>
        </p:txBody>
      </p:sp>
      <p:sp>
        <p:nvSpPr>
          <p:cNvPr id="10" name="Text 7"/>
          <p:cNvSpPr/>
          <p:nvPr/>
        </p:nvSpPr>
        <p:spPr>
          <a:xfrm>
            <a:off x="9872067" y="4206835"/>
            <a:ext cx="3978116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Gradient-based optimization algorithms can suffer from gradient explosion or vanishing, making it difficult to train deep neural networks effectively.</a:t>
            </a:r>
            <a:endParaRPr lang="en-US" sz="1786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0933" y="2403753"/>
            <a:ext cx="5032415" cy="3422094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5556" y="933807"/>
            <a:ext cx="7872889" cy="11349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468"/>
              </a:lnSpc>
              <a:buNone/>
            </a:pPr>
            <a:r>
              <a:rPr lang="en-US" sz="3575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Gradient Checkpointing: An Overview</a:t>
            </a:r>
            <a:endParaRPr lang="en-US" sz="3575" dirty="0"/>
          </a:p>
        </p:txBody>
      </p:sp>
      <p:sp>
        <p:nvSpPr>
          <p:cNvPr id="7" name="Shape 2"/>
          <p:cNvSpPr/>
          <p:nvPr/>
        </p:nvSpPr>
        <p:spPr>
          <a:xfrm>
            <a:off x="703600" y="2545199"/>
            <a:ext cx="408503" cy="408503"/>
          </a:xfrm>
          <a:prstGeom prst="roundRect">
            <a:avLst>
              <a:gd name="adj" fmla="val 18671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845403" y="2613184"/>
            <a:ext cx="124778" cy="272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5"/>
              </a:lnSpc>
              <a:buNone/>
            </a:pPr>
            <a:r>
              <a:rPr lang="en-US" sz="2145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1</a:t>
            </a:r>
            <a:endParaRPr lang="en-US" sz="2145" dirty="0"/>
          </a:p>
        </p:txBody>
      </p:sp>
      <p:sp>
        <p:nvSpPr>
          <p:cNvPr id="9" name="Text 4"/>
          <p:cNvSpPr/>
          <p:nvPr/>
        </p:nvSpPr>
        <p:spPr>
          <a:xfrm>
            <a:off x="1906548" y="2522577"/>
            <a:ext cx="2741533" cy="2837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4"/>
              </a:lnSpc>
              <a:buNone/>
            </a:pPr>
            <a:r>
              <a:rPr lang="en-US" sz="17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Reversible Computation</a:t>
            </a:r>
            <a:endParaRPr lang="en-US" sz="1787" dirty="0"/>
          </a:p>
        </p:txBody>
      </p:sp>
      <p:sp>
        <p:nvSpPr>
          <p:cNvPr id="10" name="Text 5"/>
          <p:cNvSpPr/>
          <p:nvPr/>
        </p:nvSpPr>
        <p:spPr>
          <a:xfrm>
            <a:off x="1906548" y="2915245"/>
            <a:ext cx="6601897" cy="8715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88"/>
              </a:lnSpc>
              <a:buNone/>
            </a:pPr>
            <a:r>
              <a:rPr lang="en-US" sz="143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Gradient checkpointing leverages reversible computation to recompute activations during backpropagation instead of storing them, reducing memory usage.</a:t>
            </a:r>
            <a:endParaRPr lang="en-US" sz="1430" dirty="0"/>
          </a:p>
        </p:txBody>
      </p:sp>
      <p:sp>
        <p:nvSpPr>
          <p:cNvPr id="11" name="Shape 6"/>
          <p:cNvSpPr/>
          <p:nvPr/>
        </p:nvSpPr>
        <p:spPr>
          <a:xfrm>
            <a:off x="703600" y="4354116"/>
            <a:ext cx="408503" cy="408503"/>
          </a:xfrm>
          <a:prstGeom prst="roundRect">
            <a:avLst>
              <a:gd name="adj" fmla="val 18671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2" name="Text 7"/>
          <p:cNvSpPr/>
          <p:nvPr/>
        </p:nvSpPr>
        <p:spPr>
          <a:xfrm>
            <a:off x="825401" y="4422100"/>
            <a:ext cx="164783" cy="272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5"/>
              </a:lnSpc>
              <a:buNone/>
            </a:pPr>
            <a:r>
              <a:rPr lang="en-US" sz="2145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2</a:t>
            </a:r>
            <a:endParaRPr lang="en-US" sz="2145" dirty="0"/>
          </a:p>
        </p:txBody>
      </p:sp>
      <p:sp>
        <p:nvSpPr>
          <p:cNvPr id="13" name="Text 8"/>
          <p:cNvSpPr/>
          <p:nvPr/>
        </p:nvSpPr>
        <p:spPr>
          <a:xfrm>
            <a:off x="1906548" y="4331494"/>
            <a:ext cx="2638306" cy="2837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4"/>
              </a:lnSpc>
              <a:buNone/>
            </a:pPr>
            <a:r>
              <a:rPr lang="en-US" sz="17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Gradient Accumulation</a:t>
            </a:r>
            <a:endParaRPr lang="en-US" sz="1787" dirty="0"/>
          </a:p>
        </p:txBody>
      </p:sp>
      <p:sp>
        <p:nvSpPr>
          <p:cNvPr id="14" name="Text 9"/>
          <p:cNvSpPr/>
          <p:nvPr/>
        </p:nvSpPr>
        <p:spPr>
          <a:xfrm>
            <a:off x="1906548" y="4724162"/>
            <a:ext cx="6601897" cy="5810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88"/>
              </a:lnSpc>
              <a:buNone/>
            </a:pPr>
            <a:r>
              <a:rPr lang="en-US" sz="143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technique accumulates gradients across multiple steps, which can help mitigate the issues of gradient explosion and vanishing.</a:t>
            </a:r>
            <a:endParaRPr lang="en-US" sz="1430" dirty="0"/>
          </a:p>
        </p:txBody>
      </p:sp>
      <p:sp>
        <p:nvSpPr>
          <p:cNvPr id="15" name="Shape 10"/>
          <p:cNvSpPr/>
          <p:nvPr/>
        </p:nvSpPr>
        <p:spPr>
          <a:xfrm>
            <a:off x="703600" y="5872520"/>
            <a:ext cx="408503" cy="408503"/>
          </a:xfrm>
          <a:prstGeom prst="roundRect">
            <a:avLst>
              <a:gd name="adj" fmla="val 18671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6" name="Text 11"/>
          <p:cNvSpPr/>
          <p:nvPr/>
        </p:nvSpPr>
        <p:spPr>
          <a:xfrm>
            <a:off x="830759" y="5940504"/>
            <a:ext cx="154186" cy="272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5"/>
              </a:lnSpc>
              <a:buNone/>
            </a:pPr>
            <a:r>
              <a:rPr lang="en-US" sz="2145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3</a:t>
            </a:r>
            <a:endParaRPr lang="en-US" sz="2145" dirty="0"/>
          </a:p>
        </p:txBody>
      </p:sp>
      <p:sp>
        <p:nvSpPr>
          <p:cNvPr id="17" name="Text 12"/>
          <p:cNvSpPr/>
          <p:nvPr/>
        </p:nvSpPr>
        <p:spPr>
          <a:xfrm>
            <a:off x="1906548" y="5849898"/>
            <a:ext cx="3795832" cy="2837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4"/>
              </a:lnSpc>
              <a:buNone/>
            </a:pPr>
            <a:r>
              <a:rPr lang="en-US" sz="17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Memory-Computation Trade-off</a:t>
            </a:r>
            <a:endParaRPr lang="en-US" sz="1787" dirty="0"/>
          </a:p>
        </p:txBody>
      </p:sp>
      <p:sp>
        <p:nvSpPr>
          <p:cNvPr id="18" name="Text 13"/>
          <p:cNvSpPr/>
          <p:nvPr/>
        </p:nvSpPr>
        <p:spPr>
          <a:xfrm>
            <a:off x="1906548" y="6242566"/>
            <a:ext cx="6601897" cy="8715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88"/>
              </a:lnSpc>
              <a:buNone/>
            </a:pPr>
            <a:r>
              <a:rPr lang="en-US" sz="143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Gradient checkpointing involves a trade-off between memory usage and computational cost, providing a flexible solution to optimize for different hardware constraints.</a:t>
            </a:r>
            <a:endParaRPr lang="en-US" sz="143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2482" y="2411611"/>
            <a:ext cx="5009317" cy="3406378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67702" y="1280041"/>
            <a:ext cx="7808595" cy="11922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695"/>
              </a:lnSpc>
              <a:buNone/>
            </a:pPr>
            <a:r>
              <a:rPr lang="en-US" sz="3756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Principles of Gradient Checkpointing</a:t>
            </a:r>
            <a:endParaRPr lang="en-US" sz="3756" dirty="0"/>
          </a:p>
        </p:txBody>
      </p:sp>
      <p:sp>
        <p:nvSpPr>
          <p:cNvPr id="7" name="Shape 2"/>
          <p:cNvSpPr/>
          <p:nvPr/>
        </p:nvSpPr>
        <p:spPr>
          <a:xfrm>
            <a:off x="667702" y="2972991"/>
            <a:ext cx="429220" cy="429220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816769" y="3044428"/>
            <a:ext cx="131088" cy="2862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53"/>
              </a:lnSpc>
              <a:buNone/>
            </a:pPr>
            <a:r>
              <a:rPr lang="en-US" sz="2253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1</a:t>
            </a:r>
            <a:endParaRPr lang="en-US" sz="2253" dirty="0"/>
          </a:p>
        </p:txBody>
      </p:sp>
      <p:sp>
        <p:nvSpPr>
          <p:cNvPr id="9" name="Text 4"/>
          <p:cNvSpPr/>
          <p:nvPr/>
        </p:nvSpPr>
        <p:spPr>
          <a:xfrm>
            <a:off x="1287661" y="2972991"/>
            <a:ext cx="2764631" cy="298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47"/>
              </a:lnSpc>
              <a:buNone/>
            </a:pPr>
            <a:r>
              <a:rPr lang="en-US" sz="1878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Recompute Activations</a:t>
            </a:r>
            <a:endParaRPr lang="en-US" sz="1878" dirty="0"/>
          </a:p>
        </p:txBody>
      </p:sp>
      <p:sp>
        <p:nvSpPr>
          <p:cNvPr id="10" name="Text 5"/>
          <p:cNvSpPr/>
          <p:nvPr/>
        </p:nvSpPr>
        <p:spPr>
          <a:xfrm>
            <a:off x="1287661" y="3385423"/>
            <a:ext cx="3188970" cy="12206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04"/>
              </a:lnSpc>
              <a:buNone/>
            </a:pPr>
            <a:r>
              <a:rPr lang="en-US" sz="1502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Instead of storing all activations during the forward pass, gradient checkpointing recomputes them as needed during the backward pass.</a:t>
            </a:r>
            <a:endParaRPr lang="en-US" sz="1502" dirty="0"/>
          </a:p>
        </p:txBody>
      </p:sp>
      <p:sp>
        <p:nvSpPr>
          <p:cNvPr id="11" name="Shape 6"/>
          <p:cNvSpPr/>
          <p:nvPr/>
        </p:nvSpPr>
        <p:spPr>
          <a:xfrm>
            <a:off x="4667369" y="2972991"/>
            <a:ext cx="429220" cy="429220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2" name="Text 7"/>
          <p:cNvSpPr/>
          <p:nvPr/>
        </p:nvSpPr>
        <p:spPr>
          <a:xfrm>
            <a:off x="4795361" y="3044428"/>
            <a:ext cx="173117" cy="2862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53"/>
              </a:lnSpc>
              <a:buNone/>
            </a:pPr>
            <a:r>
              <a:rPr lang="en-US" sz="2253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2</a:t>
            </a:r>
            <a:endParaRPr lang="en-US" sz="2253" dirty="0"/>
          </a:p>
        </p:txBody>
      </p:sp>
      <p:sp>
        <p:nvSpPr>
          <p:cNvPr id="13" name="Text 8"/>
          <p:cNvSpPr/>
          <p:nvPr/>
        </p:nvSpPr>
        <p:spPr>
          <a:xfrm>
            <a:off x="5287328" y="2972991"/>
            <a:ext cx="2872621" cy="298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47"/>
              </a:lnSpc>
              <a:buNone/>
            </a:pPr>
            <a:r>
              <a:rPr lang="en-US" sz="1878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Selective Checkpointing</a:t>
            </a:r>
            <a:endParaRPr lang="en-US" sz="1878" dirty="0"/>
          </a:p>
        </p:txBody>
      </p:sp>
      <p:sp>
        <p:nvSpPr>
          <p:cNvPr id="14" name="Text 9"/>
          <p:cNvSpPr/>
          <p:nvPr/>
        </p:nvSpPr>
        <p:spPr>
          <a:xfrm>
            <a:off x="5287328" y="3385423"/>
            <a:ext cx="3188970" cy="12206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04"/>
              </a:lnSpc>
              <a:buNone/>
            </a:pPr>
            <a:r>
              <a:rPr lang="en-US" sz="1502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technique selectively checkpoints only a subset of the layers, balancing memory savings and computational overhead.</a:t>
            </a:r>
            <a:endParaRPr lang="en-US" sz="1502" dirty="0"/>
          </a:p>
        </p:txBody>
      </p:sp>
      <p:sp>
        <p:nvSpPr>
          <p:cNvPr id="15" name="Shape 10"/>
          <p:cNvSpPr/>
          <p:nvPr/>
        </p:nvSpPr>
        <p:spPr>
          <a:xfrm>
            <a:off x="667702" y="5011341"/>
            <a:ext cx="429220" cy="429220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6" name="Text 11"/>
          <p:cNvSpPr/>
          <p:nvPr/>
        </p:nvSpPr>
        <p:spPr>
          <a:xfrm>
            <a:off x="801291" y="5082778"/>
            <a:ext cx="162044" cy="2862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53"/>
              </a:lnSpc>
              <a:buNone/>
            </a:pPr>
            <a:r>
              <a:rPr lang="en-US" sz="2253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3</a:t>
            </a:r>
            <a:endParaRPr lang="en-US" sz="2253" dirty="0"/>
          </a:p>
        </p:txBody>
      </p:sp>
      <p:sp>
        <p:nvSpPr>
          <p:cNvPr id="17" name="Text 12"/>
          <p:cNvSpPr/>
          <p:nvPr/>
        </p:nvSpPr>
        <p:spPr>
          <a:xfrm>
            <a:off x="1287661" y="5011341"/>
            <a:ext cx="2384822" cy="298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47"/>
              </a:lnSpc>
              <a:buNone/>
            </a:pPr>
            <a:r>
              <a:rPr lang="en-US" sz="1878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Reversible Layers</a:t>
            </a:r>
            <a:endParaRPr lang="en-US" sz="1878" dirty="0"/>
          </a:p>
        </p:txBody>
      </p:sp>
      <p:sp>
        <p:nvSpPr>
          <p:cNvPr id="18" name="Text 13"/>
          <p:cNvSpPr/>
          <p:nvPr/>
        </p:nvSpPr>
        <p:spPr>
          <a:xfrm>
            <a:off x="1287661" y="5423773"/>
            <a:ext cx="3188970" cy="15257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04"/>
              </a:lnSpc>
              <a:buNone/>
            </a:pPr>
            <a:r>
              <a:rPr lang="en-US" sz="1502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Gradient checkpointing works best with reversible neural network layers, which can be efficiently recomputed during backpropagation.</a:t>
            </a:r>
            <a:endParaRPr lang="en-US" sz="1502" dirty="0"/>
          </a:p>
        </p:txBody>
      </p:sp>
      <p:sp>
        <p:nvSpPr>
          <p:cNvPr id="19" name="Shape 14"/>
          <p:cNvSpPr/>
          <p:nvPr/>
        </p:nvSpPr>
        <p:spPr>
          <a:xfrm>
            <a:off x="4667369" y="5011341"/>
            <a:ext cx="429220" cy="429220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20" name="Text 15"/>
          <p:cNvSpPr/>
          <p:nvPr/>
        </p:nvSpPr>
        <p:spPr>
          <a:xfrm>
            <a:off x="4787384" y="5082778"/>
            <a:ext cx="189190" cy="2862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53"/>
              </a:lnSpc>
              <a:buNone/>
            </a:pPr>
            <a:r>
              <a:rPr lang="en-US" sz="2253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4</a:t>
            </a:r>
            <a:endParaRPr lang="en-US" sz="2253" dirty="0"/>
          </a:p>
        </p:txBody>
      </p:sp>
      <p:sp>
        <p:nvSpPr>
          <p:cNvPr id="21" name="Text 16"/>
          <p:cNvSpPr/>
          <p:nvPr/>
        </p:nvSpPr>
        <p:spPr>
          <a:xfrm>
            <a:off x="5287328" y="5011341"/>
            <a:ext cx="2772728" cy="298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47"/>
              </a:lnSpc>
              <a:buNone/>
            </a:pPr>
            <a:r>
              <a:rPr lang="en-US" sz="1878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Gradient Accumulation</a:t>
            </a:r>
            <a:endParaRPr lang="en-US" sz="1878" dirty="0"/>
          </a:p>
        </p:txBody>
      </p:sp>
      <p:sp>
        <p:nvSpPr>
          <p:cNvPr id="22" name="Text 17"/>
          <p:cNvSpPr/>
          <p:nvPr/>
        </p:nvSpPr>
        <p:spPr>
          <a:xfrm>
            <a:off x="5287328" y="5423773"/>
            <a:ext cx="3188970" cy="15257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04"/>
              </a:lnSpc>
              <a:buNone/>
            </a:pPr>
            <a:r>
              <a:rPr lang="en-US" sz="1502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accumulating gradients across multiple steps, gradient checkpointing can help mitigate the issues of gradient explosion and vanishing.</a:t>
            </a:r>
            <a:endParaRPr lang="en-US" sz="1502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864" y="1619488"/>
            <a:ext cx="4994553" cy="499050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175058" y="1003340"/>
            <a:ext cx="7766685" cy="12299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842"/>
              </a:lnSpc>
              <a:buNone/>
            </a:pPr>
            <a:r>
              <a:rPr lang="en-US" sz="3873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Implementing Gradient Checkpointing</a:t>
            </a:r>
            <a:endParaRPr lang="en-US" sz="3873" dirty="0"/>
          </a:p>
        </p:txBody>
      </p:sp>
      <p:sp>
        <p:nvSpPr>
          <p:cNvPr id="7" name="Shape 2"/>
          <p:cNvSpPr/>
          <p:nvPr/>
        </p:nvSpPr>
        <p:spPr>
          <a:xfrm>
            <a:off x="6175058" y="2528292"/>
            <a:ext cx="3784997" cy="2093238"/>
          </a:xfrm>
          <a:prstGeom prst="roundRect">
            <a:avLst>
              <a:gd name="adj" fmla="val 3948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6379369" y="2732603"/>
            <a:ext cx="2808327" cy="3074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21"/>
              </a:lnSpc>
              <a:buNone/>
            </a:pPr>
            <a:r>
              <a:rPr lang="en-US" sz="193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Manual Checkpointing</a:t>
            </a:r>
            <a:endParaRPr lang="en-US" sz="1937" dirty="0"/>
          </a:p>
        </p:txBody>
      </p:sp>
      <p:sp>
        <p:nvSpPr>
          <p:cNvPr id="9" name="Text 4"/>
          <p:cNvSpPr/>
          <p:nvPr/>
        </p:nvSpPr>
        <p:spPr>
          <a:xfrm>
            <a:off x="6379369" y="3158014"/>
            <a:ext cx="3376374" cy="1259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79"/>
              </a:lnSpc>
              <a:buNone/>
            </a:pPr>
            <a:r>
              <a:rPr lang="en-US" sz="1549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Manually implementing gradient checkpointing by modifying the neural network architecture and training code.</a:t>
            </a:r>
            <a:endParaRPr lang="en-US" sz="1549" dirty="0"/>
          </a:p>
        </p:txBody>
      </p:sp>
      <p:sp>
        <p:nvSpPr>
          <p:cNvPr id="10" name="Shape 5"/>
          <p:cNvSpPr/>
          <p:nvPr/>
        </p:nvSpPr>
        <p:spPr>
          <a:xfrm>
            <a:off x="10156746" y="2528292"/>
            <a:ext cx="3784997" cy="2093238"/>
          </a:xfrm>
          <a:prstGeom prst="roundRect">
            <a:avLst>
              <a:gd name="adj" fmla="val 3948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1" name="Text 6"/>
          <p:cNvSpPr/>
          <p:nvPr/>
        </p:nvSpPr>
        <p:spPr>
          <a:xfrm>
            <a:off x="10361057" y="2732603"/>
            <a:ext cx="3157895" cy="3074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21"/>
              </a:lnSpc>
              <a:buNone/>
            </a:pPr>
            <a:r>
              <a:rPr lang="en-US" sz="193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Automatic Checkpointing</a:t>
            </a:r>
            <a:endParaRPr lang="en-US" sz="1937" dirty="0"/>
          </a:p>
        </p:txBody>
      </p:sp>
      <p:sp>
        <p:nvSpPr>
          <p:cNvPr id="12" name="Text 7"/>
          <p:cNvSpPr/>
          <p:nvPr/>
        </p:nvSpPr>
        <p:spPr>
          <a:xfrm>
            <a:off x="10361057" y="3158014"/>
            <a:ext cx="3376374" cy="1259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79"/>
              </a:lnSpc>
              <a:buNone/>
            </a:pPr>
            <a:r>
              <a:rPr lang="en-US" sz="1549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Using library-provided APIs or tools that automatically apply gradient checkpointing to your neural network model.</a:t>
            </a:r>
            <a:endParaRPr lang="en-US" sz="1549" dirty="0"/>
          </a:p>
        </p:txBody>
      </p:sp>
      <p:sp>
        <p:nvSpPr>
          <p:cNvPr id="13" name="Shape 8"/>
          <p:cNvSpPr/>
          <p:nvPr/>
        </p:nvSpPr>
        <p:spPr>
          <a:xfrm>
            <a:off x="6175058" y="4818221"/>
            <a:ext cx="3784997" cy="2408039"/>
          </a:xfrm>
          <a:prstGeom prst="roundRect">
            <a:avLst>
              <a:gd name="adj" fmla="val 3432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4" name="Text 9"/>
          <p:cNvSpPr/>
          <p:nvPr/>
        </p:nvSpPr>
        <p:spPr>
          <a:xfrm>
            <a:off x="6379369" y="5022533"/>
            <a:ext cx="3269813" cy="3074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21"/>
              </a:lnSpc>
              <a:buNone/>
            </a:pPr>
            <a:r>
              <a:rPr lang="en-US" sz="193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Optimizing Checkpointing</a:t>
            </a:r>
            <a:endParaRPr lang="en-US" sz="1937" dirty="0"/>
          </a:p>
        </p:txBody>
      </p:sp>
      <p:sp>
        <p:nvSpPr>
          <p:cNvPr id="15" name="Text 10"/>
          <p:cNvSpPr/>
          <p:nvPr/>
        </p:nvSpPr>
        <p:spPr>
          <a:xfrm>
            <a:off x="6379369" y="5447943"/>
            <a:ext cx="3376374" cy="15740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79"/>
              </a:lnSpc>
              <a:buNone/>
            </a:pPr>
            <a:r>
              <a:rPr lang="en-US" sz="1549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Tuning the checkpointing strategy, such as selecting the optimal layers to checkpoint, to balance memory savings and computational overhead.</a:t>
            </a:r>
            <a:endParaRPr lang="en-US" sz="1549" dirty="0"/>
          </a:p>
        </p:txBody>
      </p:sp>
      <p:sp>
        <p:nvSpPr>
          <p:cNvPr id="16" name="Shape 11"/>
          <p:cNvSpPr/>
          <p:nvPr/>
        </p:nvSpPr>
        <p:spPr>
          <a:xfrm>
            <a:off x="10156746" y="4818221"/>
            <a:ext cx="3784997" cy="2408039"/>
          </a:xfrm>
          <a:prstGeom prst="roundRect">
            <a:avLst>
              <a:gd name="adj" fmla="val 3432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7" name="Text 12"/>
          <p:cNvSpPr/>
          <p:nvPr/>
        </p:nvSpPr>
        <p:spPr>
          <a:xfrm>
            <a:off x="10361057" y="5022533"/>
            <a:ext cx="3376374" cy="6148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21"/>
              </a:lnSpc>
              <a:buNone/>
            </a:pPr>
            <a:r>
              <a:rPr lang="en-US" sz="193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Integrating with Frameworks</a:t>
            </a:r>
            <a:endParaRPr lang="en-US" sz="1937" dirty="0"/>
          </a:p>
        </p:txBody>
      </p:sp>
      <p:sp>
        <p:nvSpPr>
          <p:cNvPr id="18" name="Text 13"/>
          <p:cNvSpPr/>
          <p:nvPr/>
        </p:nvSpPr>
        <p:spPr>
          <a:xfrm>
            <a:off x="10361057" y="5755362"/>
            <a:ext cx="3376374" cy="1259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79"/>
              </a:lnSpc>
              <a:buNone/>
            </a:pPr>
            <a:r>
              <a:rPr lang="en-US" sz="1549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Seamlessly integrating gradient checkpointing with popular deep learning frameworks like TensorFlow, PyTorch, and Jax.</a:t>
            </a:r>
            <a:endParaRPr lang="en-US" sz="1549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1886" y="2404348"/>
            <a:ext cx="5030629" cy="3420904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7937" y="937022"/>
            <a:ext cx="7868126" cy="11389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485"/>
              </a:lnSpc>
              <a:buNone/>
            </a:pPr>
            <a:r>
              <a:rPr lang="en-US" sz="3588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Advantages of Gradient Checkpointing</a:t>
            </a:r>
            <a:endParaRPr lang="en-US" sz="3588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937" y="2349341"/>
            <a:ext cx="455652" cy="455652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637937" y="2987159"/>
            <a:ext cx="2278380" cy="2847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43"/>
              </a:lnSpc>
              <a:buNone/>
            </a:pPr>
            <a:r>
              <a:rPr lang="en-US" sz="179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Memory Savings</a:t>
            </a:r>
            <a:endParaRPr lang="en-US" sz="1794" dirty="0"/>
          </a:p>
        </p:txBody>
      </p:sp>
      <p:sp>
        <p:nvSpPr>
          <p:cNvPr id="9" name="Text 3"/>
          <p:cNvSpPr/>
          <p:nvPr/>
        </p:nvSpPr>
        <p:spPr>
          <a:xfrm>
            <a:off x="637937" y="3381256"/>
            <a:ext cx="3797379" cy="1166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96"/>
              </a:lnSpc>
              <a:buNone/>
            </a:pPr>
            <a:r>
              <a:rPr lang="en-US" sz="1435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Significantly reduces the memory footprint of training deep neural networks, enabling you to train larger and more complex models.</a:t>
            </a:r>
            <a:endParaRPr lang="en-US" sz="1435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8684" y="2349341"/>
            <a:ext cx="455652" cy="455652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4708684" y="2987159"/>
            <a:ext cx="2907030" cy="2847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43"/>
              </a:lnSpc>
              <a:buNone/>
            </a:pPr>
            <a:r>
              <a:rPr lang="en-US" sz="179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Computational Efficiency</a:t>
            </a:r>
            <a:endParaRPr lang="en-US" sz="1794" dirty="0"/>
          </a:p>
        </p:txBody>
      </p:sp>
      <p:sp>
        <p:nvSpPr>
          <p:cNvPr id="12" name="Text 5"/>
          <p:cNvSpPr/>
          <p:nvPr/>
        </p:nvSpPr>
        <p:spPr>
          <a:xfrm>
            <a:off x="4708684" y="3381256"/>
            <a:ext cx="3797379" cy="1166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96"/>
              </a:lnSpc>
              <a:buNone/>
            </a:pPr>
            <a:r>
              <a:rPr lang="en-US" sz="1435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Mitigates the computational overhead of recomputing activations, providing a favorable trade-off between memory and computation.</a:t>
            </a:r>
            <a:endParaRPr lang="en-US" sz="1435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937" y="5094327"/>
            <a:ext cx="455652" cy="455652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637937" y="5732145"/>
            <a:ext cx="2278380" cy="2847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43"/>
              </a:lnSpc>
              <a:buNone/>
            </a:pPr>
            <a:r>
              <a:rPr lang="en-US" sz="179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Improved Stability</a:t>
            </a:r>
            <a:endParaRPr lang="en-US" sz="1794" dirty="0"/>
          </a:p>
        </p:txBody>
      </p:sp>
      <p:sp>
        <p:nvSpPr>
          <p:cNvPr id="15" name="Text 7"/>
          <p:cNvSpPr/>
          <p:nvPr/>
        </p:nvSpPr>
        <p:spPr>
          <a:xfrm>
            <a:off x="637937" y="6126242"/>
            <a:ext cx="3797379" cy="8747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96"/>
              </a:lnSpc>
              <a:buNone/>
            </a:pPr>
            <a:r>
              <a:rPr lang="en-US" sz="1435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gradient accumulation feature of gradient checkpointing can help address the issues of gradient explosion and vanishing.</a:t>
            </a:r>
            <a:endParaRPr lang="en-US" sz="1435" dirty="0"/>
          </a:p>
        </p:txBody>
      </p:sp>
      <p:pic>
        <p:nvPicPr>
          <p:cNvPr id="16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08684" y="5094327"/>
            <a:ext cx="455652" cy="455652"/>
          </a:xfrm>
          <a:prstGeom prst="rect">
            <a:avLst/>
          </a:prstGeom>
        </p:spPr>
      </p:pic>
      <p:sp>
        <p:nvSpPr>
          <p:cNvPr id="17" name="Text 8"/>
          <p:cNvSpPr/>
          <p:nvPr/>
        </p:nvSpPr>
        <p:spPr>
          <a:xfrm>
            <a:off x="4708684" y="5732145"/>
            <a:ext cx="2361962" cy="2847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43"/>
              </a:lnSpc>
              <a:buNone/>
            </a:pPr>
            <a:r>
              <a:rPr lang="en-US" sz="179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Improved Scalability</a:t>
            </a:r>
            <a:endParaRPr lang="en-US" sz="1794" dirty="0"/>
          </a:p>
        </p:txBody>
      </p:sp>
      <p:sp>
        <p:nvSpPr>
          <p:cNvPr id="18" name="Text 9"/>
          <p:cNvSpPr/>
          <p:nvPr/>
        </p:nvSpPr>
        <p:spPr>
          <a:xfrm>
            <a:off x="4708684" y="6126242"/>
            <a:ext cx="3797379" cy="1166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96"/>
              </a:lnSpc>
              <a:buNone/>
            </a:pPr>
            <a:r>
              <a:rPr lang="en-US" sz="1435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Enables training of larger and more complex neural network models, unlocking new possibilities in machine learning research and applications.</a:t>
            </a:r>
            <a:endParaRPr lang="en-US" sz="143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225" y="3000494"/>
            <a:ext cx="4933831" cy="2228493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59473" y="608290"/>
            <a:ext cx="7597854" cy="13804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5"/>
              </a:lnSpc>
              <a:buNone/>
            </a:pPr>
            <a:r>
              <a:rPr lang="en-US" sz="4348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Tradeoffs and Considerations</a:t>
            </a:r>
            <a:endParaRPr lang="en-US" sz="4348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9473" y="2319933"/>
            <a:ext cx="1104424" cy="1767126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7695128" y="2540794"/>
            <a:ext cx="2761178" cy="345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8"/>
              </a:lnSpc>
              <a:buNone/>
            </a:pPr>
            <a:r>
              <a:rPr lang="en-US" sz="217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Memory Savings</a:t>
            </a:r>
            <a:endParaRPr lang="en-US" sz="2174" dirty="0"/>
          </a:p>
        </p:txBody>
      </p:sp>
      <p:sp>
        <p:nvSpPr>
          <p:cNvPr id="9" name="Text 3"/>
          <p:cNvSpPr/>
          <p:nvPr/>
        </p:nvSpPr>
        <p:spPr>
          <a:xfrm>
            <a:off x="7695128" y="3018353"/>
            <a:ext cx="6162199" cy="7067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739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Significant reduction in memory usage, enabling training of larger models.</a:t>
            </a:r>
            <a:endParaRPr lang="en-US" sz="1739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9473" y="4087058"/>
            <a:ext cx="1104424" cy="1767126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7695128" y="4307919"/>
            <a:ext cx="3446621" cy="345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8"/>
              </a:lnSpc>
              <a:buNone/>
            </a:pPr>
            <a:r>
              <a:rPr lang="en-US" sz="217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Computational Overhead</a:t>
            </a:r>
            <a:endParaRPr lang="en-US" sz="2174" dirty="0"/>
          </a:p>
        </p:txBody>
      </p:sp>
      <p:sp>
        <p:nvSpPr>
          <p:cNvPr id="12" name="Text 5"/>
          <p:cNvSpPr/>
          <p:nvPr/>
        </p:nvSpPr>
        <p:spPr>
          <a:xfrm>
            <a:off x="7695128" y="4785479"/>
            <a:ext cx="6162199" cy="7067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739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Increased computational cost due to the need to recompute activations during backpropagation.</a:t>
            </a:r>
            <a:endParaRPr lang="en-US" sz="1739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9473" y="5854184"/>
            <a:ext cx="1104424" cy="1767126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7695128" y="6075045"/>
            <a:ext cx="2922746" cy="345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8"/>
              </a:lnSpc>
              <a:buNone/>
            </a:pPr>
            <a:r>
              <a:rPr lang="en-US" sz="217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Checkpoint Selection</a:t>
            </a:r>
            <a:endParaRPr lang="en-US" sz="2174" dirty="0"/>
          </a:p>
        </p:txBody>
      </p:sp>
      <p:sp>
        <p:nvSpPr>
          <p:cNvPr id="15" name="Text 7"/>
          <p:cNvSpPr/>
          <p:nvPr/>
        </p:nvSpPr>
        <p:spPr>
          <a:xfrm>
            <a:off x="7695128" y="6552605"/>
            <a:ext cx="6162199" cy="7067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739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Careful selection of the layers to checkpoint is essential to balance memory savings and computational cost.</a:t>
            </a:r>
            <a:endParaRPr lang="en-US" sz="1739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860" y="2806660"/>
            <a:ext cx="5064562" cy="261616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076831" y="1392317"/>
            <a:ext cx="7662743" cy="5272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151"/>
              </a:lnSpc>
              <a:buNone/>
            </a:pPr>
            <a:r>
              <a:rPr lang="en-US" sz="3321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Practical Applications and Use Cases</a:t>
            </a:r>
            <a:endParaRPr lang="en-US" sz="3321" dirty="0"/>
          </a:p>
        </p:txBody>
      </p:sp>
      <p:sp>
        <p:nvSpPr>
          <p:cNvPr id="6" name="Shape 2"/>
          <p:cNvSpPr/>
          <p:nvPr/>
        </p:nvSpPr>
        <p:spPr>
          <a:xfrm>
            <a:off x="6076831" y="2172533"/>
            <a:ext cx="7963138" cy="4664631"/>
          </a:xfrm>
          <a:prstGeom prst="roundRect">
            <a:avLst>
              <a:gd name="adj" fmla="val 1519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7" name="Shape 3"/>
          <p:cNvSpPr/>
          <p:nvPr/>
        </p:nvSpPr>
        <p:spPr>
          <a:xfrm>
            <a:off x="6084451" y="2180153"/>
            <a:ext cx="7947898" cy="102739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8" name="Text 4"/>
          <p:cNvSpPr/>
          <p:nvPr/>
        </p:nvSpPr>
        <p:spPr>
          <a:xfrm>
            <a:off x="6253162" y="2288977"/>
            <a:ext cx="3632716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1328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Large Language Models</a:t>
            </a:r>
            <a:endParaRPr lang="en-US" sz="1328" dirty="0"/>
          </a:p>
        </p:txBody>
      </p:sp>
      <p:sp>
        <p:nvSpPr>
          <p:cNvPr id="9" name="Text 5"/>
          <p:cNvSpPr/>
          <p:nvPr/>
        </p:nvSpPr>
        <p:spPr>
          <a:xfrm>
            <a:off x="10230922" y="2288977"/>
            <a:ext cx="3632716" cy="809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1328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Training of massive transformer-based language models, such as GPT-3, that require huge amounts of memory.</a:t>
            </a:r>
            <a:endParaRPr lang="en-US" sz="1328" dirty="0"/>
          </a:p>
        </p:txBody>
      </p:sp>
      <p:sp>
        <p:nvSpPr>
          <p:cNvPr id="10" name="Shape 6"/>
          <p:cNvSpPr/>
          <p:nvPr/>
        </p:nvSpPr>
        <p:spPr>
          <a:xfrm>
            <a:off x="6084451" y="3207544"/>
            <a:ext cx="7947898" cy="12973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7"/>
          <p:cNvSpPr/>
          <p:nvPr/>
        </p:nvSpPr>
        <p:spPr>
          <a:xfrm>
            <a:off x="6253162" y="3316367"/>
            <a:ext cx="3632716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1328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Computer Vision</a:t>
            </a:r>
            <a:endParaRPr lang="en-US" sz="1328" dirty="0"/>
          </a:p>
        </p:txBody>
      </p:sp>
      <p:sp>
        <p:nvSpPr>
          <p:cNvPr id="12" name="Text 8"/>
          <p:cNvSpPr/>
          <p:nvPr/>
        </p:nvSpPr>
        <p:spPr>
          <a:xfrm>
            <a:off x="10230922" y="3316367"/>
            <a:ext cx="3632716" cy="10796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1328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Enabling the training of deep convolutional neural networks for tasks like image classification, segmentation, and object detection.</a:t>
            </a:r>
            <a:endParaRPr lang="en-US" sz="1328" dirty="0"/>
          </a:p>
        </p:txBody>
      </p:sp>
      <p:sp>
        <p:nvSpPr>
          <p:cNvPr id="13" name="Shape 9"/>
          <p:cNvSpPr/>
          <p:nvPr/>
        </p:nvSpPr>
        <p:spPr>
          <a:xfrm>
            <a:off x="6084451" y="4504849"/>
            <a:ext cx="7947898" cy="102739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0"/>
          <p:cNvSpPr/>
          <p:nvPr/>
        </p:nvSpPr>
        <p:spPr>
          <a:xfrm>
            <a:off x="6253162" y="4613672"/>
            <a:ext cx="3632716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1328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Reinforcement Learning</a:t>
            </a:r>
            <a:endParaRPr lang="en-US" sz="1328" dirty="0"/>
          </a:p>
        </p:txBody>
      </p:sp>
      <p:sp>
        <p:nvSpPr>
          <p:cNvPr id="15" name="Text 11"/>
          <p:cNvSpPr/>
          <p:nvPr/>
        </p:nvSpPr>
        <p:spPr>
          <a:xfrm>
            <a:off x="10230922" y="4613672"/>
            <a:ext cx="3632716" cy="809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1328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Allowing the training of complex, memory-intensive reinforcement learning agents and environments.</a:t>
            </a:r>
            <a:endParaRPr lang="en-US" sz="1328" dirty="0"/>
          </a:p>
        </p:txBody>
      </p:sp>
      <p:sp>
        <p:nvSpPr>
          <p:cNvPr id="16" name="Shape 12"/>
          <p:cNvSpPr/>
          <p:nvPr/>
        </p:nvSpPr>
        <p:spPr>
          <a:xfrm>
            <a:off x="6084451" y="5532239"/>
            <a:ext cx="7947898" cy="12973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7" name="Text 13"/>
          <p:cNvSpPr/>
          <p:nvPr/>
        </p:nvSpPr>
        <p:spPr>
          <a:xfrm>
            <a:off x="6253162" y="5641062"/>
            <a:ext cx="3632716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1328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Generative Models</a:t>
            </a:r>
            <a:endParaRPr lang="en-US" sz="1328" dirty="0"/>
          </a:p>
        </p:txBody>
      </p:sp>
      <p:sp>
        <p:nvSpPr>
          <p:cNvPr id="18" name="Text 14"/>
          <p:cNvSpPr/>
          <p:nvPr/>
        </p:nvSpPr>
        <p:spPr>
          <a:xfrm>
            <a:off x="10230922" y="5641062"/>
            <a:ext cx="3632716" cy="10796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1328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Facilitating the training of large-scale generative models like variational autoencoders and generative adversarial networks.</a:t>
            </a:r>
            <a:endParaRPr lang="en-US" sz="1328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814</Words>
  <Application>Microsoft Office PowerPoint</Application>
  <PresentationFormat>Custom</PresentationFormat>
  <Paragraphs>99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Merriweather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Madhavan Dodda</cp:lastModifiedBy>
  <cp:revision>1</cp:revision>
  <dcterms:created xsi:type="dcterms:W3CDTF">2024-07-30T07:08:29Z</dcterms:created>
  <dcterms:modified xsi:type="dcterms:W3CDTF">2024-07-30T07:15:37Z</dcterms:modified>
</cp:coreProperties>
</file>