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5" r:id="rId6"/>
    <p:sldId id="260" r:id="rId7"/>
    <p:sldId id="266" r:id="rId8"/>
    <p:sldId id="261" r:id="rId9"/>
    <p:sldId id="267" r:id="rId10"/>
    <p:sldId id="263" r:id="rId11"/>
    <p:sldId id="268" r:id="rId12"/>
    <p:sldId id="269" r:id="rId13"/>
    <p:sldId id="270" r:id="rId14"/>
    <p:sldId id="271" r:id="rId15"/>
    <p:sldId id="262" r:id="rId16"/>
    <p:sldId id="26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447" autoAdjust="0"/>
  </p:normalViewPr>
  <p:slideViewPr>
    <p:cSldViewPr snapToGrid="0">
      <p:cViewPr varScale="1">
        <p:scale>
          <a:sx n="59" d="100"/>
          <a:sy n="59" d="100"/>
        </p:scale>
        <p:origin x="964" y="5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670971"/>
            <a:ext cx="12192000" cy="6858000"/>
          </a:xfrm>
          <a:prstGeom prst="rect">
            <a:avLst/>
          </a:prstGeom>
          <a:ln>
            <a:gradFill>
              <a:gsLst>
                <a:gs pos="31598">
                  <a:srgbClr val="FFECD5"/>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451600" y="670971"/>
            <a:ext cx="5446642"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5" name="TextBox 4">
            <a:extLst>
              <a:ext uri="{FF2B5EF4-FFF2-40B4-BE49-F238E27FC236}">
                <a16:creationId xmlns:a16="http://schemas.microsoft.com/office/drawing/2014/main" id="{21BC7427-03AA-4596-16B4-8096C0F8D958}"/>
              </a:ext>
            </a:extLst>
          </p:cNvPr>
          <p:cNvSpPr txBox="1"/>
          <p:nvPr/>
        </p:nvSpPr>
        <p:spPr>
          <a:xfrm>
            <a:off x="4886960" y="2865120"/>
            <a:ext cx="6035040" cy="4031873"/>
          </a:xfrm>
          <a:prstGeom prst="rect">
            <a:avLst/>
          </a:prstGeom>
          <a:noFill/>
          <a:ln>
            <a:noFill/>
          </a:ln>
        </p:spPr>
        <p:txBody>
          <a:bodyPr wrap="square" rtlCol="0">
            <a:spAutoFit/>
          </a:bodyPr>
          <a:lstStyle/>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Name of Project :</a:t>
            </a:r>
          </a:p>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GFG Emission Prediction</a:t>
            </a:r>
          </a:p>
          <a:p>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Name :Ganesh Digambar Giri</a:t>
            </a:r>
          </a:p>
          <a:p>
            <a:endPar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AICTE Internship ID:</a:t>
            </a:r>
          </a:p>
          <a:p>
            <a:r>
              <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rPr>
              <a:t>INTERNSHIP_1746416864681834e0e35d8</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D8A35866-97F6-F2AC-DEE5-DAC5B9437D6D}"/>
              </a:ext>
            </a:extLst>
          </p:cNvPr>
          <p:cNvSpPr txBox="1"/>
          <p:nvPr/>
        </p:nvSpPr>
        <p:spPr>
          <a:xfrm>
            <a:off x="348343" y="1578429"/>
            <a:ext cx="11408228" cy="379656"/>
          </a:xfrm>
          <a:prstGeom prst="rect">
            <a:avLst/>
          </a:prstGeom>
          <a:noFill/>
        </p:spPr>
        <p:txBody>
          <a:bodyPr wrap="square" rtlCol="0">
            <a:spAutoFit/>
          </a:bodyPr>
          <a:lstStyle/>
          <a:p>
            <a:r>
              <a:rPr lang="en-US" dirty="0"/>
              <a:t>Output of </a:t>
            </a:r>
            <a:r>
              <a:rPr lang="en-US" dirty="0" err="1"/>
              <a:t>Corelation</a:t>
            </a:r>
            <a:r>
              <a:rPr lang="en-US" dirty="0"/>
              <a:t> matrix:</a:t>
            </a:r>
            <a:endParaRPr lang="en-IN" dirty="0"/>
          </a:p>
        </p:txBody>
      </p:sp>
      <p:pic>
        <p:nvPicPr>
          <p:cNvPr id="5" name="Picture 4">
            <a:extLst>
              <a:ext uri="{FF2B5EF4-FFF2-40B4-BE49-F238E27FC236}">
                <a16:creationId xmlns:a16="http://schemas.microsoft.com/office/drawing/2014/main" id="{6590C575-6212-C3F5-5E3D-3B418FC65C96}"/>
              </a:ext>
            </a:extLst>
          </p:cNvPr>
          <p:cNvPicPr>
            <a:picLocks noChangeAspect="1"/>
          </p:cNvPicPr>
          <p:nvPr/>
        </p:nvPicPr>
        <p:blipFill>
          <a:blip r:embed="rId2"/>
          <a:stretch>
            <a:fillRect/>
          </a:stretch>
        </p:blipFill>
        <p:spPr>
          <a:xfrm>
            <a:off x="1031302" y="2162380"/>
            <a:ext cx="6102627" cy="364120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A9894-1725-1D1B-10AD-342D53522CA2}"/>
              </a:ext>
            </a:extLst>
          </p:cNvPr>
          <p:cNvSpPr txBox="1"/>
          <p:nvPr/>
        </p:nvSpPr>
        <p:spPr>
          <a:xfrm>
            <a:off x="304800" y="1110343"/>
            <a:ext cx="11593286" cy="379656"/>
          </a:xfrm>
          <a:prstGeom prst="rect">
            <a:avLst/>
          </a:prstGeom>
          <a:noFill/>
        </p:spPr>
        <p:txBody>
          <a:bodyPr wrap="square" rtlCol="0">
            <a:spAutoFit/>
          </a:bodyPr>
          <a:lstStyle/>
          <a:p>
            <a:r>
              <a:rPr lang="en-US" dirty="0"/>
              <a:t>Output of actual prediction:</a:t>
            </a:r>
            <a:endParaRPr lang="en-IN" dirty="0"/>
          </a:p>
        </p:txBody>
      </p:sp>
      <p:pic>
        <p:nvPicPr>
          <p:cNvPr id="4" name="Picture 3">
            <a:extLst>
              <a:ext uri="{FF2B5EF4-FFF2-40B4-BE49-F238E27FC236}">
                <a16:creationId xmlns:a16="http://schemas.microsoft.com/office/drawing/2014/main" id="{9D31D098-1EC0-9E0C-9D07-EC49742EEE33}"/>
              </a:ext>
            </a:extLst>
          </p:cNvPr>
          <p:cNvPicPr>
            <a:picLocks noChangeAspect="1"/>
          </p:cNvPicPr>
          <p:nvPr/>
        </p:nvPicPr>
        <p:blipFill>
          <a:blip r:embed="rId2"/>
          <a:stretch>
            <a:fillRect/>
          </a:stretch>
        </p:blipFill>
        <p:spPr>
          <a:xfrm>
            <a:off x="6912428" y="1698171"/>
            <a:ext cx="4985658" cy="4223657"/>
          </a:xfrm>
          <a:prstGeom prst="rect">
            <a:avLst/>
          </a:prstGeom>
        </p:spPr>
      </p:pic>
      <p:sp>
        <p:nvSpPr>
          <p:cNvPr id="7" name="Rectangle 6">
            <a:extLst>
              <a:ext uri="{FF2B5EF4-FFF2-40B4-BE49-F238E27FC236}">
                <a16:creationId xmlns:a16="http://schemas.microsoft.com/office/drawing/2014/main" id="{EE5C5EC4-1F2C-7A8D-A099-894CA0AEF47F}"/>
              </a:ext>
            </a:extLst>
          </p:cNvPr>
          <p:cNvSpPr/>
          <p:nvPr/>
        </p:nvSpPr>
        <p:spPr>
          <a:xfrm>
            <a:off x="827314" y="1698171"/>
            <a:ext cx="5627915" cy="43651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9" name="Picture 8">
            <a:extLst>
              <a:ext uri="{FF2B5EF4-FFF2-40B4-BE49-F238E27FC236}">
                <a16:creationId xmlns:a16="http://schemas.microsoft.com/office/drawing/2014/main" id="{02553134-D359-DB8D-94D9-55B50CA24142}"/>
              </a:ext>
            </a:extLst>
          </p:cNvPr>
          <p:cNvPicPr>
            <a:picLocks noChangeAspect="1"/>
          </p:cNvPicPr>
          <p:nvPr/>
        </p:nvPicPr>
        <p:blipFill>
          <a:blip r:embed="rId3"/>
          <a:stretch>
            <a:fillRect/>
          </a:stretch>
        </p:blipFill>
        <p:spPr>
          <a:xfrm>
            <a:off x="827314" y="1698170"/>
            <a:ext cx="5627915" cy="4365172"/>
          </a:xfrm>
          <a:prstGeom prst="rect">
            <a:avLst/>
          </a:prstGeom>
        </p:spPr>
      </p:pic>
    </p:spTree>
    <p:extLst>
      <p:ext uri="{BB962C8B-B14F-4D97-AF65-F5344CB8AC3E}">
        <p14:creationId xmlns:p14="http://schemas.microsoft.com/office/powerpoint/2010/main" val="31688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07B3BB-FB27-614A-26EA-70EAECCCB70E}"/>
              </a:ext>
            </a:extLst>
          </p:cNvPr>
          <p:cNvSpPr txBox="1"/>
          <p:nvPr/>
        </p:nvSpPr>
        <p:spPr>
          <a:xfrm>
            <a:off x="435429" y="1045029"/>
            <a:ext cx="11201400" cy="379656"/>
          </a:xfrm>
          <a:prstGeom prst="rect">
            <a:avLst/>
          </a:prstGeom>
          <a:noFill/>
        </p:spPr>
        <p:txBody>
          <a:bodyPr wrap="square" rtlCol="0">
            <a:spAutoFit/>
          </a:bodyPr>
          <a:lstStyle/>
          <a:p>
            <a:r>
              <a:rPr lang="en-US" dirty="0"/>
              <a:t>Output of Count Substances:</a:t>
            </a:r>
            <a:endParaRPr lang="en-IN" dirty="0"/>
          </a:p>
        </p:txBody>
      </p:sp>
      <p:pic>
        <p:nvPicPr>
          <p:cNvPr id="4" name="Picture 3">
            <a:extLst>
              <a:ext uri="{FF2B5EF4-FFF2-40B4-BE49-F238E27FC236}">
                <a16:creationId xmlns:a16="http://schemas.microsoft.com/office/drawing/2014/main" id="{1525AC8C-649C-E624-D362-E1376AD36943}"/>
              </a:ext>
            </a:extLst>
          </p:cNvPr>
          <p:cNvPicPr>
            <a:picLocks noChangeAspect="1"/>
          </p:cNvPicPr>
          <p:nvPr/>
        </p:nvPicPr>
        <p:blipFill>
          <a:blip r:embed="rId2"/>
          <a:stretch>
            <a:fillRect/>
          </a:stretch>
        </p:blipFill>
        <p:spPr>
          <a:xfrm>
            <a:off x="2525485" y="1905000"/>
            <a:ext cx="6879771" cy="3712028"/>
          </a:xfrm>
          <a:prstGeom prst="rect">
            <a:avLst/>
          </a:prstGeom>
        </p:spPr>
      </p:pic>
    </p:spTree>
    <p:extLst>
      <p:ext uri="{BB962C8B-B14F-4D97-AF65-F5344CB8AC3E}">
        <p14:creationId xmlns:p14="http://schemas.microsoft.com/office/powerpoint/2010/main" val="103173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575B36-A58F-40F8-11A8-5D9A2A5A4046}"/>
              </a:ext>
            </a:extLst>
          </p:cNvPr>
          <p:cNvSpPr txBox="1"/>
          <p:nvPr/>
        </p:nvSpPr>
        <p:spPr>
          <a:xfrm>
            <a:off x="413657" y="1240971"/>
            <a:ext cx="10493829" cy="379656"/>
          </a:xfrm>
          <a:prstGeom prst="rect">
            <a:avLst/>
          </a:prstGeom>
          <a:noFill/>
        </p:spPr>
        <p:txBody>
          <a:bodyPr wrap="square" rtlCol="0">
            <a:spAutoFit/>
          </a:bodyPr>
          <a:lstStyle/>
          <a:p>
            <a:r>
              <a:rPr lang="en-US" dirty="0" err="1"/>
              <a:t>RandomForestRegressor</a:t>
            </a:r>
            <a:r>
              <a:rPr lang="en-US" dirty="0"/>
              <a:t>:</a:t>
            </a:r>
            <a:endParaRPr lang="en-IN" dirty="0"/>
          </a:p>
        </p:txBody>
      </p:sp>
      <p:pic>
        <p:nvPicPr>
          <p:cNvPr id="4" name="Picture 3">
            <a:extLst>
              <a:ext uri="{FF2B5EF4-FFF2-40B4-BE49-F238E27FC236}">
                <a16:creationId xmlns:a16="http://schemas.microsoft.com/office/drawing/2014/main" id="{8172A820-33F6-9084-06F0-CF3E7F9E3CFA}"/>
              </a:ext>
            </a:extLst>
          </p:cNvPr>
          <p:cNvPicPr>
            <a:picLocks noChangeAspect="1"/>
          </p:cNvPicPr>
          <p:nvPr/>
        </p:nvPicPr>
        <p:blipFill>
          <a:blip r:embed="rId2"/>
          <a:stretch>
            <a:fillRect/>
          </a:stretch>
        </p:blipFill>
        <p:spPr>
          <a:xfrm>
            <a:off x="1491343" y="2057400"/>
            <a:ext cx="9209314" cy="3864429"/>
          </a:xfrm>
          <a:prstGeom prst="rect">
            <a:avLst/>
          </a:prstGeom>
        </p:spPr>
      </p:pic>
    </p:spTree>
    <p:extLst>
      <p:ext uri="{BB962C8B-B14F-4D97-AF65-F5344CB8AC3E}">
        <p14:creationId xmlns:p14="http://schemas.microsoft.com/office/powerpoint/2010/main" val="320226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166293-C679-0B85-6F68-B6A37162E2E5}"/>
              </a:ext>
            </a:extLst>
          </p:cNvPr>
          <p:cNvSpPr txBox="1"/>
          <p:nvPr/>
        </p:nvSpPr>
        <p:spPr>
          <a:xfrm>
            <a:off x="315686" y="1110343"/>
            <a:ext cx="7870371" cy="379656"/>
          </a:xfrm>
          <a:prstGeom prst="rect">
            <a:avLst/>
          </a:prstGeom>
          <a:noFill/>
        </p:spPr>
        <p:txBody>
          <a:bodyPr wrap="square" rtlCol="0">
            <a:spAutoFit/>
          </a:bodyPr>
          <a:lstStyle/>
          <a:p>
            <a:r>
              <a:rPr lang="en-US" dirty="0"/>
              <a:t>Target Variable </a:t>
            </a:r>
            <a:r>
              <a:rPr lang="en-US" dirty="0" err="1"/>
              <a:t>Distrubtion</a:t>
            </a:r>
            <a:r>
              <a:rPr lang="en-US" dirty="0"/>
              <a:t>:</a:t>
            </a:r>
            <a:endParaRPr lang="en-IN" dirty="0"/>
          </a:p>
        </p:txBody>
      </p:sp>
      <p:pic>
        <p:nvPicPr>
          <p:cNvPr id="10" name="Picture 9">
            <a:extLst>
              <a:ext uri="{FF2B5EF4-FFF2-40B4-BE49-F238E27FC236}">
                <a16:creationId xmlns:a16="http://schemas.microsoft.com/office/drawing/2014/main" id="{215EE8CD-E907-BF0F-1741-E236609F2C7C}"/>
              </a:ext>
            </a:extLst>
          </p:cNvPr>
          <p:cNvPicPr>
            <a:picLocks noChangeAspect="1"/>
          </p:cNvPicPr>
          <p:nvPr/>
        </p:nvPicPr>
        <p:blipFill>
          <a:blip r:embed="rId2"/>
          <a:stretch>
            <a:fillRect/>
          </a:stretch>
        </p:blipFill>
        <p:spPr>
          <a:xfrm>
            <a:off x="364671" y="1626742"/>
            <a:ext cx="6466114" cy="2975082"/>
          </a:xfrm>
          <a:prstGeom prst="rect">
            <a:avLst/>
          </a:prstGeom>
        </p:spPr>
      </p:pic>
      <p:pic>
        <p:nvPicPr>
          <p:cNvPr id="12" name="Picture 11">
            <a:extLst>
              <a:ext uri="{FF2B5EF4-FFF2-40B4-BE49-F238E27FC236}">
                <a16:creationId xmlns:a16="http://schemas.microsoft.com/office/drawing/2014/main" id="{E8B43C8E-F920-C4DD-69B1-714B8EF201A0}"/>
              </a:ext>
            </a:extLst>
          </p:cNvPr>
          <p:cNvPicPr>
            <a:picLocks noChangeAspect="1"/>
          </p:cNvPicPr>
          <p:nvPr/>
        </p:nvPicPr>
        <p:blipFill>
          <a:blip r:embed="rId3"/>
          <a:stretch>
            <a:fillRect/>
          </a:stretch>
        </p:blipFill>
        <p:spPr>
          <a:xfrm>
            <a:off x="7043057" y="2971800"/>
            <a:ext cx="5148943" cy="3559629"/>
          </a:xfrm>
          <a:prstGeom prst="rect">
            <a:avLst/>
          </a:prstGeom>
        </p:spPr>
      </p:pic>
    </p:spTree>
    <p:extLst>
      <p:ext uri="{BB962C8B-B14F-4D97-AF65-F5344CB8AC3E}">
        <p14:creationId xmlns:p14="http://schemas.microsoft.com/office/powerpoint/2010/main" val="2817042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4CBFEE48-D500-DD91-7DA0-A5EC60CEEC2B}"/>
              </a:ext>
            </a:extLst>
          </p:cNvPr>
          <p:cNvSpPr txBox="1"/>
          <p:nvPr/>
        </p:nvSpPr>
        <p:spPr>
          <a:xfrm>
            <a:off x="0" y="1388261"/>
            <a:ext cx="11941313" cy="5551456"/>
          </a:xfrm>
          <a:prstGeom prst="rect">
            <a:avLst/>
          </a:prstGeom>
          <a:noFill/>
          <a:ln>
            <a:noFill/>
          </a:ln>
        </p:spPr>
        <p:txBody>
          <a:bodyPr wrap="square" numCol="1" rtlCol="0">
            <a:spAutoFit/>
          </a:bodyPr>
          <a:lstStyle/>
          <a:p>
            <a:r>
              <a:rPr lang="en-US" dirty="0"/>
              <a:t>   In this study, we developed an AI-driven predictive model to forecast future greenhouse gas (GHG) emissions at the sectoral level using a supply chain emissions dataset (measured in CO₂-equivalent). By incorporating historical emission trends, economic indicators (e.g., GDP, industrial output), and sector-specific characteristics, our model accurately projected next-year emissions for various industry sectors. The results demonstrate the potential of machine learning in enhancing environmental monitoring and policy planning. Predictive insights like these can inform targeted mitigation strategies, helping organizations and governments better align with sustainability goals and climate commitments.</a:t>
            </a:r>
          </a:p>
          <a:p>
            <a:r>
              <a:rPr lang="en-US" dirty="0"/>
              <a:t>   Using the supply chain greenhouse gas (GHG) emission dataset, which captures sector-level emissions in CO2-equivalent, we developed a predictive model to forecast future emissions by sector or organization. By integrating historical emission data with key economic indicators -such as sectoral GDP, production output, and energy consumption-we were able to analyze emission trends and estimate next-year emissions for each industry sector</a:t>
            </a:r>
          </a:p>
          <a:p>
            <a:r>
              <a:rPr lang="en-IN" dirty="0"/>
              <a:t>T</a:t>
            </a:r>
            <a:r>
              <a:rPr lang="en-US" dirty="0"/>
              <a:t>he model revealed distinct sector-specific trends:</a:t>
            </a:r>
          </a:p>
          <a:p>
            <a:pPr marL="342900" indent="-342900">
              <a:buFont typeface="Arial" panose="020B0604020202020204" pitchFamily="34" charset="0"/>
              <a:buChar char="•"/>
            </a:pPr>
            <a:r>
              <a:rPr lang="en-US" dirty="0"/>
              <a:t>High-growth sectors like manufacturing and agriculture are projected to show increased emissions, driven by expanding production and rising global demand.</a:t>
            </a:r>
          </a:p>
          <a:p>
            <a:pPr marL="342900" indent="-342900">
              <a:buFont typeface="Arial" panose="020B0604020202020204" pitchFamily="34" charset="0"/>
              <a:buChar char="•"/>
            </a:pPr>
            <a:r>
              <a:rPr lang="en-US" dirty="0"/>
              <a:t>Transport emissions are expected to decline modestly, likely due to increased electrification, fuel efficiency policies, and shifting logistics practices.</a:t>
            </a:r>
          </a:p>
          <a:p>
            <a:pPr marL="342900" indent="-342900">
              <a:buFont typeface="Arial" panose="020B0604020202020204" pitchFamily="34" charset="0"/>
              <a:buChar char="•"/>
            </a:pPr>
            <a:r>
              <a:rPr lang="en-US" dirty="0"/>
              <a:t>Service-based sectors (e.g., ICT) show gradual emission increases, reflecting digital infrastructure growth.</a:t>
            </a:r>
          </a:p>
          <a:p>
            <a:r>
              <a:rPr lang="en-US" dirty="0"/>
              <a:t>Emission changes across sectors closely mirror shifts in economic activity, technological adoption, and policy</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2465BB-904C-F867-8413-4E8D6F8921B8}"/>
              </a:ext>
            </a:extLst>
          </p:cNvPr>
          <p:cNvSpPr txBox="1"/>
          <p:nvPr/>
        </p:nvSpPr>
        <p:spPr>
          <a:xfrm>
            <a:off x="0" y="1076960"/>
            <a:ext cx="11856720" cy="2103589"/>
          </a:xfrm>
          <a:prstGeom prst="rect">
            <a:avLst/>
          </a:prstGeom>
          <a:noFill/>
          <a:ln>
            <a:noFill/>
          </a:ln>
        </p:spPr>
        <p:txBody>
          <a:bodyPr wrap="square" rtlCol="0">
            <a:spAutoFit/>
          </a:bodyPr>
          <a:lstStyle/>
          <a:p>
            <a:r>
              <a:rPr lang="en-US" dirty="0"/>
              <a:t>impact.</a:t>
            </a:r>
          </a:p>
          <a:p>
            <a:endParaRPr lang="en-US" dirty="0"/>
          </a:p>
          <a:p>
            <a:r>
              <a:rPr lang="en-US" dirty="0"/>
              <a:t>   These forecasts provide critical insight for strategic planning, enabling policymakers and organizations to prioritize emission-reduction efforts where they are most needed. Targeted interventions—such as carbon pricing, cleaner production technologies, and sustainable supply chain practices—can help achieve long-term climate goals while supporting economic development.</a:t>
            </a:r>
            <a:endParaRPr lang="en-IN" dirty="0"/>
          </a:p>
          <a:p>
            <a:endParaRPr lang="en-IN" dirty="0"/>
          </a:p>
        </p:txBody>
      </p:sp>
    </p:spTree>
    <p:extLst>
      <p:ext uri="{BB962C8B-B14F-4D97-AF65-F5344CB8AC3E}">
        <p14:creationId xmlns:p14="http://schemas.microsoft.com/office/powerpoint/2010/main" val="5057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A33241DE-7F55-DF3C-3ECA-AF3C59397472}"/>
              </a:ext>
            </a:extLst>
          </p:cNvPr>
          <p:cNvSpPr txBox="1"/>
          <p:nvPr/>
        </p:nvSpPr>
        <p:spPr>
          <a:xfrm>
            <a:off x="250609" y="1717040"/>
            <a:ext cx="7227151" cy="5551456"/>
          </a:xfrm>
          <a:prstGeom prst="rect">
            <a:avLst/>
          </a:prstGeom>
          <a:noFill/>
        </p:spPr>
        <p:txBody>
          <a:bodyPr wrap="square" rtlCol="0">
            <a:spAutoFit/>
          </a:bodyPr>
          <a:lstStyle/>
          <a:p>
            <a:pPr marL="342900" indent="-342900">
              <a:buFont typeface="Arial" panose="020B0604020202020204" pitchFamily="34" charset="0"/>
              <a:buChar char="•"/>
            </a:pPr>
            <a:r>
              <a:rPr lang="en-US" dirty="0"/>
              <a:t> Understanding The Learning and Building Model:</a:t>
            </a:r>
          </a:p>
          <a:p>
            <a:r>
              <a:rPr lang="en-US" dirty="0"/>
              <a:t>     Example:1)LR model 2)PKL model</a:t>
            </a:r>
          </a:p>
          <a:p>
            <a:endParaRPr lang="en-US" dirty="0"/>
          </a:p>
          <a:p>
            <a:pPr marL="342900" indent="-342900">
              <a:buFont typeface="Arial" panose="020B0604020202020204" pitchFamily="34" charset="0"/>
              <a:buChar char="•"/>
            </a:pPr>
            <a:r>
              <a:rPr lang="en-US" dirty="0"/>
              <a:t>Understanding Predictive Model</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Understanding Python programing Language and its Library like</a:t>
            </a:r>
          </a:p>
          <a:p>
            <a:r>
              <a:rPr lang="en-US" dirty="0" err="1"/>
              <a:t>Streamlit,Numpy</a:t>
            </a:r>
            <a:endParaRPr lang="en-US" dirty="0"/>
          </a:p>
          <a:p>
            <a:endParaRPr lang="en-US" dirty="0"/>
          </a:p>
          <a:p>
            <a:pPr marL="342900" indent="-342900">
              <a:buFont typeface="Arial" panose="020B0604020202020204" pitchFamily="34" charset="0"/>
              <a:buChar char="•"/>
            </a:pPr>
            <a:r>
              <a:rPr lang="en-US" dirty="0"/>
              <a:t>Understanding  models Like in training AI Model Like 1)</a:t>
            </a:r>
            <a:r>
              <a:rPr lang="en-IN" dirty="0"/>
              <a:t>Hyperparameter Tuning,</a:t>
            </a:r>
          </a:p>
          <a:p>
            <a:r>
              <a:rPr lang="en-IN" dirty="0"/>
              <a:t>     2)</a:t>
            </a:r>
            <a:r>
              <a:rPr lang="en-IN" dirty="0" err="1"/>
              <a:t>RandomForestRegressor</a:t>
            </a:r>
            <a:endParaRPr lang="en-IN" dirty="0"/>
          </a:p>
          <a:p>
            <a:endParaRPr lang="en-IN" dirty="0"/>
          </a:p>
          <a:p>
            <a:pPr marL="342900" indent="-342900">
              <a:buFont typeface="Arial" panose="020B0604020202020204" pitchFamily="34" charset="0"/>
              <a:buChar char="•"/>
            </a:pPr>
            <a:r>
              <a:rPr lang="en-IN" dirty="0"/>
              <a:t>Knowledge of Deploying Website Using python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Training Dataset (CSV File)</a:t>
            </a:r>
          </a:p>
          <a:p>
            <a:pPr marL="342900" indent="-342900">
              <a:buFont typeface="Arial" panose="020B0604020202020204" pitchFamily="34" charset="0"/>
              <a:buChar char="•"/>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58CD4B91-03F0-EC45-978F-68BC63F3ECFC}"/>
              </a:ext>
            </a:extLst>
          </p:cNvPr>
          <p:cNvSpPr txBox="1"/>
          <p:nvPr/>
        </p:nvSpPr>
        <p:spPr>
          <a:xfrm>
            <a:off x="135834" y="1615440"/>
            <a:ext cx="12056166" cy="5551456"/>
          </a:xfrm>
          <a:prstGeom prst="rect">
            <a:avLst/>
          </a:prstGeom>
          <a:noFill/>
          <a:ln>
            <a:noFill/>
          </a:ln>
        </p:spPr>
        <p:txBody>
          <a:bodyPr wrap="square" rtlCol="0">
            <a:spAutoFit/>
          </a:bodyPr>
          <a:lstStyle/>
          <a:p>
            <a:r>
              <a:rPr lang="en-US" dirty="0"/>
              <a:t>   Programing Language : </a:t>
            </a:r>
          </a:p>
          <a:p>
            <a:pPr marL="342900" indent="-342900">
              <a:buFont typeface="Arial" panose="020B0604020202020204" pitchFamily="34" charset="0"/>
              <a:buChar char="•"/>
            </a:pPr>
            <a:r>
              <a:rPr lang="en-US" dirty="0"/>
              <a:t>Python Programing Language is used for The above Project</a:t>
            </a:r>
          </a:p>
          <a:p>
            <a:pPr marL="342900" indent="-342900">
              <a:buFont typeface="Arial" panose="020B0604020202020204" pitchFamily="34" charset="0"/>
              <a:buChar char="•"/>
            </a:pPr>
            <a:r>
              <a:rPr lang="en-US" dirty="0"/>
              <a:t>By Using Python Library </a:t>
            </a:r>
            <a:r>
              <a:rPr lang="en-US" dirty="0" err="1"/>
              <a:t>Streamlit</a:t>
            </a:r>
            <a:r>
              <a:rPr lang="en-US" dirty="0"/>
              <a:t> We Show The Deploying Website for GFG OUTPUT</a:t>
            </a:r>
          </a:p>
          <a:p>
            <a:endParaRPr lang="en-US" dirty="0"/>
          </a:p>
          <a:p>
            <a:endParaRPr lang="en-US" dirty="0"/>
          </a:p>
          <a:p>
            <a:r>
              <a:rPr lang="en-US" dirty="0"/>
              <a:t>  Dataset:</a:t>
            </a:r>
          </a:p>
          <a:p>
            <a:pPr marL="342900" indent="-342900">
              <a:buFont typeface="Arial" panose="020B0604020202020204" pitchFamily="34" charset="0"/>
              <a:buChar char="•"/>
            </a:pPr>
            <a:r>
              <a:rPr lang="en-US" dirty="0"/>
              <a:t>In This Project We Used CSV File Dataset For </a:t>
            </a:r>
            <a:r>
              <a:rPr lang="en-US" dirty="0" err="1"/>
              <a:t>Exeuteing</a:t>
            </a:r>
            <a:r>
              <a:rPr lang="en-US" dirty="0"/>
              <a:t> Preprocess For The  GFG Prediction Model</a:t>
            </a:r>
          </a:p>
          <a:p>
            <a:endParaRPr lang="en-US" dirty="0"/>
          </a:p>
          <a:p>
            <a:endParaRPr lang="en-US" dirty="0"/>
          </a:p>
          <a:p>
            <a:r>
              <a:rPr lang="en-US" dirty="0"/>
              <a:t>  TOOLS and Code Editor:</a:t>
            </a:r>
          </a:p>
          <a:p>
            <a:pPr marL="342900" indent="-342900">
              <a:buFont typeface="Arial" panose="020B0604020202020204" pitchFamily="34" charset="0"/>
              <a:buChar char="•"/>
            </a:pPr>
            <a:r>
              <a:rPr lang="en-US" dirty="0"/>
              <a:t>For this project Vs code and Google collab is Used</a:t>
            </a:r>
          </a:p>
          <a:p>
            <a:pPr marL="342900" indent="-342900">
              <a:buFont typeface="Arial" panose="020B0604020202020204" pitchFamily="34" charset="0"/>
              <a:buChar char="•"/>
            </a:pPr>
            <a:r>
              <a:rPr lang="en-US" dirty="0"/>
              <a:t>Google Collab Is Used For Training The Dataset and vs code Is Used For Deploying</a:t>
            </a:r>
          </a:p>
          <a:p>
            <a:pPr marL="342900" indent="-342900">
              <a:buFont typeface="Arial" panose="020B0604020202020204" pitchFamily="34" charset="0"/>
              <a:buChar char="•"/>
            </a:pPr>
            <a:endParaRPr lang="en-US" dirty="0"/>
          </a:p>
          <a:p>
            <a:r>
              <a:rPr lang="en-US" dirty="0"/>
              <a:t>   Model:</a:t>
            </a:r>
          </a:p>
          <a:p>
            <a:pPr marL="342900" indent="-342900">
              <a:buFont typeface="Arial" panose="020B0604020202020204" pitchFamily="34" charset="0"/>
              <a:buChar char="•"/>
            </a:pPr>
            <a:r>
              <a:rPr lang="en-US" dirty="0"/>
              <a:t>There are two main model used for this project :1) </a:t>
            </a:r>
            <a:r>
              <a:rPr lang="en-US" dirty="0" err="1"/>
              <a:t>Scaler.pkl</a:t>
            </a:r>
            <a:endParaRPr lang="en-US" dirty="0"/>
          </a:p>
          <a:p>
            <a:r>
              <a:rPr lang="en-US" dirty="0"/>
              <a:t>                                                                                   2) </a:t>
            </a:r>
            <a:r>
              <a:rPr lang="en-US" dirty="0" err="1"/>
              <a:t>LR_model.pkl</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1E8C91EF-8E83-B06D-F7C8-C4B805080857}"/>
              </a:ext>
            </a:extLst>
          </p:cNvPr>
          <p:cNvSpPr txBox="1"/>
          <p:nvPr/>
        </p:nvSpPr>
        <p:spPr>
          <a:xfrm>
            <a:off x="0" y="1552645"/>
            <a:ext cx="12192000" cy="5264133"/>
          </a:xfrm>
          <a:prstGeom prst="rect">
            <a:avLst/>
          </a:prstGeom>
          <a:noFill/>
          <a:ln>
            <a:noFill/>
          </a:ln>
        </p:spPr>
        <p:txBody>
          <a:bodyPr wrap="square">
            <a:spAutoFit/>
          </a:bodyPr>
          <a:lstStyle/>
          <a:p>
            <a:pPr marL="342900" indent="-342900">
              <a:buFont typeface="Arial" panose="020B0604020202020204" pitchFamily="34" charset="0"/>
              <a:buChar char="•"/>
            </a:pPr>
            <a:r>
              <a:rPr lang="en-IN" dirty="0"/>
              <a:t>Data Collection:</a:t>
            </a:r>
          </a:p>
          <a:p>
            <a:r>
              <a:rPr lang="en-IN" dirty="0"/>
              <a:t>The first step involved collecting relevant datasets containing information about greenhouse gas (GHG) emissions and associated variables such as energy consumption, industrial activity, transportation statistics, population data, and economic indicators. Data was sourced from publicly available repositories including government databases, international climate organizations (e.g., IPCC, UNFCCC), and environmental agencies. Ensuring a high-quality and representative dataset was critical for accurate </a:t>
            </a:r>
            <a:r>
              <a:rPr lang="en-IN" dirty="0" err="1"/>
              <a:t>modeling</a:t>
            </a:r>
            <a:r>
              <a:rPr lang="en-IN" dirty="0"/>
              <a:t>.</a:t>
            </a:r>
          </a:p>
          <a:p>
            <a:endParaRPr lang="en-IN" dirty="0"/>
          </a:p>
          <a:p>
            <a:pPr marL="342900" indent="-342900">
              <a:buFont typeface="Arial" panose="020B0604020202020204" pitchFamily="34" charset="0"/>
              <a:buChar char="•"/>
            </a:pPr>
            <a:r>
              <a:rPr lang="en-IN" dirty="0"/>
              <a:t> Data Preprocessing:</a:t>
            </a:r>
          </a:p>
          <a:p>
            <a:r>
              <a:rPr lang="en-IN" dirty="0"/>
              <a:t>Once collected, the data underwent preprocessing to ensure consistency and usability. This included handling missing values, removing duplicates, converting categorical variables into numerical formats (e.g., one-hot encoding or label encoding), normalizing or standardizing numerical features, and correcting data types. Time-series alignment was also done if the data included temporal components.</a:t>
            </a:r>
          </a:p>
          <a:p>
            <a:endParaRPr lang="en-IN" dirty="0"/>
          </a:p>
          <a:p>
            <a:pPr marL="342900" indent="-342900">
              <a:buFont typeface="Arial" panose="020B0604020202020204" pitchFamily="34" charset="0"/>
              <a:buChar char="•"/>
            </a:pPr>
            <a:r>
              <a:rPr lang="en-IN" dirty="0"/>
              <a:t>Exploratory Data Analysis (EDA):</a:t>
            </a:r>
          </a:p>
          <a:p>
            <a:r>
              <a:rPr lang="en-IN" dirty="0"/>
              <a:t>EDA was performed to understand the structure, distribution, and relationships within the dataset. Statistical summaries and visualizations (e.g., histograms, correlation matrices, line plots) helped identify key trends, outliers, and patterns in the data. This step guided feature selection and model design by revealing influential variables and data limitations.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F27FEC-71A5-E102-690E-8AA30E6A7950}"/>
              </a:ext>
            </a:extLst>
          </p:cNvPr>
          <p:cNvSpPr txBox="1"/>
          <p:nvPr/>
        </p:nvSpPr>
        <p:spPr>
          <a:xfrm>
            <a:off x="0" y="1000950"/>
            <a:ext cx="12192000" cy="4689489"/>
          </a:xfrm>
          <a:prstGeom prst="rect">
            <a:avLst/>
          </a:prstGeom>
          <a:noFill/>
          <a:ln>
            <a:noFill/>
          </a:ln>
        </p:spPr>
        <p:txBody>
          <a:bodyPr wrap="square">
            <a:spAutoFit/>
          </a:bodyPr>
          <a:lstStyle/>
          <a:p>
            <a:pPr marL="342900" indent="-342900">
              <a:buFont typeface="Arial" panose="020B0604020202020204" pitchFamily="34" charset="0"/>
              <a:buChar char="•"/>
            </a:pPr>
            <a:r>
              <a:rPr lang="en-IN" dirty="0"/>
              <a:t>Model Selection:</a:t>
            </a:r>
          </a:p>
          <a:p>
            <a:r>
              <a:rPr lang="en-IN" dirty="0"/>
              <a:t>Multiple machine learning models were considered for GHG emissions prediction, including Linear Regression, Random Forest, Support Vector Regression (SVR), and Gradient Boosting methods (e.g., </a:t>
            </a:r>
            <a:r>
              <a:rPr lang="en-IN" dirty="0" err="1"/>
              <a:t>XGBoost</a:t>
            </a:r>
            <a:r>
              <a:rPr lang="en-IN" dirty="0"/>
              <a:t>, </a:t>
            </a:r>
            <a:r>
              <a:rPr lang="en-IN" dirty="0" err="1"/>
              <a:t>LightGBM</a:t>
            </a:r>
            <a:r>
              <a:rPr lang="en-IN" dirty="0"/>
              <a:t>). Model selection was based on prediction accuracy, interpretability, training time, and ability to handle nonlinear relationships.</a:t>
            </a:r>
          </a:p>
          <a:p>
            <a:endParaRPr lang="en-IN" dirty="0"/>
          </a:p>
          <a:p>
            <a:pPr marL="342900" indent="-342900">
              <a:buFont typeface="Arial" panose="020B0604020202020204" pitchFamily="34" charset="0"/>
              <a:buChar char="•"/>
            </a:pPr>
            <a:r>
              <a:rPr lang="en-IN" dirty="0"/>
              <a:t>Model Training:</a:t>
            </a:r>
          </a:p>
          <a:p>
            <a:r>
              <a:rPr lang="en-IN" dirty="0"/>
              <a:t>The dataset was split into training and testing sets, typically using an 80-20 or 70-30 split. Cross-validation techniques were employed to prevent overfitting and ensure generalizability. Each selected model was trained on the training set using appropriate hyperparameters, optimized via techniques such as Grid Search or Random Search</a:t>
            </a:r>
          </a:p>
          <a:p>
            <a:endParaRPr lang="en-IN" dirty="0"/>
          </a:p>
          <a:p>
            <a:pPr marL="342900" indent="-342900">
              <a:buFont typeface="Arial" panose="020B0604020202020204" pitchFamily="34" charset="0"/>
              <a:buChar char="•"/>
            </a:pPr>
            <a:r>
              <a:rPr lang="en-IN" dirty="0"/>
              <a:t>Model </a:t>
            </a:r>
            <a:r>
              <a:rPr lang="en-IN" dirty="0" err="1"/>
              <a:t>EvaluationModels</a:t>
            </a:r>
            <a:r>
              <a:rPr lang="en-IN" dirty="0"/>
              <a:t> were evaluated using performance metrics such as Mean Absolute Error (MAE), Mean Squared Error (MSE), Root Mean Squared Error (RMSE), and R² Score. Residual analysis and prediction error plots were also used to assess model performance and identify any systematic bias. The best-performing model was selected for deployment.</a:t>
            </a:r>
          </a:p>
        </p:txBody>
      </p:sp>
    </p:spTree>
    <p:extLst>
      <p:ext uri="{BB962C8B-B14F-4D97-AF65-F5344CB8AC3E}">
        <p14:creationId xmlns:p14="http://schemas.microsoft.com/office/powerpoint/2010/main" val="2571911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0661E5D3-F688-264E-1D30-BE196579D302}"/>
              </a:ext>
            </a:extLst>
          </p:cNvPr>
          <p:cNvSpPr txBox="1"/>
          <p:nvPr/>
        </p:nvSpPr>
        <p:spPr>
          <a:xfrm>
            <a:off x="71120" y="1454522"/>
            <a:ext cx="11865776" cy="5264133"/>
          </a:xfrm>
          <a:prstGeom prst="rect">
            <a:avLst/>
          </a:prstGeom>
          <a:noFill/>
          <a:ln>
            <a:noFill/>
          </a:ln>
        </p:spPr>
        <p:txBody>
          <a:bodyPr wrap="square">
            <a:spAutoFit/>
          </a:bodyPr>
          <a:lstStyle/>
          <a:p>
            <a:r>
              <a:rPr lang="en-IN" dirty="0"/>
              <a:t>As climate change accelerates, driven largely by rising greenhouse gas (GHG) emissions, there is an urgent need for accurate, data-driven tools to forecast future emissions. These predictions are critical not only for environmental policy but also for understanding their broader economic impact—especially on key commodities and industrial sectors.</a:t>
            </a:r>
          </a:p>
          <a:p>
            <a:r>
              <a:rPr lang="en-IN" dirty="0"/>
              <a:t>This project aims to build a predictive model that estimates future GHG emissions at a national or regional level using historical data and socio-economic indicators such as GDP, energy usage, industrial output, and population.</a:t>
            </a:r>
          </a:p>
          <a:p>
            <a:endParaRPr lang="en-IN" dirty="0"/>
          </a:p>
          <a:p>
            <a:r>
              <a:rPr lang="en-IN" dirty="0"/>
              <a:t>Why It Matters: Economic &amp; Industrial Impact:</a:t>
            </a:r>
          </a:p>
          <a:p>
            <a:pPr marL="342900" indent="-342900">
              <a:buFont typeface="Arial" panose="020B0604020202020204" pitchFamily="34" charset="0"/>
              <a:buChar char="•"/>
            </a:pPr>
            <a:r>
              <a:rPr lang="en-IN" dirty="0"/>
              <a:t>Commodity Prices: GHG emissions directly influence climate volatility, affecting agricultural yields, energy demand, and resource availability—leading to price fluctuations in global commodities like food, metals, oil, and gas</a:t>
            </a:r>
          </a:p>
          <a:p>
            <a:endParaRPr lang="en-IN" dirty="0"/>
          </a:p>
          <a:p>
            <a:pPr marL="342900" indent="-342900">
              <a:buFont typeface="Arial" panose="020B0604020202020204" pitchFamily="34" charset="0"/>
              <a:buChar char="•"/>
            </a:pPr>
            <a:r>
              <a:rPr lang="en-IN" dirty="0"/>
              <a:t>Industrial Operations: High-emission industries (e.g., manufacturing, mining, energy) face increasing regulatory pressure, carbon pricing, and demand for cleaner operations. Emissions data helps these sectors manage compliance, costs, and sustainability goals</a:t>
            </a:r>
          </a:p>
          <a:p>
            <a:endParaRPr lang="en-IN" dirty="0"/>
          </a:p>
          <a:p>
            <a:pPr marL="342900" indent="-342900">
              <a:buFont typeface="Arial" panose="020B0604020202020204" pitchFamily="34" charset="0"/>
              <a:buChar char="•"/>
            </a:pPr>
            <a:r>
              <a:rPr lang="en-IN" dirty="0"/>
              <a:t>Investment &amp; Risk Forecasting: Accurate emissions forecasting enables investors, policymakers, and</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7F527-F9BF-EFF0-D12A-66F8FFFDF8B5}"/>
              </a:ext>
            </a:extLst>
          </p:cNvPr>
          <p:cNvSpPr txBox="1"/>
          <p:nvPr/>
        </p:nvSpPr>
        <p:spPr>
          <a:xfrm>
            <a:off x="111760" y="1107440"/>
            <a:ext cx="12080240" cy="1816266"/>
          </a:xfrm>
          <a:prstGeom prst="rect">
            <a:avLst/>
          </a:prstGeom>
          <a:noFill/>
          <a:ln>
            <a:noFill/>
          </a:ln>
        </p:spPr>
        <p:txBody>
          <a:bodyPr wrap="square">
            <a:spAutoFit/>
          </a:bodyPr>
          <a:lstStyle/>
          <a:p>
            <a:r>
              <a:rPr lang="en-IN" dirty="0"/>
              <a:t>companies to assess environmental risk, align with ESG goals, and drive innovation toward low-carbon </a:t>
            </a:r>
            <a:r>
              <a:rPr lang="en-IN" dirty="0" err="1"/>
              <a:t>solutions.Challenge</a:t>
            </a:r>
            <a:r>
              <a:rPr lang="en-IN" dirty="0"/>
              <a:t> </a:t>
            </a:r>
            <a:r>
              <a:rPr lang="en-IN" dirty="0" err="1"/>
              <a:t>GoalDevelop</a:t>
            </a:r>
            <a:r>
              <a:rPr lang="en-IN" dirty="0"/>
              <a:t> a machine learning model that </a:t>
            </a:r>
            <a:r>
              <a:rPr lang="en-IN" dirty="0" err="1"/>
              <a:t>can:Predict</a:t>
            </a:r>
            <a:r>
              <a:rPr lang="en-IN" dirty="0"/>
              <a:t> future GHG emissions with high </a:t>
            </a:r>
            <a:r>
              <a:rPr lang="en-IN" dirty="0" err="1"/>
              <a:t>accuracy.Handle</a:t>
            </a:r>
            <a:r>
              <a:rPr lang="en-IN" dirty="0"/>
              <a:t> diverse data inputs across countries and </a:t>
            </a:r>
            <a:r>
              <a:rPr lang="en-IN" dirty="0" err="1"/>
              <a:t>industries.Enable</a:t>
            </a:r>
            <a:r>
              <a:rPr lang="en-IN" dirty="0"/>
              <a:t> downstream analysis on how emissions trends could affect commodity markets and industrial </a:t>
            </a:r>
            <a:r>
              <a:rPr lang="en-IN" dirty="0" err="1"/>
              <a:t>sectors.This</a:t>
            </a:r>
            <a:r>
              <a:rPr lang="en-IN" dirty="0"/>
              <a:t> solution can empower decision-makers to mitigate climate risks, plan sustainable industrial strategies, and ensure economic resilience in a rapidly warming world.</a:t>
            </a:r>
          </a:p>
        </p:txBody>
      </p:sp>
    </p:spTree>
    <p:extLst>
      <p:ext uri="{BB962C8B-B14F-4D97-AF65-F5344CB8AC3E}">
        <p14:creationId xmlns:p14="http://schemas.microsoft.com/office/powerpoint/2010/main" val="4231177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DE3D9DAD-095D-0CCD-B716-9FA90800C9F8}"/>
              </a:ext>
            </a:extLst>
          </p:cNvPr>
          <p:cNvSpPr txBox="1"/>
          <p:nvPr/>
        </p:nvSpPr>
        <p:spPr>
          <a:xfrm>
            <a:off x="-92544" y="1352922"/>
            <a:ext cx="12284544" cy="5551456"/>
          </a:xfrm>
          <a:prstGeom prst="rect">
            <a:avLst/>
          </a:prstGeom>
          <a:noFill/>
        </p:spPr>
        <p:txBody>
          <a:bodyPr wrap="square" rtlCol="0">
            <a:spAutoFit/>
          </a:bodyPr>
          <a:lstStyle/>
          <a:p>
            <a:pPr marL="342900" indent="-342900">
              <a:buFont typeface="Arial" panose="020B0604020202020204" pitchFamily="34" charset="0"/>
              <a:buChar char="•"/>
            </a:pPr>
            <a:r>
              <a:rPr lang="en-IN" dirty="0"/>
              <a:t> Data Collection &amp; Preparation:</a:t>
            </a:r>
          </a:p>
          <a:p>
            <a:pPr marL="342900" indent="-342900">
              <a:buFont typeface="Courier New" panose="02070309020205020404" pitchFamily="49" charset="0"/>
              <a:buChar char="o"/>
            </a:pPr>
            <a:r>
              <a:rPr lang="en-IN" dirty="0"/>
              <a:t>Sources: Integrated data from global repositories (e.g., World Bank, EDGAR, UN) containing:</a:t>
            </a:r>
          </a:p>
          <a:p>
            <a:pPr marL="342900" indent="-342900">
              <a:buFont typeface="Wingdings" panose="05000000000000000000" pitchFamily="2" charset="2"/>
              <a:buChar char="q"/>
            </a:pPr>
            <a:r>
              <a:rPr lang="en-IN" dirty="0"/>
              <a:t>GHG emissions (CO₂, CH₄, N₂O, etc.)</a:t>
            </a:r>
          </a:p>
          <a:p>
            <a:pPr marL="342900" indent="-342900">
              <a:buFont typeface="Wingdings" panose="05000000000000000000" pitchFamily="2" charset="2"/>
              <a:buChar char="q"/>
            </a:pPr>
            <a:r>
              <a:rPr lang="en-IN" dirty="0"/>
              <a:t>GDP, population, energy use, industrial output, land use</a:t>
            </a:r>
          </a:p>
          <a:p>
            <a:endParaRPr lang="en-IN" dirty="0"/>
          </a:p>
          <a:p>
            <a:pPr marL="342900" indent="-342900">
              <a:buFont typeface="Courier New" panose="02070309020205020404" pitchFamily="49" charset="0"/>
              <a:buChar char="o"/>
            </a:pPr>
            <a:r>
              <a:rPr lang="en-IN" dirty="0"/>
              <a:t>Cleaning &amp; Preprocessing:</a:t>
            </a:r>
          </a:p>
          <a:p>
            <a:pPr marL="342900" indent="-342900">
              <a:buFont typeface="Wingdings" panose="05000000000000000000" pitchFamily="2" charset="2"/>
              <a:buChar char="q"/>
            </a:pPr>
            <a:r>
              <a:rPr lang="en-IN" dirty="0"/>
              <a:t>Handled missing values and outliers</a:t>
            </a:r>
          </a:p>
          <a:p>
            <a:pPr marL="342900" indent="-342900">
              <a:buFont typeface="Wingdings" panose="05000000000000000000" pitchFamily="2" charset="2"/>
              <a:buChar char="q"/>
            </a:pPr>
            <a:r>
              <a:rPr lang="en-IN" dirty="0"/>
              <a:t>Applied normalization and encoding for categorical variables</a:t>
            </a:r>
          </a:p>
          <a:p>
            <a:pPr marL="342900" indent="-342900">
              <a:buFont typeface="Wingdings" panose="05000000000000000000" pitchFamily="2" charset="2"/>
              <a:buChar char="q"/>
            </a:pPr>
            <a:r>
              <a:rPr lang="en-IN" dirty="0"/>
              <a:t>Created lag features and rolling averages for time-based context</a:t>
            </a:r>
          </a:p>
          <a:p>
            <a:endParaRPr lang="en-IN" dirty="0"/>
          </a:p>
          <a:p>
            <a:pPr marL="342900" indent="-342900">
              <a:buFont typeface="Arial" panose="020B0604020202020204" pitchFamily="34" charset="0"/>
              <a:buChar char="•"/>
            </a:pPr>
            <a:r>
              <a:rPr lang="en-US" dirty="0"/>
              <a:t>Exploratory Data Analysis (EDA):</a:t>
            </a:r>
          </a:p>
          <a:p>
            <a:pPr marL="342900" indent="-342900">
              <a:buFont typeface="Courier New" panose="02070309020205020404" pitchFamily="49" charset="0"/>
              <a:buChar char="o"/>
            </a:pPr>
            <a:r>
              <a:rPr lang="en-US" dirty="0"/>
              <a:t>Analyzed historical emissions trends by country and sector</a:t>
            </a:r>
          </a:p>
          <a:p>
            <a:pPr marL="342900" indent="-342900">
              <a:buFont typeface="Courier New" panose="02070309020205020404" pitchFamily="49" charset="0"/>
              <a:buChar char="o"/>
            </a:pPr>
            <a:r>
              <a:rPr lang="en-US" dirty="0"/>
              <a:t>Identified key factors influencing emissions (e.g., energy consumption, population growth)</a:t>
            </a:r>
          </a:p>
          <a:p>
            <a:pPr marL="342900" indent="-342900">
              <a:buFont typeface="Courier New" panose="02070309020205020404" pitchFamily="49" charset="0"/>
              <a:buChar char="o"/>
            </a:pPr>
            <a:r>
              <a:rPr lang="en-US" dirty="0"/>
              <a:t>Visualized temporal and regional variations in emissions</a:t>
            </a:r>
          </a:p>
          <a:p>
            <a:pPr marL="342900" indent="-342900">
              <a:buFont typeface="Courier New" panose="02070309020205020404" pitchFamily="49" charset="0"/>
              <a:buChar char="o"/>
            </a:pPr>
            <a:endParaRPr lang="en-US" dirty="0"/>
          </a:p>
          <a:p>
            <a:pPr marL="342900" indent="-342900">
              <a:buFont typeface="Arial" panose="020B0604020202020204" pitchFamily="34" charset="0"/>
              <a:buChar char="•"/>
            </a:pPr>
            <a:r>
              <a:rPr lang="en-IN" dirty="0"/>
              <a:t>Model Development:</a:t>
            </a:r>
          </a:p>
          <a:p>
            <a:pPr marL="342900" indent="-342900">
              <a:buFont typeface="Courier New" panose="02070309020205020404" pitchFamily="49" charset="0"/>
              <a:buChar char="o"/>
            </a:pPr>
            <a:r>
              <a:rPr lang="en-IN" dirty="0"/>
              <a:t>Baseline Models: Linear Regression, Decision Tree</a:t>
            </a:r>
          </a:p>
          <a:p>
            <a:pPr marL="342900" indent="-342900">
              <a:buFont typeface="Courier New" panose="02070309020205020404" pitchFamily="49" charset="0"/>
              <a:buChar char="o"/>
            </a:pPr>
            <a:r>
              <a:rPr lang="en-IN" dirty="0"/>
              <a:t>Advanced Models:</a:t>
            </a:r>
          </a:p>
          <a:p>
            <a:pPr marL="342900" indent="-342900">
              <a:buFont typeface="Wingdings" panose="05000000000000000000" pitchFamily="2" charset="2"/>
              <a:buChar char="q"/>
            </a:pPr>
            <a:r>
              <a:rPr lang="en-IN" dirty="0" err="1"/>
              <a:t>XGBoost</a:t>
            </a:r>
            <a:r>
              <a:rPr lang="en-IN" dirty="0"/>
              <a:t> &amp; Random Forest: For capturing non-linear relationship</a:t>
            </a: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24E4FB-96EC-F1DB-19A4-A34DB19FD383}"/>
              </a:ext>
            </a:extLst>
          </p:cNvPr>
          <p:cNvSpPr txBox="1"/>
          <p:nvPr/>
        </p:nvSpPr>
        <p:spPr>
          <a:xfrm>
            <a:off x="0" y="979714"/>
            <a:ext cx="12192000" cy="4976812"/>
          </a:xfrm>
          <a:prstGeom prst="rect">
            <a:avLst/>
          </a:prstGeom>
          <a:noFill/>
          <a:ln>
            <a:noFill/>
          </a:ln>
        </p:spPr>
        <p:txBody>
          <a:bodyPr wrap="square" rtlCol="0">
            <a:spAutoFit/>
          </a:bodyPr>
          <a:lstStyle/>
          <a:p>
            <a:pPr marL="342900" indent="-342900">
              <a:buFont typeface="Wingdings" panose="05000000000000000000" pitchFamily="2" charset="2"/>
              <a:buChar char="q"/>
            </a:pPr>
            <a:r>
              <a:rPr lang="en-IN" dirty="0"/>
              <a:t>LSTM (Long Short-Term Memory): For temporal sequence modelling</a:t>
            </a:r>
          </a:p>
          <a:p>
            <a:pPr marL="342900" indent="-342900">
              <a:buFont typeface="Courier New" panose="02070309020205020404" pitchFamily="49" charset="0"/>
              <a:buChar char="o"/>
            </a:pPr>
            <a:r>
              <a:rPr lang="en-IN" dirty="0"/>
              <a:t>Feature Importance:</a:t>
            </a:r>
          </a:p>
          <a:p>
            <a:pPr marL="342900" indent="-342900">
              <a:buFont typeface="Wingdings" panose="05000000000000000000" pitchFamily="2" charset="2"/>
              <a:buChar char="q"/>
            </a:pPr>
            <a:r>
              <a:rPr lang="en-IN" dirty="0"/>
              <a:t>Identified top drivers of emissions using SHAP values and correlation analysis</a:t>
            </a:r>
          </a:p>
          <a:p>
            <a:pPr marL="342900" indent="-342900">
              <a:buFont typeface="Wingdings" panose="05000000000000000000" pitchFamily="2" charset="2"/>
              <a:buChar char="q"/>
            </a:pPr>
            <a:endParaRPr lang="en-IN" dirty="0"/>
          </a:p>
          <a:p>
            <a:pPr marL="342900" indent="-342900">
              <a:buFont typeface="Arial" panose="020B0604020202020204" pitchFamily="34" charset="0"/>
              <a:buChar char="•"/>
            </a:pPr>
            <a:r>
              <a:rPr lang="en-IN" dirty="0"/>
              <a:t> Model Evaluation:</a:t>
            </a:r>
          </a:p>
          <a:p>
            <a:pPr marL="342900" indent="-342900">
              <a:buFont typeface="Courier New" panose="02070309020205020404" pitchFamily="49" charset="0"/>
              <a:buChar char="o"/>
            </a:pPr>
            <a:r>
              <a:rPr lang="en-IN" dirty="0"/>
              <a:t>Metrics Used: RMSE, MAE, R²</a:t>
            </a:r>
          </a:p>
          <a:p>
            <a:pPr marL="342900" indent="-342900">
              <a:buFont typeface="Courier New" panose="02070309020205020404" pitchFamily="49" charset="0"/>
              <a:buChar char="o"/>
            </a:pPr>
            <a:r>
              <a:rPr lang="en-IN" dirty="0"/>
              <a:t>Validation Strategy: Time-based cross-validation to simulate future forecasting</a:t>
            </a:r>
          </a:p>
          <a:p>
            <a:pPr marL="342900" indent="-342900">
              <a:buFont typeface="Courier New" panose="02070309020205020404" pitchFamily="49" charset="0"/>
              <a:buChar char="o"/>
            </a:pPr>
            <a:r>
              <a:rPr lang="en-IN" dirty="0"/>
              <a:t>Achieved high prediction accuracy on validation data, ensuring generalizability</a:t>
            </a:r>
          </a:p>
          <a:p>
            <a:pPr marL="342900" indent="-342900">
              <a:buFont typeface="Courier New" panose="02070309020205020404" pitchFamily="49" charset="0"/>
              <a:buChar char="o"/>
            </a:pPr>
            <a:endParaRPr lang="en-IN" dirty="0"/>
          </a:p>
          <a:p>
            <a:pPr marL="342900" indent="-342900">
              <a:buFont typeface="Arial" panose="020B0604020202020204" pitchFamily="34" charset="0"/>
              <a:buChar char="•"/>
            </a:pPr>
            <a:r>
              <a:rPr lang="en-US" dirty="0"/>
              <a:t> Real-World Impact Analysis:</a:t>
            </a:r>
          </a:p>
          <a:p>
            <a:pPr marL="342900" indent="-342900">
              <a:buFont typeface="Courier New" panose="02070309020205020404" pitchFamily="49" charset="0"/>
              <a:buChar char="o"/>
            </a:pPr>
            <a:r>
              <a:rPr lang="en-US" dirty="0"/>
              <a:t>Commodity Linkage: Connected emission trends to potential impacts on:</a:t>
            </a:r>
          </a:p>
          <a:p>
            <a:pPr marL="342900" indent="-342900">
              <a:buFont typeface="Wingdings" panose="05000000000000000000" pitchFamily="2" charset="2"/>
              <a:buChar char="q"/>
            </a:pPr>
            <a:r>
              <a:rPr lang="en-US" dirty="0"/>
              <a:t>Energy prices (e.g., oil, coal)</a:t>
            </a:r>
          </a:p>
          <a:p>
            <a:pPr marL="342900" indent="-342900">
              <a:buFont typeface="Wingdings" panose="05000000000000000000" pitchFamily="2" charset="2"/>
              <a:buChar char="q"/>
            </a:pPr>
            <a:r>
              <a:rPr lang="en-US" dirty="0"/>
              <a:t>Agriculture (e.g., drought-related crop risks)</a:t>
            </a:r>
          </a:p>
          <a:p>
            <a:pPr marL="342900" indent="-342900">
              <a:buFont typeface="Wingdings" panose="05000000000000000000" pitchFamily="2" charset="2"/>
              <a:buChar char="q"/>
            </a:pPr>
            <a:r>
              <a:rPr lang="en-US" dirty="0"/>
              <a:t>Industry (e.g., carbon-intensive manufacturing costs)</a:t>
            </a:r>
          </a:p>
          <a:p>
            <a:pPr marL="342900" indent="-342900">
              <a:buFont typeface="Courier New" panose="02070309020205020404" pitchFamily="49" charset="0"/>
              <a:buChar char="o"/>
            </a:pPr>
            <a:r>
              <a:rPr lang="en-US" dirty="0"/>
              <a:t>Scenario Modeling:</a:t>
            </a:r>
          </a:p>
          <a:p>
            <a:pPr marL="342900" indent="-342900">
              <a:buFont typeface="Wingdings" panose="05000000000000000000" pitchFamily="2" charset="2"/>
              <a:buChar char="q"/>
            </a:pPr>
            <a:r>
              <a:rPr lang="en-US" dirty="0"/>
              <a:t>Simulated outcomes under different policy or economic growth assumptions (e.g., "business as usual" vs. "low-carbon transition")</a:t>
            </a:r>
            <a:endParaRPr lang="en-IN" dirty="0"/>
          </a:p>
        </p:txBody>
      </p:sp>
    </p:spTree>
    <p:extLst>
      <p:ext uri="{BB962C8B-B14F-4D97-AF65-F5344CB8AC3E}">
        <p14:creationId xmlns:p14="http://schemas.microsoft.com/office/powerpoint/2010/main" val="62031153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194</TotalTime>
  <Words>1492</Words>
  <Application>Microsoft Office PowerPoint</Application>
  <PresentationFormat>Widescreen</PresentationFormat>
  <Paragraphs>125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Ganesh Giri</cp:lastModifiedBy>
  <cp:revision>8</cp:revision>
  <dcterms:created xsi:type="dcterms:W3CDTF">2024-12-31T09:40:01Z</dcterms:created>
  <dcterms:modified xsi:type="dcterms:W3CDTF">2025-07-06T07:54:09Z</dcterms:modified>
</cp:coreProperties>
</file>