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0" r:id="rId8"/>
    <p:sldId id="261" r:id="rId9"/>
    <p:sldId id="266"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6100-D661-40D5-9ACB-4DD38A4A5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2D0466-4D81-4AFD-BB9F-6A1CA0028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A372F0-2616-4D1C-B926-F989F4F8FA49}"/>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5" name="Footer Placeholder 4">
            <a:extLst>
              <a:ext uri="{FF2B5EF4-FFF2-40B4-BE49-F238E27FC236}">
                <a16:creationId xmlns:a16="http://schemas.microsoft.com/office/drawing/2014/main" id="{60D1A99D-6C98-4B1B-A20C-E398B6CD93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3B5733-00CF-41CA-8EF6-C4017FFA2DB1}"/>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181802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4C9E-DA9A-4F57-A060-967049843D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B4ACB1-AE5E-4E37-A98F-D82A46971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2D527-4485-414D-931B-EDCEE3A6F119}"/>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5" name="Footer Placeholder 4">
            <a:extLst>
              <a:ext uri="{FF2B5EF4-FFF2-40B4-BE49-F238E27FC236}">
                <a16:creationId xmlns:a16="http://schemas.microsoft.com/office/drawing/2014/main" id="{3F97E8BB-9479-4823-A84C-DE0E569D3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9DA3B7-A19B-441B-9C72-C6F6704E8769}"/>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3679768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BEE5F6-CBEB-402F-8FC0-5375533FAE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D61EFF-3266-465E-ABF8-585D013F46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95B819-80E8-476F-B2B8-3150BDF71208}"/>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5" name="Footer Placeholder 4">
            <a:extLst>
              <a:ext uri="{FF2B5EF4-FFF2-40B4-BE49-F238E27FC236}">
                <a16:creationId xmlns:a16="http://schemas.microsoft.com/office/drawing/2014/main" id="{1D42B00F-2DBD-444C-AB75-582B88238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DD4F2-35A9-40B5-92BD-71AE2201D525}"/>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2916452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75036-9467-451B-B7A3-FB0578A44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919C1-31AB-4A34-B395-758F4CF27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7E2C8A-077B-4EAE-B0E7-F0179E3256F4}"/>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5" name="Footer Placeholder 4">
            <a:extLst>
              <a:ext uri="{FF2B5EF4-FFF2-40B4-BE49-F238E27FC236}">
                <a16:creationId xmlns:a16="http://schemas.microsoft.com/office/drawing/2014/main" id="{93E01864-DF61-488C-AA33-5DEB445FD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081E7-FE85-4D9B-908E-9B3CE1517EBE}"/>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1549734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A2987-6727-42E4-AA2D-BFD1C3717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8F61E-EBF6-45D6-89E7-6141C15CBF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05C82F-F5B2-425D-827A-F23390C73865}"/>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5" name="Footer Placeholder 4">
            <a:extLst>
              <a:ext uri="{FF2B5EF4-FFF2-40B4-BE49-F238E27FC236}">
                <a16:creationId xmlns:a16="http://schemas.microsoft.com/office/drawing/2014/main" id="{9ECBF84B-4F2B-43B1-A71A-538BE558D3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44627-37AB-4C67-A197-A25C3F4AD989}"/>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82080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C09F-E260-4080-99AF-9BFAA7CD9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125D2-C6E4-4B3C-840B-E847259608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5552D-DF7A-4173-B67D-CF94E90588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C0E139-457D-478A-8458-4BBAE99A3986}"/>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6" name="Footer Placeholder 5">
            <a:extLst>
              <a:ext uri="{FF2B5EF4-FFF2-40B4-BE49-F238E27FC236}">
                <a16:creationId xmlns:a16="http://schemas.microsoft.com/office/drawing/2014/main" id="{1A1AA84D-1109-4DEF-A016-FD55ABD410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40B9E-2FA9-498E-8F35-212425C22B5E}"/>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140623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92E4-3D4A-461F-8C2B-0BE10B0267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DB39E0-FC2C-4C62-BE2C-573B054D4E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C382CC-0941-4D58-9619-454838E74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6F58BD-AAE7-4A50-8AF6-B9DEBA4A85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A31C9D-FEBF-4450-8A26-853FF54700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8DB669-86EB-4EAB-9223-20EC5B55D8E1}"/>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8" name="Footer Placeholder 7">
            <a:extLst>
              <a:ext uri="{FF2B5EF4-FFF2-40B4-BE49-F238E27FC236}">
                <a16:creationId xmlns:a16="http://schemas.microsoft.com/office/drawing/2014/main" id="{4AAFA4FB-AB4A-4D29-A9F7-13A32A3DA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300FF3-009C-4FE4-8DEC-731B70916713}"/>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225739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F6CC-75C4-4EE3-A71F-6D8790ACD3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6263B9-6DD7-416A-A6AB-3DF4564850F1}"/>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4" name="Footer Placeholder 3">
            <a:extLst>
              <a:ext uri="{FF2B5EF4-FFF2-40B4-BE49-F238E27FC236}">
                <a16:creationId xmlns:a16="http://schemas.microsoft.com/office/drawing/2014/main" id="{96446988-1D7F-4FBA-9293-737198B652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2B9CB-CF0B-484E-BA5A-2BB59D7285E5}"/>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246716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656767-FAD6-4DED-8056-62F1A9D410C7}"/>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3" name="Footer Placeholder 2">
            <a:extLst>
              <a:ext uri="{FF2B5EF4-FFF2-40B4-BE49-F238E27FC236}">
                <a16:creationId xmlns:a16="http://schemas.microsoft.com/office/drawing/2014/main" id="{7C5408D4-4478-484B-B492-BD1F4949E0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7A51BD-119E-4CB7-A7E7-6779BF7F62C4}"/>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2820623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098D5-0E86-491B-A6B5-9227D8041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F96C79-3C1A-437E-A4F0-A028F09547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F7AB69-14EF-4F40-B9F9-F52BD46A3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5A8FD-BFCB-44A9-9CFD-DDAB142EC29D}"/>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6" name="Footer Placeholder 5">
            <a:extLst>
              <a:ext uri="{FF2B5EF4-FFF2-40B4-BE49-F238E27FC236}">
                <a16:creationId xmlns:a16="http://schemas.microsoft.com/office/drawing/2014/main" id="{B867171F-1D9F-4159-BAD2-4BF99A01B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E69C81-C1E5-4247-B846-6E25835596D1}"/>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3106920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9DEE3-6A17-42A5-8DAB-374FDEBA4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F003CB-6E7A-4D01-995F-BAE5A8C0F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BFA4C-1D8B-43A3-A374-14AA84612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D5861-583D-4396-A751-A2B46545DA53}"/>
              </a:ext>
            </a:extLst>
          </p:cNvPr>
          <p:cNvSpPr>
            <a:spLocks noGrp="1"/>
          </p:cNvSpPr>
          <p:nvPr>
            <p:ph type="dt" sz="half" idx="10"/>
          </p:nvPr>
        </p:nvSpPr>
        <p:spPr/>
        <p:txBody>
          <a:bodyPr/>
          <a:lstStyle/>
          <a:p>
            <a:fld id="{B3F5108D-2A16-4C9D-B0DF-5B73C48203EB}" type="datetimeFigureOut">
              <a:rPr lang="en-US" smtClean="0"/>
              <a:t>6/9/2022</a:t>
            </a:fld>
            <a:endParaRPr lang="en-US"/>
          </a:p>
        </p:txBody>
      </p:sp>
      <p:sp>
        <p:nvSpPr>
          <p:cNvPr id="6" name="Footer Placeholder 5">
            <a:extLst>
              <a:ext uri="{FF2B5EF4-FFF2-40B4-BE49-F238E27FC236}">
                <a16:creationId xmlns:a16="http://schemas.microsoft.com/office/drawing/2014/main" id="{439FB812-8593-485B-8CD7-FEB39E1FB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FF47D-688C-49B4-8443-20471A7DDAC1}"/>
              </a:ext>
            </a:extLst>
          </p:cNvPr>
          <p:cNvSpPr>
            <a:spLocks noGrp="1"/>
          </p:cNvSpPr>
          <p:nvPr>
            <p:ph type="sldNum" sz="quarter" idx="12"/>
          </p:nvPr>
        </p:nvSpPr>
        <p:spPr/>
        <p:txBody>
          <a:bodyPr/>
          <a:lstStyle/>
          <a:p>
            <a:fld id="{40D96C31-F574-4B27-8E06-10682FE59D81}" type="slidenum">
              <a:rPr lang="en-US" smtClean="0"/>
              <a:t>‹#›</a:t>
            </a:fld>
            <a:endParaRPr lang="en-US"/>
          </a:p>
        </p:txBody>
      </p:sp>
    </p:spTree>
    <p:extLst>
      <p:ext uri="{BB962C8B-B14F-4D97-AF65-F5344CB8AC3E}">
        <p14:creationId xmlns:p14="http://schemas.microsoft.com/office/powerpoint/2010/main" val="269471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BBB79-4EBC-4890-B69B-05749E8FF9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A4C383-E2AF-4E8D-8E5C-DE12DDF30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500B87-5F59-42D0-9253-B6163BB39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5108D-2A16-4C9D-B0DF-5B73C48203EB}" type="datetimeFigureOut">
              <a:rPr lang="en-US" smtClean="0"/>
              <a:t>6/9/2022</a:t>
            </a:fld>
            <a:endParaRPr lang="en-US"/>
          </a:p>
        </p:txBody>
      </p:sp>
      <p:sp>
        <p:nvSpPr>
          <p:cNvPr id="5" name="Footer Placeholder 4">
            <a:extLst>
              <a:ext uri="{FF2B5EF4-FFF2-40B4-BE49-F238E27FC236}">
                <a16:creationId xmlns:a16="http://schemas.microsoft.com/office/drawing/2014/main" id="{6AF338BF-356E-4B23-ACB1-7CC60B917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180AF6-16FB-43A8-A8FA-7872BA18CE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96C31-F574-4B27-8E06-10682FE59D81}" type="slidenum">
              <a:rPr lang="en-US" smtClean="0"/>
              <a:t>‹#›</a:t>
            </a:fld>
            <a:endParaRPr lang="en-US"/>
          </a:p>
        </p:txBody>
      </p:sp>
    </p:spTree>
    <p:extLst>
      <p:ext uri="{BB962C8B-B14F-4D97-AF65-F5344CB8AC3E}">
        <p14:creationId xmlns:p14="http://schemas.microsoft.com/office/powerpoint/2010/main" val="74728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B38B-6D71-45C9-AC35-BE568ADDC1BE}"/>
              </a:ext>
            </a:extLst>
          </p:cNvPr>
          <p:cNvSpPr>
            <a:spLocks noGrp="1"/>
          </p:cNvSpPr>
          <p:nvPr>
            <p:ph type="ctrTitle"/>
          </p:nvPr>
        </p:nvSpPr>
        <p:spPr/>
        <p:txBody>
          <a:bodyPr/>
          <a:lstStyle/>
          <a:p>
            <a:r>
              <a:rPr lang="en-US" dirty="0"/>
              <a:t>Mutation Testing Tool</a:t>
            </a:r>
          </a:p>
        </p:txBody>
      </p:sp>
      <p:sp>
        <p:nvSpPr>
          <p:cNvPr id="3" name="Subtitle 2">
            <a:extLst>
              <a:ext uri="{FF2B5EF4-FFF2-40B4-BE49-F238E27FC236}">
                <a16:creationId xmlns:a16="http://schemas.microsoft.com/office/drawing/2014/main" id="{E198A40E-76CE-4546-AFF4-0AD5FDED05C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10237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F3C9-F36A-4A65-8EC4-79BFBFA9A154}"/>
              </a:ext>
            </a:extLst>
          </p:cNvPr>
          <p:cNvSpPr>
            <a:spLocks noGrp="1"/>
          </p:cNvSpPr>
          <p:nvPr>
            <p:ph type="title"/>
          </p:nvPr>
        </p:nvSpPr>
        <p:spPr/>
        <p:txBody>
          <a:bodyPr/>
          <a:lstStyle/>
          <a:p>
            <a:r>
              <a:rPr lang="en-US" dirty="0"/>
              <a:t>Pending 	</a:t>
            </a:r>
          </a:p>
        </p:txBody>
      </p:sp>
      <p:sp>
        <p:nvSpPr>
          <p:cNvPr id="3" name="Content Placeholder 2">
            <a:extLst>
              <a:ext uri="{FF2B5EF4-FFF2-40B4-BE49-F238E27FC236}">
                <a16:creationId xmlns:a16="http://schemas.microsoft.com/office/drawing/2014/main" id="{99CD604E-79DA-4AD0-B310-AC1F43C64D11}"/>
              </a:ext>
            </a:extLst>
          </p:cNvPr>
          <p:cNvSpPr>
            <a:spLocks noGrp="1"/>
          </p:cNvSpPr>
          <p:nvPr>
            <p:ph idx="1"/>
          </p:nvPr>
        </p:nvSpPr>
        <p:spPr/>
        <p:txBody>
          <a:bodyPr/>
          <a:lstStyle/>
          <a:p>
            <a:r>
              <a:rPr lang="en-US" dirty="0"/>
              <a:t>Formatted report</a:t>
            </a:r>
          </a:p>
          <a:p>
            <a:r>
              <a:rPr lang="en-US" dirty="0"/>
              <a:t>Error handling</a:t>
            </a:r>
          </a:p>
        </p:txBody>
      </p:sp>
    </p:spTree>
    <p:extLst>
      <p:ext uri="{BB962C8B-B14F-4D97-AF65-F5344CB8AC3E}">
        <p14:creationId xmlns:p14="http://schemas.microsoft.com/office/powerpoint/2010/main" val="120493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AB3E-44BE-4D51-9CA4-93BA1AFC1D2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8B05F6-56CF-44DF-BCFC-CEE361FBD19B}"/>
              </a:ext>
            </a:extLst>
          </p:cNvPr>
          <p:cNvSpPr>
            <a:spLocks noGrp="1"/>
          </p:cNvSpPr>
          <p:nvPr>
            <p:ph idx="1"/>
          </p:nvPr>
        </p:nvSpPr>
        <p:spPr/>
        <p:txBody>
          <a:bodyPr/>
          <a:lstStyle/>
          <a:p>
            <a:endParaRPr lang="en-US" dirty="0"/>
          </a:p>
          <a:p>
            <a:endParaRPr lang="en-US" dirty="0"/>
          </a:p>
          <a:p>
            <a:endParaRPr lang="en-US" dirty="0"/>
          </a:p>
          <a:p>
            <a:pPr marL="3657600" lvl="8" indent="0">
              <a:buNone/>
            </a:pPr>
            <a:r>
              <a:rPr lang="en-US" sz="4000" dirty="0"/>
              <a:t>   </a:t>
            </a:r>
            <a:r>
              <a:rPr lang="en-US" sz="4000" dirty="0">
                <a:solidFill>
                  <a:srgbClr val="0070C0"/>
                </a:solidFill>
              </a:rPr>
              <a:t>Thank You !</a:t>
            </a:r>
          </a:p>
        </p:txBody>
      </p:sp>
    </p:spTree>
    <p:extLst>
      <p:ext uri="{BB962C8B-B14F-4D97-AF65-F5344CB8AC3E}">
        <p14:creationId xmlns:p14="http://schemas.microsoft.com/office/powerpoint/2010/main" val="1156432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A1070-9661-4086-AD4C-9995A1AFD123}"/>
              </a:ext>
            </a:extLst>
          </p:cNvPr>
          <p:cNvSpPr>
            <a:spLocks noGrp="1"/>
          </p:cNvSpPr>
          <p:nvPr>
            <p:ph type="title"/>
          </p:nvPr>
        </p:nvSpPr>
        <p:spPr/>
        <p:txBody>
          <a:bodyPr/>
          <a:lstStyle/>
          <a:p>
            <a:r>
              <a:rPr lang="en-US" dirty="0"/>
              <a:t>What is Mutation Testing </a:t>
            </a:r>
          </a:p>
        </p:txBody>
      </p:sp>
      <p:sp>
        <p:nvSpPr>
          <p:cNvPr id="3" name="Content Placeholder 2">
            <a:extLst>
              <a:ext uri="{FF2B5EF4-FFF2-40B4-BE49-F238E27FC236}">
                <a16:creationId xmlns:a16="http://schemas.microsoft.com/office/drawing/2014/main" id="{D9C2FEE4-3EB6-40EA-B67E-8F377D24BC80}"/>
              </a:ext>
            </a:extLst>
          </p:cNvPr>
          <p:cNvSpPr>
            <a:spLocks noGrp="1"/>
          </p:cNvSpPr>
          <p:nvPr>
            <p:ph idx="1"/>
          </p:nvPr>
        </p:nvSpPr>
        <p:spPr/>
        <p:txBody>
          <a:bodyPr/>
          <a:lstStyle/>
          <a:p>
            <a:r>
              <a:rPr lang="en-US" b="1" i="0" dirty="0">
                <a:solidFill>
                  <a:srgbClr val="222222"/>
                </a:solidFill>
                <a:effectLst/>
                <a:latin typeface="Source Sans Pro" panose="020B0503030403020204" pitchFamily="34" charset="0"/>
              </a:rPr>
              <a:t>Mutation Testing</a:t>
            </a:r>
            <a:r>
              <a:rPr lang="en-US" b="0" i="0" dirty="0">
                <a:solidFill>
                  <a:srgbClr val="222222"/>
                </a:solidFill>
                <a:effectLst/>
                <a:latin typeface="Source Sans Pro" panose="020B0503030403020204" pitchFamily="34" charset="0"/>
              </a:rPr>
              <a:t> is a type of software testing in which certain statements of the source code are changed/mutated to check if the test cases are able to find errors in source code. The goal of Mutation Testing is ensuring the quality of test cases in terms of robustness that it should fail the mutated source code.</a:t>
            </a:r>
            <a:endParaRPr lang="en-US" dirty="0"/>
          </a:p>
        </p:txBody>
      </p:sp>
    </p:spTree>
    <p:extLst>
      <p:ext uri="{BB962C8B-B14F-4D97-AF65-F5344CB8AC3E}">
        <p14:creationId xmlns:p14="http://schemas.microsoft.com/office/powerpoint/2010/main" val="3517332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5CC8-D5AA-4352-8FBB-46CB763319F8}"/>
              </a:ext>
            </a:extLst>
          </p:cNvPr>
          <p:cNvSpPr>
            <a:spLocks noGrp="1"/>
          </p:cNvSpPr>
          <p:nvPr>
            <p:ph type="title"/>
          </p:nvPr>
        </p:nvSpPr>
        <p:spPr/>
        <p:txBody>
          <a:bodyPr/>
          <a:lstStyle/>
          <a:p>
            <a:r>
              <a:rPr lang="en-US" dirty="0"/>
              <a:t>Mutation testing tools 	</a:t>
            </a:r>
          </a:p>
        </p:txBody>
      </p:sp>
      <p:sp>
        <p:nvSpPr>
          <p:cNvPr id="3" name="Content Placeholder 2">
            <a:extLst>
              <a:ext uri="{FF2B5EF4-FFF2-40B4-BE49-F238E27FC236}">
                <a16:creationId xmlns:a16="http://schemas.microsoft.com/office/drawing/2014/main" id="{B6B6D94B-DAC6-4FA2-91C2-BF75169C49D2}"/>
              </a:ext>
            </a:extLst>
          </p:cNvPr>
          <p:cNvSpPr>
            <a:spLocks noGrp="1"/>
          </p:cNvSpPr>
          <p:nvPr>
            <p:ph idx="1"/>
          </p:nvPr>
        </p:nvSpPr>
        <p:spPr/>
        <p:txBody>
          <a:bodyPr/>
          <a:lstStyle/>
          <a:p>
            <a:r>
              <a:rPr lang="en-US" dirty="0"/>
              <a:t>Mutate++ : This tool is stuck during running of mutants in BBN setup</a:t>
            </a:r>
          </a:p>
          <a:p>
            <a:r>
              <a:rPr lang="en-US" dirty="0"/>
              <a:t>Mull : Unable to install in container </a:t>
            </a:r>
          </a:p>
          <a:p>
            <a:pPr marL="0" indent="0">
              <a:buNone/>
            </a:pPr>
            <a:r>
              <a:rPr lang="en-US" dirty="0">
                <a:sym typeface="Wingdings" panose="05000000000000000000" pitchFamily="2" charset="2"/>
              </a:rPr>
              <a:t>	 [Marko] can you check with docker expert</a:t>
            </a:r>
            <a:endParaRPr lang="en-US" dirty="0"/>
          </a:p>
          <a:p>
            <a:r>
              <a:rPr lang="en-US" dirty="0" err="1"/>
              <a:t>Dextool</a:t>
            </a:r>
            <a:r>
              <a:rPr lang="en-US" dirty="0"/>
              <a:t> : No package in docker container  </a:t>
            </a:r>
          </a:p>
          <a:p>
            <a:pPr marL="0" indent="0">
              <a:buNone/>
            </a:pPr>
            <a:endParaRPr lang="en-US" dirty="0"/>
          </a:p>
        </p:txBody>
      </p:sp>
    </p:spTree>
    <p:extLst>
      <p:ext uri="{BB962C8B-B14F-4D97-AF65-F5344CB8AC3E}">
        <p14:creationId xmlns:p14="http://schemas.microsoft.com/office/powerpoint/2010/main" val="642622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34160-B338-4044-B06E-287E069B61FB}"/>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33905A4E-E71D-43F7-A69F-412C2537168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 mutation testing tools found online are </a:t>
            </a: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not runnable in our build environment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lvl="1"/>
            <a:r>
              <a:rPr lang="en-US" sz="1400" dirty="0">
                <a:effectLst/>
                <a:latin typeface="Calibri" panose="020F0502020204030204" pitchFamily="34" charset="0"/>
                <a:ea typeface="Calibri" panose="020F0502020204030204" pitchFamily="34" charset="0"/>
                <a:cs typeface="Times New Roman" panose="02020603050405020304" pitchFamily="18" charset="0"/>
              </a:rPr>
              <a:t>mutants created from the tools are inefficient.</a:t>
            </a:r>
          </a:p>
          <a:p>
            <a:endParaRPr lang="en-US" dirty="0"/>
          </a:p>
        </p:txBody>
      </p:sp>
    </p:spTree>
    <p:extLst>
      <p:ext uri="{BB962C8B-B14F-4D97-AF65-F5344CB8AC3E}">
        <p14:creationId xmlns:p14="http://schemas.microsoft.com/office/powerpoint/2010/main" val="556497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EB36-95A0-4FD0-965B-CCF199F3F002}"/>
              </a:ext>
            </a:extLst>
          </p:cNvPr>
          <p:cNvSpPr>
            <a:spLocks noGrp="1"/>
          </p:cNvSpPr>
          <p:nvPr>
            <p:ph type="title"/>
          </p:nvPr>
        </p:nvSpPr>
        <p:spPr/>
        <p:txBody>
          <a:bodyPr/>
          <a:lstStyle/>
          <a:p>
            <a:r>
              <a:rPr lang="en-US" dirty="0"/>
              <a:t>Example</a:t>
            </a:r>
          </a:p>
        </p:txBody>
      </p:sp>
      <p:pic>
        <p:nvPicPr>
          <p:cNvPr id="4" name="Content Placeholder 3">
            <a:extLst>
              <a:ext uri="{FF2B5EF4-FFF2-40B4-BE49-F238E27FC236}">
                <a16:creationId xmlns:a16="http://schemas.microsoft.com/office/drawing/2014/main" id="{98B32FA6-0A2A-469F-A1F9-975E95DA5AF5}"/>
              </a:ext>
            </a:extLst>
          </p:cNvPr>
          <p:cNvPicPr>
            <a:picLocks noGrp="1"/>
          </p:cNvPicPr>
          <p:nvPr>
            <p:ph idx="1"/>
          </p:nvPr>
        </p:nvPicPr>
        <p:blipFill>
          <a:blip r:embed="rId2"/>
          <a:stretch>
            <a:fillRect/>
          </a:stretch>
        </p:blipFill>
        <p:spPr>
          <a:xfrm>
            <a:off x="2104709" y="1825625"/>
            <a:ext cx="7982581" cy="4351338"/>
          </a:xfrm>
          <a:prstGeom prst="rect">
            <a:avLst/>
          </a:prstGeom>
        </p:spPr>
      </p:pic>
    </p:spTree>
    <p:extLst>
      <p:ext uri="{BB962C8B-B14F-4D97-AF65-F5344CB8AC3E}">
        <p14:creationId xmlns:p14="http://schemas.microsoft.com/office/powerpoint/2010/main" val="3873650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458B-C5B8-49E1-A00C-1FDDC5822FDB}"/>
              </a:ext>
            </a:extLst>
          </p:cNvPr>
          <p:cNvSpPr>
            <a:spLocks noGrp="1"/>
          </p:cNvSpPr>
          <p:nvPr>
            <p:ph type="title"/>
          </p:nvPr>
        </p:nvSpPr>
        <p:spPr/>
        <p:txBody>
          <a:bodyPr/>
          <a:lstStyle/>
          <a:p>
            <a:r>
              <a:rPr lang="en-US" dirty="0"/>
              <a:t>Our mutant</a:t>
            </a:r>
          </a:p>
        </p:txBody>
      </p:sp>
      <p:sp>
        <p:nvSpPr>
          <p:cNvPr id="3" name="Content Placeholder 2">
            <a:extLst>
              <a:ext uri="{FF2B5EF4-FFF2-40B4-BE49-F238E27FC236}">
                <a16:creationId xmlns:a16="http://schemas.microsoft.com/office/drawing/2014/main" id="{C0286EDE-B669-4101-AE1F-2079F0B7BE64}"/>
              </a:ext>
            </a:extLst>
          </p:cNvPr>
          <p:cNvSpPr>
            <a:spLocks noGrp="1"/>
          </p:cNvSpPr>
          <p:nvPr>
            <p:ph idx="1"/>
          </p:nvPr>
        </p:nvSpPr>
        <p:spPr/>
        <p:txBody>
          <a:bodyPr/>
          <a:lstStyle/>
          <a:p>
            <a:r>
              <a:rPr lang="en-US" dirty="0"/>
              <a:t>Replace PCD01 with PCD04 </a:t>
            </a:r>
          </a:p>
          <a:p>
            <a:r>
              <a:rPr lang="en-US" dirty="0"/>
              <a:t>Exchange segments/fields in HL7 message </a:t>
            </a:r>
          </a:p>
          <a:p>
            <a:pPr marL="0" indent="0">
              <a:buNone/>
            </a:pPr>
            <a:r>
              <a:rPr lang="en-US" dirty="0"/>
              <a:t> </a:t>
            </a:r>
          </a:p>
        </p:txBody>
      </p:sp>
    </p:spTree>
    <p:extLst>
      <p:ext uri="{BB962C8B-B14F-4D97-AF65-F5344CB8AC3E}">
        <p14:creationId xmlns:p14="http://schemas.microsoft.com/office/powerpoint/2010/main" val="3942257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F1081-D628-4198-9B2C-697E04054BB3}"/>
              </a:ext>
            </a:extLst>
          </p:cNvPr>
          <p:cNvSpPr>
            <a:spLocks noGrp="1"/>
          </p:cNvSpPr>
          <p:nvPr>
            <p:ph type="title"/>
          </p:nvPr>
        </p:nvSpPr>
        <p:spPr/>
        <p:txBody>
          <a:bodyPr/>
          <a:lstStyle/>
          <a:p>
            <a:r>
              <a:rPr lang="en-US" dirty="0"/>
              <a:t>Architecture	</a:t>
            </a:r>
          </a:p>
        </p:txBody>
      </p:sp>
      <p:sp>
        <p:nvSpPr>
          <p:cNvPr id="3" name="Content Placeholder 2">
            <a:extLst>
              <a:ext uri="{FF2B5EF4-FFF2-40B4-BE49-F238E27FC236}">
                <a16:creationId xmlns:a16="http://schemas.microsoft.com/office/drawing/2014/main" id="{E197D2D7-1560-4DA1-AF51-0152D21FD544}"/>
              </a:ext>
            </a:extLst>
          </p:cNvPr>
          <p:cNvSpPr>
            <a:spLocks noGrp="1"/>
          </p:cNvSpPr>
          <p:nvPr>
            <p:ph idx="1"/>
          </p:nvPr>
        </p:nvSpPr>
        <p:spPr/>
        <p:txBody>
          <a:bodyPr/>
          <a:lstStyle/>
          <a:p>
            <a:pPr marL="0" indent="0">
              <a:buNone/>
            </a:pPr>
            <a:endParaRPr lang="en-US" dirty="0"/>
          </a:p>
        </p:txBody>
      </p:sp>
      <p:sp>
        <p:nvSpPr>
          <p:cNvPr id="25" name="Rectangle 24">
            <a:extLst>
              <a:ext uri="{FF2B5EF4-FFF2-40B4-BE49-F238E27FC236}">
                <a16:creationId xmlns:a16="http://schemas.microsoft.com/office/drawing/2014/main" id="{30D5ECDD-593D-431D-A11D-4B33B813532B}"/>
              </a:ext>
            </a:extLst>
          </p:cNvPr>
          <p:cNvSpPr/>
          <p:nvPr/>
        </p:nvSpPr>
        <p:spPr>
          <a:xfrm>
            <a:off x="3472280" y="1953087"/>
            <a:ext cx="1944209" cy="203298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algn="ctr">
              <a:lnSpc>
                <a:spcPct val="107000"/>
              </a:lnSpc>
              <a:spcBef>
                <a:spcPts val="0"/>
              </a:spcBef>
              <a:spcAft>
                <a:spcPts val="800"/>
              </a:spcAft>
            </a:pPr>
            <a:endParaRPr lang="en-US" sz="900" dirty="0">
              <a:solidFill>
                <a:srgbClr val="000000"/>
              </a:solidFill>
              <a:latin typeface="Consolas" panose="020B0609020204030204" pitchFamily="49" charset="0"/>
            </a:endParaRPr>
          </a:p>
          <a:p>
            <a:pPr marL="0" marR="0" algn="ctr">
              <a:spcBef>
                <a:spcPts val="0"/>
              </a:spcBef>
              <a:spcAft>
                <a:spcPts val="800"/>
              </a:spcAft>
            </a:pPr>
            <a:endParaRPr lang="en-US" sz="900" dirty="0">
              <a:solidFill>
                <a:srgbClr val="000000"/>
              </a:solidFill>
              <a:latin typeface="Consolas" panose="020B0609020204030204" pitchFamily="49" charset="0"/>
            </a:endParaRPr>
          </a:p>
          <a:p>
            <a:pPr marL="0" marR="0" algn="ctr">
              <a:spcBef>
                <a:spcPts val="0"/>
              </a:spcBef>
              <a:spcAft>
                <a:spcPts val="800"/>
              </a:spcAft>
            </a:pPr>
            <a:r>
              <a:rPr lang="en-US" sz="900" dirty="0" err="1">
                <a:solidFill>
                  <a:srgbClr val="000000"/>
                </a:solidFill>
                <a:latin typeface="Consolas" panose="020B0609020204030204" pitchFamily="49" charset="0"/>
              </a:rPr>
              <a:t>PerformMutationTesting</a:t>
            </a:r>
            <a:r>
              <a:rPr lang="en-US" sz="900" dirty="0">
                <a:solidFill>
                  <a:srgbClr val="000000"/>
                </a:solidFill>
                <a:latin typeface="Consolas" panose="020B0609020204030204" pitchFamily="49" charset="0"/>
              </a:rPr>
              <a:t>()</a:t>
            </a:r>
          </a:p>
          <a:p>
            <a:pPr marL="0" marR="0" algn="ctr">
              <a:spcBef>
                <a:spcPts val="0"/>
              </a:spcBef>
              <a:spcAft>
                <a:spcPts val="800"/>
              </a:spcAft>
            </a:pPr>
            <a:r>
              <a:rPr lang="en-US" sz="900" dirty="0" err="1">
                <a:solidFill>
                  <a:srgbClr val="000000"/>
                </a:solidFill>
                <a:latin typeface="Consolas" panose="020B0609020204030204" pitchFamily="49" charset="0"/>
              </a:rPr>
              <a:t>MutateOperator</a:t>
            </a:r>
            <a:r>
              <a:rPr lang="en-US" sz="900" dirty="0">
                <a:solidFill>
                  <a:srgbClr val="000000"/>
                </a:solidFill>
                <a:latin typeface="Consolas" panose="020B0609020204030204" pitchFamily="49" charset="0"/>
              </a:rPr>
              <a:t>()</a:t>
            </a:r>
          </a:p>
          <a:p>
            <a:pPr marL="0" marR="0" algn="ctr">
              <a:spcBef>
                <a:spcPts val="0"/>
              </a:spcBef>
              <a:spcAft>
                <a:spcPts val="800"/>
              </a:spcAft>
            </a:pPr>
            <a:r>
              <a:rPr lang="en-US" sz="9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FileOperation</a:t>
            </a:r>
            <a:r>
              <a:rPr lang="en-US" sz="9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90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MutateOp</a:t>
            </a:r>
            <a:r>
              <a:rPr lang="en-US" sz="9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Execute()</a:t>
            </a:r>
          </a:p>
          <a:p>
            <a:pPr marL="0" marR="0" algn="ctr">
              <a:spcBef>
                <a:spcPts val="0"/>
              </a:spcBef>
              <a:spcAft>
                <a:spcPts val="800"/>
              </a:spcAft>
            </a:pPr>
            <a:r>
              <a:rPr lang="en-US" sz="900" dirty="0">
                <a:effectLst/>
                <a:latin typeface="Calibri" panose="020F0502020204030204" pitchFamily="34" charset="0"/>
                <a:ea typeface="Calibri" panose="020F0502020204030204" pitchFamily="34" charset="0"/>
                <a:cs typeface="Times New Roman" panose="02020603050405020304" pitchFamily="18" charset="0"/>
              </a:rPr>
              <a:t>Report()</a:t>
            </a:r>
          </a:p>
          <a:p>
            <a:pPr marL="0" marR="0" algn="ctr">
              <a:spcBef>
                <a:spcPts val="0"/>
              </a:spcBef>
              <a:spcAft>
                <a:spcPts val="800"/>
              </a:spcAft>
            </a:pPr>
            <a:r>
              <a:rPr lang="en-US" sz="900" dirty="0" err="1">
                <a:latin typeface="Calibri" panose="020F0502020204030204" pitchFamily="34" charset="0"/>
                <a:ea typeface="Calibri" panose="020F0502020204030204" pitchFamily="34" charset="0"/>
                <a:cs typeface="Times New Roman" panose="02020603050405020304" pitchFamily="18" charset="0"/>
              </a:rPr>
              <a:t>ReplaceOriginalFile</a:t>
            </a:r>
            <a:r>
              <a:rPr lang="en-US" sz="900" dirty="0">
                <a:latin typeface="Calibri" panose="020F0502020204030204" pitchFamily="34" charset="0"/>
                <a:ea typeface="Calibri" panose="020F0502020204030204" pitchFamily="34" charset="0"/>
                <a:cs typeface="Times New Roman" panose="02020603050405020304" pitchFamily="18" charset="0"/>
              </a:rPr>
              <a:t>()</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34E82B14-5586-40D0-93C4-2555E336B0A4}"/>
              </a:ext>
            </a:extLst>
          </p:cNvPr>
          <p:cNvSpPr/>
          <p:nvPr/>
        </p:nvSpPr>
        <p:spPr>
          <a:xfrm>
            <a:off x="3463402" y="1947192"/>
            <a:ext cx="1961964" cy="55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Mutate Factory</a:t>
            </a:r>
          </a:p>
        </p:txBody>
      </p:sp>
      <p:sp>
        <p:nvSpPr>
          <p:cNvPr id="27" name="Rectangle 26">
            <a:extLst>
              <a:ext uri="{FF2B5EF4-FFF2-40B4-BE49-F238E27FC236}">
                <a16:creationId xmlns:a16="http://schemas.microsoft.com/office/drawing/2014/main" id="{5D098BD3-6DC2-4A29-8765-41AA2AD1B97C}"/>
              </a:ext>
            </a:extLst>
          </p:cNvPr>
          <p:cNvSpPr/>
          <p:nvPr/>
        </p:nvSpPr>
        <p:spPr>
          <a:xfrm>
            <a:off x="1287262" y="4208016"/>
            <a:ext cx="1944209" cy="18820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FileRead</a:t>
            </a:r>
            <a:r>
              <a:rPr lang="en-US" dirty="0"/>
              <a:t>(</a:t>
            </a:r>
            <a:r>
              <a:rPr lang="en-US" dirty="0" err="1"/>
              <a:t>replaceint</a:t>
            </a:r>
            <a:r>
              <a:rPr lang="en-US" dirty="0"/>
              <a:t> obj)</a:t>
            </a:r>
          </a:p>
          <a:p>
            <a:pPr algn="ctr"/>
            <a:r>
              <a:rPr lang="en-US" dirty="0" err="1"/>
              <a:t>FileWrite</a:t>
            </a:r>
            <a:r>
              <a:rPr lang="en-US" dirty="0"/>
              <a:t>()</a:t>
            </a:r>
          </a:p>
        </p:txBody>
      </p:sp>
      <p:sp>
        <p:nvSpPr>
          <p:cNvPr id="28" name="Rectangle 27">
            <a:extLst>
              <a:ext uri="{FF2B5EF4-FFF2-40B4-BE49-F238E27FC236}">
                <a16:creationId xmlns:a16="http://schemas.microsoft.com/office/drawing/2014/main" id="{613F4574-7C3E-4701-A769-91E8F66EB8AF}"/>
              </a:ext>
            </a:extLst>
          </p:cNvPr>
          <p:cNvSpPr/>
          <p:nvPr/>
        </p:nvSpPr>
        <p:spPr>
          <a:xfrm>
            <a:off x="1287263" y="4208016"/>
            <a:ext cx="1944209" cy="594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File Operation</a:t>
            </a:r>
          </a:p>
        </p:txBody>
      </p:sp>
      <p:sp>
        <p:nvSpPr>
          <p:cNvPr id="29" name="Rectangle 28">
            <a:extLst>
              <a:ext uri="{FF2B5EF4-FFF2-40B4-BE49-F238E27FC236}">
                <a16:creationId xmlns:a16="http://schemas.microsoft.com/office/drawing/2014/main" id="{C1B36D3B-A538-4C4B-A755-D76F6E7A91E2}"/>
              </a:ext>
            </a:extLst>
          </p:cNvPr>
          <p:cNvSpPr/>
          <p:nvPr/>
        </p:nvSpPr>
        <p:spPr>
          <a:xfrm>
            <a:off x="6079354" y="3005090"/>
            <a:ext cx="1854324" cy="143805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r>
              <a:rPr lang="en-US" dirty="0"/>
              <a:t>Mutate(Line)=0</a:t>
            </a:r>
          </a:p>
        </p:txBody>
      </p:sp>
      <p:sp>
        <p:nvSpPr>
          <p:cNvPr id="30" name="Rectangle 29">
            <a:extLst>
              <a:ext uri="{FF2B5EF4-FFF2-40B4-BE49-F238E27FC236}">
                <a16:creationId xmlns:a16="http://schemas.microsoft.com/office/drawing/2014/main" id="{29CD2F74-9FE8-4756-AFA1-13388C529E2C}"/>
              </a:ext>
            </a:extLst>
          </p:cNvPr>
          <p:cNvSpPr/>
          <p:nvPr/>
        </p:nvSpPr>
        <p:spPr>
          <a:xfrm>
            <a:off x="6079354" y="3005090"/>
            <a:ext cx="1837678" cy="6816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MutateOperator</a:t>
            </a:r>
            <a:endParaRPr lang="en-US" dirty="0"/>
          </a:p>
        </p:txBody>
      </p:sp>
      <p:sp>
        <p:nvSpPr>
          <p:cNvPr id="31" name="Rectangle 30">
            <a:extLst>
              <a:ext uri="{FF2B5EF4-FFF2-40B4-BE49-F238E27FC236}">
                <a16:creationId xmlns:a16="http://schemas.microsoft.com/office/drawing/2014/main" id="{02D8B92E-9DD1-4731-B57B-7B2FF2CE19D5}"/>
              </a:ext>
            </a:extLst>
          </p:cNvPr>
          <p:cNvSpPr/>
          <p:nvPr/>
        </p:nvSpPr>
        <p:spPr>
          <a:xfrm>
            <a:off x="9556072" y="3899070"/>
            <a:ext cx="1669002" cy="17133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PrintReport</a:t>
            </a:r>
            <a:r>
              <a:rPr lang="en-US" dirty="0"/>
              <a:t>()</a:t>
            </a:r>
          </a:p>
        </p:txBody>
      </p:sp>
      <p:sp>
        <p:nvSpPr>
          <p:cNvPr id="32" name="Rectangle 31">
            <a:extLst>
              <a:ext uri="{FF2B5EF4-FFF2-40B4-BE49-F238E27FC236}">
                <a16:creationId xmlns:a16="http://schemas.microsoft.com/office/drawing/2014/main" id="{45FF0761-A460-4FF3-BA28-41798461A10F}"/>
              </a:ext>
            </a:extLst>
          </p:cNvPr>
          <p:cNvSpPr/>
          <p:nvPr/>
        </p:nvSpPr>
        <p:spPr>
          <a:xfrm>
            <a:off x="9550893" y="3899070"/>
            <a:ext cx="1651247" cy="544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Report</a:t>
            </a:r>
          </a:p>
        </p:txBody>
      </p:sp>
      <p:sp>
        <p:nvSpPr>
          <p:cNvPr id="33" name="Rectangle 32">
            <a:extLst>
              <a:ext uri="{FF2B5EF4-FFF2-40B4-BE49-F238E27FC236}">
                <a16:creationId xmlns:a16="http://schemas.microsoft.com/office/drawing/2014/main" id="{1BC30B83-3715-44EE-8107-9A0A5B777E33}"/>
              </a:ext>
            </a:extLst>
          </p:cNvPr>
          <p:cNvSpPr/>
          <p:nvPr/>
        </p:nvSpPr>
        <p:spPr>
          <a:xfrm>
            <a:off x="9550894" y="2050742"/>
            <a:ext cx="1617216" cy="171339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Build() </a:t>
            </a:r>
          </a:p>
          <a:p>
            <a:pPr algn="ctr"/>
            <a:r>
              <a:rPr lang="en-US" dirty="0"/>
              <a:t>Run()</a:t>
            </a:r>
          </a:p>
        </p:txBody>
      </p:sp>
      <p:sp>
        <p:nvSpPr>
          <p:cNvPr id="34" name="Rectangle 33">
            <a:extLst>
              <a:ext uri="{FF2B5EF4-FFF2-40B4-BE49-F238E27FC236}">
                <a16:creationId xmlns:a16="http://schemas.microsoft.com/office/drawing/2014/main" id="{35C62219-07FD-4271-9EBC-C4EA4545E677}"/>
              </a:ext>
            </a:extLst>
          </p:cNvPr>
          <p:cNvSpPr/>
          <p:nvPr/>
        </p:nvSpPr>
        <p:spPr>
          <a:xfrm>
            <a:off x="9550893" y="2050742"/>
            <a:ext cx="1651247" cy="55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Execute</a:t>
            </a:r>
          </a:p>
        </p:txBody>
      </p:sp>
      <p:sp>
        <p:nvSpPr>
          <p:cNvPr id="35" name="Rectangle 34">
            <a:extLst>
              <a:ext uri="{FF2B5EF4-FFF2-40B4-BE49-F238E27FC236}">
                <a16:creationId xmlns:a16="http://schemas.microsoft.com/office/drawing/2014/main" id="{BC0F8948-5D37-4F78-B8E9-84BC8D68BCCE}"/>
              </a:ext>
            </a:extLst>
          </p:cNvPr>
          <p:cNvSpPr/>
          <p:nvPr/>
        </p:nvSpPr>
        <p:spPr>
          <a:xfrm>
            <a:off x="4563122" y="4696287"/>
            <a:ext cx="1669002" cy="1127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r>
              <a:rPr lang="en-US" dirty="0"/>
              <a:t>Mutate()</a:t>
            </a:r>
          </a:p>
        </p:txBody>
      </p:sp>
      <p:sp>
        <p:nvSpPr>
          <p:cNvPr id="36" name="Rectangle 35">
            <a:extLst>
              <a:ext uri="{FF2B5EF4-FFF2-40B4-BE49-F238E27FC236}">
                <a16:creationId xmlns:a16="http://schemas.microsoft.com/office/drawing/2014/main" id="{B0ECA879-A70D-4CDF-9ED0-2AF7101B7FE3}"/>
              </a:ext>
            </a:extLst>
          </p:cNvPr>
          <p:cNvSpPr/>
          <p:nvPr/>
        </p:nvSpPr>
        <p:spPr>
          <a:xfrm>
            <a:off x="7457243" y="4696287"/>
            <a:ext cx="1766656" cy="112746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endParaRPr lang="en-US" dirty="0"/>
          </a:p>
          <a:p>
            <a:pPr algn="ctr"/>
            <a:r>
              <a:rPr lang="en-US" dirty="0"/>
              <a:t>Mutate(line )</a:t>
            </a:r>
          </a:p>
        </p:txBody>
      </p:sp>
      <p:sp>
        <p:nvSpPr>
          <p:cNvPr id="37" name="Rectangle 36">
            <a:extLst>
              <a:ext uri="{FF2B5EF4-FFF2-40B4-BE49-F238E27FC236}">
                <a16:creationId xmlns:a16="http://schemas.microsoft.com/office/drawing/2014/main" id="{3265BB8B-0425-45DC-BE99-A35D7687FCF8}"/>
              </a:ext>
            </a:extLst>
          </p:cNvPr>
          <p:cNvSpPr/>
          <p:nvPr/>
        </p:nvSpPr>
        <p:spPr>
          <a:xfrm>
            <a:off x="4563121" y="4696287"/>
            <a:ext cx="1669002" cy="469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ReplaceInsert</a:t>
            </a:r>
            <a:endParaRPr lang="en-US" dirty="0"/>
          </a:p>
        </p:txBody>
      </p:sp>
      <p:sp>
        <p:nvSpPr>
          <p:cNvPr id="38" name="Rectangle 37">
            <a:extLst>
              <a:ext uri="{FF2B5EF4-FFF2-40B4-BE49-F238E27FC236}">
                <a16:creationId xmlns:a16="http://schemas.microsoft.com/office/drawing/2014/main" id="{431F3C21-719A-4380-B06D-7C09C08A4AAD}"/>
              </a:ext>
            </a:extLst>
          </p:cNvPr>
          <p:cNvSpPr/>
          <p:nvPr/>
        </p:nvSpPr>
        <p:spPr>
          <a:xfrm>
            <a:off x="7457242" y="4696287"/>
            <a:ext cx="1766656" cy="4692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ReplaceInt</a:t>
            </a:r>
            <a:endParaRPr lang="en-US" dirty="0"/>
          </a:p>
        </p:txBody>
      </p:sp>
      <p:sp>
        <p:nvSpPr>
          <p:cNvPr id="39" name="Rectangle 38">
            <a:extLst>
              <a:ext uri="{FF2B5EF4-FFF2-40B4-BE49-F238E27FC236}">
                <a16:creationId xmlns:a16="http://schemas.microsoft.com/office/drawing/2014/main" id="{C8DD3140-4AD8-4037-8FD7-4ECFAF229198}"/>
              </a:ext>
            </a:extLst>
          </p:cNvPr>
          <p:cNvSpPr/>
          <p:nvPr/>
        </p:nvSpPr>
        <p:spPr>
          <a:xfrm>
            <a:off x="1109709" y="1947192"/>
            <a:ext cx="1944209" cy="173957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a:t>ReadConfig</a:t>
            </a:r>
            <a:r>
              <a:rPr lang="en-US" dirty="0"/>
              <a:t>()</a:t>
            </a:r>
          </a:p>
        </p:txBody>
      </p:sp>
      <p:sp>
        <p:nvSpPr>
          <p:cNvPr id="40" name="Rectangle 39">
            <a:extLst>
              <a:ext uri="{FF2B5EF4-FFF2-40B4-BE49-F238E27FC236}">
                <a16:creationId xmlns:a16="http://schemas.microsoft.com/office/drawing/2014/main" id="{C04FD5B6-272F-41EC-AAE8-227A81CB21E8}"/>
              </a:ext>
            </a:extLst>
          </p:cNvPr>
          <p:cNvSpPr/>
          <p:nvPr/>
        </p:nvSpPr>
        <p:spPr>
          <a:xfrm>
            <a:off x="1109708" y="1947192"/>
            <a:ext cx="1944209" cy="559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ConfigurationMgr</a:t>
            </a:r>
            <a:endParaRPr lang="en-US" dirty="0"/>
          </a:p>
        </p:txBody>
      </p:sp>
      <p:cxnSp>
        <p:nvCxnSpPr>
          <p:cNvPr id="42" name="Straight Arrow Connector 41">
            <a:extLst>
              <a:ext uri="{FF2B5EF4-FFF2-40B4-BE49-F238E27FC236}">
                <a16:creationId xmlns:a16="http://schemas.microsoft.com/office/drawing/2014/main" id="{57753EB9-3591-49CF-ACAD-22CEA66263D9}"/>
              </a:ext>
            </a:extLst>
          </p:cNvPr>
          <p:cNvCxnSpPr>
            <a:stCxn id="37" idx="3"/>
          </p:cNvCxnSpPr>
          <p:nvPr/>
        </p:nvCxnSpPr>
        <p:spPr>
          <a:xfrm flipV="1">
            <a:off x="6232123" y="4443143"/>
            <a:ext cx="559294" cy="487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B2CF553-4F9F-49DC-9FE6-1EA24C14841B}"/>
              </a:ext>
            </a:extLst>
          </p:cNvPr>
          <p:cNvCxnSpPr>
            <a:endCxn id="38" idx="1"/>
          </p:cNvCxnSpPr>
          <p:nvPr/>
        </p:nvCxnSpPr>
        <p:spPr>
          <a:xfrm>
            <a:off x="7434308" y="4912394"/>
            <a:ext cx="22934" cy="18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16C06D6-3C7C-4A0E-BFDF-00E7DDD63265}"/>
              </a:ext>
            </a:extLst>
          </p:cNvPr>
          <p:cNvCxnSpPr/>
          <p:nvPr/>
        </p:nvCxnSpPr>
        <p:spPr>
          <a:xfrm flipH="1" flipV="1">
            <a:off x="7123590" y="4443143"/>
            <a:ext cx="333652" cy="487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2BC6C41-5EE0-42B3-9829-46B232F9B1CF}"/>
              </a:ext>
            </a:extLst>
          </p:cNvPr>
          <p:cNvCxnSpPr>
            <a:cxnSpLocks/>
          </p:cNvCxnSpPr>
          <p:nvPr/>
        </p:nvCxnSpPr>
        <p:spPr>
          <a:xfrm>
            <a:off x="5397622" y="2654292"/>
            <a:ext cx="4119242" cy="27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C3B34C75-8960-4D5C-BC08-22C6F019800B}"/>
              </a:ext>
            </a:extLst>
          </p:cNvPr>
          <p:cNvCxnSpPr>
            <a:endCxn id="31" idx="1"/>
          </p:cNvCxnSpPr>
          <p:nvPr/>
        </p:nvCxnSpPr>
        <p:spPr>
          <a:xfrm>
            <a:off x="5425366" y="2958930"/>
            <a:ext cx="4130706" cy="1796836"/>
          </a:xfrm>
          <a:prstGeom prst="bentConnector3">
            <a:avLst>
              <a:gd name="adj1" fmla="val 9341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7F22C73-D030-4B8E-A480-B885288269B7}"/>
              </a:ext>
            </a:extLst>
          </p:cNvPr>
          <p:cNvCxnSpPr>
            <a:stCxn id="27" idx="3"/>
            <a:endCxn id="29" idx="1"/>
          </p:cNvCxnSpPr>
          <p:nvPr/>
        </p:nvCxnSpPr>
        <p:spPr>
          <a:xfrm flipV="1">
            <a:off x="3231471" y="3724117"/>
            <a:ext cx="2847883" cy="1424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8275B54-D449-4D8E-8E03-0B54811D9EB3}"/>
              </a:ext>
            </a:extLst>
          </p:cNvPr>
          <p:cNvCxnSpPr>
            <a:stCxn id="25" idx="2"/>
            <a:endCxn id="28" idx="3"/>
          </p:cNvCxnSpPr>
          <p:nvPr/>
        </p:nvCxnSpPr>
        <p:spPr>
          <a:xfrm flipH="1">
            <a:off x="3231472" y="3986073"/>
            <a:ext cx="1212913" cy="519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30F6631-5C61-4DD8-B1B2-3BAAA072D9C5}"/>
              </a:ext>
            </a:extLst>
          </p:cNvPr>
          <p:cNvCxnSpPr>
            <a:stCxn id="39" idx="2"/>
            <a:endCxn id="28" idx="0"/>
          </p:cNvCxnSpPr>
          <p:nvPr/>
        </p:nvCxnSpPr>
        <p:spPr>
          <a:xfrm>
            <a:off x="2081814" y="3686767"/>
            <a:ext cx="177554" cy="521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70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16F4-0A8E-42C7-8AF2-36ED96B2F7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0BF7CA-3B7F-44E8-A2D5-F9C8EF5BC711}"/>
              </a:ext>
            </a:extLst>
          </p:cNvPr>
          <p:cNvSpPr>
            <a:spLocks noGrp="1"/>
          </p:cNvSpPr>
          <p:nvPr>
            <p:ph idx="1"/>
          </p:nvPr>
        </p:nvSpPr>
        <p:spPr/>
        <p:txBody>
          <a:bodyPr/>
          <a:lstStyle/>
          <a:p>
            <a:endParaRPr lang="en-US" dirty="0"/>
          </a:p>
          <a:p>
            <a:endParaRPr lang="en-US" dirty="0"/>
          </a:p>
          <a:p>
            <a:endParaRPr lang="en-US" dirty="0"/>
          </a:p>
          <a:p>
            <a:pPr marL="3657600" lvl="8" indent="0">
              <a:buNone/>
            </a:pPr>
            <a:r>
              <a:rPr lang="en-US" sz="4400" dirty="0">
                <a:solidFill>
                  <a:srgbClr val="0070C0"/>
                </a:solidFill>
              </a:rPr>
              <a:t>      DEMO</a:t>
            </a:r>
          </a:p>
        </p:txBody>
      </p:sp>
    </p:spTree>
    <p:extLst>
      <p:ext uri="{BB962C8B-B14F-4D97-AF65-F5344CB8AC3E}">
        <p14:creationId xmlns:p14="http://schemas.microsoft.com/office/powerpoint/2010/main" val="209942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2004-F61B-488D-9105-45696A3EFC34}"/>
              </a:ext>
            </a:extLst>
          </p:cNvPr>
          <p:cNvSpPr>
            <a:spLocks noGrp="1"/>
          </p:cNvSpPr>
          <p:nvPr>
            <p:ph type="title"/>
          </p:nvPr>
        </p:nvSpPr>
        <p:spPr/>
        <p:txBody>
          <a:bodyPr/>
          <a:lstStyle/>
          <a:p>
            <a:r>
              <a:rPr lang="en-US" dirty="0"/>
              <a:t>Review from Marko	</a:t>
            </a:r>
          </a:p>
        </p:txBody>
      </p:sp>
      <p:sp>
        <p:nvSpPr>
          <p:cNvPr id="3" name="Content Placeholder 2">
            <a:extLst>
              <a:ext uri="{FF2B5EF4-FFF2-40B4-BE49-F238E27FC236}">
                <a16:creationId xmlns:a16="http://schemas.microsoft.com/office/drawing/2014/main" id="{1E02A4C2-2D14-4571-BEA5-0765B83150AC}"/>
              </a:ext>
            </a:extLst>
          </p:cNvPr>
          <p:cNvSpPr>
            <a:spLocks noGrp="1"/>
          </p:cNvSpPr>
          <p:nvPr>
            <p:ph idx="1"/>
          </p:nvPr>
        </p:nvSpPr>
        <p:spPr/>
        <p:txBody>
          <a:bodyPr/>
          <a:lstStyle/>
          <a:p>
            <a:r>
              <a:rPr lang="en-US" dirty="0"/>
              <a:t>Clang-tidy : use to make the structure/tree based code.</a:t>
            </a:r>
          </a:p>
          <a:p>
            <a:r>
              <a:rPr lang="en-US" dirty="0"/>
              <a:t>Mull : </a:t>
            </a:r>
            <a:r>
              <a:rPr lang="en-US" dirty="0">
                <a:sym typeface="Wingdings" panose="05000000000000000000" pitchFamily="2" charset="2"/>
              </a:rPr>
              <a:t>can you check with docker expert, how to get this running . Also get to know the concept </a:t>
            </a:r>
          </a:p>
          <a:p>
            <a:r>
              <a:rPr lang="en-US" dirty="0">
                <a:sym typeface="Wingdings" panose="05000000000000000000" pitchFamily="2" charset="2"/>
              </a:rPr>
              <a:t>Add it as part of Open source </a:t>
            </a:r>
          </a:p>
          <a:p>
            <a:endParaRPr lang="en-US" dirty="0"/>
          </a:p>
          <a:p>
            <a:endParaRPr lang="en-US" dirty="0"/>
          </a:p>
        </p:txBody>
      </p:sp>
    </p:spTree>
    <p:extLst>
      <p:ext uri="{BB962C8B-B14F-4D97-AF65-F5344CB8AC3E}">
        <p14:creationId xmlns:p14="http://schemas.microsoft.com/office/powerpoint/2010/main" val="16536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Source Sans Pro</vt:lpstr>
      <vt:lpstr>Office Theme</vt:lpstr>
      <vt:lpstr>Mutation Testing Tool</vt:lpstr>
      <vt:lpstr>What is Mutation Testing </vt:lpstr>
      <vt:lpstr>Mutation testing tools  </vt:lpstr>
      <vt:lpstr>Motivation </vt:lpstr>
      <vt:lpstr>Example</vt:lpstr>
      <vt:lpstr>Our mutant</vt:lpstr>
      <vt:lpstr>Architecture </vt:lpstr>
      <vt:lpstr>PowerPoint Presentation</vt:lpstr>
      <vt:lpstr>Review from Marko </vt:lpstr>
      <vt:lpstr>Pending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Mutation Testing Tool</dc:title>
  <dc:creator>Navalgundkar, Swati Ashok</dc:creator>
  <cp:lastModifiedBy>Navalgundkar, Swati Ashok</cp:lastModifiedBy>
  <cp:revision>10</cp:revision>
  <dcterms:created xsi:type="dcterms:W3CDTF">2022-04-19T07:28:04Z</dcterms:created>
  <dcterms:modified xsi:type="dcterms:W3CDTF">2022-06-09T07:59:30Z</dcterms:modified>
</cp:coreProperties>
</file>