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aneshHalder" TargetMode="External"/><Relationship Id="rId2" Type="http://schemas.openxmlformats.org/officeDocument/2006/relationships/hyperlink" Target="mailto:itsganeshalder@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Loan Repayment </a:t>
            </a:r>
            <a:endParaRPr lang="en-IN" dirty="0"/>
          </a:p>
        </p:txBody>
      </p:sp>
      <p:sp>
        <p:nvSpPr>
          <p:cNvPr id="3" name="Subtitle 2"/>
          <p:cNvSpPr>
            <a:spLocks noGrp="1"/>
          </p:cNvSpPr>
          <p:nvPr>
            <p:ph type="subTitle" idx="1"/>
          </p:nvPr>
        </p:nvSpPr>
        <p:spPr/>
        <p:txBody>
          <a:bodyPr/>
          <a:lstStyle/>
          <a:p>
            <a:r>
              <a:rPr lang="en-IN" dirty="0"/>
              <a:t>Leveraging Historical Loan Data</a:t>
            </a:r>
          </a:p>
        </p:txBody>
      </p:sp>
    </p:spTree>
    <p:extLst>
      <p:ext uri="{BB962C8B-B14F-4D97-AF65-F5344CB8AC3E}">
        <p14:creationId xmlns:p14="http://schemas.microsoft.com/office/powerpoint/2010/main" val="427760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Thank You</a:t>
            </a:r>
            <a:r>
              <a:rPr lang="en-US" dirty="0"/>
              <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Acknowledgement: </a:t>
            </a:r>
            <a:r>
              <a:rPr lang="en-US" dirty="0" smtClean="0"/>
              <a:t>Heartfelt </a:t>
            </a:r>
            <a:r>
              <a:rPr lang="en-US" dirty="0"/>
              <a:t>thanks to </a:t>
            </a:r>
            <a:r>
              <a:rPr lang="en-US" dirty="0" err="1"/>
              <a:t>Upgrad</a:t>
            </a:r>
            <a:r>
              <a:rPr lang="en-US" dirty="0"/>
              <a:t> </a:t>
            </a:r>
            <a:r>
              <a:rPr lang="en-US" dirty="0" err="1" smtClean="0"/>
              <a:t>Knowledgehut</a:t>
            </a:r>
            <a:r>
              <a:rPr lang="en-US" dirty="0" smtClean="0"/>
              <a:t> for </a:t>
            </a:r>
            <a:r>
              <a:rPr lang="en-US" dirty="0"/>
              <a:t>their unwavering support, dedication, and commitment to excellence</a:t>
            </a:r>
            <a:r>
              <a:rPr lang="en-US" dirty="0" smtClean="0"/>
              <a:t>. I </a:t>
            </a:r>
            <a:r>
              <a:rPr lang="en-US" dirty="0"/>
              <a:t>look forward to continuing our partnership and leveraging </a:t>
            </a:r>
            <a:r>
              <a:rPr lang="en-US" dirty="0" err="1"/>
              <a:t>Upgrad's</a:t>
            </a:r>
            <a:r>
              <a:rPr lang="en-US" dirty="0"/>
              <a:t> expertise as I</a:t>
            </a:r>
            <a:r>
              <a:rPr lang="en-US" dirty="0" smtClean="0"/>
              <a:t> </a:t>
            </a:r>
            <a:r>
              <a:rPr lang="en-US" dirty="0"/>
              <a:t>strive for continued growth and success in the field of data science</a:t>
            </a:r>
            <a:r>
              <a:rPr lang="en-US" dirty="0" smtClean="0"/>
              <a:t>.</a:t>
            </a:r>
          </a:p>
          <a:p>
            <a:endParaRPr lang="en-US" dirty="0"/>
          </a:p>
          <a:p>
            <a:r>
              <a:rPr lang="en-US" b="1" dirty="0"/>
              <a:t>Contact </a:t>
            </a:r>
            <a:r>
              <a:rPr lang="en-US" b="1" dirty="0" smtClean="0"/>
              <a:t>information:</a:t>
            </a:r>
          </a:p>
          <a:p>
            <a:r>
              <a:rPr lang="en-US" dirty="0" smtClean="0"/>
              <a:t>Email:- </a:t>
            </a:r>
            <a:r>
              <a:rPr lang="en-US" dirty="0" smtClean="0">
                <a:hlinkClick r:id="rId2"/>
              </a:rPr>
              <a:t>itsganeshalder@gmail.com</a:t>
            </a:r>
            <a:endParaRPr lang="en-US" dirty="0" smtClean="0"/>
          </a:p>
          <a:p>
            <a:r>
              <a:rPr lang="en-US" dirty="0" err="1" smtClean="0"/>
              <a:t>Github</a:t>
            </a:r>
            <a:r>
              <a:rPr lang="en-US" dirty="0" smtClean="0"/>
              <a:t>:- </a:t>
            </a:r>
            <a:r>
              <a:rPr lang="en-IN" dirty="0">
                <a:hlinkClick r:id="rId3"/>
              </a:rPr>
              <a:t>https://github.com/GaneshHalder</a:t>
            </a:r>
            <a:r>
              <a:rPr lang="en-IN" dirty="0"/>
              <a:t/>
            </a:r>
            <a:br>
              <a:rPr lang="en-IN" dirty="0"/>
            </a:br>
            <a:endParaRPr lang="en-US" dirty="0"/>
          </a:p>
          <a:p>
            <a:endParaRPr lang="en-IN" dirty="0"/>
          </a:p>
        </p:txBody>
      </p:sp>
    </p:spTree>
    <p:extLst>
      <p:ext uri="{BB962C8B-B14F-4D97-AF65-F5344CB8AC3E}">
        <p14:creationId xmlns:p14="http://schemas.microsoft.com/office/powerpoint/2010/main" val="44107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lstStyle/>
          <a:p>
            <a:r>
              <a:rPr lang="en-US" b="1" dirty="0"/>
              <a:t>Objective: </a:t>
            </a:r>
            <a:r>
              <a:rPr lang="en-US" dirty="0"/>
              <a:t>Predicting loan repayment using historical </a:t>
            </a:r>
            <a:r>
              <a:rPr lang="en-US" dirty="0" smtClean="0"/>
              <a:t>data</a:t>
            </a:r>
          </a:p>
          <a:p>
            <a:pPr marL="0" indent="0">
              <a:buNone/>
            </a:pPr>
            <a:endParaRPr lang="en-US" dirty="0"/>
          </a:p>
          <a:p>
            <a:r>
              <a:rPr lang="en-US" b="1" dirty="0"/>
              <a:t>Importance: </a:t>
            </a:r>
            <a:r>
              <a:rPr lang="en-US" dirty="0"/>
              <a:t>Efficient risk assessment, better </a:t>
            </a:r>
            <a:r>
              <a:rPr lang="en-US" dirty="0" smtClean="0"/>
              <a:t>decision-making</a:t>
            </a:r>
          </a:p>
          <a:p>
            <a:pPr marL="0" indent="0">
              <a:buNone/>
            </a:pPr>
            <a:endParaRPr lang="en-US" dirty="0"/>
          </a:p>
          <a:p>
            <a:r>
              <a:rPr lang="en-US" b="1" dirty="0"/>
              <a:t>Overview of presentation structure</a:t>
            </a:r>
          </a:p>
          <a:p>
            <a:endParaRPr lang="en-IN" dirty="0"/>
          </a:p>
        </p:txBody>
      </p:sp>
    </p:spTree>
    <p:extLst>
      <p:ext uri="{BB962C8B-B14F-4D97-AF65-F5344CB8AC3E}">
        <p14:creationId xmlns:p14="http://schemas.microsoft.com/office/powerpoint/2010/main" val="264946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IN" b="1" dirty="0" err="1"/>
              <a:t>Preprocessing</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Handling Missing </a:t>
            </a:r>
            <a:r>
              <a:rPr lang="en-IN" b="1" dirty="0" smtClean="0"/>
              <a:t>Data: </a:t>
            </a:r>
            <a:r>
              <a:rPr lang="en-US" dirty="0" smtClean="0"/>
              <a:t>For </a:t>
            </a:r>
            <a:r>
              <a:rPr lang="en-US" dirty="0"/>
              <a:t>categorical variables, missing values were imputed or filled with the </a:t>
            </a:r>
            <a:r>
              <a:rPr lang="en-US" dirty="0" smtClean="0"/>
              <a:t>label 'Unknown</a:t>
            </a:r>
            <a:r>
              <a:rPr lang="en-US" dirty="0"/>
              <a:t>' to ensure that the integrity of the data was maintained</a:t>
            </a:r>
            <a:r>
              <a:rPr lang="en-US" dirty="0" smtClean="0"/>
              <a:t>. </a:t>
            </a:r>
            <a:r>
              <a:rPr lang="en-US" dirty="0"/>
              <a:t>For numerical variables, missing values were imputed with the median value of the respective feature. Using the median helps mitigate the impact of outliers</a:t>
            </a:r>
            <a:endParaRPr lang="en-IN" dirty="0"/>
          </a:p>
          <a:p>
            <a:pPr marL="0" indent="0">
              <a:buNone/>
            </a:pPr>
            <a:endParaRPr lang="en-IN" dirty="0"/>
          </a:p>
          <a:p>
            <a:r>
              <a:rPr lang="en-IN" b="1" dirty="0" smtClean="0"/>
              <a:t>Outlier Treatment:</a:t>
            </a:r>
            <a:r>
              <a:rPr lang="en-IN" dirty="0" smtClean="0"/>
              <a:t> </a:t>
            </a:r>
            <a:r>
              <a:rPr lang="en-US" dirty="0" smtClean="0"/>
              <a:t>Outliers </a:t>
            </a:r>
            <a:r>
              <a:rPr lang="en-US" dirty="0"/>
              <a:t>can significantly skew statistical analyses and machine learning models. In this project, outliers were addressed using the Interquartile Range (IQR) method</a:t>
            </a:r>
            <a:endParaRPr lang="en-IN" dirty="0"/>
          </a:p>
          <a:p>
            <a:endParaRPr lang="en-IN" dirty="0"/>
          </a:p>
        </p:txBody>
      </p:sp>
    </p:spTree>
    <p:extLst>
      <p:ext uri="{BB962C8B-B14F-4D97-AF65-F5344CB8AC3E}">
        <p14:creationId xmlns:p14="http://schemas.microsoft.com/office/powerpoint/2010/main" val="338205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 Engineering</a:t>
            </a:r>
            <a:endParaRPr lang="en-IN" dirty="0"/>
          </a:p>
        </p:txBody>
      </p:sp>
      <p:sp>
        <p:nvSpPr>
          <p:cNvPr id="3" name="Content Placeholder 2"/>
          <p:cNvSpPr>
            <a:spLocks noGrp="1"/>
          </p:cNvSpPr>
          <p:nvPr>
            <p:ph idx="1"/>
          </p:nvPr>
        </p:nvSpPr>
        <p:spPr>
          <a:xfrm>
            <a:off x="1141413" y="1740876"/>
            <a:ext cx="9905998" cy="4677509"/>
          </a:xfrm>
        </p:spPr>
        <p:txBody>
          <a:bodyPr>
            <a:normAutofit fontScale="85000" lnSpcReduction="10000"/>
          </a:bodyPr>
          <a:lstStyle/>
          <a:p>
            <a:r>
              <a:rPr lang="en-IN" b="1" dirty="0"/>
              <a:t>Creation of New Features</a:t>
            </a:r>
            <a:r>
              <a:rPr lang="en-IN" b="1" dirty="0" smtClean="0"/>
              <a:t>: </a:t>
            </a:r>
            <a:r>
              <a:rPr lang="en-US" dirty="0"/>
              <a:t>New features were engineered to provide the model with additional information </a:t>
            </a:r>
            <a:r>
              <a:rPr lang="en-US" dirty="0" smtClean="0"/>
              <a:t>that </a:t>
            </a:r>
            <a:r>
              <a:rPr lang="en-US" dirty="0"/>
              <a:t>may improve its predictive power. Some examples of new features </a:t>
            </a:r>
            <a:r>
              <a:rPr lang="en-US" dirty="0" smtClean="0"/>
              <a:t>include Income-to-loan ratio, Credit </a:t>
            </a:r>
            <a:r>
              <a:rPr lang="en-US" dirty="0"/>
              <a:t>history </a:t>
            </a:r>
            <a:r>
              <a:rPr lang="en-US" dirty="0" smtClean="0"/>
              <a:t>length</a:t>
            </a:r>
            <a:r>
              <a:rPr lang="en-US" dirty="0"/>
              <a:t> </a:t>
            </a:r>
            <a:r>
              <a:rPr lang="en-US" dirty="0" smtClean="0"/>
              <a:t>and FICO </a:t>
            </a:r>
            <a:r>
              <a:rPr lang="en-US" dirty="0"/>
              <a:t>score </a:t>
            </a:r>
            <a:r>
              <a:rPr lang="en-US" dirty="0" smtClean="0"/>
              <a:t>average.</a:t>
            </a:r>
          </a:p>
          <a:p>
            <a:pPr marL="0" indent="0">
              <a:buNone/>
            </a:pPr>
            <a:endParaRPr lang="en-US" dirty="0" smtClean="0"/>
          </a:p>
          <a:p>
            <a:r>
              <a:rPr lang="en-US" b="1" dirty="0"/>
              <a:t>Encoding Categorical Variables: </a:t>
            </a:r>
            <a:r>
              <a:rPr lang="en-US" dirty="0"/>
              <a:t>Categorical variables, such as home ownership status, were encoded into numerical format to make them suitable for input into machine learning algorithms. One-hot encoding is a common technique used for this </a:t>
            </a:r>
            <a:r>
              <a:rPr lang="en-US" dirty="0" smtClean="0"/>
              <a:t>purpose. Each </a:t>
            </a:r>
            <a:r>
              <a:rPr lang="en-US" dirty="0"/>
              <a:t>category within a categorical variable is represented by a binary (0 or 1) indicator variable.</a:t>
            </a:r>
          </a:p>
          <a:p>
            <a:pPr marL="0" indent="0">
              <a:buNone/>
            </a:pPr>
            <a:endParaRPr lang="en-US" dirty="0"/>
          </a:p>
          <a:p>
            <a:r>
              <a:rPr lang="en-US" b="1" dirty="0"/>
              <a:t>Feature Selection: </a:t>
            </a:r>
            <a:r>
              <a:rPr lang="en-US" dirty="0"/>
              <a:t>Feature selection involves identifying the most relevant features for predicting the target variable (loan repayment) while discarding irrelevant or redundant features. This step is crucial for improving model performance and reducing overfitting.</a:t>
            </a:r>
          </a:p>
          <a:p>
            <a:endParaRPr lang="en-US" dirty="0"/>
          </a:p>
          <a:p>
            <a:endParaRPr lang="en-IN" dirty="0"/>
          </a:p>
        </p:txBody>
      </p:sp>
    </p:spTree>
    <p:extLst>
      <p:ext uri="{BB962C8B-B14F-4D97-AF65-F5344CB8AC3E}">
        <p14:creationId xmlns:p14="http://schemas.microsoft.com/office/powerpoint/2010/main" val="357568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 Development</a:t>
            </a:r>
            <a:endParaRPr lang="en-IN" dirty="0"/>
          </a:p>
        </p:txBody>
      </p:sp>
      <p:sp>
        <p:nvSpPr>
          <p:cNvPr id="3" name="Content Placeholder 2"/>
          <p:cNvSpPr>
            <a:spLocks noGrp="1"/>
          </p:cNvSpPr>
          <p:nvPr>
            <p:ph idx="1"/>
          </p:nvPr>
        </p:nvSpPr>
        <p:spPr>
          <a:xfrm>
            <a:off x="1141413" y="1740876"/>
            <a:ext cx="9905998" cy="4475285"/>
          </a:xfrm>
        </p:spPr>
        <p:txBody>
          <a:bodyPr>
            <a:normAutofit fontScale="92500" lnSpcReduction="20000"/>
          </a:bodyPr>
          <a:lstStyle/>
          <a:p>
            <a:r>
              <a:rPr lang="en-US" b="1" dirty="0"/>
              <a:t>Choice of Algorithm: </a:t>
            </a:r>
            <a:r>
              <a:rPr lang="en-US" dirty="0" err="1" smtClean="0"/>
              <a:t>XGBoost</a:t>
            </a:r>
            <a:r>
              <a:rPr lang="en-US" dirty="0" smtClean="0"/>
              <a:t> </a:t>
            </a:r>
            <a:r>
              <a:rPr lang="en-US" dirty="0"/>
              <a:t>(Extreme Gradient Boosting) is a powerful machine learning algorithm known for its effectiveness with tabular data and its ability to handle complex relationships between features.</a:t>
            </a:r>
          </a:p>
          <a:p>
            <a:endParaRPr lang="en-US" dirty="0"/>
          </a:p>
          <a:p>
            <a:r>
              <a:rPr lang="en-US" b="1" dirty="0"/>
              <a:t>Addressing Class </a:t>
            </a:r>
            <a:r>
              <a:rPr lang="en-US" b="1" dirty="0" smtClean="0"/>
              <a:t>Imbalance: </a:t>
            </a:r>
            <a:r>
              <a:rPr lang="en-US" dirty="0"/>
              <a:t>Class imbalance occurs when one class (e.g., loan repayment) is significantly more prevalent than the other (e.g., loan default) in the dataset. This can lead to biased models that perform poorly on the minority class.</a:t>
            </a:r>
          </a:p>
          <a:p>
            <a:endParaRPr lang="en-US" dirty="0"/>
          </a:p>
          <a:p>
            <a:r>
              <a:rPr lang="en-US" b="1" dirty="0"/>
              <a:t>Model Evaluation Metrics: </a:t>
            </a:r>
            <a:r>
              <a:rPr lang="en-US" dirty="0"/>
              <a:t>AUC-ROC (Area Under the Receiver Operating Characteristic Curve) is a popular metric for evaluating binary classification models, particularly in scenarios with imbalanced class distributions.</a:t>
            </a:r>
          </a:p>
          <a:p>
            <a:endParaRPr lang="en-US" dirty="0"/>
          </a:p>
          <a:p>
            <a:endParaRPr lang="en-IN" dirty="0"/>
          </a:p>
        </p:txBody>
      </p:sp>
    </p:spTree>
    <p:extLst>
      <p:ext uri="{BB962C8B-B14F-4D97-AF65-F5344CB8AC3E}">
        <p14:creationId xmlns:p14="http://schemas.microsoft.com/office/powerpoint/2010/main" val="159142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 Optimization</a:t>
            </a:r>
            <a:endParaRPr lang="en-IN" dirty="0"/>
          </a:p>
        </p:txBody>
      </p:sp>
      <p:sp>
        <p:nvSpPr>
          <p:cNvPr id="3" name="Content Placeholder 2"/>
          <p:cNvSpPr>
            <a:spLocks noGrp="1"/>
          </p:cNvSpPr>
          <p:nvPr>
            <p:ph idx="1"/>
          </p:nvPr>
        </p:nvSpPr>
        <p:spPr/>
        <p:txBody>
          <a:bodyPr>
            <a:normAutofit fontScale="92500" lnSpcReduction="20000"/>
          </a:bodyPr>
          <a:lstStyle/>
          <a:p>
            <a:r>
              <a:rPr lang="en-IN" b="1" dirty="0" err="1"/>
              <a:t>Hyperparameter</a:t>
            </a:r>
            <a:r>
              <a:rPr lang="en-IN" b="1" dirty="0"/>
              <a:t> </a:t>
            </a:r>
            <a:r>
              <a:rPr lang="en-IN" b="1" dirty="0" smtClean="0"/>
              <a:t>Tuning: </a:t>
            </a:r>
            <a:r>
              <a:rPr lang="en-US" dirty="0" err="1"/>
              <a:t>Hyperparameters</a:t>
            </a:r>
            <a:r>
              <a:rPr lang="en-US" dirty="0"/>
              <a:t> are settings that control the learning process of machine learning algorithms and significantly impact model performance</a:t>
            </a:r>
            <a:r>
              <a:rPr lang="en-US" dirty="0" smtClean="0"/>
              <a:t>. </a:t>
            </a:r>
            <a:r>
              <a:rPr lang="en-US" dirty="0"/>
              <a:t>Randomized search is a technique commonly used for </a:t>
            </a:r>
            <a:r>
              <a:rPr lang="en-US" dirty="0" err="1"/>
              <a:t>hyperparameter</a:t>
            </a:r>
            <a:r>
              <a:rPr lang="en-US" dirty="0"/>
              <a:t> tuning, especially when the search space is large.</a:t>
            </a:r>
          </a:p>
          <a:p>
            <a:endParaRPr lang="en-IN" dirty="0"/>
          </a:p>
          <a:p>
            <a:r>
              <a:rPr lang="en-IN" b="1" dirty="0" smtClean="0"/>
              <a:t>Feature Importance Analysis: </a:t>
            </a:r>
            <a:r>
              <a:rPr lang="en-US" dirty="0" smtClean="0"/>
              <a:t>Feature </a:t>
            </a:r>
            <a:r>
              <a:rPr lang="en-US" dirty="0"/>
              <a:t>importance analysis helps identify which features contribute the most to the predictive performance of the model</a:t>
            </a:r>
            <a:r>
              <a:rPr lang="en-US" dirty="0" smtClean="0"/>
              <a:t>. </a:t>
            </a:r>
            <a:r>
              <a:rPr lang="en-US" dirty="0"/>
              <a:t>Features with higher importance scores are likely to have a stronger influence on the model's predictions.</a:t>
            </a:r>
          </a:p>
          <a:p>
            <a:endParaRPr lang="en-IN" dirty="0"/>
          </a:p>
          <a:p>
            <a:endParaRPr lang="en-IN" dirty="0"/>
          </a:p>
        </p:txBody>
      </p:sp>
    </p:spTree>
    <p:extLst>
      <p:ext uri="{BB962C8B-B14F-4D97-AF65-F5344CB8AC3E}">
        <p14:creationId xmlns:p14="http://schemas.microsoft.com/office/powerpoint/2010/main" val="161366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dirty="0"/>
          </a:p>
        </p:txBody>
      </p:sp>
      <p:sp>
        <p:nvSpPr>
          <p:cNvPr id="3" name="Content Placeholder 2"/>
          <p:cNvSpPr>
            <a:spLocks noGrp="1"/>
          </p:cNvSpPr>
          <p:nvPr>
            <p:ph idx="1"/>
          </p:nvPr>
        </p:nvSpPr>
        <p:spPr/>
        <p:txBody>
          <a:bodyPr/>
          <a:lstStyle/>
          <a:p>
            <a:r>
              <a:rPr lang="en-IN" b="1" dirty="0"/>
              <a:t>Model Performance: </a:t>
            </a:r>
            <a:r>
              <a:rPr lang="en-US" dirty="0"/>
              <a:t>Quantifies model's ability to distinguish between loan repayment and </a:t>
            </a:r>
            <a:r>
              <a:rPr lang="en-US" dirty="0" smtClean="0"/>
              <a:t>default. High </a:t>
            </a:r>
            <a:r>
              <a:rPr lang="en-US" dirty="0"/>
              <a:t>AUC-ROC indicates strong discriminatory </a:t>
            </a:r>
            <a:r>
              <a:rPr lang="en-US" dirty="0" smtClean="0"/>
              <a:t>power. Reflects </a:t>
            </a:r>
            <a:r>
              <a:rPr lang="en-US" dirty="0"/>
              <a:t>overall model performance across various thresholds</a:t>
            </a:r>
            <a:r>
              <a:rPr lang="en-US" dirty="0" smtClean="0"/>
              <a:t>.</a:t>
            </a:r>
          </a:p>
          <a:p>
            <a:pPr marL="0" indent="0">
              <a:buNone/>
            </a:pPr>
            <a:endParaRPr lang="en-US" dirty="0"/>
          </a:p>
          <a:p>
            <a:r>
              <a:rPr lang="en-IN" b="1" dirty="0" smtClean="0"/>
              <a:t>Important Features: </a:t>
            </a:r>
            <a:r>
              <a:rPr lang="en-US" dirty="0"/>
              <a:t>Identifies predictors influencing loan </a:t>
            </a:r>
            <a:r>
              <a:rPr lang="en-US" dirty="0" smtClean="0"/>
              <a:t>repayment. Guides </a:t>
            </a:r>
            <a:r>
              <a:rPr lang="en-US" dirty="0"/>
              <a:t>feature selection and model </a:t>
            </a:r>
            <a:r>
              <a:rPr lang="en-US" dirty="0" smtClean="0"/>
              <a:t>refinement. Offers </a:t>
            </a:r>
            <a:r>
              <a:rPr lang="en-US" dirty="0"/>
              <a:t>insights into underlying factors driving predictions.</a:t>
            </a:r>
          </a:p>
          <a:p>
            <a:endParaRPr lang="en-IN" dirty="0"/>
          </a:p>
          <a:p>
            <a:endParaRPr lang="en-IN" dirty="0"/>
          </a:p>
        </p:txBody>
      </p:sp>
    </p:spTree>
    <p:extLst>
      <p:ext uri="{BB962C8B-B14F-4D97-AF65-F5344CB8AC3E}">
        <p14:creationId xmlns:p14="http://schemas.microsoft.com/office/powerpoint/2010/main" val="322363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Rationale for Choices Made</a:t>
            </a:r>
            <a:endParaRPr lang="en-IN" dirty="0"/>
          </a:p>
        </p:txBody>
      </p:sp>
      <p:sp>
        <p:nvSpPr>
          <p:cNvPr id="3" name="Content Placeholder 2"/>
          <p:cNvSpPr>
            <a:spLocks noGrp="1"/>
          </p:cNvSpPr>
          <p:nvPr>
            <p:ph idx="1"/>
          </p:nvPr>
        </p:nvSpPr>
        <p:spPr/>
        <p:txBody>
          <a:bodyPr/>
          <a:lstStyle/>
          <a:p>
            <a:r>
              <a:rPr lang="en-US" dirty="0"/>
              <a:t>Imputation of Missing Data</a:t>
            </a:r>
          </a:p>
          <a:p>
            <a:r>
              <a:rPr lang="en-US" dirty="0"/>
              <a:t>Outlier Capping</a:t>
            </a:r>
          </a:p>
          <a:p>
            <a:r>
              <a:rPr lang="en-US" dirty="0" err="1"/>
              <a:t>XGBoost</a:t>
            </a:r>
            <a:r>
              <a:rPr lang="en-US" dirty="0"/>
              <a:t> and Class Imbalance Handling</a:t>
            </a:r>
          </a:p>
          <a:p>
            <a:r>
              <a:rPr lang="en-US" dirty="0"/>
              <a:t>Randomized </a:t>
            </a:r>
            <a:r>
              <a:rPr lang="en-US" dirty="0" err="1"/>
              <a:t>Hyperparameter</a:t>
            </a:r>
            <a:r>
              <a:rPr lang="en-US" dirty="0"/>
              <a:t> Search</a:t>
            </a:r>
          </a:p>
          <a:p>
            <a:r>
              <a:rPr lang="en-US" dirty="0"/>
              <a:t>Feature Importance for Feature Selection</a:t>
            </a:r>
          </a:p>
          <a:p>
            <a:endParaRPr lang="en-IN" dirty="0"/>
          </a:p>
        </p:txBody>
      </p:sp>
    </p:spTree>
    <p:extLst>
      <p:ext uri="{BB962C8B-B14F-4D97-AF65-F5344CB8AC3E}">
        <p14:creationId xmlns:p14="http://schemas.microsoft.com/office/powerpoint/2010/main" val="204825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Final Thoughts</a:t>
            </a:r>
            <a:endParaRPr lang="en-IN" dirty="0"/>
          </a:p>
        </p:txBody>
      </p:sp>
      <p:sp>
        <p:nvSpPr>
          <p:cNvPr id="3" name="Content Placeholder 2"/>
          <p:cNvSpPr>
            <a:spLocks noGrp="1"/>
          </p:cNvSpPr>
          <p:nvPr>
            <p:ph idx="1"/>
          </p:nvPr>
        </p:nvSpPr>
        <p:spPr>
          <a:xfrm>
            <a:off x="1055077" y="1740877"/>
            <a:ext cx="9992334" cy="4809392"/>
          </a:xfrm>
        </p:spPr>
        <p:txBody>
          <a:bodyPr>
            <a:normAutofit fontScale="77500" lnSpcReduction="20000"/>
          </a:bodyPr>
          <a:lstStyle/>
          <a:p>
            <a:r>
              <a:rPr lang="en-US" b="1" dirty="0"/>
              <a:t>Continual Refinement and </a:t>
            </a:r>
            <a:r>
              <a:rPr lang="en-US" b="1" dirty="0" smtClean="0"/>
              <a:t>Reassessment: </a:t>
            </a:r>
            <a:r>
              <a:rPr lang="en-US" dirty="0"/>
              <a:t>Continuous refinement and reassessment of the predictive model are essential to maintain its accuracy and relevance over </a:t>
            </a:r>
            <a:r>
              <a:rPr lang="en-US" dirty="0" smtClean="0"/>
              <a:t>time. </a:t>
            </a:r>
            <a:r>
              <a:rPr lang="en-US" dirty="0"/>
              <a:t>By continuously refining and reassessing the model, we can adapt to changing circumstances and maintain its effectiveness in predicting loan repayment behavior.</a:t>
            </a:r>
          </a:p>
          <a:p>
            <a:pPr marL="0" indent="0">
              <a:buNone/>
            </a:pPr>
            <a:endParaRPr lang="en-US" dirty="0"/>
          </a:p>
          <a:p>
            <a:r>
              <a:rPr lang="en-US" b="1" dirty="0" smtClean="0"/>
              <a:t>Importance of Updating Models: </a:t>
            </a:r>
            <a:r>
              <a:rPr lang="en-US" dirty="0" smtClean="0"/>
              <a:t>Updating models with new data is essential to prevent model degradation and maintain its predictive power. As market dynamics change and borrower behavior evolves, outdated models may become less accurate and reliable.</a:t>
            </a:r>
          </a:p>
          <a:p>
            <a:pPr marL="0" indent="0">
              <a:buNone/>
            </a:pPr>
            <a:endParaRPr lang="en-US" dirty="0"/>
          </a:p>
          <a:p>
            <a:r>
              <a:rPr lang="en-US" b="1" dirty="0"/>
              <a:t>Conclusion and Call to </a:t>
            </a:r>
            <a:r>
              <a:rPr lang="en-US" b="1" dirty="0" smtClean="0"/>
              <a:t>Action: </a:t>
            </a:r>
            <a:r>
              <a:rPr lang="en-US" dirty="0"/>
              <a:t>In conclusion, the development of a predictive model for loan repayment using historical data offers significant benefits in risk assessment and </a:t>
            </a:r>
            <a:r>
              <a:rPr lang="en-US" dirty="0" smtClean="0"/>
              <a:t>decision-making. By </a:t>
            </a:r>
            <a:r>
              <a:rPr lang="en-US" dirty="0"/>
              <a:t>leveraging advanced techniques such as feature engineering, model optimization, and feature importance analysis, we can create a robust and accurate model that aligns with business objectives and domain knowledge.</a:t>
            </a:r>
          </a:p>
          <a:p>
            <a:endParaRPr lang="en-US" b="1" dirty="0"/>
          </a:p>
          <a:p>
            <a:endParaRPr lang="en-IN" dirty="0"/>
          </a:p>
        </p:txBody>
      </p:sp>
    </p:spTree>
    <p:extLst>
      <p:ext uri="{BB962C8B-B14F-4D97-AF65-F5344CB8AC3E}">
        <p14:creationId xmlns:p14="http://schemas.microsoft.com/office/powerpoint/2010/main" val="1416045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456</TotalTime>
  <Words>739</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Predicting Loan Repayment </vt:lpstr>
      <vt:lpstr>Introduction</vt:lpstr>
      <vt:lpstr>Data Preprocessing</vt:lpstr>
      <vt:lpstr>Feature Engineering</vt:lpstr>
      <vt:lpstr>Model Development</vt:lpstr>
      <vt:lpstr>Model Optimization</vt:lpstr>
      <vt:lpstr>Results</vt:lpstr>
      <vt:lpstr>Rationale for Choices Made</vt:lpstr>
      <vt:lpstr>Final Thoughts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Loan Repayment with Machine Learning</dc:title>
  <dc:creator>Zimm</dc:creator>
  <cp:lastModifiedBy>Zimm</cp:lastModifiedBy>
  <cp:revision>13</cp:revision>
  <dcterms:created xsi:type="dcterms:W3CDTF">2024-04-07T12:30:59Z</dcterms:created>
  <dcterms:modified xsi:type="dcterms:W3CDTF">2024-04-07T21:25:05Z</dcterms:modified>
</cp:coreProperties>
</file>