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87E30-38BD-4440-A600-95F187C4481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F92016-13C0-4E3F-902E-179B1B32C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71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F92016-13C0-4E3F-902E-179B1B32CE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64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D7718-9CD6-FD80-BB7B-1C72862BE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B698A-07C9-9ABE-D09A-CAB8C9F9F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D1100-FC2D-F8D1-79A8-C43035E72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74C-3ACD-4D35-BFF2-5F5621F66D4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E1EC-D3BE-B7C3-63D7-CF59AF58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49FB5-C0EB-ECA0-C4C8-E7FE3C9DB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C51-7902-4653-868D-9B8E6AEF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8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D5856-B5C8-F30B-9524-9CAE6B4A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07307-06F0-BD86-1D5C-533E1B15C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30202-DC36-02C2-699D-8B00E597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74C-3ACD-4D35-BFF2-5F5621F66D4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E5047-34A0-AA5D-052E-5E3C4F39C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EB76A-4528-114E-31F8-35B4B73F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C51-7902-4653-868D-9B8E6AEF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04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3F21D-03E8-0E61-3A3A-4794D30C9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8B840-80C0-DBB9-B759-A867B21E1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85CA0-FFF2-B8EB-4B22-C812A3D3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74C-3ACD-4D35-BFF2-5F5621F66D4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1A60C-7EA2-C459-6B78-034A8538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67E5-4091-A209-FB88-E81CED6B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C51-7902-4653-868D-9B8E6AEF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0F1E-EAA7-C11E-6BD8-281189EF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D86A-1DE1-4E0B-3786-A3B1A3FE5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7D8E9-3D2A-5C35-F62D-17090658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74C-3ACD-4D35-BFF2-5F5621F66D4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FCC6D-7613-BD60-8701-416EE663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F02A0-A9F2-587D-6F72-F1B2814D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C51-7902-4653-868D-9B8E6AEF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2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8D5C-0BF5-5FF0-147C-CAF43095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3D4DC-45C0-BB89-D8EA-FAFF87A78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364E9-B47C-DDAA-2C11-9DFF717F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74C-3ACD-4D35-BFF2-5F5621F66D4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AB18-AC76-EF50-8FDD-03915016E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5C73B-9B39-DC65-D27C-E987CA50E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C51-7902-4653-868D-9B8E6AEF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2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5C6FE-EBCB-04F0-9FB0-52962326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4245-022D-19CB-1E2C-15460B314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3B878-3488-EAC1-5E63-34700345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8A38D-2590-E878-87E6-9E940407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74C-3ACD-4D35-BFF2-5F5621F66D4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C4476-3A73-37F2-1175-B9008024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0D64A-5CFC-B5B2-4AAF-A230FEA9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C51-7902-4653-868D-9B8E6AEF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03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53026-5C10-20F4-20F1-2F7CC654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4A773-F465-BB28-70FD-15C3421C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19085-15F1-FA82-D18E-2A00FD822E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D9E7E-0131-1867-FC1F-DFEE48143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A25DA-293E-2BAD-0DD0-F569FB4D8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0F8FA2-E88E-CD87-05A6-A75D04EB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74C-3ACD-4D35-BFF2-5F5621F66D4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285FD-D3A1-2833-AEA8-3ADE674C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10F30B-CA02-1E48-630E-8842B418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C51-7902-4653-868D-9B8E6AEF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6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5A30-7D86-321E-56C3-0FC5A7481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1B9D6-854B-070B-7DF5-005264FB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74C-3ACD-4D35-BFF2-5F5621F66D4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58135-9183-2B9D-7F8C-15508270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3C2DF-00A8-0484-AB9E-2341D754F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C51-7902-4653-868D-9B8E6AEF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52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A9810-79D4-E056-5C55-1B0B2E12C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74C-3ACD-4D35-BFF2-5F5621F66D4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BD4D9-BD64-34C9-DD7B-0C3AD616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EFB29-E348-AF8B-6D2B-43245D148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C51-7902-4653-868D-9B8E6AEF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4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AB47-2E17-9F46-3D63-9DE87010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AA42C-80EC-8D7A-3AD1-A4FCC74A3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7A5F8-4E1E-561B-6885-FFC15BAB1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D9E02-29E9-245F-8251-8BE36F69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74C-3ACD-4D35-BFF2-5F5621F66D4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598E4-47C4-35B5-F614-77546B59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EC8211-1930-CD3D-7B25-7798331DE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C51-7902-4653-868D-9B8E6AEF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9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B53E-8633-1CB9-704C-BF5731D1A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0F3D0F-3C7E-D42D-C14C-C946E23A1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66367-3F12-C103-BA53-5F7DE7E87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89779-2E92-E105-D104-CFFB3021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DD74C-3ACD-4D35-BFF2-5F5621F66D4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02D9A-2F5D-E345-B27F-BFEB4ED0D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4BAB1-B339-8567-E5C4-F618D844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B3C51-7902-4653-868D-9B8E6AEF5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7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71BF2-AB02-4F55-4EAF-B78C19750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71A52-41B0-CCCE-CD6C-D4BE8E7C8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7C703-1741-6F99-5F6D-985F2F7485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1DD74C-3ACD-4D35-BFF2-5F5621F66D4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B7691-6EF6-A6DC-EF5B-62C433DA3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1A663-0E28-303F-7B94-A8F6C3F54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B3C51-7902-4653-868D-9B8E6AEF58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30104A-742E-99AD-CA58-84F47291634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633087" y="6642100"/>
            <a:ext cx="29543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Not for Public Consumption 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422957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conceptual-articles/s-o-l-i-d-the-first-five-principles-of-object-oriented-design#single-responsibility-principle" TargetMode="External"/><Relationship Id="rId7" Type="http://schemas.openxmlformats.org/officeDocument/2006/relationships/hyperlink" Target="https://www.digitalocean.com/community/conceptual-articles/s-o-l-i-d-the-first-five-principles-of-object-oriented-design#dependency-inversion-principl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igitalocean.com/community/conceptual-articles/s-o-l-i-d-the-first-five-principles-of-object-oriented-design#interface-segregation-principle" TargetMode="External"/><Relationship Id="rId5" Type="http://schemas.openxmlformats.org/officeDocument/2006/relationships/hyperlink" Target="https://www.digitalocean.com/community/conceptual-articles/s-o-l-i-d-the-first-five-principles-of-object-oriented-design#liskov-substitution-principle" TargetMode="External"/><Relationship Id="rId4" Type="http://schemas.openxmlformats.org/officeDocument/2006/relationships/hyperlink" Target="https://www.digitalocean.com/community/conceptual-articles/s-o-l-i-d-the-first-five-principles-of-object-oriented-design#open-closed-principl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conceptual-articles/s-o-l-i-d-the-first-five-principles-of-object-oriented-design#single-responsibility-princip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conceptual-articles/s-o-l-i-d-the-first-five-principles-of-object-oriented-design#open-closed-princip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conceptual-articles/s-o-l-i-d-the-first-five-principles-of-object-oriented-design#liskov-substitution-princip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conceptual-articles/s-o-l-i-d-the-first-five-principles-of-object-oriented-design#interface-segregation-principl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gitalocean.com/community/conceptual-articles/s-o-l-i-d-the-first-five-principles-of-object-oriented-design#dependency-inversion-princip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85B32-3B40-A705-F6F1-5FE71AF8D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31B4E"/>
                </a:solidFill>
                <a:effectLst/>
                <a:latin typeface="Epilogue"/>
              </a:rPr>
              <a:t>SOLID: The First 5 Principles of Object Oriented Design</a:t>
            </a:r>
            <a:br>
              <a:rPr lang="en-US" b="1" i="0" dirty="0">
                <a:solidFill>
                  <a:srgbClr val="031B4E"/>
                </a:solidFill>
                <a:effectLst/>
                <a:latin typeface="Epilogue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3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02B37-DB4D-A76B-E5A8-FF3AD1F03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D5B7C"/>
                </a:solidFill>
                <a:effectLst/>
                <a:latin typeface="Inter"/>
              </a:rPr>
              <a:t>SOLID stands for: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69FF"/>
                </a:solidFill>
                <a:effectLst/>
                <a:latin typeface="Inter"/>
                <a:hlinkClick r:id="rId3"/>
              </a:rPr>
              <a:t>S</a:t>
            </a:r>
            <a:r>
              <a:rPr lang="en-US" b="0" i="0" u="none" strike="noStrike" dirty="0">
                <a:solidFill>
                  <a:srgbClr val="0069FF"/>
                </a:solidFill>
                <a:effectLst/>
                <a:latin typeface="Inter"/>
                <a:hlinkClick r:id="rId3"/>
              </a:rPr>
              <a:t> - Single-responsibility Principle</a:t>
            </a:r>
            <a:endParaRPr lang="en-US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69FF"/>
                </a:solidFill>
                <a:effectLst/>
                <a:latin typeface="Inter"/>
                <a:hlinkClick r:id="rId4"/>
              </a:rPr>
              <a:t>O</a:t>
            </a:r>
            <a:r>
              <a:rPr lang="en-US" b="0" i="0" u="none" strike="noStrike" dirty="0">
                <a:solidFill>
                  <a:srgbClr val="0069FF"/>
                </a:solidFill>
                <a:effectLst/>
                <a:latin typeface="Inter"/>
                <a:hlinkClick r:id="rId4"/>
              </a:rPr>
              <a:t> - Open-closed Principle</a:t>
            </a:r>
            <a:endParaRPr lang="en-US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69FF"/>
                </a:solidFill>
                <a:effectLst/>
                <a:latin typeface="Inter"/>
                <a:hlinkClick r:id="rId5"/>
              </a:rPr>
              <a:t>L</a:t>
            </a:r>
            <a:r>
              <a:rPr lang="en-US" b="0" i="0" u="none" strike="noStrike" dirty="0">
                <a:solidFill>
                  <a:srgbClr val="0069FF"/>
                </a:solidFill>
                <a:effectLst/>
                <a:latin typeface="Inter"/>
                <a:hlinkClick r:id="rId5"/>
              </a:rPr>
              <a:t> - </a:t>
            </a:r>
            <a:r>
              <a:rPr lang="en-US" b="0" i="0" u="none" strike="noStrike" dirty="0" err="1">
                <a:solidFill>
                  <a:srgbClr val="0069FF"/>
                </a:solidFill>
                <a:effectLst/>
                <a:latin typeface="Inter"/>
                <a:hlinkClick r:id="rId5"/>
              </a:rPr>
              <a:t>Liskov</a:t>
            </a:r>
            <a:r>
              <a:rPr lang="en-US" b="0" i="0" u="none" strike="noStrike" dirty="0">
                <a:solidFill>
                  <a:srgbClr val="0069FF"/>
                </a:solidFill>
                <a:effectLst/>
                <a:latin typeface="Inter"/>
                <a:hlinkClick r:id="rId5"/>
              </a:rPr>
              <a:t> Substitution Principle</a:t>
            </a:r>
            <a:endParaRPr lang="en-US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69FF"/>
                </a:solidFill>
                <a:effectLst/>
                <a:latin typeface="Inter"/>
                <a:hlinkClick r:id="rId6"/>
              </a:rPr>
              <a:t>I</a:t>
            </a:r>
            <a:r>
              <a:rPr lang="en-US" b="0" i="0" u="none" strike="noStrike" dirty="0">
                <a:solidFill>
                  <a:srgbClr val="0069FF"/>
                </a:solidFill>
                <a:effectLst/>
                <a:latin typeface="Inter"/>
                <a:hlinkClick r:id="rId6"/>
              </a:rPr>
              <a:t> - Interface Segregation Principle</a:t>
            </a:r>
            <a:endParaRPr lang="en-US" b="0" i="0" dirty="0">
              <a:solidFill>
                <a:srgbClr val="4D5B7C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69FF"/>
                </a:solidFill>
                <a:effectLst/>
                <a:latin typeface="Inter"/>
                <a:hlinkClick r:id="rId7"/>
              </a:rPr>
              <a:t>D</a:t>
            </a:r>
            <a:r>
              <a:rPr lang="en-US" b="0" i="0" u="none" strike="noStrike" dirty="0">
                <a:solidFill>
                  <a:srgbClr val="0069FF"/>
                </a:solidFill>
                <a:effectLst/>
                <a:latin typeface="Inter"/>
                <a:hlinkClick r:id="rId7"/>
              </a:rPr>
              <a:t> - Dependency Inversion Principle</a:t>
            </a:r>
            <a:endParaRPr lang="en-US" b="0" i="0" dirty="0">
              <a:solidFill>
                <a:srgbClr val="4D5B7C"/>
              </a:solidFill>
              <a:effectLst/>
              <a:latin typeface="In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9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ED17-0B0E-952D-EC6E-0DA5CA15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00C2A"/>
                </a:solidFill>
                <a:effectLst/>
                <a:latin typeface="Epilogue"/>
                <a:hlinkClick r:id="rId2"/>
              </a:rPr>
              <a:t>Single-Responsibility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05AC4-FCA5-5409-E78C-CA6B72227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8A96B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class should have one and only one reason to change, meaning that a class should have only one job.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67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B587-CE49-6F2D-8D09-28FB1C73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4D5B7C"/>
                </a:solidFill>
                <a:effectLst/>
                <a:latin typeface="Epilogue"/>
                <a:hlinkClick r:id="rId2"/>
              </a:rPr>
              <a:t>Open-Closed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B5FB4-BDD1-3AA9-F99E-2D4F2D5B5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8A96B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Objects or entities should be open for extension but closed for modification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9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EA1B-E415-F6F1-C1E1-000780C0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 err="1">
                <a:solidFill>
                  <a:srgbClr val="000C2A"/>
                </a:solidFill>
                <a:effectLst/>
                <a:latin typeface="Epilogue"/>
                <a:hlinkClick r:id="rId2"/>
              </a:rPr>
              <a:t>Liskov</a:t>
            </a:r>
            <a:r>
              <a:rPr lang="en-US" b="1" i="0" u="none" strike="noStrike" dirty="0">
                <a:solidFill>
                  <a:srgbClr val="000C2A"/>
                </a:solidFill>
                <a:effectLst/>
                <a:latin typeface="Epilogue"/>
                <a:hlinkClick r:id="rId2"/>
              </a:rPr>
              <a:t> Substitution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08BE-3C3D-CD7C-63A2-35BDBDAAD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8A96B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q(x) be a property provable about objects of x of type T. Then q(y) should be provable for objects y of type S where S is a subtype of T</a:t>
            </a:r>
          </a:p>
          <a:p>
            <a:endParaRPr lang="en-US" sz="3600" dirty="0">
              <a:solidFill>
                <a:srgbClr val="8A96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4D5B7C"/>
                </a:solidFill>
                <a:effectLst/>
                <a:latin typeface="Inter"/>
              </a:rPr>
              <a:t>-&gt;This means that every subclass or derived class should be substitutable for their base or parent class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664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E5FD5-D995-7D40-2EA3-6FE9687D9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4D5B7C"/>
                </a:solidFill>
                <a:effectLst/>
                <a:latin typeface="Epilogue"/>
                <a:hlinkClick r:id="rId2"/>
              </a:rPr>
              <a:t>Interface Segregation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DB7AD-CE41-FC3E-4339-DBC9FB9C0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b="0" i="0" dirty="0">
                <a:solidFill>
                  <a:srgbClr val="8A96B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client should never be forced to implement an interface that it doesn’t use, or clients shouldn’t be forced to depend on methods they do not use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032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2813-1790-EBAC-C8C3-9114416D7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4D5B7C"/>
                </a:solidFill>
                <a:effectLst/>
                <a:latin typeface="Epilogue"/>
                <a:hlinkClick r:id="rId2"/>
              </a:rPr>
              <a:t>Dependency Inversion Principle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7D21-0941-359B-E435-C8DD7EBA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8A96B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Entities must depend on abstractions, not on concretions. It states that the high-level module must not depend on the low-level module, but they should depend on abstractions.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755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201</Words>
  <Application>Microsoft Office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Epilogue</vt:lpstr>
      <vt:lpstr>Inter</vt:lpstr>
      <vt:lpstr>Office Theme</vt:lpstr>
      <vt:lpstr>SOLID: The First 5 Principles of Object Oriented Design </vt:lpstr>
      <vt:lpstr>PowerPoint Presentation</vt:lpstr>
      <vt:lpstr>Single-Responsibility Principle</vt:lpstr>
      <vt:lpstr>Open-Closed Principle</vt:lpstr>
      <vt:lpstr>Liskov Substitution Principle</vt:lpstr>
      <vt:lpstr>Interface Segregation Principle</vt:lpstr>
      <vt:lpstr>Dependency Inversion Principle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Ganesan Perumalsamy (Credera)</dc:creator>
  <cp:lastModifiedBy>Ganesan Perumalsamy (Credera)</cp:lastModifiedBy>
  <cp:revision>1</cp:revision>
  <dcterms:created xsi:type="dcterms:W3CDTF">2025-04-01T04:00:59Z</dcterms:created>
  <dcterms:modified xsi:type="dcterms:W3CDTF">2025-04-01T08:17:46Z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19d756-792e-42a1-bcad-4cb9051ddd2d_Enabled">
    <vt:lpwstr>true</vt:lpwstr>
  </property>
  <property fmtid="{D5CDD505-2E9C-101B-9397-08002B2CF9AE}" pid="3" name="MSIP_Label_8e19d756-792e-42a1-bcad-4cb9051ddd2d_SetDate">
    <vt:lpwstr>2025-04-01T06:35:34Z</vt:lpwstr>
  </property>
  <property fmtid="{D5CDD505-2E9C-101B-9397-08002B2CF9AE}" pid="4" name="MSIP_Label_8e19d756-792e-42a1-bcad-4cb9051ddd2d_Method">
    <vt:lpwstr>Standard</vt:lpwstr>
  </property>
  <property fmtid="{D5CDD505-2E9C-101B-9397-08002B2CF9AE}" pid="5" name="MSIP_Label_8e19d756-792e-42a1-bcad-4cb9051ddd2d_Name">
    <vt:lpwstr>Confidential</vt:lpwstr>
  </property>
  <property fmtid="{D5CDD505-2E9C-101B-9397-08002B2CF9AE}" pid="6" name="MSIP_Label_8e19d756-792e-42a1-bcad-4cb9051ddd2d_SiteId">
    <vt:lpwstr>41eb501a-f671-4ce0-a5bf-b64168c3705f</vt:lpwstr>
  </property>
  <property fmtid="{D5CDD505-2E9C-101B-9397-08002B2CF9AE}" pid="7" name="MSIP_Label_8e19d756-792e-42a1-bcad-4cb9051ddd2d_ActionId">
    <vt:lpwstr>1186e7b7-0fa2-4503-815e-f64a1c102ac2</vt:lpwstr>
  </property>
  <property fmtid="{D5CDD505-2E9C-101B-9397-08002B2CF9AE}" pid="8" name="MSIP_Label_8e19d756-792e-42a1-bcad-4cb9051ddd2d_ContentBits">
    <vt:lpwstr>2</vt:lpwstr>
  </property>
  <property fmtid="{D5CDD505-2E9C-101B-9397-08002B2CF9AE}" pid="9" name="MSIP_Label_8e19d756-792e-42a1-bcad-4cb9051ddd2d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Confidential - Not for Public Consumption or Distribution</vt:lpwstr>
  </property>
</Properties>
</file>